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7" r:id="rId4"/>
    <p:sldId id="259" r:id="rId5"/>
    <p:sldId id="451" r:id="rId6"/>
    <p:sldId id="258" r:id="rId7"/>
    <p:sldId id="466" r:id="rId8"/>
    <p:sldId id="467" r:id="rId9"/>
    <p:sldId id="468" r:id="rId10"/>
    <p:sldId id="469" r:id="rId11"/>
    <p:sldId id="470" r:id="rId12"/>
    <p:sldId id="471" r:id="rId13"/>
    <p:sldId id="472" r:id="rId14"/>
    <p:sldId id="473" r:id="rId15"/>
    <p:sldId id="474" r:id="rId16"/>
    <p:sldId id="478" r:id="rId17"/>
    <p:sldId id="455" r:id="rId18"/>
    <p:sldId id="479" r:id="rId19"/>
    <p:sldId id="480" r:id="rId20"/>
    <p:sldId id="458" r:id="rId21"/>
    <p:sldId id="459" r:id="rId22"/>
    <p:sldId id="475" r:id="rId23"/>
    <p:sldId id="476" r:id="rId24"/>
    <p:sldId id="477" r:id="rId25"/>
    <p:sldId id="481" r:id="rId26"/>
    <p:sldId id="457" r:id="rId27"/>
    <p:sldId id="482" r:id="rId28"/>
    <p:sldId id="483" r:id="rId29"/>
    <p:sldId id="484" r:id="rId30"/>
    <p:sldId id="485" r:id="rId31"/>
    <p:sldId id="486" r:id="rId32"/>
    <p:sldId id="282"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148.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3.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693735" y="0"/>
            <a:ext cx="10804530"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2"/>
          <p:cNvSpPr/>
          <p:nvPr>
            <p:ph type="subTitle" idx="3" hasCustomPrompt="1"/>
            <p:custDataLst>
              <p:tags r:id="rId4"/>
            </p:custDataLst>
          </p:nvPr>
        </p:nvSpPr>
        <p:spPr>
          <a:xfrm>
            <a:off x="1258916" y="4060315"/>
            <a:ext cx="4786332" cy="470241"/>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4" name="标题 3"/>
          <p:cNvSpPr/>
          <p:nvPr>
            <p:ph type="ctrTitle" idx="2" hasCustomPrompt="1"/>
            <p:custDataLst>
              <p:tags r:id="rId5"/>
            </p:custDataLst>
          </p:nvPr>
        </p:nvSpPr>
        <p:spPr>
          <a:xfrm>
            <a:off x="1219210" y="3077419"/>
            <a:ext cx="4826038" cy="82105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335"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215153" y="1862676"/>
            <a:ext cx="3235350" cy="3132637"/>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408790" y="1304111"/>
            <a:ext cx="4389120" cy="4249778"/>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693735" y="0"/>
            <a:ext cx="10804530"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13.xml"/><Relationship Id="rId19" Type="http://schemas.openxmlformats.org/officeDocument/2006/relationships/tags" Target="../tags/tag8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0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0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05.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06.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8.xml"/><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14.xml"/><Relationship Id="rId3" Type="http://schemas.openxmlformats.org/officeDocument/2006/relationships/image" Target="../media/image39.png"/><Relationship Id="rId2" Type="http://schemas.openxmlformats.org/officeDocument/2006/relationships/tags" Target="../tags/tag113.xml"/><Relationship Id="rId1" Type="http://schemas.openxmlformats.org/officeDocument/2006/relationships/tags" Target="../tags/tag11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17.xml"/><Relationship Id="rId3" Type="http://schemas.openxmlformats.org/officeDocument/2006/relationships/image" Target="../media/image40.png"/><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94.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20.xml"/><Relationship Id="rId3" Type="http://schemas.openxmlformats.org/officeDocument/2006/relationships/image" Target="../media/image41.png"/><Relationship Id="rId2" Type="http://schemas.openxmlformats.org/officeDocument/2006/relationships/tags" Target="../tags/tag119.xml"/><Relationship Id="rId1" Type="http://schemas.openxmlformats.org/officeDocument/2006/relationships/tags" Target="../tags/tag118.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23.xml"/><Relationship Id="rId3" Type="http://schemas.openxmlformats.org/officeDocument/2006/relationships/image" Target="../media/image42.png"/><Relationship Id="rId2" Type="http://schemas.openxmlformats.org/officeDocument/2006/relationships/tags" Target="../tags/tag122.xml"/><Relationship Id="rId1" Type="http://schemas.openxmlformats.org/officeDocument/2006/relationships/tags" Target="../tags/tag12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27.xml"/><Relationship Id="rId4" Type="http://schemas.openxmlformats.org/officeDocument/2006/relationships/image" Target="../media/image43.png"/><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0.xml"/><Relationship Id="rId1" Type="http://schemas.openxmlformats.org/officeDocument/2006/relationships/tags" Target="../tags/tag129.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3.xml"/><Relationship Id="rId3" Type="http://schemas.openxmlformats.org/officeDocument/2006/relationships/image" Target="../media/image39.png"/><Relationship Id="rId2" Type="http://schemas.openxmlformats.org/officeDocument/2006/relationships/tags" Target="../tags/tag132.xml"/><Relationship Id="rId1" Type="http://schemas.openxmlformats.org/officeDocument/2006/relationships/tags" Target="../tags/tag13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6.xml"/><Relationship Id="rId3" Type="http://schemas.openxmlformats.org/officeDocument/2006/relationships/image" Target="../media/image40.png"/><Relationship Id="rId2" Type="http://schemas.openxmlformats.org/officeDocument/2006/relationships/tags" Target="../tags/tag135.xml"/><Relationship Id="rId1" Type="http://schemas.openxmlformats.org/officeDocument/2006/relationships/tags" Target="../tags/tag13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9.xml"/><Relationship Id="rId3" Type="http://schemas.openxmlformats.org/officeDocument/2006/relationships/image" Target="../media/image41.png"/><Relationship Id="rId2" Type="http://schemas.openxmlformats.org/officeDocument/2006/relationships/tags" Target="../tags/tag138.xml"/><Relationship Id="rId1" Type="http://schemas.openxmlformats.org/officeDocument/2006/relationships/tags" Target="../tags/tag137.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2.xml"/><Relationship Id="rId3" Type="http://schemas.openxmlformats.org/officeDocument/2006/relationships/image" Target="../media/image42.png"/><Relationship Id="rId2" Type="http://schemas.openxmlformats.org/officeDocument/2006/relationships/tags" Target="../tags/tag141.xml"/><Relationship Id="rId1" Type="http://schemas.openxmlformats.org/officeDocument/2006/relationships/tags" Target="../tags/tag140.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46.xml"/><Relationship Id="rId4" Type="http://schemas.openxmlformats.org/officeDocument/2006/relationships/image" Target="../media/image43.png"/><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96.xml"/><Relationship Id="rId2" Type="http://schemas.openxmlformats.org/officeDocument/2006/relationships/image" Target="../media/image5.png"/><Relationship Id="rId1" Type="http://schemas.openxmlformats.org/officeDocument/2006/relationships/tags" Target="../tags/tag9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4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0.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0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0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custDataLst>
              <p:tags r:id="rId1"/>
            </p:custDataLst>
          </p:nvPr>
        </p:nvSpPr>
        <p:spPr>
          <a:xfrm>
            <a:off x="1219210" y="2327436"/>
            <a:ext cx="2209939" cy="630864"/>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lt1"/>
              </a:solidFill>
              <a:latin typeface="Arial" panose="020B0604020202020204" pitchFamily="34" charset="0"/>
              <a:ea typeface="微软雅黑" panose="020B0503020204020204" charset="-122"/>
              <a:cs typeface="+mn-ea"/>
              <a:sym typeface="+mn-lt"/>
            </a:endParaRPr>
          </a:p>
        </p:txBody>
      </p:sp>
      <p:sp>
        <p:nvSpPr>
          <p:cNvPr id="4" name="副标题 3"/>
          <p:cNvSpPr/>
          <p:nvPr>
            <p:ph type="subTitle" idx="3"/>
            <p:custDataLst>
              <p:tags r:id="rId2"/>
            </p:custDataLst>
          </p:nvPr>
        </p:nvSpPr>
        <p:spPr/>
        <p:txBody>
          <a:bodyPr/>
          <a:p>
            <a:r>
              <a:rPr lang="zh-CN" altLang="en-US">
                <a:solidFill>
                  <a:schemeClr val="dk1">
                    <a:lumMod val="65000"/>
                    <a:lumOff val="35000"/>
                  </a:schemeClr>
                </a:solidFill>
                <a:latin typeface="Arial" panose="020B0604020202020204" pitchFamily="34" charset="0"/>
              </a:rPr>
              <a:t>小班讨论</a:t>
            </a:r>
            <a:r>
              <a:rPr lang="en-US" altLang="zh-CN">
                <a:solidFill>
                  <a:schemeClr val="dk1">
                    <a:lumMod val="65000"/>
                    <a:lumOff val="35000"/>
                  </a:schemeClr>
                </a:solidFill>
                <a:latin typeface="Arial" panose="020B0604020202020204" pitchFamily="34" charset="0"/>
              </a:rPr>
              <a:t>-2</a:t>
            </a:r>
            <a:endParaRPr lang="en-US" altLang="zh-CN">
              <a:solidFill>
                <a:schemeClr val="dk1">
                  <a:lumMod val="65000"/>
                  <a:lumOff val="35000"/>
                </a:schemeClr>
              </a:solidFill>
              <a:latin typeface="Arial" panose="020B0604020202020204" pitchFamily="34" charset="0"/>
            </a:endParaRPr>
          </a:p>
        </p:txBody>
      </p:sp>
      <p:sp>
        <p:nvSpPr>
          <p:cNvPr id="5" name="标题 4"/>
          <p:cNvSpPr/>
          <p:nvPr>
            <p:ph type="ctrTitle" idx="2"/>
            <p:custDataLst>
              <p:tags r:id="rId3"/>
            </p:custDataLst>
          </p:nvPr>
        </p:nvSpPr>
        <p:spPr/>
        <p:txBody>
          <a:bodyPr>
            <a:normAutofit/>
          </a:bodyPr>
          <a:p>
            <a:r>
              <a:rPr lang="zh-CN" altLang="en-US">
                <a:solidFill>
                  <a:schemeClr val="accent1"/>
                </a:solidFill>
                <a:latin typeface="Arial" panose="020B0604020202020204" pitchFamily="34" charset="0"/>
                <a:ea typeface="汉仪旗黑-85S" panose="00020600040101010101" charset="-122"/>
              </a:rPr>
              <a:t>数据库系统</a:t>
            </a:r>
            <a:endParaRPr lang="zh-CN" altLang="en-US">
              <a:solidFill>
                <a:schemeClr val="accent1"/>
              </a:solidFill>
              <a:latin typeface="Arial" panose="020B0604020202020204" pitchFamily="34" charset="0"/>
              <a:ea typeface="汉仪旗黑-85S" panose="00020600040101010101" charset="-122"/>
            </a:endParaRPr>
          </a:p>
        </p:txBody>
      </p:sp>
      <p:sp>
        <p:nvSpPr>
          <p:cNvPr id="7" name="文本框 5"/>
          <p:cNvSpPr txBox="1"/>
          <p:nvPr>
            <p:custDataLst>
              <p:tags r:id="rId4"/>
            </p:custDataLst>
          </p:nvPr>
        </p:nvSpPr>
        <p:spPr>
          <a:xfrm>
            <a:off x="1315712" y="2362116"/>
            <a:ext cx="2016936" cy="561503"/>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dirty="0">
                <a:solidFill>
                  <a:schemeClr val="lt1"/>
                </a:solidFill>
                <a:uFillTx/>
                <a:latin typeface="Arial" panose="020B0604020202020204" pitchFamily="34" charset="0"/>
                <a:ea typeface="微软雅黑" panose="020B0503020204020204" charset="-122"/>
                <a:cs typeface="Arial" panose="020B0604020202020204" pitchFamily="34" charset="0"/>
              </a:rPr>
              <a:t>2023</a:t>
            </a:r>
            <a:endParaRPr lang="en-US" altLang="zh-CN" sz="2800" b="1" spc="200" dirty="0">
              <a:solidFill>
                <a:schemeClr val="lt1"/>
              </a:solidFill>
              <a:uFillTx/>
              <a:latin typeface="Arial" panose="020B0604020202020204" pitchFamily="34" charset="0"/>
              <a:ea typeface="微软雅黑" panose="020B0503020204020204" charset="-122"/>
              <a:cs typeface="Arial" panose="020B0604020202020204" pitchFamily="34" charset="0"/>
            </a:endParaRPr>
          </a:p>
        </p:txBody>
      </p:sp>
      <p:sp>
        <p:nvSpPr>
          <p:cNvPr id="3" name="文本框 2"/>
          <p:cNvSpPr txBox="1"/>
          <p:nvPr/>
        </p:nvSpPr>
        <p:spPr>
          <a:xfrm>
            <a:off x="1644015" y="4620895"/>
            <a:ext cx="6664960" cy="732155"/>
          </a:xfrm>
          <a:prstGeom prst="rect">
            <a:avLst/>
          </a:prstGeom>
          <a:noFill/>
        </p:spPr>
        <p:txBody>
          <a:bodyPr wrap="square" rtlCol="0">
            <a:spAutoFit/>
          </a:bodyPr>
          <a:p>
            <a:pPr indent="0" fontAlgn="auto">
              <a:lnSpc>
                <a:spcPts val="2500"/>
              </a:lnSpc>
            </a:pPr>
            <a:r>
              <a:rPr lang="zh-CN" altLang="en-US"/>
              <a:t>计科</a:t>
            </a:r>
            <a:r>
              <a:rPr lang="en-US" altLang="zh-CN"/>
              <a:t>2102</a:t>
            </a:r>
            <a:r>
              <a:rPr lang="zh-CN" altLang="en-US"/>
              <a:t>第</a:t>
            </a:r>
            <a:r>
              <a:rPr lang="en-US" altLang="zh-CN"/>
              <a:t>2</a:t>
            </a:r>
            <a:r>
              <a:rPr lang="zh-CN" altLang="en-US"/>
              <a:t>小组</a:t>
            </a:r>
            <a:endParaRPr lang="zh-CN" altLang="en-US"/>
          </a:p>
          <a:p>
            <a:pPr indent="0" fontAlgn="auto">
              <a:lnSpc>
                <a:spcPts val="2500"/>
              </a:lnSpc>
            </a:pPr>
            <a:r>
              <a:rPr lang="zh-CN" altLang="en-US"/>
              <a:t>小组成员：梅炳寅、刘沛灵、袁嘉皓、森格、龙律强、黄政</a:t>
            </a:r>
            <a:endParaRPr lang="zh-CN" altLang="en-US"/>
          </a:p>
        </p:txBody>
      </p:sp>
    </p:spTree>
    <p:custDataLst>
      <p:tags r:id="rId5"/>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271315" y="885198"/>
            <a:ext cx="6625248" cy="1930191"/>
          </a:xfrm>
        </p:spPr>
      </p:pic>
      <p:pic>
        <p:nvPicPr>
          <p:cNvPr id="7" name="图片 6"/>
          <p:cNvPicPr>
            <a:picLocks noChangeAspect="1"/>
          </p:cNvPicPr>
          <p:nvPr/>
        </p:nvPicPr>
        <p:blipFill>
          <a:blip r:embed="rId2"/>
          <a:stretch>
            <a:fillRect/>
          </a:stretch>
        </p:blipFill>
        <p:spPr>
          <a:xfrm>
            <a:off x="271315" y="2978810"/>
            <a:ext cx="6537065" cy="1316583"/>
          </a:xfrm>
          <a:prstGeom prst="rect">
            <a:avLst/>
          </a:prstGeom>
        </p:spPr>
      </p:pic>
      <p:pic>
        <p:nvPicPr>
          <p:cNvPr id="9" name="图片 8"/>
          <p:cNvPicPr>
            <a:picLocks noChangeAspect="1"/>
          </p:cNvPicPr>
          <p:nvPr/>
        </p:nvPicPr>
        <p:blipFill>
          <a:blip r:embed="rId3"/>
          <a:stretch>
            <a:fillRect/>
          </a:stretch>
        </p:blipFill>
        <p:spPr>
          <a:xfrm>
            <a:off x="271315" y="4295394"/>
            <a:ext cx="6537065" cy="1608326"/>
          </a:xfrm>
          <a:prstGeom prst="rect">
            <a:avLst/>
          </a:prstGeom>
        </p:spPr>
      </p:pic>
      <p:pic>
        <p:nvPicPr>
          <p:cNvPr id="11" name="图片 10"/>
          <p:cNvPicPr>
            <a:picLocks noChangeAspect="1"/>
          </p:cNvPicPr>
          <p:nvPr/>
        </p:nvPicPr>
        <p:blipFill>
          <a:blip r:embed="rId4"/>
          <a:stretch>
            <a:fillRect/>
          </a:stretch>
        </p:blipFill>
        <p:spPr>
          <a:xfrm>
            <a:off x="5893285" y="885077"/>
            <a:ext cx="6298715" cy="1255994"/>
          </a:xfrm>
          <a:prstGeom prst="rect">
            <a:avLst/>
          </a:prstGeom>
        </p:spPr>
      </p:pic>
      <p:pic>
        <p:nvPicPr>
          <p:cNvPr id="13" name="图片 12"/>
          <p:cNvPicPr>
            <a:picLocks noChangeAspect="1"/>
          </p:cNvPicPr>
          <p:nvPr/>
        </p:nvPicPr>
        <p:blipFill>
          <a:blip r:embed="rId5"/>
          <a:stretch>
            <a:fillRect/>
          </a:stretch>
        </p:blipFill>
        <p:spPr>
          <a:xfrm>
            <a:off x="5893285" y="2141071"/>
            <a:ext cx="6298811" cy="1255994"/>
          </a:xfrm>
          <a:prstGeom prst="rect">
            <a:avLst/>
          </a:prstGeom>
        </p:spPr>
      </p:pic>
      <p:pic>
        <p:nvPicPr>
          <p:cNvPr id="15" name="图片 14"/>
          <p:cNvPicPr>
            <a:picLocks noChangeAspect="1"/>
          </p:cNvPicPr>
          <p:nvPr/>
        </p:nvPicPr>
        <p:blipFill>
          <a:blip r:embed="rId6"/>
          <a:stretch>
            <a:fillRect/>
          </a:stretch>
        </p:blipFill>
        <p:spPr>
          <a:xfrm>
            <a:off x="5893284" y="3396944"/>
            <a:ext cx="6298716" cy="1850718"/>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669883" y="1010847"/>
            <a:ext cx="6170250" cy="2418153"/>
          </a:xfrm>
        </p:spPr>
      </p:pic>
      <p:pic>
        <p:nvPicPr>
          <p:cNvPr id="7" name="图片 6"/>
          <p:cNvPicPr>
            <a:picLocks noChangeAspect="1"/>
          </p:cNvPicPr>
          <p:nvPr/>
        </p:nvPicPr>
        <p:blipFill>
          <a:blip r:embed="rId2"/>
          <a:stretch>
            <a:fillRect/>
          </a:stretch>
        </p:blipFill>
        <p:spPr>
          <a:xfrm>
            <a:off x="669882" y="3494773"/>
            <a:ext cx="6170250" cy="1508962"/>
          </a:xfrm>
          <a:prstGeom prst="rect">
            <a:avLst/>
          </a:prstGeom>
        </p:spPr>
      </p:pic>
      <p:pic>
        <p:nvPicPr>
          <p:cNvPr id="9" name="图片 8"/>
          <p:cNvPicPr>
            <a:picLocks noChangeAspect="1"/>
          </p:cNvPicPr>
          <p:nvPr/>
        </p:nvPicPr>
        <p:blipFill>
          <a:blip r:embed="rId3"/>
          <a:stretch>
            <a:fillRect/>
          </a:stretch>
        </p:blipFill>
        <p:spPr>
          <a:xfrm>
            <a:off x="5615084" y="1011347"/>
            <a:ext cx="6476654" cy="1633693"/>
          </a:xfrm>
          <a:prstGeom prst="rect">
            <a:avLst/>
          </a:prstGeom>
        </p:spPr>
      </p:pic>
      <p:pic>
        <p:nvPicPr>
          <p:cNvPr id="11" name="图片 10"/>
          <p:cNvPicPr>
            <a:picLocks noChangeAspect="1"/>
          </p:cNvPicPr>
          <p:nvPr/>
        </p:nvPicPr>
        <p:blipFill>
          <a:blip r:embed="rId4"/>
          <a:stretch>
            <a:fillRect/>
          </a:stretch>
        </p:blipFill>
        <p:spPr>
          <a:xfrm>
            <a:off x="5471954" y="2674718"/>
            <a:ext cx="6720046" cy="1970134"/>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669881" y="885198"/>
            <a:ext cx="6424375" cy="1617370"/>
          </a:xfrm>
        </p:spPr>
      </p:pic>
      <p:pic>
        <p:nvPicPr>
          <p:cNvPr id="7" name="图片 6"/>
          <p:cNvPicPr>
            <a:picLocks noChangeAspect="1"/>
          </p:cNvPicPr>
          <p:nvPr/>
        </p:nvPicPr>
        <p:blipFill>
          <a:blip r:embed="rId2"/>
          <a:stretch>
            <a:fillRect/>
          </a:stretch>
        </p:blipFill>
        <p:spPr>
          <a:xfrm>
            <a:off x="669881" y="2502568"/>
            <a:ext cx="6424375" cy="1556651"/>
          </a:xfrm>
          <a:prstGeom prst="rect">
            <a:avLst/>
          </a:prstGeom>
        </p:spPr>
      </p:pic>
      <p:pic>
        <p:nvPicPr>
          <p:cNvPr id="9" name="图片 8"/>
          <p:cNvPicPr>
            <a:picLocks noChangeAspect="1"/>
          </p:cNvPicPr>
          <p:nvPr/>
        </p:nvPicPr>
        <p:blipFill>
          <a:blip r:embed="rId3"/>
          <a:stretch>
            <a:fillRect/>
          </a:stretch>
        </p:blipFill>
        <p:spPr>
          <a:xfrm>
            <a:off x="669881" y="4073188"/>
            <a:ext cx="6424375" cy="1888397"/>
          </a:xfrm>
          <a:prstGeom prst="rect">
            <a:avLst/>
          </a:prstGeom>
        </p:spPr>
      </p:pic>
      <p:pic>
        <p:nvPicPr>
          <p:cNvPr id="11" name="图片 10"/>
          <p:cNvPicPr>
            <a:picLocks noChangeAspect="1"/>
          </p:cNvPicPr>
          <p:nvPr/>
        </p:nvPicPr>
        <p:blipFill>
          <a:blip r:embed="rId4"/>
          <a:stretch>
            <a:fillRect/>
          </a:stretch>
        </p:blipFill>
        <p:spPr>
          <a:xfrm>
            <a:off x="6196863" y="896415"/>
            <a:ext cx="5995137" cy="1153826"/>
          </a:xfrm>
          <a:prstGeom prst="rect">
            <a:avLst/>
          </a:prstGeom>
        </p:spPr>
      </p:pic>
      <p:pic>
        <p:nvPicPr>
          <p:cNvPr id="13" name="图片 12"/>
          <p:cNvPicPr>
            <a:picLocks noChangeAspect="1"/>
          </p:cNvPicPr>
          <p:nvPr/>
        </p:nvPicPr>
        <p:blipFill>
          <a:blip r:embed="rId5"/>
          <a:stretch>
            <a:fillRect/>
          </a:stretch>
        </p:blipFill>
        <p:spPr>
          <a:xfrm>
            <a:off x="6196863" y="2061458"/>
            <a:ext cx="5995137" cy="1446274"/>
          </a:xfrm>
          <a:prstGeom prst="rect">
            <a:avLst/>
          </a:prstGeom>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128460" y="885198"/>
            <a:ext cx="6398243" cy="2543802"/>
          </a:xfrm>
        </p:spPr>
      </p:pic>
      <p:pic>
        <p:nvPicPr>
          <p:cNvPr id="7" name="图片 6"/>
          <p:cNvPicPr>
            <a:picLocks noChangeAspect="1"/>
          </p:cNvPicPr>
          <p:nvPr/>
        </p:nvPicPr>
        <p:blipFill>
          <a:blip r:embed="rId2"/>
          <a:stretch>
            <a:fillRect/>
          </a:stretch>
        </p:blipFill>
        <p:spPr>
          <a:xfrm>
            <a:off x="128460" y="3429000"/>
            <a:ext cx="6373615" cy="2189747"/>
          </a:xfrm>
          <a:prstGeom prst="rect">
            <a:avLst/>
          </a:prstGeom>
        </p:spPr>
      </p:pic>
      <p:pic>
        <p:nvPicPr>
          <p:cNvPr id="9" name="图片 8"/>
          <p:cNvPicPr>
            <a:picLocks noChangeAspect="1"/>
          </p:cNvPicPr>
          <p:nvPr/>
        </p:nvPicPr>
        <p:blipFill>
          <a:blip r:embed="rId3"/>
          <a:stretch>
            <a:fillRect/>
          </a:stretch>
        </p:blipFill>
        <p:spPr>
          <a:xfrm>
            <a:off x="5539155" y="906789"/>
            <a:ext cx="6652845" cy="1984532"/>
          </a:xfrm>
          <a:prstGeom prst="rect">
            <a:avLst/>
          </a:prstGeom>
        </p:spPr>
      </p:pic>
      <p:pic>
        <p:nvPicPr>
          <p:cNvPr id="11" name="图片 10"/>
          <p:cNvPicPr>
            <a:picLocks noChangeAspect="1"/>
          </p:cNvPicPr>
          <p:nvPr/>
        </p:nvPicPr>
        <p:blipFill>
          <a:blip r:embed="rId4"/>
          <a:stretch>
            <a:fillRect/>
          </a:stretch>
        </p:blipFill>
        <p:spPr>
          <a:xfrm>
            <a:off x="5539155" y="2918225"/>
            <a:ext cx="6601259" cy="973850"/>
          </a:xfrm>
          <a:prstGeom prst="rect">
            <a:avLst/>
          </a:prstGeom>
        </p:spPr>
      </p:pic>
      <p:pic>
        <p:nvPicPr>
          <p:cNvPr id="13" name="图片 12"/>
          <p:cNvPicPr>
            <a:picLocks noChangeAspect="1"/>
          </p:cNvPicPr>
          <p:nvPr/>
        </p:nvPicPr>
        <p:blipFill>
          <a:blip r:embed="rId5"/>
          <a:stretch>
            <a:fillRect/>
          </a:stretch>
        </p:blipFill>
        <p:spPr>
          <a:xfrm>
            <a:off x="5539155" y="3927952"/>
            <a:ext cx="6601258" cy="1943086"/>
          </a:xfrm>
          <a:prstGeom prst="rect">
            <a:avLst/>
          </a:prstGeom>
        </p:spPr>
      </p:pic>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idx="2"/>
          </p:nvPr>
        </p:nvSpPr>
        <p:spPr>
          <a:xfrm>
            <a:off x="1219200" y="2162810"/>
            <a:ext cx="7237730" cy="821055"/>
          </a:xfrm>
        </p:spPr>
        <p:txBody>
          <a:bodyPr>
            <a:normAutofit/>
          </a:bodyPr>
          <a:p>
            <a:r>
              <a:rPr lang="en-US" altLang="zh-CN"/>
              <a:t>2 </a:t>
            </a:r>
            <a:r>
              <a:rPr>
                <a:sym typeface="+mn-ea"/>
              </a:rPr>
              <a:t>概念结构设计</a:t>
            </a:r>
            <a:endParaRPr>
              <a:sym typeface="+mn-ea"/>
            </a:endParaRPr>
          </a:p>
        </p:txBody>
      </p:sp>
      <p:sp>
        <p:nvSpPr>
          <p:cNvPr id="2" name="文本框 1"/>
          <p:cNvSpPr txBox="1"/>
          <p:nvPr/>
        </p:nvSpPr>
        <p:spPr>
          <a:xfrm>
            <a:off x="1258570" y="3514090"/>
            <a:ext cx="5528945" cy="1198880"/>
          </a:xfrm>
          <a:prstGeom prst="rect">
            <a:avLst/>
          </a:prstGeom>
          <a:noFill/>
        </p:spPr>
        <p:txBody>
          <a:bodyPr wrap="square" rtlCol="0">
            <a:spAutoFit/>
          </a:bodyPr>
          <a:p>
            <a:r>
              <a:rPr lang="zh-CN" altLang="en-US"/>
              <a:t>概念结构设计是整个数据库设计的关键，它通过对用户需求进行</a:t>
            </a:r>
            <a:r>
              <a:rPr lang="zh-CN" altLang="en-US">
                <a:solidFill>
                  <a:srgbClr val="FF0000"/>
                </a:solidFill>
              </a:rPr>
              <a:t>综合，归纳与抽象</a:t>
            </a:r>
            <a:r>
              <a:rPr lang="zh-CN" altLang="en-US"/>
              <a:t>，形成一个独立于具体数据库管理系统的</a:t>
            </a:r>
            <a:r>
              <a:rPr lang="zh-CN" altLang="en-US">
                <a:solidFill>
                  <a:srgbClr val="FF0000"/>
                </a:solidFill>
              </a:rPr>
              <a:t>概念模型</a:t>
            </a:r>
            <a:r>
              <a:rPr lang="zh-CN" altLang="en-US"/>
              <a:t>。我们通过对需求的凝练，抽离出关键部分，绘制</a:t>
            </a:r>
            <a:r>
              <a:rPr lang="en-US" altLang="zh-CN">
                <a:solidFill>
                  <a:srgbClr val="FF0000"/>
                </a:solidFill>
              </a:rPr>
              <a:t>E-R</a:t>
            </a:r>
            <a:r>
              <a:rPr lang="zh-CN" altLang="en-US">
                <a:solidFill>
                  <a:srgbClr val="FF0000"/>
                </a:solidFill>
              </a:rPr>
              <a:t>模型</a:t>
            </a:r>
            <a:r>
              <a:rPr lang="zh-CN" altLang="en-US"/>
              <a:t>。</a:t>
            </a:r>
            <a:endParaRPr lang="zh-CN" altLang="en-US"/>
          </a:p>
        </p:txBody>
      </p:sp>
      <p:sp>
        <p:nvSpPr>
          <p:cNvPr id="4" name="文本框 3"/>
          <p:cNvSpPr txBox="1"/>
          <p:nvPr/>
        </p:nvSpPr>
        <p:spPr>
          <a:xfrm>
            <a:off x="1258570" y="5243195"/>
            <a:ext cx="4418965" cy="398780"/>
          </a:xfrm>
          <a:prstGeom prst="rect">
            <a:avLst/>
          </a:prstGeom>
          <a:noFill/>
        </p:spPr>
        <p:txBody>
          <a:bodyPr wrap="square" rtlCol="0">
            <a:spAutoFit/>
          </a:bodyPr>
          <a:p>
            <a:r>
              <a:rPr lang="zh-CN" altLang="en-US"/>
              <a:t>本部分工作主要由</a:t>
            </a:r>
            <a:r>
              <a:rPr lang="en-US" altLang="zh-CN"/>
              <a:t> </a:t>
            </a:r>
            <a:r>
              <a:rPr lang="zh-CN" altLang="en-US" sz="2000"/>
              <a:t>梅炳寅，龙律强</a:t>
            </a:r>
            <a:r>
              <a:rPr lang="en-US" altLang="zh-CN" sz="2000"/>
              <a:t> </a:t>
            </a:r>
            <a:r>
              <a:rPr lang="zh-CN" altLang="en-US"/>
              <a:t>完成</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test"/>
          <p:cNvPicPr>
            <a:picLocks noChangeAspect="1"/>
          </p:cNvPicPr>
          <p:nvPr/>
        </p:nvPicPr>
        <p:blipFill>
          <a:blip r:embed="rId1"/>
          <a:stretch>
            <a:fillRect/>
          </a:stretch>
        </p:blipFill>
        <p:spPr>
          <a:xfrm>
            <a:off x="1121410" y="285750"/>
            <a:ext cx="9949180" cy="6286500"/>
          </a:xfrm>
          <a:prstGeom prst="rect">
            <a:avLst/>
          </a:prstGeom>
        </p:spPr>
      </p:pic>
      <p:sp>
        <p:nvSpPr>
          <p:cNvPr id="9" name="文本框 8"/>
          <p:cNvSpPr txBox="1"/>
          <p:nvPr/>
        </p:nvSpPr>
        <p:spPr>
          <a:xfrm>
            <a:off x="1189990" y="5845175"/>
            <a:ext cx="3332480" cy="583565"/>
          </a:xfrm>
          <a:prstGeom prst="rect">
            <a:avLst/>
          </a:prstGeom>
          <a:noFill/>
        </p:spPr>
        <p:txBody>
          <a:bodyPr wrap="square" rtlCol="0">
            <a:spAutoFit/>
          </a:bodyPr>
          <a:p>
            <a:r>
              <a:rPr lang="zh-CN" altLang="en-US" sz="1600"/>
              <a:t>由于各实体的属性太多，在下一部分中直接给出，不在这里详细列出</a:t>
            </a:r>
            <a:endParaRPr lang="zh-CN" altLang="en-US" sz="16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idx="2"/>
          </p:nvPr>
        </p:nvSpPr>
        <p:spPr>
          <a:xfrm>
            <a:off x="1219200" y="2162810"/>
            <a:ext cx="7237730" cy="821055"/>
          </a:xfrm>
        </p:spPr>
        <p:txBody>
          <a:bodyPr>
            <a:normAutofit/>
          </a:bodyPr>
          <a:p>
            <a:r>
              <a:rPr lang="en-US" altLang="zh-CN">
                <a:sym typeface="+mn-ea"/>
              </a:rPr>
              <a:t>3 </a:t>
            </a:r>
            <a:r>
              <a:rPr>
                <a:sym typeface="+mn-ea"/>
              </a:rPr>
              <a:t>逻辑结构设计</a:t>
            </a:r>
            <a:endParaRPr>
              <a:sym typeface="+mn-ea"/>
            </a:endParaRPr>
          </a:p>
        </p:txBody>
      </p:sp>
      <p:sp>
        <p:nvSpPr>
          <p:cNvPr id="2" name="文本框 1"/>
          <p:cNvSpPr txBox="1"/>
          <p:nvPr/>
        </p:nvSpPr>
        <p:spPr>
          <a:xfrm>
            <a:off x="1258570" y="3514090"/>
            <a:ext cx="5528945" cy="1198880"/>
          </a:xfrm>
          <a:prstGeom prst="rect">
            <a:avLst/>
          </a:prstGeom>
          <a:noFill/>
        </p:spPr>
        <p:txBody>
          <a:bodyPr wrap="square" rtlCol="0">
            <a:spAutoFit/>
          </a:bodyPr>
          <a:p>
            <a:r>
              <a:rPr lang="zh-CN" altLang="en-US"/>
              <a:t>逻辑结构设计是按某种转换规则将</a:t>
            </a:r>
            <a:r>
              <a:rPr lang="zh-CN" altLang="en-US">
                <a:solidFill>
                  <a:srgbClr val="FF0000"/>
                </a:solidFill>
              </a:rPr>
              <a:t>概念结构设计</a:t>
            </a:r>
            <a:r>
              <a:rPr lang="zh-CN" altLang="en-US"/>
              <a:t>转换为某个数据库管理系统所支持的数</a:t>
            </a:r>
            <a:r>
              <a:rPr lang="zh-CN" altLang="en-US">
                <a:solidFill>
                  <a:srgbClr val="FF0000"/>
                </a:solidFill>
              </a:rPr>
              <a:t>据模型</a:t>
            </a:r>
            <a:r>
              <a:rPr lang="zh-CN" altLang="en-US"/>
              <a:t>并对其进行</a:t>
            </a:r>
            <a:r>
              <a:rPr lang="zh-CN" altLang="en-US">
                <a:solidFill>
                  <a:srgbClr val="FF0000"/>
                </a:solidFill>
              </a:rPr>
              <a:t>优化</a:t>
            </a:r>
            <a:r>
              <a:rPr lang="zh-CN" altLang="en-US"/>
              <a:t>。我们的支持数据库系统是</a:t>
            </a:r>
            <a:r>
              <a:rPr lang="en-US" altLang="zh-CN"/>
              <a:t>mysql</a:t>
            </a:r>
            <a:r>
              <a:rPr lang="zh-CN" altLang="en-US"/>
              <a:t>数据库，并进行</a:t>
            </a:r>
            <a:r>
              <a:rPr lang="zh-CN" altLang="en-US"/>
              <a:t>优化。</a:t>
            </a:r>
            <a:endParaRPr lang="zh-CN" altLang="en-US"/>
          </a:p>
        </p:txBody>
      </p:sp>
      <p:sp>
        <p:nvSpPr>
          <p:cNvPr id="4" name="文本框 3"/>
          <p:cNvSpPr txBox="1"/>
          <p:nvPr/>
        </p:nvSpPr>
        <p:spPr>
          <a:xfrm>
            <a:off x="1258570" y="5243195"/>
            <a:ext cx="4418965" cy="398780"/>
          </a:xfrm>
          <a:prstGeom prst="rect">
            <a:avLst/>
          </a:prstGeom>
          <a:noFill/>
        </p:spPr>
        <p:txBody>
          <a:bodyPr wrap="square" rtlCol="0">
            <a:spAutoFit/>
          </a:bodyPr>
          <a:p>
            <a:r>
              <a:rPr lang="zh-CN" altLang="en-US"/>
              <a:t>本部分工作主要由</a:t>
            </a:r>
            <a:r>
              <a:rPr lang="en-US" altLang="zh-CN"/>
              <a:t> </a:t>
            </a:r>
            <a:r>
              <a:rPr lang="zh-CN" altLang="en-US" sz="2000"/>
              <a:t>刘沛灵，黄政</a:t>
            </a:r>
            <a:r>
              <a:rPr lang="en-US" altLang="zh-CN" sz="2000"/>
              <a:t> </a:t>
            </a:r>
            <a:r>
              <a:rPr lang="zh-CN" altLang="en-US"/>
              <a:t>完成</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优化</a:t>
            </a:r>
            <a:r>
              <a:t>思路</a:t>
            </a:r>
          </a:p>
        </p:txBody>
      </p:sp>
      <p:sp>
        <p:nvSpPr>
          <p:cNvPr id="6" name="内容占位符 5"/>
          <p:cNvSpPr>
            <a:spLocks noGrp="1"/>
          </p:cNvSpPr>
          <p:nvPr>
            <p:ph idx="1"/>
            <p:custDataLst>
              <p:tags r:id="rId1"/>
            </p:custDataLst>
          </p:nvPr>
        </p:nvSpPr>
        <p:spPr>
          <a:xfrm>
            <a:off x="669925" y="952500"/>
            <a:ext cx="7600950" cy="4488815"/>
          </a:xfrm>
        </p:spPr>
        <p:txBody>
          <a:bodyPr>
            <a:normAutofit lnSpcReduction="20000"/>
          </a:bodyPr>
          <a:lstStyle/>
          <a:p>
            <a:r>
              <a:t>一个1:1联系可以转换为一个独立的关系模式，也可以与任意一端对应的关系模式合并。</a:t>
            </a:r>
          </a:p>
          <a:p>
            <a:r>
              <a:t>一个1:n联系可以转换为一个独立的关系模式，也可以与n端对应的关系模式合并。</a:t>
            </a:r>
          </a:p>
          <a:p>
            <a:r>
              <a:t>一个m:n联系只能转换为一个关系模式</a:t>
            </a:r>
          </a:p>
          <a:p>
            <a:r>
              <a:t>三个或三个以上实体间的一个多元联系转换为一个关系模式。</a:t>
            </a:r>
          </a:p>
          <a:p>
            <a:r>
              <a:t>具有相同码的关系模式可合并</a:t>
            </a: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逻辑结构</a:t>
            </a:r>
            <a:r>
              <a:rPr lang="en-US" altLang="zh-CN"/>
              <a:t>——</a:t>
            </a:r>
            <a:r>
              <a:t>学校</a:t>
            </a:r>
          </a:p>
        </p:txBody>
      </p:sp>
      <p:sp>
        <p:nvSpPr>
          <p:cNvPr id="6" name="内容占位符 5"/>
          <p:cNvSpPr>
            <a:spLocks noGrp="1"/>
          </p:cNvSpPr>
          <p:nvPr>
            <p:ph idx="1"/>
            <p:custDataLst>
              <p:tags r:id="rId1"/>
            </p:custDataLst>
          </p:nvPr>
        </p:nvSpPr>
        <p:spPr>
          <a:xfrm>
            <a:off x="669925" y="952500"/>
            <a:ext cx="7600950" cy="4488815"/>
          </a:xfrm>
        </p:spPr>
        <p:txBody>
          <a:bodyPr>
            <a:normAutofit lnSpcReduction="20000"/>
          </a:bodyPr>
          <a:lstStyle/>
          <a:p>
            <a:r>
              <a:rPr dirty="0"/>
              <a:t>学校</a:t>
            </a:r>
            <a:r>
              <a:rPr lang="en-US" altLang="zh-CN" dirty="0"/>
              <a:t>(</a:t>
            </a:r>
            <a:r>
              <a:rPr u="sng" dirty="0"/>
              <a:t>学校名</a:t>
            </a:r>
            <a:r>
              <a:rPr dirty="0"/>
              <a:t>，校长姓名，学校级别，校园面积，学校地址，学校邮编，学校电话，学院数量，课程信息，</a:t>
            </a:r>
            <a:r>
              <a:rPr>
                <a:sym typeface="+mn-ea"/>
              </a:rPr>
              <a:t>校训/校风，公众号，</a:t>
            </a:r>
            <a:r>
              <a:rPr dirty="0"/>
              <a:t>学生人数，教师人数，</a:t>
            </a:r>
            <a:r>
              <a:rPr dirty="0"/>
              <a:t>宿舍数量，社团数量，图书馆数量</a:t>
            </a:r>
            <a:r>
              <a:rPr lang="en-US" altLang="zh-CN" dirty="0"/>
              <a:t>)</a:t>
            </a:r>
            <a:endParaRPr lang="en-US" altLang="zh-CN" dirty="0"/>
          </a:p>
          <a:p>
            <a:r>
              <a:rPr dirty="0"/>
              <a:t>校学生会（</a:t>
            </a:r>
            <a:r>
              <a:rPr u="sng" dirty="0"/>
              <a:t>校学生会名称</a:t>
            </a:r>
            <a:r>
              <a:rPr dirty="0"/>
              <a:t>，</a:t>
            </a:r>
            <a:r>
              <a:rPr dirty="0"/>
              <a:t>学校名，校学生会地点，</a:t>
            </a:r>
            <a:r>
              <a:rPr>
                <a:sym typeface="+mn-ea"/>
              </a:rPr>
              <a:t>校</a:t>
            </a:r>
            <a:r>
              <a:rPr dirty="0"/>
              <a:t>学生会联系方式，公众号，</a:t>
            </a:r>
            <a:r>
              <a:rPr>
                <a:sym typeface="+mn-ea"/>
              </a:rPr>
              <a:t>校</a:t>
            </a:r>
            <a:r>
              <a:rPr dirty="0"/>
              <a:t>学生会主席，成立日期，</a:t>
            </a:r>
            <a:r>
              <a:rPr>
                <a:sym typeface="+mn-ea"/>
              </a:rPr>
              <a:t>校</a:t>
            </a:r>
            <a:r>
              <a:rPr dirty="0"/>
              <a:t>学生会成员数量，院学生会数量，</a:t>
            </a:r>
            <a:r>
              <a:rPr>
                <a:sym typeface="+mn-ea"/>
              </a:rPr>
              <a:t>校</a:t>
            </a:r>
            <a:r>
              <a:rPr dirty="0"/>
              <a:t>学生会</a:t>
            </a:r>
            <a:r>
              <a:rPr dirty="0"/>
              <a:t>活动）</a:t>
            </a:r>
            <a:endParaRPr dirty="0"/>
          </a:p>
          <a:p>
            <a:r>
              <a:rPr dirty="0"/>
              <a:t>院学生会（</a:t>
            </a:r>
            <a:r>
              <a:rPr u="sng" dirty="0"/>
              <a:t>院</a:t>
            </a:r>
            <a:r>
              <a:rPr u="sng">
                <a:sym typeface="+mn-ea"/>
              </a:rPr>
              <a:t>学生会</a:t>
            </a:r>
            <a:r>
              <a:rPr lang="en-US" altLang="zh-CN" u="sng">
                <a:sym typeface="+mn-ea"/>
              </a:rPr>
              <a:t>ID</a:t>
            </a:r>
            <a:r>
              <a:rPr>
                <a:sym typeface="+mn-ea"/>
              </a:rPr>
              <a:t>，校学生会</a:t>
            </a:r>
            <a:r>
              <a:rPr>
                <a:sym typeface="+mn-ea"/>
              </a:rPr>
              <a:t>名称，院学生会名称，</a:t>
            </a:r>
            <a:r>
              <a:rPr>
                <a:sym typeface="+mn-ea"/>
              </a:rPr>
              <a:t>院</a:t>
            </a:r>
            <a:r>
              <a:rPr>
                <a:sym typeface="+mn-ea"/>
              </a:rPr>
              <a:t>学生会地点，</a:t>
            </a:r>
            <a:r>
              <a:rPr>
                <a:sym typeface="+mn-ea"/>
              </a:rPr>
              <a:t>院</a:t>
            </a:r>
            <a:r>
              <a:rPr>
                <a:sym typeface="+mn-ea"/>
              </a:rPr>
              <a:t>学生会联系方式，公众号，</a:t>
            </a:r>
            <a:r>
              <a:rPr>
                <a:sym typeface="+mn-ea"/>
              </a:rPr>
              <a:t>院</a:t>
            </a:r>
            <a:r>
              <a:rPr>
                <a:sym typeface="+mn-ea"/>
              </a:rPr>
              <a:t>学生会主席，成立日期，年级</a:t>
            </a:r>
            <a:r>
              <a:rPr>
                <a:sym typeface="+mn-ea"/>
              </a:rPr>
              <a:t>学生会数量，院</a:t>
            </a:r>
            <a:r>
              <a:rPr>
                <a:sym typeface="+mn-ea"/>
              </a:rPr>
              <a:t>学生会成员数量，院学生会活动</a:t>
            </a:r>
            <a:r>
              <a:rPr dirty="0"/>
              <a:t>）</a:t>
            </a:r>
            <a:endParaRPr dirty="0"/>
          </a:p>
          <a:p>
            <a:r>
              <a:rPr dirty="0"/>
              <a:t>年级学生会（</a:t>
            </a:r>
            <a:r>
              <a:rPr u="sng" dirty="0"/>
              <a:t>年级</a:t>
            </a:r>
            <a:r>
              <a:rPr u="sng">
                <a:sym typeface="+mn-ea"/>
              </a:rPr>
              <a:t>学生会</a:t>
            </a:r>
            <a:r>
              <a:rPr lang="en-US" altLang="zh-CN" u="sng">
                <a:sym typeface="+mn-ea"/>
              </a:rPr>
              <a:t>ID</a:t>
            </a:r>
            <a:r>
              <a:rPr>
                <a:sym typeface="+mn-ea"/>
              </a:rPr>
              <a:t>，院学生会</a:t>
            </a:r>
            <a:r>
              <a:rPr lang="en-US" altLang="zh-CN">
                <a:sym typeface="+mn-ea"/>
              </a:rPr>
              <a:t>ID</a:t>
            </a:r>
            <a:r>
              <a:rPr>
                <a:sym typeface="+mn-ea"/>
              </a:rPr>
              <a:t>，年级学生会地点，年级学生会联系方式，公众号，成立日期，年级学生会成员数量，</a:t>
            </a:r>
            <a:r>
              <a:rPr>
                <a:sym typeface="+mn-ea"/>
              </a:rPr>
              <a:t>年级学生会活动</a:t>
            </a:r>
            <a:r>
              <a:rPr dirty="0"/>
              <a:t>）</a:t>
            </a:r>
            <a:endParaRPr dirty="0"/>
          </a:p>
          <a:p>
            <a:r>
              <a:rPr dirty="0"/>
              <a:t>班委会（</a:t>
            </a:r>
            <a:r>
              <a:rPr u="sng" dirty="0"/>
              <a:t>班委会名称</a:t>
            </a:r>
            <a:r>
              <a:rPr dirty="0"/>
              <a:t>，</a:t>
            </a:r>
            <a:r>
              <a:rPr dirty="0"/>
              <a:t>班级名，年级学生会</a:t>
            </a:r>
            <a:r>
              <a:rPr lang="en-US" altLang="zh-CN" dirty="0"/>
              <a:t>ID</a:t>
            </a:r>
            <a:r>
              <a:rPr dirty="0"/>
              <a:t>，班长，班委会人数，班级</a:t>
            </a:r>
            <a:r>
              <a:rPr dirty="0"/>
              <a:t>活动）</a:t>
            </a:r>
            <a:endParaRPr dirty="0"/>
          </a:p>
          <a:p>
            <a:endParaRPr dirty="0"/>
          </a:p>
        </p:txBody>
      </p:sp>
      <p:pic>
        <p:nvPicPr>
          <p:cNvPr id="3" name="图片 2"/>
          <p:cNvPicPr>
            <a:picLocks noChangeAspect="1"/>
          </p:cNvPicPr>
          <p:nvPr>
            <p:custDataLst>
              <p:tags r:id="rId2"/>
            </p:custDataLst>
          </p:nvPr>
        </p:nvPicPr>
        <p:blipFill>
          <a:blip r:embed="rId3"/>
          <a:stretch>
            <a:fillRect/>
          </a:stretch>
        </p:blipFill>
        <p:spPr>
          <a:xfrm>
            <a:off x="8660765" y="443230"/>
            <a:ext cx="2861310" cy="459994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逻辑结构</a:t>
            </a:r>
            <a:r>
              <a:rPr lang="en-US" altLang="zh-CN"/>
              <a:t>——</a:t>
            </a:r>
            <a:r>
              <a:t>学院</a:t>
            </a:r>
          </a:p>
        </p:txBody>
      </p:sp>
      <p:sp>
        <p:nvSpPr>
          <p:cNvPr id="6" name="内容占位符 5"/>
          <p:cNvSpPr>
            <a:spLocks noGrp="1"/>
          </p:cNvSpPr>
          <p:nvPr>
            <p:ph idx="1"/>
            <p:custDataLst>
              <p:tags r:id="rId1"/>
            </p:custDataLst>
          </p:nvPr>
        </p:nvSpPr>
        <p:spPr>
          <a:xfrm>
            <a:off x="669925" y="952500"/>
            <a:ext cx="5711825" cy="5484495"/>
          </a:xfrm>
        </p:spPr>
        <p:txBody>
          <a:bodyPr>
            <a:noAutofit/>
          </a:bodyPr>
          <a:lstStyle/>
          <a:p>
            <a:r>
              <a:rPr sz="1400" dirty="0"/>
              <a:t>学院（</a:t>
            </a:r>
            <a:r>
              <a:rPr sz="1400" u="sng" dirty="0"/>
              <a:t>学院名</a:t>
            </a:r>
            <a:r>
              <a:rPr sz="1400" dirty="0"/>
              <a:t>，学校名，学院院长，学院地址，学院电话，系数量）</a:t>
            </a:r>
            <a:endParaRPr sz="1400" dirty="0"/>
          </a:p>
          <a:p>
            <a:r>
              <a:rPr sz="1400" dirty="0"/>
              <a:t>系（</a:t>
            </a:r>
            <a:r>
              <a:rPr sz="1400" u="sng" dirty="0"/>
              <a:t>系名</a:t>
            </a:r>
            <a:r>
              <a:rPr sz="1400" dirty="0"/>
              <a:t>，学院名，系主任，系地址，专业数量，教研室数量）</a:t>
            </a:r>
            <a:endParaRPr sz="1400" dirty="0"/>
          </a:p>
          <a:p>
            <a:r>
              <a:rPr sz="1400" dirty="0"/>
              <a:t>专业（</a:t>
            </a:r>
            <a:r>
              <a:rPr sz="1400" u="sng" dirty="0"/>
              <a:t>专业名</a:t>
            </a:r>
            <a:r>
              <a:rPr sz="1400" dirty="0"/>
              <a:t>，系名，班级数量）</a:t>
            </a:r>
            <a:endParaRPr sz="1400" dirty="0"/>
          </a:p>
          <a:p>
            <a:r>
              <a:rPr sz="1400" dirty="0"/>
              <a:t>教研室（</a:t>
            </a:r>
            <a:r>
              <a:rPr sz="1400" u="sng" dirty="0"/>
              <a:t>教研室名</a:t>
            </a:r>
            <a:r>
              <a:rPr sz="1400" dirty="0"/>
              <a:t>，系名，教研室主任，教师数量）</a:t>
            </a:r>
            <a:endParaRPr sz="1400" dirty="0"/>
          </a:p>
          <a:p>
            <a:r>
              <a:rPr sz="1400" dirty="0"/>
              <a:t>班级（</a:t>
            </a:r>
            <a:r>
              <a:rPr sz="1400" u="sng" dirty="0"/>
              <a:t>班级名</a:t>
            </a:r>
            <a:r>
              <a:rPr sz="1400" dirty="0"/>
              <a:t>，专业名，班级人数，班主任）</a:t>
            </a:r>
            <a:endParaRPr sz="1400" dirty="0"/>
          </a:p>
          <a:p>
            <a:r>
              <a:rPr sz="1400" dirty="0"/>
              <a:t>教师（</a:t>
            </a:r>
            <a:r>
              <a:rPr sz="1400" u="sng" dirty="0"/>
              <a:t>教师</a:t>
            </a:r>
            <a:r>
              <a:rPr lang="en-US" altLang="zh-CN" sz="1400" u="sng" dirty="0"/>
              <a:t>ID</a:t>
            </a:r>
            <a:r>
              <a:rPr sz="1400" dirty="0"/>
              <a:t>，教师名，教研室名，职称，教师电话，</a:t>
            </a:r>
            <a:endParaRPr sz="1400" dirty="0"/>
          </a:p>
          <a:p>
            <a:r>
              <a:rPr sz="1400" dirty="0"/>
              <a:t>性别，年龄，办公室地址）</a:t>
            </a:r>
            <a:endParaRPr sz="1400" dirty="0"/>
          </a:p>
          <a:p>
            <a:r>
              <a:rPr sz="1400" dirty="0"/>
              <a:t>课程（</a:t>
            </a:r>
            <a:r>
              <a:rPr sz="1400" u="sng" dirty="0"/>
              <a:t>课程号</a:t>
            </a:r>
            <a:r>
              <a:rPr sz="1400" dirty="0"/>
              <a:t>，课程名，学分，先修课程，课时）</a:t>
            </a:r>
            <a:endParaRPr sz="1400" dirty="0"/>
          </a:p>
          <a:p>
            <a:r>
              <a:rPr sz="1400" dirty="0"/>
              <a:t>教室（</a:t>
            </a:r>
            <a:r>
              <a:rPr sz="1400" u="sng" dirty="0"/>
              <a:t>教室号</a:t>
            </a:r>
            <a:r>
              <a:rPr sz="1400" dirty="0"/>
              <a:t>，教室地点，座位容量）</a:t>
            </a:r>
            <a:endParaRPr sz="1400" dirty="0"/>
          </a:p>
          <a:p>
            <a:r>
              <a:rPr sz="1400">
                <a:highlight>
                  <a:srgbClr val="FFFF00"/>
                </a:highlight>
                <a:sym typeface="+mn-ea"/>
              </a:rPr>
              <a:t>教授</a:t>
            </a:r>
            <a:r>
              <a:rPr sz="1400">
                <a:sym typeface="+mn-ea"/>
              </a:rPr>
              <a:t>（</a:t>
            </a:r>
            <a:r>
              <a:rPr sz="1400" u="sng">
                <a:sym typeface="+mn-ea"/>
              </a:rPr>
              <a:t>教师</a:t>
            </a:r>
            <a:r>
              <a:rPr lang="en-US" altLang="zh-CN" sz="1400" u="sng">
                <a:sym typeface="+mn-ea"/>
              </a:rPr>
              <a:t>ID</a:t>
            </a:r>
            <a:r>
              <a:rPr sz="1400">
                <a:sym typeface="+mn-ea"/>
              </a:rPr>
              <a:t>，</a:t>
            </a:r>
            <a:r>
              <a:rPr sz="1400" u="sng">
                <a:sym typeface="+mn-ea"/>
              </a:rPr>
              <a:t>课程号</a:t>
            </a:r>
            <a:r>
              <a:rPr sz="1400">
                <a:sym typeface="+mn-ea"/>
              </a:rPr>
              <a:t>，授课时间，授课教室号）</a:t>
            </a:r>
            <a:endParaRPr sz="1400" dirty="0"/>
          </a:p>
          <a:p>
            <a:r>
              <a:rPr sz="1400" dirty="0">
                <a:highlight>
                  <a:srgbClr val="FFFF00"/>
                </a:highlight>
              </a:rPr>
              <a:t>占用</a:t>
            </a:r>
            <a:r>
              <a:rPr sz="1400" dirty="0"/>
              <a:t>（</a:t>
            </a:r>
            <a:r>
              <a:rPr sz="1400" u="sng" dirty="0"/>
              <a:t>课程号</a:t>
            </a:r>
            <a:r>
              <a:rPr sz="1400" dirty="0"/>
              <a:t>，</a:t>
            </a:r>
            <a:r>
              <a:rPr sz="1400" u="sng" dirty="0"/>
              <a:t>教室号</a:t>
            </a:r>
            <a:r>
              <a:rPr sz="1400" dirty="0"/>
              <a:t>，占用时间）</a:t>
            </a:r>
            <a:endParaRPr sz="1400" dirty="0"/>
          </a:p>
          <a:p>
            <a:r>
              <a:rPr sz="1400" dirty="0">
                <a:highlight>
                  <a:srgbClr val="FFFF00"/>
                </a:highlight>
              </a:rPr>
              <a:t>选修</a:t>
            </a:r>
            <a:r>
              <a:rPr sz="1400" dirty="0"/>
              <a:t>（</a:t>
            </a:r>
            <a:r>
              <a:rPr sz="1400" u="sng" dirty="0"/>
              <a:t>课程号</a:t>
            </a:r>
            <a:r>
              <a:rPr sz="1400" dirty="0"/>
              <a:t>，</a:t>
            </a:r>
            <a:r>
              <a:rPr sz="1400" u="sng" dirty="0"/>
              <a:t>学生学号</a:t>
            </a:r>
            <a:r>
              <a:rPr sz="1400" dirty="0"/>
              <a:t>，成绩）</a:t>
            </a:r>
            <a:endParaRPr sz="1400" dirty="0"/>
          </a:p>
          <a:p>
            <a:endParaRPr sz="1400" dirty="0"/>
          </a:p>
        </p:txBody>
      </p:sp>
      <p:pic>
        <p:nvPicPr>
          <p:cNvPr id="4" name="图片 3"/>
          <p:cNvPicPr>
            <a:picLocks noChangeAspect="1"/>
          </p:cNvPicPr>
          <p:nvPr>
            <p:custDataLst>
              <p:tags r:id="rId2"/>
            </p:custDataLst>
          </p:nvPr>
        </p:nvPicPr>
        <p:blipFill>
          <a:blip r:embed="rId3"/>
          <a:stretch>
            <a:fillRect/>
          </a:stretch>
        </p:blipFill>
        <p:spPr>
          <a:xfrm>
            <a:off x="6653530" y="885190"/>
            <a:ext cx="5093335" cy="496316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21380" y="1210945"/>
            <a:ext cx="8839835" cy="5139055"/>
          </a:xfrm>
          <a:prstGeom prst="rect">
            <a:avLst/>
          </a:prstGeom>
          <a:noFill/>
        </p:spPr>
        <p:txBody>
          <a:bodyPr wrap="square" rtlCol="0">
            <a:spAutoFit/>
          </a:bodyPr>
          <a:p>
            <a:r>
              <a:rPr lang="zh-CN" altLang="en-US" sz="2800"/>
              <a:t>小组分工明细</a:t>
            </a:r>
            <a:endParaRPr lang="zh-CN" altLang="en-US" sz="2800"/>
          </a:p>
          <a:p>
            <a:pPr indent="0" fontAlgn="auto">
              <a:lnSpc>
                <a:spcPts val="4000"/>
              </a:lnSpc>
            </a:pPr>
            <a:r>
              <a:rPr dirty="0">
                <a:solidFill>
                  <a:schemeClr val="tx1">
                    <a:lumMod val="85000"/>
                    <a:lumOff val="15000"/>
                  </a:schemeClr>
                </a:solidFill>
                <a:latin typeface="+mn-ea"/>
                <a:sym typeface="+mn-ea"/>
              </a:rPr>
              <a:t>1 【</a:t>
            </a:r>
            <a:r>
              <a:rPr lang="zh-CN" dirty="0">
                <a:solidFill>
                  <a:schemeClr val="tx1">
                    <a:lumMod val="85000"/>
                    <a:lumOff val="15000"/>
                  </a:schemeClr>
                </a:solidFill>
                <a:latin typeface="+mn-ea"/>
                <a:sym typeface="+mn-ea"/>
              </a:rPr>
              <a:t>森</a:t>
            </a:r>
            <a:r>
              <a:rPr lang="en-US" altLang="zh-CN" dirty="0">
                <a:solidFill>
                  <a:schemeClr val="tx1">
                    <a:lumMod val="85000"/>
                    <a:lumOff val="15000"/>
                  </a:schemeClr>
                </a:solidFill>
                <a:latin typeface="+mn-ea"/>
                <a:sym typeface="+mn-ea"/>
              </a:rPr>
              <a:t>   </a:t>
            </a:r>
            <a:r>
              <a:rPr lang="zh-CN" dirty="0">
                <a:solidFill>
                  <a:schemeClr val="tx1">
                    <a:lumMod val="85000"/>
                    <a:lumOff val="15000"/>
                  </a:schemeClr>
                </a:solidFill>
                <a:latin typeface="+mn-ea"/>
                <a:sym typeface="+mn-ea"/>
              </a:rPr>
              <a:t>格</a:t>
            </a:r>
            <a:r>
              <a:rPr dirty="0">
                <a:solidFill>
                  <a:schemeClr val="tx1">
                    <a:lumMod val="85000"/>
                    <a:lumOff val="15000"/>
                  </a:schemeClr>
                </a:solidFill>
                <a:latin typeface="+mn-ea"/>
                <a:sym typeface="+mn-ea"/>
              </a:rPr>
              <a:t>】</a:t>
            </a:r>
            <a:r>
              <a:rPr lang="zh-CN" altLang="en-US" dirty="0">
                <a:solidFill>
                  <a:schemeClr val="tx1">
                    <a:lumMod val="85000"/>
                    <a:lumOff val="15000"/>
                  </a:schemeClr>
                </a:solidFill>
                <a:latin typeface="+mn-ea"/>
                <a:sym typeface="+mn-ea"/>
              </a:rPr>
              <a:t>参与讨论，查验模型，提供建议</a:t>
            </a:r>
            <a:endParaRPr dirty="0">
              <a:solidFill>
                <a:schemeClr val="tx1">
                  <a:lumMod val="85000"/>
                  <a:lumOff val="15000"/>
                </a:schemeClr>
              </a:solidFill>
              <a:latin typeface="+mn-ea"/>
              <a:sym typeface="+mn-ea"/>
            </a:endParaRPr>
          </a:p>
          <a:p>
            <a:pPr indent="0" fontAlgn="auto">
              <a:lnSpc>
                <a:spcPts val="4000"/>
              </a:lnSpc>
            </a:pPr>
            <a:r>
              <a:rPr dirty="0">
                <a:solidFill>
                  <a:schemeClr val="tx1">
                    <a:lumMod val="85000"/>
                    <a:lumOff val="15000"/>
                  </a:schemeClr>
                </a:solidFill>
                <a:latin typeface="+mn-ea"/>
                <a:sym typeface="+mn-ea"/>
              </a:rPr>
              <a:t>2 【</a:t>
            </a:r>
            <a:r>
              <a:rPr lang="zh-CN" dirty="0">
                <a:solidFill>
                  <a:schemeClr val="tx1">
                    <a:lumMod val="85000"/>
                    <a:lumOff val="15000"/>
                  </a:schemeClr>
                </a:solidFill>
                <a:latin typeface="+mn-ea"/>
                <a:sym typeface="+mn-ea"/>
              </a:rPr>
              <a:t>龙律强</a:t>
            </a:r>
            <a:r>
              <a:rPr dirty="0">
                <a:solidFill>
                  <a:schemeClr val="tx1">
                    <a:lumMod val="85000"/>
                    <a:lumOff val="15000"/>
                  </a:schemeClr>
                </a:solidFill>
                <a:latin typeface="+mn-ea"/>
                <a:sym typeface="+mn-ea"/>
              </a:rPr>
              <a:t>】</a:t>
            </a:r>
            <a:r>
              <a:rPr lang="zh-CN" altLang="en-US" dirty="0">
                <a:solidFill>
                  <a:schemeClr val="tx1">
                    <a:lumMod val="85000"/>
                    <a:lumOff val="15000"/>
                  </a:schemeClr>
                </a:solidFill>
                <a:latin typeface="+mn-ea"/>
                <a:sym typeface="+mn-ea"/>
              </a:rPr>
              <a:t>概念结构设计汇总</a:t>
            </a:r>
            <a:r>
              <a:rPr lang="zh-CN" altLang="en-US" dirty="0">
                <a:solidFill>
                  <a:schemeClr val="tx1">
                    <a:lumMod val="85000"/>
                    <a:lumOff val="15000"/>
                  </a:schemeClr>
                </a:solidFill>
                <a:latin typeface="+mn-ea"/>
                <a:sym typeface="+mn-ea"/>
              </a:rPr>
              <a:t>，概念模型设计中的</a:t>
            </a:r>
            <a:r>
              <a:rPr lang="zh-CN" altLang="en-US" dirty="0">
                <a:solidFill>
                  <a:schemeClr val="tx1">
                    <a:lumMod val="85000"/>
                    <a:lumOff val="15000"/>
                  </a:schemeClr>
                </a:solidFill>
                <a:latin typeface="+mn-ea"/>
                <a:sym typeface="+mn-ea"/>
              </a:rPr>
              <a:t>宿舍部分</a:t>
            </a:r>
            <a:endParaRPr dirty="0">
              <a:solidFill>
                <a:schemeClr val="tx1">
                  <a:lumMod val="85000"/>
                  <a:lumOff val="15000"/>
                </a:schemeClr>
              </a:solidFill>
              <a:latin typeface="+mn-ea"/>
              <a:sym typeface="+mn-ea"/>
            </a:endParaRPr>
          </a:p>
          <a:p>
            <a:pPr indent="0" fontAlgn="auto">
              <a:lnSpc>
                <a:spcPts val="4000"/>
              </a:lnSpc>
            </a:pPr>
            <a:r>
              <a:rPr dirty="0">
                <a:solidFill>
                  <a:schemeClr val="tx1">
                    <a:lumMod val="85000"/>
                    <a:lumOff val="15000"/>
                  </a:schemeClr>
                </a:solidFill>
                <a:latin typeface="+mn-ea"/>
                <a:sym typeface="+mn-ea"/>
              </a:rPr>
              <a:t>3 【</a:t>
            </a:r>
            <a:r>
              <a:rPr lang="zh-CN" dirty="0">
                <a:solidFill>
                  <a:schemeClr val="tx1">
                    <a:lumMod val="85000"/>
                    <a:lumOff val="15000"/>
                  </a:schemeClr>
                </a:solidFill>
                <a:latin typeface="+mn-ea"/>
                <a:sym typeface="+mn-ea"/>
              </a:rPr>
              <a:t>黄</a:t>
            </a:r>
            <a:r>
              <a:rPr lang="en-US" altLang="zh-CN" dirty="0">
                <a:solidFill>
                  <a:schemeClr val="tx1">
                    <a:lumMod val="85000"/>
                    <a:lumOff val="15000"/>
                  </a:schemeClr>
                </a:solidFill>
                <a:latin typeface="+mn-ea"/>
                <a:sym typeface="+mn-ea"/>
              </a:rPr>
              <a:t>   </a:t>
            </a:r>
            <a:r>
              <a:rPr lang="zh-CN" dirty="0">
                <a:solidFill>
                  <a:schemeClr val="tx1">
                    <a:lumMod val="85000"/>
                    <a:lumOff val="15000"/>
                  </a:schemeClr>
                </a:solidFill>
                <a:latin typeface="+mn-ea"/>
                <a:sym typeface="+mn-ea"/>
              </a:rPr>
              <a:t>政</a:t>
            </a:r>
            <a:r>
              <a:rPr dirty="0">
                <a:solidFill>
                  <a:schemeClr val="tx1">
                    <a:lumMod val="85000"/>
                    <a:lumOff val="15000"/>
                  </a:schemeClr>
                </a:solidFill>
                <a:latin typeface="+mn-ea"/>
                <a:sym typeface="+mn-ea"/>
              </a:rPr>
              <a:t>】</a:t>
            </a:r>
            <a:r>
              <a:rPr lang="zh-CN" altLang="en-US" dirty="0">
                <a:solidFill>
                  <a:schemeClr val="tx1">
                    <a:lumMod val="85000"/>
                    <a:lumOff val="15000"/>
                  </a:schemeClr>
                </a:solidFill>
                <a:latin typeface="+mn-ea"/>
                <a:sym typeface="+mn-ea"/>
              </a:rPr>
              <a:t>逻辑结构设计，概念模型设计中的图书馆部分</a:t>
            </a:r>
            <a:endParaRPr dirty="0">
              <a:solidFill>
                <a:schemeClr val="tx1">
                  <a:lumMod val="85000"/>
                  <a:lumOff val="15000"/>
                </a:schemeClr>
              </a:solidFill>
              <a:latin typeface="+mn-ea"/>
              <a:sym typeface="+mn-ea"/>
            </a:endParaRPr>
          </a:p>
          <a:p>
            <a:pPr indent="0" fontAlgn="auto">
              <a:lnSpc>
                <a:spcPts val="4000"/>
              </a:lnSpc>
            </a:pPr>
            <a:r>
              <a:rPr dirty="0">
                <a:solidFill>
                  <a:schemeClr val="tx1">
                    <a:lumMod val="85000"/>
                    <a:lumOff val="15000"/>
                  </a:schemeClr>
                </a:solidFill>
                <a:latin typeface="+mn-ea"/>
                <a:sym typeface="+mn-ea"/>
              </a:rPr>
              <a:t>4 【</a:t>
            </a:r>
            <a:r>
              <a:rPr lang="zh-CN" dirty="0">
                <a:solidFill>
                  <a:schemeClr val="tx1">
                    <a:lumMod val="85000"/>
                    <a:lumOff val="15000"/>
                  </a:schemeClr>
                </a:solidFill>
                <a:latin typeface="+mn-ea"/>
                <a:sym typeface="+mn-ea"/>
              </a:rPr>
              <a:t>刘沛灵</a:t>
            </a:r>
            <a:r>
              <a:rPr dirty="0">
                <a:solidFill>
                  <a:schemeClr val="tx1">
                    <a:lumMod val="85000"/>
                    <a:lumOff val="15000"/>
                  </a:schemeClr>
                </a:solidFill>
                <a:latin typeface="+mn-ea"/>
                <a:sym typeface="+mn-ea"/>
              </a:rPr>
              <a:t>】</a:t>
            </a:r>
            <a:r>
              <a:rPr lang="zh-CN" dirty="0">
                <a:solidFill>
                  <a:schemeClr val="tx1">
                    <a:lumMod val="85000"/>
                    <a:lumOff val="15000"/>
                  </a:schemeClr>
                </a:solidFill>
                <a:latin typeface="+mn-ea"/>
                <a:sym typeface="+mn-ea"/>
              </a:rPr>
              <a:t>逻辑结构设计</a:t>
            </a:r>
            <a:r>
              <a:rPr lang="zh-CN" altLang="en-US" dirty="0">
                <a:solidFill>
                  <a:schemeClr val="tx1">
                    <a:lumMod val="85000"/>
                    <a:lumOff val="15000"/>
                  </a:schemeClr>
                </a:solidFill>
                <a:latin typeface="+mn-ea"/>
                <a:sym typeface="+mn-ea"/>
              </a:rPr>
              <a:t>，概念模型设计中的</a:t>
            </a:r>
            <a:r>
              <a:rPr lang="zh-CN" altLang="en-US" dirty="0">
                <a:solidFill>
                  <a:schemeClr val="tx1">
                    <a:lumMod val="85000"/>
                    <a:lumOff val="15000"/>
                  </a:schemeClr>
                </a:solidFill>
                <a:latin typeface="+mn-ea"/>
                <a:sym typeface="+mn-ea"/>
              </a:rPr>
              <a:t>社团部分</a:t>
            </a:r>
            <a:endParaRPr dirty="0">
              <a:solidFill>
                <a:schemeClr val="tx1">
                  <a:lumMod val="85000"/>
                  <a:lumOff val="15000"/>
                </a:schemeClr>
              </a:solidFill>
              <a:latin typeface="+mn-ea"/>
              <a:sym typeface="+mn-ea"/>
            </a:endParaRPr>
          </a:p>
          <a:p>
            <a:pPr indent="0" fontAlgn="auto">
              <a:lnSpc>
                <a:spcPts val="4000"/>
              </a:lnSpc>
            </a:pPr>
            <a:r>
              <a:rPr dirty="0">
                <a:solidFill>
                  <a:schemeClr val="tx1">
                    <a:lumMod val="85000"/>
                    <a:lumOff val="15000"/>
                  </a:schemeClr>
                </a:solidFill>
                <a:latin typeface="+mn-ea"/>
                <a:sym typeface="+mn-ea"/>
              </a:rPr>
              <a:t>5 【</a:t>
            </a:r>
            <a:r>
              <a:rPr lang="zh-CN" dirty="0">
                <a:solidFill>
                  <a:schemeClr val="tx1">
                    <a:lumMod val="85000"/>
                    <a:lumOff val="15000"/>
                  </a:schemeClr>
                </a:solidFill>
                <a:latin typeface="+mn-ea"/>
                <a:sym typeface="+mn-ea"/>
              </a:rPr>
              <a:t>梅炳寅</a:t>
            </a:r>
            <a:r>
              <a:rPr dirty="0">
                <a:solidFill>
                  <a:schemeClr val="tx1">
                    <a:lumMod val="85000"/>
                    <a:lumOff val="15000"/>
                  </a:schemeClr>
                </a:solidFill>
                <a:latin typeface="+mn-ea"/>
                <a:sym typeface="+mn-ea"/>
              </a:rPr>
              <a:t>】</a:t>
            </a:r>
            <a:r>
              <a:rPr lang="zh-CN" altLang="en-US" dirty="0">
                <a:solidFill>
                  <a:schemeClr val="tx1">
                    <a:lumMod val="85000"/>
                    <a:lumOff val="15000"/>
                  </a:schemeClr>
                </a:solidFill>
                <a:latin typeface="+mn-ea"/>
                <a:sym typeface="+mn-ea"/>
              </a:rPr>
              <a:t>概念结构设计汇总，</a:t>
            </a:r>
            <a:r>
              <a:rPr lang="zh-CN" altLang="en-US" dirty="0">
                <a:solidFill>
                  <a:schemeClr val="tx1">
                    <a:lumMod val="85000"/>
                    <a:lumOff val="15000"/>
                  </a:schemeClr>
                </a:solidFill>
                <a:latin typeface="+mn-ea"/>
                <a:sym typeface="+mn-ea"/>
              </a:rPr>
              <a:t>概念模型设计中的学生会部分，</a:t>
            </a:r>
            <a:r>
              <a:rPr lang="zh-CN" altLang="en-US" dirty="0">
                <a:solidFill>
                  <a:schemeClr val="tx1">
                    <a:lumMod val="85000"/>
                    <a:lumOff val="15000"/>
                  </a:schemeClr>
                </a:solidFill>
                <a:latin typeface="+mn-ea"/>
                <a:sym typeface="+mn-ea"/>
              </a:rPr>
              <a:t>物理结构设计，</a:t>
            </a:r>
            <a:r>
              <a:rPr lang="en-US" altLang="zh-CN" dirty="0">
                <a:solidFill>
                  <a:schemeClr val="tx1">
                    <a:lumMod val="85000"/>
                    <a:lumOff val="15000"/>
                  </a:schemeClr>
                </a:solidFill>
                <a:latin typeface="+mn-ea"/>
                <a:sym typeface="+mn-ea"/>
              </a:rPr>
              <a:t>PPT</a:t>
            </a:r>
            <a:endParaRPr dirty="0">
              <a:solidFill>
                <a:schemeClr val="tx1">
                  <a:lumMod val="85000"/>
                  <a:lumOff val="15000"/>
                </a:schemeClr>
              </a:solidFill>
              <a:latin typeface="+mn-ea"/>
              <a:sym typeface="+mn-ea"/>
            </a:endParaRPr>
          </a:p>
          <a:p>
            <a:pPr indent="0" fontAlgn="auto">
              <a:lnSpc>
                <a:spcPts val="4000"/>
              </a:lnSpc>
            </a:pPr>
            <a:r>
              <a:rPr dirty="0">
                <a:solidFill>
                  <a:schemeClr val="tx1">
                    <a:lumMod val="85000"/>
                    <a:lumOff val="15000"/>
                  </a:schemeClr>
                </a:solidFill>
                <a:latin typeface="+mn-ea"/>
                <a:sym typeface="+mn-ea"/>
              </a:rPr>
              <a:t>6 【</a:t>
            </a:r>
            <a:r>
              <a:rPr lang="zh-CN" dirty="0">
                <a:solidFill>
                  <a:schemeClr val="tx1">
                    <a:lumMod val="85000"/>
                    <a:lumOff val="15000"/>
                  </a:schemeClr>
                </a:solidFill>
                <a:latin typeface="+mn-ea"/>
                <a:sym typeface="+mn-ea"/>
              </a:rPr>
              <a:t>袁嘉皓</a:t>
            </a:r>
            <a:r>
              <a:rPr dirty="0">
                <a:solidFill>
                  <a:schemeClr val="tx1">
                    <a:lumMod val="85000"/>
                    <a:lumOff val="15000"/>
                  </a:schemeClr>
                </a:solidFill>
                <a:latin typeface="+mn-ea"/>
                <a:sym typeface="+mn-ea"/>
              </a:rPr>
              <a:t>】</a:t>
            </a:r>
            <a:r>
              <a:rPr lang="zh-CN" dirty="0">
                <a:solidFill>
                  <a:schemeClr val="tx1">
                    <a:lumMod val="85000"/>
                    <a:lumOff val="15000"/>
                  </a:schemeClr>
                </a:solidFill>
                <a:latin typeface="+mn-ea"/>
                <a:sym typeface="+mn-ea"/>
              </a:rPr>
              <a:t>需求分析，数据字典</a:t>
            </a:r>
            <a:r>
              <a:rPr lang="zh-CN" altLang="en-US" dirty="0">
                <a:solidFill>
                  <a:schemeClr val="tx1">
                    <a:lumMod val="85000"/>
                    <a:lumOff val="15000"/>
                  </a:schemeClr>
                </a:solidFill>
                <a:latin typeface="+mn-ea"/>
                <a:sym typeface="+mn-ea"/>
              </a:rPr>
              <a:t>，概念模型设计中的教室</a:t>
            </a:r>
            <a:r>
              <a:rPr lang="zh-CN" altLang="en-US" dirty="0">
                <a:solidFill>
                  <a:schemeClr val="tx1">
                    <a:lumMod val="85000"/>
                    <a:lumOff val="15000"/>
                  </a:schemeClr>
                </a:solidFill>
                <a:latin typeface="+mn-ea"/>
                <a:sym typeface="+mn-ea"/>
              </a:rPr>
              <a:t>预约部分</a:t>
            </a:r>
            <a:endParaRPr lang="zh-CN" dirty="0">
              <a:solidFill>
                <a:schemeClr val="tx1">
                  <a:lumMod val="85000"/>
                  <a:lumOff val="15000"/>
                </a:schemeClr>
              </a:solidFill>
              <a:latin typeface="+mn-ea"/>
              <a:sym typeface="+mn-ea"/>
            </a:endParaRPr>
          </a:p>
          <a:p>
            <a:pPr indent="0" fontAlgn="auto">
              <a:lnSpc>
                <a:spcPts val="4000"/>
              </a:lnSpc>
            </a:pPr>
            <a:r>
              <a:rPr lang="zh-CN" altLang="en-US" sz="1600">
                <a:sym typeface="+mn-ea"/>
              </a:rPr>
              <a:t>【声明】由于本题为较长题，且不同部分之间联系紧密。本组所有同学均参与讨论并在不同方面提供了思路与想法，感谢本组所有同学付出的努力。</a:t>
            </a:r>
            <a:endParaRPr lang="zh-CN" altLang="en-US" sz="1600"/>
          </a:p>
          <a:p>
            <a:pPr indent="0" fontAlgn="auto">
              <a:lnSpc>
                <a:spcPts val="4000"/>
              </a:lnSpc>
            </a:pPr>
            <a:endParaRPr lang="zh-CN" altLang="en-US" sz="1600" dirty="0">
              <a:solidFill>
                <a:schemeClr val="tx1">
                  <a:lumMod val="85000"/>
                  <a:lumOff val="15000"/>
                </a:schemeClr>
              </a:solidFill>
              <a:latin typeface="+mn-ea"/>
              <a:sym typeface="+mn-ea"/>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逻辑结构</a:t>
            </a:r>
            <a:r>
              <a:rPr lang="en-US" altLang="zh-CN"/>
              <a:t>——</a:t>
            </a:r>
            <a:r>
              <a:t>图书馆</a:t>
            </a:r>
          </a:p>
        </p:txBody>
      </p:sp>
      <p:sp>
        <p:nvSpPr>
          <p:cNvPr id="6" name="内容占位符 5"/>
          <p:cNvSpPr>
            <a:spLocks noGrp="1"/>
          </p:cNvSpPr>
          <p:nvPr>
            <p:ph idx="1"/>
            <p:custDataLst>
              <p:tags r:id="rId1"/>
            </p:custDataLst>
          </p:nvPr>
        </p:nvSpPr>
        <p:spPr>
          <a:xfrm>
            <a:off x="669925" y="952500"/>
            <a:ext cx="7562850" cy="4488815"/>
          </a:xfrm>
        </p:spPr>
        <p:txBody>
          <a:bodyPr>
            <a:normAutofit/>
          </a:bodyPr>
          <a:lstStyle/>
          <a:p>
            <a:r>
              <a:rPr dirty="0"/>
              <a:t>图书馆（</a:t>
            </a:r>
            <a:r>
              <a:rPr u="sng" dirty="0"/>
              <a:t>图书馆</a:t>
            </a:r>
            <a:r>
              <a:rPr lang="zh-CN" altLang="en-US" u="sng" dirty="0"/>
              <a:t>编号</a:t>
            </a:r>
            <a:r>
              <a:rPr dirty="0"/>
              <a:t>，</a:t>
            </a:r>
            <a:r>
              <a:rPr lang="zh-CN" altLang="en-US" dirty="0"/>
              <a:t>图书馆名，</a:t>
            </a:r>
            <a:r>
              <a:rPr dirty="0"/>
              <a:t>地址，所属学校，藏书数量）</a:t>
            </a:r>
            <a:endParaRPr dirty="0"/>
          </a:p>
          <a:p>
            <a:r>
              <a:rPr dirty="0"/>
              <a:t>图书（</a:t>
            </a:r>
            <a:r>
              <a:rPr u="sng" dirty="0"/>
              <a:t>图书编号</a:t>
            </a:r>
            <a:r>
              <a:rPr dirty="0"/>
              <a:t>，书名，图书馆编号，总数量，在馆数，分区，出版社名）</a:t>
            </a:r>
            <a:endParaRPr dirty="0"/>
          </a:p>
          <a:p>
            <a:r>
              <a:rPr dirty="0">
                <a:highlight>
                  <a:srgbClr val="FFFF00"/>
                </a:highlight>
              </a:rPr>
              <a:t>借阅</a:t>
            </a:r>
            <a:r>
              <a:rPr dirty="0"/>
              <a:t>（</a:t>
            </a:r>
            <a:r>
              <a:rPr u="sng" dirty="0"/>
              <a:t>学生学号</a:t>
            </a:r>
            <a:r>
              <a:rPr dirty="0"/>
              <a:t>，</a:t>
            </a:r>
            <a:r>
              <a:rPr u="sng" dirty="0"/>
              <a:t>图书编号</a:t>
            </a:r>
            <a:r>
              <a:rPr dirty="0"/>
              <a:t>，借书日期，还书日期）</a:t>
            </a:r>
            <a:endParaRPr dirty="0"/>
          </a:p>
          <a:p>
            <a:r>
              <a:rPr dirty="0"/>
              <a:t>馆长（</a:t>
            </a:r>
            <a:r>
              <a:rPr u="sng" dirty="0"/>
              <a:t>馆长姓名</a:t>
            </a:r>
            <a:r>
              <a:rPr lang="zh-CN" altLang="en-US" dirty="0"/>
              <a:t>，</a:t>
            </a:r>
            <a:r>
              <a:rPr lang="zh-CN" altLang="en-US" u="sng" dirty="0"/>
              <a:t>图书馆编号</a:t>
            </a:r>
            <a:r>
              <a:rPr dirty="0"/>
              <a:t>，性别，年龄）</a:t>
            </a:r>
            <a:endParaRPr dirty="0"/>
          </a:p>
          <a:p>
            <a:r>
              <a:rPr dirty="0"/>
              <a:t>管理员（</a:t>
            </a:r>
            <a:r>
              <a:rPr u="sng" dirty="0"/>
              <a:t>工号</a:t>
            </a:r>
            <a:r>
              <a:rPr dirty="0"/>
              <a:t>，姓名，性别，年龄，图书馆</a:t>
            </a:r>
            <a:r>
              <a:rPr lang="zh-CN" altLang="en-US" dirty="0"/>
              <a:t>编号</a:t>
            </a:r>
            <a:r>
              <a:rPr dirty="0"/>
              <a:t>）</a:t>
            </a:r>
            <a:endParaRPr dirty="0"/>
          </a:p>
          <a:p>
            <a:endParaRPr dirty="0"/>
          </a:p>
        </p:txBody>
      </p:sp>
      <p:pic>
        <p:nvPicPr>
          <p:cNvPr id="3" name="图片 2"/>
          <p:cNvPicPr>
            <a:picLocks noChangeAspect="1"/>
          </p:cNvPicPr>
          <p:nvPr>
            <p:custDataLst>
              <p:tags r:id="rId2"/>
            </p:custDataLst>
          </p:nvPr>
        </p:nvPicPr>
        <p:blipFill>
          <a:blip r:embed="rId3"/>
          <a:stretch>
            <a:fillRect/>
          </a:stretch>
        </p:blipFill>
        <p:spPr>
          <a:xfrm>
            <a:off x="8312150" y="334645"/>
            <a:ext cx="3612515" cy="540385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逻辑结构</a:t>
            </a:r>
            <a:r>
              <a:rPr lang="en-US" altLang="zh-CN"/>
              <a:t>——</a:t>
            </a:r>
            <a:r>
              <a:t>宿舍</a:t>
            </a:r>
          </a:p>
        </p:txBody>
      </p:sp>
      <p:sp>
        <p:nvSpPr>
          <p:cNvPr id="6" name="内容占位符 5"/>
          <p:cNvSpPr>
            <a:spLocks noGrp="1"/>
          </p:cNvSpPr>
          <p:nvPr>
            <p:ph idx="1"/>
            <p:custDataLst>
              <p:tags r:id="rId1"/>
            </p:custDataLst>
          </p:nvPr>
        </p:nvSpPr>
        <p:spPr>
          <a:xfrm>
            <a:off x="669925" y="952500"/>
            <a:ext cx="10440035" cy="4488815"/>
          </a:xfrm>
        </p:spPr>
        <p:txBody>
          <a:bodyPr>
            <a:normAutofit/>
          </a:bodyPr>
          <a:lstStyle/>
          <a:p>
            <a:r>
              <a:rPr dirty="0"/>
              <a:t>宿舍（</a:t>
            </a:r>
            <a:r>
              <a:rPr u="sng" dirty="0"/>
              <a:t>宿舍号</a:t>
            </a:r>
            <a:r>
              <a:rPr dirty="0"/>
              <a:t>，</a:t>
            </a:r>
            <a:r>
              <a:rPr u="sng" dirty="0"/>
              <a:t>宿舍楼号</a:t>
            </a:r>
            <a:r>
              <a:rPr dirty="0"/>
              <a:t>，住入时间，宿舍人数）</a:t>
            </a:r>
            <a:endParaRPr dirty="0"/>
          </a:p>
          <a:p>
            <a:r>
              <a:rPr dirty="0"/>
              <a:t>宿舍楼（</a:t>
            </a:r>
            <a:r>
              <a:rPr u="sng" dirty="0"/>
              <a:t>宿舍楼号</a:t>
            </a:r>
            <a:r>
              <a:rPr dirty="0"/>
              <a:t>，宿舍管理员工号，宿舍总数，应住人数）</a:t>
            </a:r>
            <a:endParaRPr dirty="0"/>
          </a:p>
          <a:p>
            <a:r>
              <a:rPr dirty="0"/>
              <a:t>宿舍管理员（</a:t>
            </a:r>
            <a:r>
              <a:rPr u="sng" dirty="0"/>
              <a:t>宿舍管理员工号</a:t>
            </a:r>
            <a:r>
              <a:rPr dirty="0"/>
              <a:t>，性别，年龄，手机号，宿舍楼号）</a:t>
            </a:r>
            <a:endParaRPr dirty="0"/>
          </a:p>
          <a:p>
            <a:r>
              <a:rPr dirty="0"/>
              <a:t>设施（</a:t>
            </a:r>
            <a:r>
              <a:rPr u="sng" dirty="0"/>
              <a:t>设施名</a:t>
            </a:r>
            <a:r>
              <a:rPr dirty="0"/>
              <a:t>，宿舍号，宿舍楼号）</a:t>
            </a:r>
            <a:endParaRPr lang="en-US" dirty="0"/>
          </a:p>
          <a:p>
            <a:r>
              <a:rPr lang="zh-CN" altLang="en-US" dirty="0">
                <a:highlight>
                  <a:srgbClr val="FFFF00"/>
                </a:highlight>
              </a:rPr>
              <a:t>设施维修</a:t>
            </a:r>
            <a:r>
              <a:rPr lang="zh-CN" altLang="en-US" dirty="0"/>
              <a:t>（</a:t>
            </a:r>
            <a:r>
              <a:rPr lang="zh-CN" altLang="en-US" u="sng" dirty="0"/>
              <a:t>设施名</a:t>
            </a:r>
            <a:r>
              <a:rPr lang="zh-CN" altLang="en-US" dirty="0"/>
              <a:t>，</a:t>
            </a:r>
            <a:r>
              <a:rPr lang="zh-CN" altLang="en-US" u="sng" dirty="0"/>
              <a:t>维修时间</a:t>
            </a:r>
            <a:r>
              <a:rPr lang="zh-CN" altLang="en-US" dirty="0"/>
              <a:t>，维修原因，维修师傅）</a:t>
            </a:r>
            <a:endParaRPr dirty="0"/>
          </a:p>
        </p:txBody>
      </p:sp>
      <p:pic>
        <p:nvPicPr>
          <p:cNvPr id="4" name="图片 3"/>
          <p:cNvPicPr>
            <a:picLocks noChangeAspect="1"/>
          </p:cNvPicPr>
          <p:nvPr>
            <p:custDataLst>
              <p:tags r:id="rId2"/>
            </p:custDataLst>
          </p:nvPr>
        </p:nvPicPr>
        <p:blipFill>
          <a:blip r:embed="rId3"/>
          <a:stretch>
            <a:fillRect/>
          </a:stretch>
        </p:blipFill>
        <p:spPr>
          <a:xfrm>
            <a:off x="5241290" y="3301365"/>
            <a:ext cx="5963285" cy="319024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逻辑结构</a:t>
            </a:r>
            <a:r>
              <a:rPr lang="en-US" altLang="zh-CN"/>
              <a:t>——</a:t>
            </a:r>
            <a:r>
              <a:t>社团</a:t>
            </a:r>
          </a:p>
        </p:txBody>
      </p:sp>
      <p:sp>
        <p:nvSpPr>
          <p:cNvPr id="6" name="内容占位符 5"/>
          <p:cNvSpPr>
            <a:spLocks noGrp="1"/>
          </p:cNvSpPr>
          <p:nvPr>
            <p:ph idx="1"/>
            <p:custDataLst>
              <p:tags r:id="rId1"/>
            </p:custDataLst>
          </p:nvPr>
        </p:nvSpPr>
        <p:spPr>
          <a:xfrm>
            <a:off x="669925" y="952500"/>
            <a:ext cx="7624445" cy="4488815"/>
          </a:xfrm>
        </p:spPr>
        <p:txBody>
          <a:bodyPr>
            <a:normAutofit/>
          </a:bodyPr>
          <a:lstStyle/>
          <a:p>
            <a:r>
              <a:rPr dirty="0"/>
              <a:t>社团（</a:t>
            </a:r>
            <a:r>
              <a:rPr u="sng" dirty="0"/>
              <a:t>社团编号</a:t>
            </a:r>
            <a:r>
              <a:rPr dirty="0"/>
              <a:t>，社团名称，社团类型，学校名，负责人学号，社团人数，社团公众号）</a:t>
            </a:r>
            <a:endParaRPr dirty="0"/>
          </a:p>
          <a:p>
            <a:r>
              <a:rPr dirty="0"/>
              <a:t>活动（</a:t>
            </a:r>
            <a:r>
              <a:rPr u="sng" dirty="0"/>
              <a:t>活动编号</a:t>
            </a:r>
            <a:r>
              <a:rPr dirty="0"/>
              <a:t>，活动名称，</a:t>
            </a:r>
            <a:r>
              <a:rPr lang="zh-CN" altLang="en-US" dirty="0">
                <a:sym typeface="+mn-ea"/>
              </a:rPr>
              <a:t>活动人数，活动时间，活动内容，</a:t>
            </a:r>
            <a:r>
              <a:rPr dirty="0"/>
              <a:t>社团编号）</a:t>
            </a:r>
            <a:endParaRPr dirty="0"/>
          </a:p>
          <a:p>
            <a:r>
              <a:rPr dirty="0"/>
              <a:t>社团负责人（</a:t>
            </a:r>
            <a:r>
              <a:rPr u="sng" dirty="0"/>
              <a:t>负责人学号</a:t>
            </a:r>
            <a:r>
              <a:rPr dirty="0"/>
              <a:t>，负责人</a:t>
            </a:r>
            <a:r>
              <a:rPr lang="zh-CN" altLang="en-US" dirty="0"/>
              <a:t>姓名</a:t>
            </a:r>
            <a:r>
              <a:rPr dirty="0"/>
              <a:t>，性别，年龄，社团编号）</a:t>
            </a:r>
            <a:endParaRPr dirty="0"/>
          </a:p>
          <a:p>
            <a:r>
              <a:rPr dirty="0">
                <a:highlight>
                  <a:srgbClr val="FFFF00"/>
                </a:highlight>
              </a:rPr>
              <a:t>参与</a:t>
            </a:r>
            <a:r>
              <a:rPr dirty="0"/>
              <a:t>（</a:t>
            </a:r>
            <a:r>
              <a:rPr u="sng" dirty="0"/>
              <a:t>活动编号</a:t>
            </a:r>
            <a:r>
              <a:rPr dirty="0"/>
              <a:t>，</a:t>
            </a:r>
            <a:r>
              <a:rPr u="sng" dirty="0"/>
              <a:t>学生学号</a:t>
            </a:r>
            <a:r>
              <a:rPr dirty="0"/>
              <a:t>）</a:t>
            </a:r>
            <a:endParaRPr dirty="0"/>
          </a:p>
          <a:p>
            <a:pPr marL="0" indent="0">
              <a:buNone/>
            </a:pPr>
            <a:endParaRPr dirty="0"/>
          </a:p>
        </p:txBody>
      </p:sp>
      <p:sp>
        <p:nvSpPr>
          <p:cNvPr id="4" name="内容占位符 5"/>
          <p:cNvSpPr>
            <a:spLocks noGrp="1"/>
          </p:cNvSpPr>
          <p:nvPr>
            <p:custDataLst>
              <p:tags r:id="rId2"/>
            </p:custDataLst>
          </p:nvPr>
        </p:nvSpPr>
        <p:spPr>
          <a:xfrm>
            <a:off x="669925" y="3599180"/>
            <a:ext cx="10440035" cy="4488815"/>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dirty="0"/>
              <a:t>学生（</a:t>
            </a:r>
            <a:r>
              <a:rPr u="sng" dirty="0"/>
              <a:t>学生学号</a:t>
            </a:r>
            <a:r>
              <a:rPr dirty="0"/>
              <a:t>，</a:t>
            </a:r>
            <a:r>
              <a:rPr lang="zh-CN" altLang="en-US" dirty="0"/>
              <a:t>姓</a:t>
            </a:r>
            <a:r>
              <a:rPr dirty="0"/>
              <a:t>名，性别，年龄，班级名）</a:t>
            </a:r>
            <a:endParaRPr dirty="0"/>
          </a:p>
        </p:txBody>
      </p:sp>
      <p:pic>
        <p:nvPicPr>
          <p:cNvPr id="3" name="图片 2"/>
          <p:cNvPicPr>
            <a:picLocks noChangeAspect="1"/>
          </p:cNvPicPr>
          <p:nvPr>
            <p:custDataLst>
              <p:tags r:id="rId3"/>
            </p:custDataLst>
          </p:nvPr>
        </p:nvPicPr>
        <p:blipFill>
          <a:blip r:embed="rId4"/>
          <a:stretch>
            <a:fillRect/>
          </a:stretch>
        </p:blipFill>
        <p:spPr>
          <a:xfrm>
            <a:off x="8496300" y="624840"/>
            <a:ext cx="3162300" cy="5143500"/>
          </a:xfrm>
          <a:prstGeom prst="rect">
            <a:avLst/>
          </a:prstGeom>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idx="2"/>
          </p:nvPr>
        </p:nvSpPr>
        <p:spPr>
          <a:xfrm>
            <a:off x="1219200" y="2162810"/>
            <a:ext cx="7237730" cy="821055"/>
          </a:xfrm>
        </p:spPr>
        <p:txBody>
          <a:bodyPr>
            <a:normAutofit/>
          </a:bodyPr>
          <a:p>
            <a:r>
              <a:rPr lang="en-US" altLang="zh-CN">
                <a:sym typeface="+mn-ea"/>
              </a:rPr>
              <a:t>4 </a:t>
            </a:r>
            <a:r>
              <a:rPr>
                <a:sym typeface="+mn-ea"/>
              </a:rPr>
              <a:t>物理结构设计</a:t>
            </a:r>
            <a:endParaRPr>
              <a:sym typeface="+mn-ea"/>
            </a:endParaRPr>
          </a:p>
        </p:txBody>
      </p:sp>
      <p:sp>
        <p:nvSpPr>
          <p:cNvPr id="2" name="文本框 1"/>
          <p:cNvSpPr txBox="1"/>
          <p:nvPr/>
        </p:nvSpPr>
        <p:spPr>
          <a:xfrm>
            <a:off x="1258570" y="3514090"/>
            <a:ext cx="5528945" cy="1198880"/>
          </a:xfrm>
          <a:prstGeom prst="rect">
            <a:avLst/>
          </a:prstGeom>
          <a:noFill/>
        </p:spPr>
        <p:txBody>
          <a:bodyPr wrap="square" rtlCol="0">
            <a:spAutoFit/>
          </a:bodyPr>
          <a:p>
            <a:r>
              <a:t>为一个给定的逻辑数据模型选取一个最适合应用要求的物理结构的过程。</a:t>
            </a:r>
            <a:r>
              <a:rPr lang="zh-CN"/>
              <a:t>主要包括</a:t>
            </a:r>
            <a:endParaRPr lang="zh-CN"/>
          </a:p>
          <a:p>
            <a:r>
              <a:rPr lang="zh-CN"/>
              <a:t>①</a:t>
            </a:r>
            <a:r>
              <a:t>为关系模式选择存取方法（建立存取路径）</a:t>
            </a:r>
          </a:p>
          <a:p>
            <a:r>
              <a:rPr lang="zh-CN"/>
              <a:t>②</a:t>
            </a:r>
            <a:r>
              <a:t>设计关系、索引等数据库文件的物理存储结构</a:t>
            </a:r>
          </a:p>
        </p:txBody>
      </p:sp>
      <p:sp>
        <p:nvSpPr>
          <p:cNvPr id="4" name="文本框 3"/>
          <p:cNvSpPr txBox="1"/>
          <p:nvPr/>
        </p:nvSpPr>
        <p:spPr>
          <a:xfrm>
            <a:off x="1258570" y="5243195"/>
            <a:ext cx="4418965" cy="398780"/>
          </a:xfrm>
          <a:prstGeom prst="rect">
            <a:avLst/>
          </a:prstGeom>
          <a:noFill/>
        </p:spPr>
        <p:txBody>
          <a:bodyPr wrap="square" rtlCol="0">
            <a:spAutoFit/>
          </a:bodyPr>
          <a:p>
            <a:r>
              <a:rPr lang="zh-CN" altLang="en-US"/>
              <a:t>本部分工作主要由</a:t>
            </a:r>
            <a:r>
              <a:rPr lang="en-US" altLang="zh-CN"/>
              <a:t> </a:t>
            </a:r>
            <a:r>
              <a:rPr lang="zh-CN" altLang="en-US"/>
              <a:t>梅炳寅</a:t>
            </a:r>
            <a:r>
              <a:rPr lang="en-US" altLang="zh-CN" sz="2000"/>
              <a:t> </a:t>
            </a:r>
            <a:r>
              <a:rPr lang="zh-CN" altLang="en-US"/>
              <a:t>完成</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常用存取方法与</a:t>
            </a:r>
            <a:r>
              <a:rPr lang="zh-CN" altLang="en-US"/>
              <a:t>分析</a:t>
            </a:r>
            <a:endParaRPr lang="zh-CN" altLang="en-US"/>
          </a:p>
        </p:txBody>
      </p:sp>
      <p:sp>
        <p:nvSpPr>
          <p:cNvPr id="6" name="内容占位符 5"/>
          <p:cNvSpPr>
            <a:spLocks noGrp="1"/>
          </p:cNvSpPr>
          <p:nvPr>
            <p:ph idx="1"/>
            <p:custDataLst>
              <p:tags r:id="rId1"/>
            </p:custDataLst>
          </p:nvPr>
        </p:nvSpPr>
        <p:spPr>
          <a:xfrm>
            <a:off x="669925" y="952500"/>
            <a:ext cx="10440035" cy="5254625"/>
          </a:xfrm>
        </p:spPr>
        <p:txBody>
          <a:bodyPr>
            <a:noAutofit/>
          </a:bodyPr>
          <a:p>
            <a:r>
              <a:rPr b="1" dirty="0"/>
              <a:t>B+树索引存取方法</a:t>
            </a:r>
            <a:r>
              <a:rPr dirty="0"/>
              <a:t>（一般的默认方法）</a:t>
            </a:r>
            <a:endParaRPr dirty="0"/>
          </a:p>
          <a:p>
            <a:r>
              <a:rPr dirty="0"/>
              <a:t>适用对象：在查询条件中经常出现的属性，聚集函数的参数，在连接操作的连接条件中经常出现的属性</a:t>
            </a:r>
            <a:endParaRPr dirty="0"/>
          </a:p>
          <a:p>
            <a:r>
              <a:rPr b="1" dirty="0"/>
              <a:t>Hash索引存取方法</a:t>
            </a:r>
            <a:endParaRPr b="1" dirty="0"/>
          </a:p>
          <a:p>
            <a:r>
              <a:rPr dirty="0"/>
              <a:t>优点：等值查询速度max</a:t>
            </a:r>
            <a:endParaRPr dirty="0"/>
          </a:p>
          <a:p>
            <a:r>
              <a:rPr dirty="0"/>
              <a:t>缺点：范围查找太慢，不允许出现两个相同值。</a:t>
            </a:r>
            <a:endParaRPr dirty="0"/>
          </a:p>
          <a:p>
            <a:r>
              <a:rPr b="1" dirty="0"/>
              <a:t>聚簇存取方法</a:t>
            </a:r>
            <a:endParaRPr b="1" dirty="0"/>
          </a:p>
          <a:p>
            <a:r>
              <a:rPr dirty="0"/>
              <a:t>为了提高某个属性（或属性组）的查询速度，把这个或这些属性（称为聚簇码）上具有相同值的元组集中存放在连续的物理块中称为聚簇。</a:t>
            </a:r>
            <a:endParaRPr dirty="0"/>
          </a:p>
          <a:p>
            <a:r>
              <a:rPr dirty="0"/>
              <a:t>适用对象：很少对基表进行增删操作，很少对其中的变长列进行修改操作</a:t>
            </a:r>
            <a:endParaRPr dirty="0"/>
          </a:p>
          <a:p>
            <a:endParaRPr dirty="0"/>
          </a:p>
          <a:p>
            <a:r>
              <a:rPr b="1" dirty="0"/>
              <a:t>基本思路：</a:t>
            </a:r>
            <a:endParaRPr b="1" dirty="0"/>
          </a:p>
          <a:p>
            <a:r>
              <a:rPr dirty="0"/>
              <a:t>一般对主码建立</a:t>
            </a:r>
            <a:r>
              <a:rPr lang="en-US" altLang="zh-CN" dirty="0"/>
              <a:t>B+</a:t>
            </a:r>
            <a:r>
              <a:rPr dirty="0"/>
              <a:t>树索引，对某个属性可</a:t>
            </a:r>
            <a:r>
              <a:rPr dirty="0"/>
              <a:t>考虑建立聚簇索引，暂不考虑</a:t>
            </a:r>
            <a:r>
              <a:rPr lang="en-US" altLang="zh-CN" dirty="0"/>
              <a:t>Hash</a:t>
            </a:r>
            <a:r>
              <a:rPr dirty="0"/>
              <a:t>索引。</a:t>
            </a:r>
            <a:endParaRPr dirty="0"/>
          </a:p>
          <a:p>
            <a:r>
              <a:rPr dirty="0"/>
              <a:t>索引不是越多越好，经常更新的关系索引数不要</a:t>
            </a:r>
            <a:r>
              <a:rPr dirty="0"/>
              <a:t>太多，</a:t>
            </a:r>
            <a:endParaRPr dirty="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存取方法</a:t>
            </a:r>
            <a:r>
              <a:rPr>
                <a:sym typeface="+mn-ea"/>
              </a:rPr>
              <a:t>选择</a:t>
            </a:r>
            <a:endParaRPr>
              <a:sym typeface="+mn-ea"/>
            </a:endParaRPr>
          </a:p>
        </p:txBody>
      </p:sp>
      <p:sp>
        <p:nvSpPr>
          <p:cNvPr id="6" name="内容占位符 5"/>
          <p:cNvSpPr>
            <a:spLocks noGrp="1"/>
          </p:cNvSpPr>
          <p:nvPr>
            <p:ph idx="1"/>
            <p:custDataLst>
              <p:tags r:id="rId1"/>
            </p:custDataLst>
          </p:nvPr>
        </p:nvSpPr>
        <p:spPr>
          <a:xfrm>
            <a:off x="669925" y="952500"/>
            <a:ext cx="8013065" cy="5197475"/>
          </a:xfrm>
        </p:spPr>
        <p:txBody>
          <a:bodyPr>
            <a:noAutofit/>
          </a:bodyPr>
          <a:lstStyle/>
          <a:p>
            <a:r>
              <a:rPr dirty="0"/>
              <a:t>学校</a:t>
            </a:r>
            <a:r>
              <a:rPr lang="en-US" altLang="zh-CN" dirty="0"/>
              <a:t>(</a:t>
            </a:r>
            <a:r>
              <a:rPr u="sng" dirty="0"/>
              <a:t>学校名</a:t>
            </a:r>
            <a:r>
              <a:rPr dirty="0"/>
              <a:t>，校长姓名，学校级别，校园面积，学校地址，学校邮编，学校电话，学院数量，课程信息，</a:t>
            </a:r>
            <a:r>
              <a:rPr>
                <a:sym typeface="+mn-ea"/>
              </a:rPr>
              <a:t>校训/校风，公众号，</a:t>
            </a:r>
            <a:r>
              <a:rPr dirty="0"/>
              <a:t>学生人数，教师人数，宿舍数量，社团数量，图书馆数量</a:t>
            </a:r>
            <a:r>
              <a:rPr lang="en-US" altLang="zh-CN" dirty="0"/>
              <a:t>)</a:t>
            </a:r>
            <a:endParaRPr lang="en-US" altLang="zh-CN" dirty="0"/>
          </a:p>
          <a:p>
            <a:r>
              <a:rPr dirty="0"/>
              <a:t>校学生会（</a:t>
            </a:r>
            <a:r>
              <a:rPr u="sng" dirty="0"/>
              <a:t>校学生会名称</a:t>
            </a:r>
            <a:r>
              <a:rPr dirty="0"/>
              <a:t>，学校名，校学生会地点，</a:t>
            </a:r>
            <a:r>
              <a:rPr>
                <a:sym typeface="+mn-ea"/>
              </a:rPr>
              <a:t>校</a:t>
            </a:r>
            <a:r>
              <a:rPr dirty="0"/>
              <a:t>学生会联系方式，公众号，</a:t>
            </a:r>
            <a:r>
              <a:rPr>
                <a:sym typeface="+mn-ea"/>
              </a:rPr>
              <a:t>校</a:t>
            </a:r>
            <a:r>
              <a:rPr dirty="0"/>
              <a:t>学生会主席，成立日期，</a:t>
            </a:r>
            <a:r>
              <a:rPr>
                <a:sym typeface="+mn-ea"/>
              </a:rPr>
              <a:t>校</a:t>
            </a:r>
            <a:r>
              <a:rPr dirty="0"/>
              <a:t>学生会成员数量，院学生会数量，</a:t>
            </a:r>
            <a:r>
              <a:rPr>
                <a:sym typeface="+mn-ea"/>
              </a:rPr>
              <a:t>校</a:t>
            </a:r>
            <a:r>
              <a:rPr dirty="0"/>
              <a:t>学生会活动）</a:t>
            </a:r>
            <a:endParaRPr dirty="0"/>
          </a:p>
          <a:p>
            <a:r>
              <a:rPr dirty="0"/>
              <a:t>院学生会（</a:t>
            </a:r>
            <a:r>
              <a:rPr u="sng" dirty="0"/>
              <a:t>院</a:t>
            </a:r>
            <a:r>
              <a:rPr u="sng">
                <a:sym typeface="+mn-ea"/>
              </a:rPr>
              <a:t>学生会</a:t>
            </a:r>
            <a:r>
              <a:rPr lang="en-US" altLang="zh-CN" u="sng">
                <a:sym typeface="+mn-ea"/>
              </a:rPr>
              <a:t>ID</a:t>
            </a:r>
            <a:r>
              <a:rPr>
                <a:sym typeface="+mn-ea"/>
              </a:rPr>
              <a:t>，校学生会名称，院学生会名称，院学生会地点，院学生会联系方式，公众号，院学生会主席，成立日期，年级学生会数量，院学生会成员数量，院学生会活动</a:t>
            </a:r>
            <a:r>
              <a:rPr dirty="0"/>
              <a:t>）</a:t>
            </a:r>
            <a:endParaRPr dirty="0"/>
          </a:p>
          <a:p>
            <a:r>
              <a:rPr dirty="0"/>
              <a:t>年级学生会（</a:t>
            </a:r>
            <a:r>
              <a:rPr u="sng" dirty="0"/>
              <a:t>年级</a:t>
            </a:r>
            <a:r>
              <a:rPr u="sng">
                <a:sym typeface="+mn-ea"/>
              </a:rPr>
              <a:t>学生会</a:t>
            </a:r>
            <a:r>
              <a:rPr lang="en-US" altLang="zh-CN" u="sng">
                <a:sym typeface="+mn-ea"/>
              </a:rPr>
              <a:t>ID</a:t>
            </a:r>
            <a:r>
              <a:rPr>
                <a:sym typeface="+mn-ea"/>
              </a:rPr>
              <a:t>，院学生会</a:t>
            </a:r>
            <a:r>
              <a:rPr lang="en-US" altLang="zh-CN">
                <a:sym typeface="+mn-ea"/>
              </a:rPr>
              <a:t>ID</a:t>
            </a:r>
            <a:r>
              <a:rPr>
                <a:sym typeface="+mn-ea"/>
              </a:rPr>
              <a:t>，年级学生会地点，年级学生会联系方式，公众号，成立日期，年级学生会成员数量，年级学生会活动</a:t>
            </a:r>
            <a:r>
              <a:rPr dirty="0"/>
              <a:t>）</a:t>
            </a:r>
            <a:endParaRPr dirty="0"/>
          </a:p>
          <a:p>
            <a:r>
              <a:rPr dirty="0"/>
              <a:t>班委会（</a:t>
            </a:r>
            <a:r>
              <a:rPr u="sng" dirty="0"/>
              <a:t>班委会名称</a:t>
            </a:r>
            <a:r>
              <a:rPr dirty="0"/>
              <a:t>，班级名，年级学生会</a:t>
            </a:r>
            <a:r>
              <a:rPr lang="en-US" altLang="zh-CN" dirty="0"/>
              <a:t>ID</a:t>
            </a:r>
            <a:r>
              <a:rPr dirty="0"/>
              <a:t>，班长，班委会人数，班级活动）</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树索引：班委会名称】</a:t>
            </a:r>
            <a:endParaRPr b="1">
              <a:solidFill>
                <a:srgbClr val="FF0000"/>
              </a:solidFill>
              <a:sym typeface="+mn-ea"/>
            </a:endParaRPr>
          </a:p>
          <a:p>
            <a:r>
              <a:rPr b="1">
                <a:solidFill>
                  <a:srgbClr val="FF0000"/>
                </a:solidFill>
                <a:sym typeface="+mn-ea"/>
              </a:rPr>
              <a:t>【另外由于不经常访问，</a:t>
            </a:r>
            <a:r>
              <a:rPr b="1">
                <a:solidFill>
                  <a:srgbClr val="FF0000"/>
                </a:solidFill>
                <a:sym typeface="+mn-ea"/>
              </a:rPr>
              <a:t>暂时无需设立</a:t>
            </a:r>
            <a:r>
              <a:rPr b="1">
                <a:solidFill>
                  <a:srgbClr val="FF0000"/>
                </a:solidFill>
                <a:sym typeface="+mn-ea"/>
              </a:rPr>
              <a:t>索引】</a:t>
            </a:r>
            <a:endParaRPr dirty="0"/>
          </a:p>
          <a:p>
            <a:endParaRPr dirty="0"/>
          </a:p>
        </p:txBody>
      </p:sp>
      <p:pic>
        <p:nvPicPr>
          <p:cNvPr id="3" name="图片 2"/>
          <p:cNvPicPr>
            <a:picLocks noChangeAspect="1"/>
          </p:cNvPicPr>
          <p:nvPr>
            <p:custDataLst>
              <p:tags r:id="rId2"/>
            </p:custDataLst>
          </p:nvPr>
        </p:nvPicPr>
        <p:blipFill>
          <a:blip r:embed="rId3"/>
          <a:stretch>
            <a:fillRect/>
          </a:stretch>
        </p:blipFill>
        <p:spPr>
          <a:xfrm>
            <a:off x="8947150" y="443230"/>
            <a:ext cx="2861310" cy="4599940"/>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存取方法选择</a:t>
            </a:r>
            <a:endParaRPr>
              <a:sym typeface="+mn-ea"/>
            </a:endParaRPr>
          </a:p>
        </p:txBody>
      </p:sp>
      <p:sp>
        <p:nvSpPr>
          <p:cNvPr id="6" name="内容占位符 5"/>
          <p:cNvSpPr>
            <a:spLocks noGrp="1"/>
          </p:cNvSpPr>
          <p:nvPr>
            <p:ph idx="1"/>
            <p:custDataLst>
              <p:tags r:id="rId1"/>
            </p:custDataLst>
          </p:nvPr>
        </p:nvSpPr>
        <p:spPr>
          <a:xfrm>
            <a:off x="669925" y="952500"/>
            <a:ext cx="7745095" cy="5669280"/>
          </a:xfrm>
        </p:spPr>
        <p:txBody>
          <a:bodyPr>
            <a:noAutofit/>
          </a:bodyPr>
          <a:lstStyle/>
          <a:p>
            <a:r>
              <a:rPr sz="1400" dirty="0"/>
              <a:t>学院（</a:t>
            </a:r>
            <a:r>
              <a:rPr sz="1400" u="sng" dirty="0"/>
              <a:t>学院名</a:t>
            </a:r>
            <a:r>
              <a:rPr sz="1400" dirty="0"/>
              <a:t>，学校名，学院院长，学院地址，学院电话，系数量）</a:t>
            </a:r>
            <a:endParaRPr sz="1400" dirty="0"/>
          </a:p>
          <a:p>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a:t>
            </a:r>
            <a:r>
              <a:rPr sz="1400" b="1">
                <a:solidFill>
                  <a:srgbClr val="FF0000"/>
                </a:solidFill>
                <a:sym typeface="+mn-ea"/>
              </a:rPr>
              <a:t>学院名】</a:t>
            </a:r>
            <a:endParaRPr sz="1400" dirty="0"/>
          </a:p>
          <a:p>
            <a:r>
              <a:rPr sz="1400" dirty="0"/>
              <a:t>系（</a:t>
            </a:r>
            <a:r>
              <a:rPr sz="1400" u="sng" dirty="0"/>
              <a:t>系名</a:t>
            </a:r>
            <a:r>
              <a:rPr sz="1400" dirty="0"/>
              <a:t>，学院名，系主任，系地址，专业数量，教研室数量）</a:t>
            </a:r>
            <a:endParaRPr sz="1400" dirty="0"/>
          </a:p>
          <a:p>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a:t>
            </a:r>
            <a:r>
              <a:rPr sz="1400" b="1">
                <a:solidFill>
                  <a:srgbClr val="FF0000"/>
                </a:solidFill>
                <a:sym typeface="+mn-ea"/>
              </a:rPr>
              <a:t>系名】</a:t>
            </a:r>
            <a:endParaRPr sz="1400" dirty="0"/>
          </a:p>
          <a:p>
            <a:r>
              <a:rPr sz="1400" dirty="0"/>
              <a:t>专业（</a:t>
            </a:r>
            <a:r>
              <a:rPr sz="1400" u="sng" dirty="0"/>
              <a:t>专业名</a:t>
            </a:r>
            <a:r>
              <a:rPr sz="1400" dirty="0"/>
              <a:t>，系名，班级数量）</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a:t>
            </a:r>
            <a:r>
              <a:rPr sz="1400" b="1">
                <a:solidFill>
                  <a:srgbClr val="FF0000"/>
                </a:solidFill>
                <a:sym typeface="+mn-ea"/>
              </a:rPr>
              <a:t>专业名】</a:t>
            </a:r>
            <a:endParaRPr sz="1400" dirty="0"/>
          </a:p>
          <a:p>
            <a:r>
              <a:rPr sz="1400" dirty="0"/>
              <a:t>教研室（</a:t>
            </a:r>
            <a:r>
              <a:rPr sz="1400" u="sng" dirty="0"/>
              <a:t>教研室名</a:t>
            </a:r>
            <a:r>
              <a:rPr sz="1400" dirty="0"/>
              <a:t>，系名，教研室主任，教师数量）</a:t>
            </a:r>
            <a:endParaRPr sz="1400" dirty="0"/>
          </a:p>
          <a:p>
            <a:r>
              <a:rPr sz="1400" dirty="0"/>
              <a:t>班级（</a:t>
            </a:r>
            <a:r>
              <a:rPr sz="1400" u="sng" dirty="0"/>
              <a:t>班级名</a:t>
            </a:r>
            <a:r>
              <a:rPr sz="1400" dirty="0"/>
              <a:t>，专业名，班级人数，班主任）</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a:t>
            </a:r>
            <a:r>
              <a:rPr sz="1400" b="1">
                <a:solidFill>
                  <a:srgbClr val="FF0000"/>
                </a:solidFill>
                <a:sym typeface="+mn-ea"/>
              </a:rPr>
              <a:t>班级名】</a:t>
            </a:r>
            <a:endParaRPr sz="1400" dirty="0"/>
          </a:p>
          <a:p>
            <a:r>
              <a:rPr sz="1400" dirty="0"/>
              <a:t>教师（</a:t>
            </a:r>
            <a:r>
              <a:rPr sz="1400" u="sng" dirty="0"/>
              <a:t>教师</a:t>
            </a:r>
            <a:r>
              <a:rPr lang="en-US" altLang="zh-CN" sz="1400" u="sng" dirty="0"/>
              <a:t>ID</a:t>
            </a:r>
            <a:r>
              <a:rPr sz="1400" dirty="0"/>
              <a:t>，教师名，教研室名，职称，教师电话，</a:t>
            </a:r>
            <a:endParaRPr sz="1400" dirty="0"/>
          </a:p>
          <a:p>
            <a:r>
              <a:rPr sz="1400" dirty="0"/>
              <a:t>性别，年龄，办公室地址）</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树索引：专业名】</a:t>
            </a:r>
            <a:endParaRPr sz="1400" dirty="0"/>
          </a:p>
          <a:p>
            <a:r>
              <a:rPr sz="1400" dirty="0"/>
              <a:t>课程（</a:t>
            </a:r>
            <a:r>
              <a:rPr sz="1400" u="sng" dirty="0"/>
              <a:t>课程号</a:t>
            </a:r>
            <a:r>
              <a:rPr sz="1400" dirty="0"/>
              <a:t>，课程名，学分，先修课程，课时）</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树索引：课程</a:t>
            </a:r>
            <a:r>
              <a:rPr sz="1400" b="1">
                <a:solidFill>
                  <a:srgbClr val="FF0000"/>
                </a:solidFill>
                <a:sym typeface="+mn-ea"/>
              </a:rPr>
              <a:t>号】</a:t>
            </a:r>
            <a:endParaRPr sz="1400" dirty="0"/>
          </a:p>
          <a:p>
            <a:r>
              <a:rPr sz="1400" dirty="0"/>
              <a:t>教室（</a:t>
            </a:r>
            <a:r>
              <a:rPr sz="1400" u="sng" dirty="0"/>
              <a:t>教室号</a:t>
            </a:r>
            <a:r>
              <a:rPr sz="1400" dirty="0"/>
              <a:t>，教室地点，座位容量）</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树索引：教室</a:t>
            </a:r>
            <a:r>
              <a:rPr sz="1400" b="1">
                <a:solidFill>
                  <a:srgbClr val="FF0000"/>
                </a:solidFill>
                <a:sym typeface="+mn-ea"/>
              </a:rPr>
              <a:t>号】</a:t>
            </a:r>
            <a:endParaRPr sz="1400" dirty="0"/>
          </a:p>
          <a:p>
            <a:r>
              <a:rPr sz="1400">
                <a:highlight>
                  <a:srgbClr val="FFFF00"/>
                </a:highlight>
                <a:sym typeface="+mn-ea"/>
              </a:rPr>
              <a:t>教授</a:t>
            </a:r>
            <a:r>
              <a:rPr sz="1400">
                <a:sym typeface="+mn-ea"/>
              </a:rPr>
              <a:t>（</a:t>
            </a:r>
            <a:r>
              <a:rPr sz="1400" u="sng">
                <a:sym typeface="+mn-ea"/>
              </a:rPr>
              <a:t>教师</a:t>
            </a:r>
            <a:r>
              <a:rPr lang="en-US" altLang="zh-CN" sz="1400" u="sng">
                <a:sym typeface="+mn-ea"/>
              </a:rPr>
              <a:t>ID</a:t>
            </a:r>
            <a:r>
              <a:rPr sz="1400">
                <a:sym typeface="+mn-ea"/>
              </a:rPr>
              <a:t>，</a:t>
            </a:r>
            <a:r>
              <a:rPr sz="1400" u="sng">
                <a:sym typeface="+mn-ea"/>
              </a:rPr>
              <a:t>课程号</a:t>
            </a:r>
            <a:r>
              <a:rPr sz="1400">
                <a:sym typeface="+mn-ea"/>
              </a:rPr>
              <a:t>，授课时间，授课教室号）</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树索引：教师</a:t>
            </a:r>
            <a:r>
              <a:rPr lang="en-US" altLang="zh-CN" sz="1400" b="1">
                <a:solidFill>
                  <a:srgbClr val="FF0000"/>
                </a:solidFill>
                <a:sym typeface="+mn-ea"/>
              </a:rPr>
              <a:t>ID</a:t>
            </a:r>
            <a:r>
              <a:rPr sz="1400" b="1">
                <a:solidFill>
                  <a:srgbClr val="FF0000"/>
                </a:solidFill>
                <a:sym typeface="+mn-ea"/>
              </a:rPr>
              <a:t>，</a:t>
            </a:r>
            <a:r>
              <a:rPr sz="1400" b="1">
                <a:solidFill>
                  <a:srgbClr val="FF0000"/>
                </a:solidFill>
                <a:sym typeface="+mn-ea"/>
              </a:rPr>
              <a:t>课程号】</a:t>
            </a:r>
            <a:endParaRPr sz="1400" dirty="0"/>
          </a:p>
          <a:p>
            <a:r>
              <a:rPr sz="1400" dirty="0">
                <a:highlight>
                  <a:srgbClr val="FFFF00"/>
                </a:highlight>
              </a:rPr>
              <a:t>占用</a:t>
            </a:r>
            <a:r>
              <a:rPr sz="1400" dirty="0"/>
              <a:t>（</a:t>
            </a:r>
            <a:r>
              <a:rPr sz="1400" u="sng" dirty="0"/>
              <a:t>课程号</a:t>
            </a:r>
            <a:r>
              <a:rPr sz="1400" dirty="0"/>
              <a:t>，</a:t>
            </a:r>
            <a:r>
              <a:rPr sz="1400" u="sng" dirty="0"/>
              <a:t>教室号</a:t>
            </a:r>
            <a:r>
              <a:rPr sz="1400" dirty="0"/>
              <a:t>，占用时间）</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树索引：课程号，教室</a:t>
            </a:r>
            <a:r>
              <a:rPr sz="1400" b="1">
                <a:solidFill>
                  <a:srgbClr val="FF0000"/>
                </a:solidFill>
                <a:sym typeface="+mn-ea"/>
              </a:rPr>
              <a:t>号】</a:t>
            </a:r>
            <a:endParaRPr sz="1400" dirty="0"/>
          </a:p>
          <a:p>
            <a:r>
              <a:rPr sz="1400" dirty="0">
                <a:highlight>
                  <a:srgbClr val="FFFF00"/>
                </a:highlight>
              </a:rPr>
              <a:t>选修</a:t>
            </a:r>
            <a:r>
              <a:rPr sz="1400" dirty="0"/>
              <a:t>（</a:t>
            </a:r>
            <a:r>
              <a:rPr sz="1400" u="sng" dirty="0"/>
              <a:t>课程号</a:t>
            </a:r>
            <a:r>
              <a:rPr sz="1400" dirty="0"/>
              <a:t>，</a:t>
            </a:r>
            <a:r>
              <a:rPr sz="1400" u="sng" dirty="0"/>
              <a:t>学生学号</a:t>
            </a:r>
            <a:r>
              <a:rPr sz="1400" dirty="0"/>
              <a:t>，成绩）</a:t>
            </a:r>
            <a:r>
              <a:rPr sz="1400" b="1">
                <a:solidFill>
                  <a:srgbClr val="FF0000"/>
                </a:solidFill>
                <a:sym typeface="+mn-ea"/>
              </a:rPr>
              <a:t>【</a:t>
            </a:r>
            <a:r>
              <a:rPr lang="en-US" altLang="zh-CN" sz="1400" b="1">
                <a:solidFill>
                  <a:srgbClr val="FF0000"/>
                </a:solidFill>
                <a:sym typeface="+mn-ea"/>
              </a:rPr>
              <a:t>B+</a:t>
            </a:r>
            <a:r>
              <a:rPr sz="1400" b="1">
                <a:solidFill>
                  <a:srgbClr val="FF0000"/>
                </a:solidFill>
                <a:sym typeface="+mn-ea"/>
              </a:rPr>
              <a:t>树索引：课程号，</a:t>
            </a:r>
            <a:r>
              <a:rPr sz="1400" b="1">
                <a:solidFill>
                  <a:srgbClr val="FF0000"/>
                </a:solidFill>
                <a:sym typeface="+mn-ea"/>
              </a:rPr>
              <a:t>学生学号】</a:t>
            </a:r>
            <a:endParaRPr sz="1400" dirty="0"/>
          </a:p>
          <a:p>
            <a:endParaRPr sz="1400" dirty="0"/>
          </a:p>
        </p:txBody>
      </p:sp>
      <p:pic>
        <p:nvPicPr>
          <p:cNvPr id="4" name="图片 3"/>
          <p:cNvPicPr>
            <a:picLocks noChangeAspect="1"/>
          </p:cNvPicPr>
          <p:nvPr>
            <p:custDataLst>
              <p:tags r:id="rId2"/>
            </p:custDataLst>
          </p:nvPr>
        </p:nvPicPr>
        <p:blipFill>
          <a:blip r:embed="rId3"/>
          <a:stretch>
            <a:fillRect/>
          </a:stretch>
        </p:blipFill>
        <p:spPr>
          <a:xfrm>
            <a:off x="8129270" y="511810"/>
            <a:ext cx="3860165" cy="376174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存取方法选择</a:t>
            </a:r>
            <a:endParaRPr>
              <a:sym typeface="+mn-ea"/>
            </a:endParaRPr>
          </a:p>
        </p:txBody>
      </p:sp>
      <p:sp>
        <p:nvSpPr>
          <p:cNvPr id="6" name="内容占位符 5"/>
          <p:cNvSpPr>
            <a:spLocks noGrp="1"/>
          </p:cNvSpPr>
          <p:nvPr>
            <p:ph idx="1"/>
            <p:custDataLst>
              <p:tags r:id="rId1"/>
            </p:custDataLst>
          </p:nvPr>
        </p:nvSpPr>
        <p:spPr>
          <a:xfrm>
            <a:off x="669925" y="952500"/>
            <a:ext cx="7562850" cy="4488815"/>
          </a:xfrm>
        </p:spPr>
        <p:txBody>
          <a:bodyPr>
            <a:normAutofit/>
          </a:bodyPr>
          <a:lstStyle/>
          <a:p>
            <a:r>
              <a:rPr dirty="0"/>
              <a:t>图书馆（</a:t>
            </a:r>
            <a:r>
              <a:rPr u="sng" dirty="0"/>
              <a:t>图书馆</a:t>
            </a:r>
            <a:r>
              <a:rPr lang="zh-CN" altLang="en-US" u="sng" dirty="0"/>
              <a:t>编号</a:t>
            </a:r>
            <a:r>
              <a:rPr dirty="0"/>
              <a:t>，</a:t>
            </a:r>
            <a:r>
              <a:rPr lang="zh-CN" altLang="en-US" dirty="0"/>
              <a:t>图书馆名，</a:t>
            </a:r>
            <a:r>
              <a:rPr dirty="0"/>
              <a:t>地址，所属学校，藏书数量）</a:t>
            </a:r>
            <a:endParaRPr dirty="0"/>
          </a:p>
          <a:p>
            <a:r>
              <a:rPr b="1">
                <a:solidFill>
                  <a:srgbClr val="FF0000"/>
                </a:solidFill>
                <a:sym typeface="+mn-ea"/>
              </a:rPr>
              <a:t>【</a:t>
            </a:r>
            <a:r>
              <a:rPr lang="en-US" altLang="zh-CN" b="1">
                <a:solidFill>
                  <a:srgbClr val="FF0000"/>
                </a:solidFill>
                <a:sym typeface="+mn-ea"/>
              </a:rPr>
              <a:t>B+</a:t>
            </a:r>
            <a:r>
              <a:rPr b="1">
                <a:solidFill>
                  <a:srgbClr val="FF0000"/>
                </a:solidFill>
                <a:sym typeface="+mn-ea"/>
              </a:rPr>
              <a:t>树索引：图书馆</a:t>
            </a:r>
            <a:r>
              <a:rPr b="1">
                <a:solidFill>
                  <a:srgbClr val="FF0000"/>
                </a:solidFill>
                <a:sym typeface="+mn-ea"/>
              </a:rPr>
              <a:t>编号】</a:t>
            </a:r>
            <a:endParaRPr dirty="0"/>
          </a:p>
          <a:p>
            <a:r>
              <a:rPr dirty="0"/>
              <a:t>图书（</a:t>
            </a:r>
            <a:r>
              <a:rPr u="sng" dirty="0"/>
              <a:t>图书编号</a:t>
            </a:r>
            <a:r>
              <a:rPr dirty="0"/>
              <a:t>，书名，图书馆编号，总数量，在馆数，分区，出版社名）</a:t>
            </a:r>
            <a:endParaRPr dirty="0"/>
          </a:p>
          <a:p>
            <a:r>
              <a:rPr b="1">
                <a:solidFill>
                  <a:srgbClr val="FF0000"/>
                </a:solidFill>
                <a:sym typeface="+mn-ea"/>
              </a:rPr>
              <a:t>【</a:t>
            </a:r>
            <a:r>
              <a:rPr lang="en-US" altLang="zh-CN" b="1">
                <a:solidFill>
                  <a:srgbClr val="FF0000"/>
                </a:solidFill>
                <a:sym typeface="+mn-ea"/>
              </a:rPr>
              <a:t>B+</a:t>
            </a:r>
            <a:r>
              <a:rPr b="1">
                <a:solidFill>
                  <a:srgbClr val="FF0000"/>
                </a:solidFill>
                <a:sym typeface="+mn-ea"/>
              </a:rPr>
              <a:t>树索引：图书</a:t>
            </a:r>
            <a:r>
              <a:rPr b="1">
                <a:solidFill>
                  <a:srgbClr val="FF0000"/>
                </a:solidFill>
                <a:sym typeface="+mn-ea"/>
              </a:rPr>
              <a:t>编号】</a:t>
            </a:r>
            <a:endParaRPr dirty="0">
              <a:highlight>
                <a:srgbClr val="FFFF00"/>
              </a:highlight>
            </a:endParaRPr>
          </a:p>
          <a:p>
            <a:r>
              <a:rPr dirty="0">
                <a:highlight>
                  <a:srgbClr val="FFFF00"/>
                </a:highlight>
              </a:rPr>
              <a:t>借阅</a:t>
            </a:r>
            <a:r>
              <a:rPr dirty="0"/>
              <a:t>（</a:t>
            </a:r>
            <a:r>
              <a:rPr u="sng" dirty="0"/>
              <a:t>学生学号</a:t>
            </a:r>
            <a:r>
              <a:rPr dirty="0"/>
              <a:t>，</a:t>
            </a:r>
            <a:r>
              <a:rPr u="sng" dirty="0"/>
              <a:t>图书编号</a:t>
            </a:r>
            <a:r>
              <a:rPr dirty="0"/>
              <a:t>，借书日期，还书日期）</a:t>
            </a:r>
            <a:endParaRPr dirty="0"/>
          </a:p>
          <a:p>
            <a:r>
              <a:rPr b="1">
                <a:solidFill>
                  <a:srgbClr val="FF0000"/>
                </a:solidFill>
                <a:sym typeface="+mn-ea"/>
              </a:rPr>
              <a:t>【</a:t>
            </a:r>
            <a:r>
              <a:rPr lang="en-US" altLang="zh-CN" b="1">
                <a:solidFill>
                  <a:srgbClr val="FF0000"/>
                </a:solidFill>
                <a:sym typeface="+mn-ea"/>
              </a:rPr>
              <a:t>B+</a:t>
            </a:r>
            <a:r>
              <a:rPr b="1">
                <a:solidFill>
                  <a:srgbClr val="FF0000"/>
                </a:solidFill>
                <a:sym typeface="+mn-ea"/>
              </a:rPr>
              <a:t>树索引：学生</a:t>
            </a:r>
            <a:r>
              <a:rPr b="1">
                <a:solidFill>
                  <a:srgbClr val="FF0000"/>
                </a:solidFill>
                <a:sym typeface="+mn-ea"/>
              </a:rPr>
              <a:t>学号】</a:t>
            </a:r>
            <a:endParaRPr dirty="0"/>
          </a:p>
          <a:p>
            <a:r>
              <a:rPr dirty="0"/>
              <a:t>馆长（</a:t>
            </a:r>
            <a:r>
              <a:rPr u="sng" dirty="0"/>
              <a:t>馆长姓名</a:t>
            </a:r>
            <a:r>
              <a:rPr lang="zh-CN" altLang="en-US" dirty="0"/>
              <a:t>，</a:t>
            </a:r>
            <a:r>
              <a:rPr lang="zh-CN" altLang="en-US" u="sng" dirty="0"/>
              <a:t>图书馆编号</a:t>
            </a:r>
            <a:r>
              <a:rPr dirty="0"/>
              <a:t>，性别，年龄）</a:t>
            </a:r>
            <a:endParaRPr dirty="0"/>
          </a:p>
          <a:p>
            <a:r>
              <a:rPr dirty="0"/>
              <a:t>管理员（</a:t>
            </a:r>
            <a:r>
              <a:rPr u="sng" dirty="0"/>
              <a:t>工号</a:t>
            </a:r>
            <a:r>
              <a:rPr dirty="0"/>
              <a:t>，姓名，性别，年龄，图书馆</a:t>
            </a:r>
            <a:r>
              <a:rPr lang="zh-CN" altLang="en-US" dirty="0"/>
              <a:t>编号</a:t>
            </a:r>
            <a:r>
              <a:rPr dirty="0"/>
              <a:t>）</a:t>
            </a:r>
            <a:endParaRPr dirty="0"/>
          </a:p>
          <a:p>
            <a:r>
              <a:rPr b="1" dirty="0">
                <a:solidFill>
                  <a:srgbClr val="FF0000"/>
                </a:solidFill>
              </a:rPr>
              <a:t>【不常访问，数量不大，可不建立索引】</a:t>
            </a:r>
            <a:endParaRPr b="1" dirty="0">
              <a:solidFill>
                <a:srgbClr val="FF0000"/>
              </a:solidFill>
            </a:endParaRPr>
          </a:p>
        </p:txBody>
      </p:sp>
      <p:pic>
        <p:nvPicPr>
          <p:cNvPr id="3" name="图片 2"/>
          <p:cNvPicPr>
            <a:picLocks noChangeAspect="1"/>
          </p:cNvPicPr>
          <p:nvPr>
            <p:custDataLst>
              <p:tags r:id="rId2"/>
            </p:custDataLst>
          </p:nvPr>
        </p:nvPicPr>
        <p:blipFill>
          <a:blip r:embed="rId3"/>
          <a:stretch>
            <a:fillRect/>
          </a:stretch>
        </p:blipFill>
        <p:spPr>
          <a:xfrm>
            <a:off x="8312150" y="334645"/>
            <a:ext cx="3612515" cy="540385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存取方法选择</a:t>
            </a:r>
            <a:endParaRPr>
              <a:sym typeface="+mn-ea"/>
            </a:endParaRPr>
          </a:p>
        </p:txBody>
      </p:sp>
      <p:sp>
        <p:nvSpPr>
          <p:cNvPr id="6" name="内容占位符 5"/>
          <p:cNvSpPr>
            <a:spLocks noGrp="1"/>
          </p:cNvSpPr>
          <p:nvPr>
            <p:ph idx="1"/>
            <p:custDataLst>
              <p:tags r:id="rId1"/>
            </p:custDataLst>
          </p:nvPr>
        </p:nvSpPr>
        <p:spPr>
          <a:xfrm>
            <a:off x="669925" y="952500"/>
            <a:ext cx="10440035" cy="2476500"/>
          </a:xfrm>
        </p:spPr>
        <p:txBody>
          <a:bodyPr>
            <a:normAutofit/>
          </a:bodyPr>
          <a:lstStyle/>
          <a:p>
            <a:r>
              <a:rPr dirty="0"/>
              <a:t>宿舍（</a:t>
            </a:r>
            <a:r>
              <a:rPr u="sng" dirty="0"/>
              <a:t>宿舍号</a:t>
            </a:r>
            <a:r>
              <a:rPr dirty="0"/>
              <a:t>，</a:t>
            </a:r>
            <a:r>
              <a:rPr u="sng" dirty="0"/>
              <a:t>宿舍楼号</a:t>
            </a:r>
            <a:r>
              <a:rPr dirty="0"/>
              <a:t>，住入时间，宿舍人数）</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a:t>
            </a:r>
            <a:r>
              <a:rPr b="1">
                <a:solidFill>
                  <a:srgbClr val="FF0000"/>
                </a:solidFill>
                <a:sym typeface="+mn-ea"/>
              </a:rPr>
              <a:t>宿舍号】</a:t>
            </a:r>
            <a:endParaRPr dirty="0"/>
          </a:p>
          <a:p>
            <a:r>
              <a:rPr dirty="0"/>
              <a:t>宿舍楼（</a:t>
            </a:r>
            <a:r>
              <a:rPr u="sng" dirty="0"/>
              <a:t>宿舍楼号</a:t>
            </a:r>
            <a:r>
              <a:rPr dirty="0"/>
              <a:t>，宿舍管理员工号，宿舍总数，应住人数）</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树索引：宿舍号】</a:t>
            </a:r>
            <a:endParaRPr dirty="0"/>
          </a:p>
          <a:p>
            <a:r>
              <a:rPr dirty="0"/>
              <a:t>宿舍管理员（</a:t>
            </a:r>
            <a:r>
              <a:rPr u="sng" dirty="0"/>
              <a:t>宿舍管理员工号</a:t>
            </a:r>
            <a:r>
              <a:rPr dirty="0"/>
              <a:t>，性别，年龄，手机号，宿舍楼号）</a:t>
            </a:r>
            <a:r>
              <a:rPr b="1" dirty="0">
                <a:solidFill>
                  <a:srgbClr val="FF0000"/>
                </a:solidFill>
              </a:rPr>
              <a:t>【数量不多，可不建立索引】</a:t>
            </a:r>
            <a:endParaRPr b="1" dirty="0">
              <a:solidFill>
                <a:srgbClr val="FF0000"/>
              </a:solidFill>
            </a:endParaRPr>
          </a:p>
          <a:p>
            <a:r>
              <a:rPr dirty="0"/>
              <a:t>设施（</a:t>
            </a:r>
            <a:r>
              <a:rPr u="sng" dirty="0"/>
              <a:t>设施名</a:t>
            </a:r>
            <a:r>
              <a:rPr dirty="0"/>
              <a:t>，宿舍号，宿舍楼号）</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树索引：设施</a:t>
            </a:r>
            <a:r>
              <a:rPr b="1">
                <a:solidFill>
                  <a:srgbClr val="FF0000"/>
                </a:solidFill>
                <a:sym typeface="+mn-ea"/>
              </a:rPr>
              <a:t>名】</a:t>
            </a:r>
            <a:endParaRPr lang="en-US" dirty="0"/>
          </a:p>
          <a:p>
            <a:r>
              <a:rPr lang="zh-CN" altLang="en-US" dirty="0">
                <a:highlight>
                  <a:srgbClr val="FFFF00"/>
                </a:highlight>
              </a:rPr>
              <a:t>设施维修</a:t>
            </a:r>
            <a:r>
              <a:rPr lang="zh-CN" altLang="en-US" dirty="0"/>
              <a:t>（</a:t>
            </a:r>
            <a:r>
              <a:rPr lang="zh-CN" altLang="en-US" u="sng" dirty="0"/>
              <a:t>设施名</a:t>
            </a:r>
            <a:r>
              <a:rPr lang="zh-CN" altLang="en-US" dirty="0"/>
              <a:t>，</a:t>
            </a:r>
            <a:r>
              <a:rPr lang="zh-CN" altLang="en-US" u="sng" dirty="0"/>
              <a:t>维修时间</a:t>
            </a:r>
            <a:r>
              <a:rPr lang="zh-CN" altLang="en-US" dirty="0"/>
              <a:t>，维修原因，维修师傅）</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树索引：设施名，维修</a:t>
            </a:r>
            <a:r>
              <a:rPr b="1">
                <a:solidFill>
                  <a:srgbClr val="FF0000"/>
                </a:solidFill>
                <a:sym typeface="+mn-ea"/>
              </a:rPr>
              <a:t>时间】</a:t>
            </a:r>
            <a:endParaRPr dirty="0"/>
          </a:p>
        </p:txBody>
      </p:sp>
      <p:pic>
        <p:nvPicPr>
          <p:cNvPr id="4" name="图片 3"/>
          <p:cNvPicPr>
            <a:picLocks noChangeAspect="1"/>
          </p:cNvPicPr>
          <p:nvPr>
            <p:custDataLst>
              <p:tags r:id="rId2"/>
            </p:custDataLst>
          </p:nvPr>
        </p:nvPicPr>
        <p:blipFill>
          <a:blip r:embed="rId3"/>
          <a:stretch>
            <a:fillRect/>
          </a:stretch>
        </p:blipFill>
        <p:spPr>
          <a:xfrm>
            <a:off x="5241290" y="3301365"/>
            <a:ext cx="5963285" cy="319024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存取方法选择</a:t>
            </a:r>
            <a:endParaRPr>
              <a:sym typeface="+mn-ea"/>
            </a:endParaRPr>
          </a:p>
        </p:txBody>
      </p:sp>
      <p:sp>
        <p:nvSpPr>
          <p:cNvPr id="6" name="内容占位符 5"/>
          <p:cNvSpPr>
            <a:spLocks noGrp="1"/>
          </p:cNvSpPr>
          <p:nvPr>
            <p:ph idx="1"/>
            <p:custDataLst>
              <p:tags r:id="rId1"/>
            </p:custDataLst>
          </p:nvPr>
        </p:nvSpPr>
        <p:spPr>
          <a:xfrm>
            <a:off x="669925" y="952500"/>
            <a:ext cx="7624445" cy="4488815"/>
          </a:xfrm>
        </p:spPr>
        <p:txBody>
          <a:bodyPr>
            <a:normAutofit/>
          </a:bodyPr>
          <a:lstStyle/>
          <a:p>
            <a:r>
              <a:rPr dirty="0"/>
              <a:t>社团（</a:t>
            </a:r>
            <a:r>
              <a:rPr u="sng" dirty="0"/>
              <a:t>社团编号</a:t>
            </a:r>
            <a:r>
              <a:rPr dirty="0"/>
              <a:t>，社团名称，社团类型，学校名，负责人学号，社团人数，社团公众号）</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a:t>
            </a:r>
            <a:r>
              <a:rPr b="1">
                <a:solidFill>
                  <a:srgbClr val="FF0000"/>
                </a:solidFill>
                <a:sym typeface="+mn-ea"/>
              </a:rPr>
              <a:t>社团编号】</a:t>
            </a:r>
            <a:endParaRPr dirty="0"/>
          </a:p>
          <a:p>
            <a:r>
              <a:rPr dirty="0"/>
              <a:t>活动（</a:t>
            </a:r>
            <a:r>
              <a:rPr u="sng" dirty="0"/>
              <a:t>活动编号</a:t>
            </a:r>
            <a:r>
              <a:rPr dirty="0"/>
              <a:t>，活动名称，</a:t>
            </a:r>
            <a:r>
              <a:rPr lang="zh-CN" altLang="en-US" dirty="0">
                <a:sym typeface="+mn-ea"/>
              </a:rPr>
              <a:t>活动人数，活动时间，活动内容，</a:t>
            </a:r>
            <a:r>
              <a:rPr dirty="0"/>
              <a:t>社团编号）</a:t>
            </a:r>
            <a:endParaRPr dirty="0"/>
          </a:p>
          <a:p>
            <a:r>
              <a:rPr dirty="0"/>
              <a:t>社团负责人（</a:t>
            </a:r>
            <a:r>
              <a:rPr u="sng" dirty="0"/>
              <a:t>负责人学号</a:t>
            </a:r>
            <a:r>
              <a:rPr dirty="0"/>
              <a:t>，负责人</a:t>
            </a:r>
            <a:r>
              <a:rPr lang="zh-CN" altLang="en-US" dirty="0"/>
              <a:t>姓名</a:t>
            </a:r>
            <a:r>
              <a:rPr dirty="0"/>
              <a:t>，性别，年龄，社团编号）</a:t>
            </a:r>
            <a:endParaRPr dirty="0"/>
          </a:p>
          <a:p>
            <a:r>
              <a:rPr dirty="0">
                <a:highlight>
                  <a:srgbClr val="FFFF00"/>
                </a:highlight>
              </a:rPr>
              <a:t>参与</a:t>
            </a:r>
            <a:r>
              <a:rPr dirty="0"/>
              <a:t>（</a:t>
            </a:r>
            <a:r>
              <a:rPr u="sng" dirty="0"/>
              <a:t>活动编号</a:t>
            </a:r>
            <a:r>
              <a:rPr dirty="0"/>
              <a:t>，</a:t>
            </a:r>
            <a:r>
              <a:rPr u="sng" dirty="0"/>
              <a:t>学生学号</a:t>
            </a:r>
            <a:r>
              <a:rPr dirty="0"/>
              <a:t>）</a:t>
            </a:r>
            <a:r>
              <a:rPr b="1">
                <a:solidFill>
                  <a:srgbClr val="FF0000"/>
                </a:solidFill>
                <a:sym typeface="+mn-ea"/>
              </a:rPr>
              <a:t>【</a:t>
            </a:r>
            <a:r>
              <a:rPr lang="en-US" altLang="zh-CN" b="1">
                <a:solidFill>
                  <a:srgbClr val="FF0000"/>
                </a:solidFill>
                <a:sym typeface="+mn-ea"/>
              </a:rPr>
              <a:t>B+</a:t>
            </a:r>
            <a:r>
              <a:rPr b="1">
                <a:solidFill>
                  <a:srgbClr val="FF0000"/>
                </a:solidFill>
                <a:sym typeface="+mn-ea"/>
              </a:rPr>
              <a:t>树索引：活动编号，学生</a:t>
            </a:r>
            <a:r>
              <a:rPr b="1">
                <a:solidFill>
                  <a:srgbClr val="FF0000"/>
                </a:solidFill>
                <a:sym typeface="+mn-ea"/>
              </a:rPr>
              <a:t>学号】</a:t>
            </a:r>
            <a:endParaRPr dirty="0"/>
          </a:p>
          <a:p>
            <a:pPr marL="0" indent="0">
              <a:buNone/>
            </a:pPr>
            <a:endParaRPr dirty="0"/>
          </a:p>
        </p:txBody>
      </p:sp>
      <p:sp>
        <p:nvSpPr>
          <p:cNvPr id="4" name="内容占位符 5"/>
          <p:cNvSpPr>
            <a:spLocks noGrp="1"/>
          </p:cNvSpPr>
          <p:nvPr>
            <p:custDataLst>
              <p:tags r:id="rId2"/>
            </p:custDataLst>
          </p:nvPr>
        </p:nvSpPr>
        <p:spPr>
          <a:xfrm>
            <a:off x="669925" y="3691890"/>
            <a:ext cx="10131425" cy="2187575"/>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dirty="0"/>
              <a:t>学生（</a:t>
            </a:r>
            <a:r>
              <a:rPr u="sng" dirty="0"/>
              <a:t>学生学号</a:t>
            </a:r>
            <a:r>
              <a:rPr dirty="0"/>
              <a:t>，</a:t>
            </a:r>
            <a:r>
              <a:rPr lang="zh-CN" altLang="en-US" dirty="0"/>
              <a:t>姓</a:t>
            </a:r>
            <a:r>
              <a:rPr dirty="0"/>
              <a:t>名，性别，年龄，班级名）</a:t>
            </a:r>
            <a:endParaRPr dirty="0"/>
          </a:p>
          <a:p>
            <a:pPr marL="0" indent="0">
              <a:buNone/>
            </a:pPr>
            <a:r>
              <a:rPr b="1" dirty="0">
                <a:solidFill>
                  <a:srgbClr val="FF0000"/>
                </a:solidFill>
              </a:rPr>
              <a:t>【聚簇索引：按班级】</a:t>
            </a:r>
            <a:endParaRPr b="1" dirty="0">
              <a:solidFill>
                <a:srgbClr val="FF0000"/>
              </a:solidFill>
            </a:endParaRPr>
          </a:p>
          <a:p>
            <a:pPr marL="0" indent="0">
              <a:buNone/>
            </a:pPr>
            <a:r>
              <a:rPr b="1" dirty="0">
                <a:solidFill>
                  <a:srgbClr val="FF0000"/>
                </a:solidFill>
              </a:rPr>
              <a:t>我们经常希望知道某个学生是哪个班的，或者某个班有哪些</a:t>
            </a:r>
            <a:r>
              <a:rPr b="1" dirty="0">
                <a:solidFill>
                  <a:srgbClr val="FF0000"/>
                </a:solidFill>
              </a:rPr>
              <a:t>学生</a:t>
            </a:r>
            <a:endParaRPr b="1" dirty="0">
              <a:solidFill>
                <a:srgbClr val="FF0000"/>
              </a:solidFill>
            </a:endParaRPr>
          </a:p>
          <a:p>
            <a:pPr marL="0" indent="0">
              <a:buNone/>
            </a:pPr>
            <a:r>
              <a:rPr b="1" dirty="0">
                <a:solidFill>
                  <a:srgbClr val="FF0000"/>
                </a:solidFill>
              </a:rPr>
              <a:t>对于学生这个很大的</a:t>
            </a:r>
            <a:r>
              <a:rPr b="1" dirty="0">
                <a:solidFill>
                  <a:srgbClr val="FF0000"/>
                </a:solidFill>
              </a:rPr>
              <a:t>群体，可以建立一个聚簇</a:t>
            </a:r>
            <a:r>
              <a:rPr b="1" dirty="0">
                <a:solidFill>
                  <a:srgbClr val="FF0000"/>
                </a:solidFill>
              </a:rPr>
              <a:t>索引。</a:t>
            </a:r>
            <a:endParaRPr b="1" dirty="0">
              <a:solidFill>
                <a:srgbClr val="FF0000"/>
              </a:solidFill>
            </a:endParaRPr>
          </a:p>
        </p:txBody>
      </p:sp>
      <p:pic>
        <p:nvPicPr>
          <p:cNvPr id="3" name="图片 2"/>
          <p:cNvPicPr>
            <a:picLocks noChangeAspect="1"/>
          </p:cNvPicPr>
          <p:nvPr>
            <p:custDataLst>
              <p:tags r:id="rId3"/>
            </p:custDataLst>
          </p:nvPr>
        </p:nvPicPr>
        <p:blipFill>
          <a:blip r:embed="rId4"/>
          <a:stretch>
            <a:fillRect/>
          </a:stretch>
        </p:blipFill>
        <p:spPr>
          <a:xfrm>
            <a:off x="8496300" y="624840"/>
            <a:ext cx="3162300" cy="514350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781425" y="316865"/>
            <a:ext cx="4518025" cy="5683885"/>
          </a:xfrm>
          <a:prstGeom prst="rect">
            <a:avLst/>
          </a:prstGeom>
        </p:spPr>
      </p:pic>
      <p:sp>
        <p:nvSpPr>
          <p:cNvPr id="3" name="矩形 2"/>
          <p:cNvSpPr/>
          <p:nvPr/>
        </p:nvSpPr>
        <p:spPr>
          <a:xfrm>
            <a:off x="6946900" y="467360"/>
            <a:ext cx="812165" cy="35394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812800" y="820420"/>
            <a:ext cx="2378710" cy="460375"/>
          </a:xfrm>
          <a:prstGeom prst="rect">
            <a:avLst/>
          </a:prstGeom>
          <a:noFill/>
        </p:spPr>
        <p:txBody>
          <a:bodyPr wrap="square" rtlCol="0">
            <a:spAutoFit/>
          </a:bodyPr>
          <a:p>
            <a:r>
              <a:rPr lang="zh-CN" altLang="en-US" sz="2400" b="1"/>
              <a:t>数据库设计流程</a:t>
            </a:r>
            <a:endParaRPr lang="zh-CN" altLang="en-US" sz="2400" b="1"/>
          </a:p>
        </p:txBody>
      </p:sp>
    </p:spTree>
    <p:custDataLst>
      <p:tags r:id="rId3"/>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nvPr>
        </p:nvSpPr>
        <p:spPr>
          <a:xfrm>
            <a:off x="762635" y="2463165"/>
            <a:ext cx="5619750" cy="640080"/>
          </a:xfrm>
        </p:spPr>
        <p:txBody>
          <a:bodyPr>
            <a:normAutofit/>
          </a:bodyPr>
          <a:p>
            <a:r>
              <a:rPr lang="zh-CN" altLang="en-US"/>
              <a:t>计科</a:t>
            </a:r>
            <a:r>
              <a:rPr lang="en-US" altLang="zh-CN"/>
              <a:t>2102</a:t>
            </a:r>
            <a:r>
              <a:t>第</a:t>
            </a:r>
            <a:r>
              <a:rPr lang="en-US" altLang="zh-CN"/>
              <a:t>2</a:t>
            </a:r>
            <a:r>
              <a:t>小组</a:t>
            </a:r>
            <a:r>
              <a:rPr lang="en-US" altLang="zh-CN"/>
              <a:t>-</a:t>
            </a:r>
            <a:r>
              <a:t>数据库系统讨论课</a:t>
            </a:r>
            <a:r>
              <a:rPr lang="en-US" altLang="zh-CN"/>
              <a:t>2</a:t>
            </a:r>
            <a:endParaRPr lang="en-US" altLang="zh-CN"/>
          </a:p>
        </p:txBody>
      </p:sp>
      <p:sp>
        <p:nvSpPr>
          <p:cNvPr id="3" name="标题 2"/>
          <p:cNvSpPr/>
          <p:nvPr>
            <p:ph type="title"/>
          </p:nvPr>
        </p:nvSpPr>
        <p:spPr/>
        <p:txBody>
          <a:bodyPr>
            <a:normAutofit/>
          </a:bodyPr>
          <a:p>
            <a:r>
              <a:rPr lang="zh-CN" altLang="en-US"/>
              <a:t>感谢指导</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idx="2"/>
          </p:nvPr>
        </p:nvSpPr>
        <p:spPr>
          <a:xfrm>
            <a:off x="1219200" y="2162810"/>
            <a:ext cx="7237730" cy="821055"/>
          </a:xfrm>
        </p:spPr>
        <p:txBody>
          <a:bodyPr>
            <a:normAutofit/>
          </a:bodyPr>
          <a:p>
            <a:r>
              <a:rPr lang="en-US" altLang="zh-CN"/>
              <a:t>1 </a:t>
            </a:r>
            <a:r>
              <a:t>需求</a:t>
            </a:r>
            <a:r>
              <a:t>分析</a:t>
            </a:r>
          </a:p>
        </p:txBody>
      </p:sp>
      <p:sp>
        <p:nvSpPr>
          <p:cNvPr id="2" name="文本框 1"/>
          <p:cNvSpPr txBox="1"/>
          <p:nvPr/>
        </p:nvSpPr>
        <p:spPr>
          <a:xfrm>
            <a:off x="1258570" y="3514090"/>
            <a:ext cx="5528945" cy="1198880"/>
          </a:xfrm>
          <a:prstGeom prst="rect">
            <a:avLst/>
          </a:prstGeom>
          <a:noFill/>
        </p:spPr>
        <p:txBody>
          <a:bodyPr wrap="square" rtlCol="0">
            <a:spAutoFit/>
          </a:bodyPr>
          <a:p>
            <a:r>
              <a:rPr lang="zh-CN" altLang="en-US"/>
              <a:t>了解与分析用户的应用需求（包括数据与</a:t>
            </a:r>
            <a:r>
              <a:rPr lang="zh-CN" altLang="en-US"/>
              <a:t>处理）</a:t>
            </a:r>
            <a:endParaRPr lang="zh-CN" altLang="en-US"/>
          </a:p>
          <a:p>
            <a:r>
              <a:rPr lang="zh-CN" altLang="en-US"/>
              <a:t>我们以</a:t>
            </a:r>
            <a:r>
              <a:rPr lang="zh-CN" altLang="en-US">
                <a:solidFill>
                  <a:srgbClr val="FF0000"/>
                </a:solidFill>
              </a:rPr>
              <a:t>学校生活</a:t>
            </a:r>
            <a:r>
              <a:rPr lang="zh-CN" altLang="en-US"/>
              <a:t>为蓝本，以</a:t>
            </a:r>
            <a:r>
              <a:rPr lang="zh-CN" altLang="en-US">
                <a:solidFill>
                  <a:srgbClr val="FF0000"/>
                </a:solidFill>
              </a:rPr>
              <a:t>学生</a:t>
            </a:r>
            <a:r>
              <a:rPr lang="zh-CN" altLang="en-US"/>
              <a:t>为主体，兼顾其他校园角色（教师，图书管理员等），分别按不同视角进行</a:t>
            </a:r>
            <a:r>
              <a:rPr lang="zh-CN" altLang="en-US">
                <a:solidFill>
                  <a:srgbClr val="FF0000"/>
                </a:solidFill>
              </a:rPr>
              <a:t>需求分析</a:t>
            </a:r>
            <a:r>
              <a:rPr lang="zh-CN" altLang="en-US"/>
              <a:t>，并形成相应的</a:t>
            </a:r>
            <a:r>
              <a:rPr lang="zh-CN" altLang="en-US">
                <a:solidFill>
                  <a:srgbClr val="FF0000"/>
                </a:solidFill>
              </a:rPr>
              <a:t>数据字典</a:t>
            </a:r>
            <a:r>
              <a:rPr lang="zh-CN" altLang="en-US"/>
              <a:t>。</a:t>
            </a:r>
            <a:endParaRPr lang="zh-CN" altLang="en-US"/>
          </a:p>
        </p:txBody>
      </p:sp>
      <p:sp>
        <p:nvSpPr>
          <p:cNvPr id="4" name="文本框 3"/>
          <p:cNvSpPr txBox="1"/>
          <p:nvPr/>
        </p:nvSpPr>
        <p:spPr>
          <a:xfrm>
            <a:off x="1258570" y="5243195"/>
            <a:ext cx="4064000" cy="398780"/>
          </a:xfrm>
          <a:prstGeom prst="rect">
            <a:avLst/>
          </a:prstGeom>
          <a:noFill/>
        </p:spPr>
        <p:txBody>
          <a:bodyPr wrap="square" rtlCol="0">
            <a:spAutoFit/>
          </a:bodyPr>
          <a:p>
            <a:r>
              <a:rPr lang="zh-CN" altLang="en-US"/>
              <a:t>本部分工作主要由</a:t>
            </a:r>
            <a:r>
              <a:rPr lang="en-US" altLang="zh-CN"/>
              <a:t> </a:t>
            </a:r>
            <a:r>
              <a:rPr lang="zh-CN" altLang="en-US" sz="2000"/>
              <a:t>袁嘉皓</a:t>
            </a:r>
            <a:r>
              <a:rPr lang="en-US" altLang="zh-CN" sz="2000"/>
              <a:t> </a:t>
            </a:r>
            <a:r>
              <a:rPr lang="zh-CN" altLang="en-US"/>
              <a:t>完成</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目标分析</a:t>
            </a:r>
            <a:endParaRPr dirty="0"/>
          </a:p>
        </p:txBody>
      </p:sp>
      <p:sp>
        <p:nvSpPr>
          <p:cNvPr id="4" name="内容占位符 3"/>
          <p:cNvSpPr>
            <a:spLocks noGrp="1"/>
          </p:cNvSpPr>
          <p:nvPr>
            <p:ph idx="1"/>
          </p:nvPr>
        </p:nvSpPr>
        <p:spPr/>
        <p:txBody>
          <a:bodyPr/>
          <a:lstStyle/>
          <a:p>
            <a:r>
              <a:rPr lang="zh-CN" altLang="en-US" dirty="0"/>
              <a:t>系统需要达到的目标：</a:t>
            </a:r>
            <a:endParaRPr lang="en-US" altLang="zh-CN" dirty="0"/>
          </a:p>
          <a:p>
            <a:pPr marL="0" indent="0">
              <a:buNone/>
            </a:pPr>
            <a:r>
              <a:rPr lang="en-US" altLang="zh-CN" dirty="0"/>
              <a:t>    </a:t>
            </a:r>
            <a:r>
              <a:rPr lang="zh-CN" altLang="en-US" dirty="0"/>
              <a:t>本系统主要针对学校层面整体框架的构建和查询，包括图书馆系统、社团系统、宿舍系统和选</a:t>
            </a:r>
            <a:r>
              <a:rPr lang="en-US" altLang="zh-CN" dirty="0"/>
              <a:t>(</a:t>
            </a:r>
            <a:r>
              <a:rPr lang="zh-CN" altLang="en-US" dirty="0"/>
              <a:t>授</a:t>
            </a:r>
            <a:r>
              <a:rPr lang="en-US" altLang="zh-CN" dirty="0"/>
              <a:t>)</a:t>
            </a:r>
            <a:r>
              <a:rPr lang="zh-CN" altLang="en-US" dirty="0"/>
              <a:t>课系统的信息管理和查询，院系和学生会等分级机制的构建和管理，实现整个学校信息的数据库化，方便管理和查询信息。</a:t>
            </a:r>
            <a:endParaRPr lang="en-US" altLang="zh-CN" dirty="0"/>
          </a:p>
        </p:txBody>
      </p:sp>
      <p:pic>
        <p:nvPicPr>
          <p:cNvPr id="7" name="图片 6"/>
          <p:cNvPicPr>
            <a:picLocks noChangeAspect="1"/>
          </p:cNvPicPr>
          <p:nvPr/>
        </p:nvPicPr>
        <p:blipFill>
          <a:blip r:embed="rId1"/>
          <a:stretch>
            <a:fillRect/>
          </a:stretch>
        </p:blipFill>
        <p:spPr>
          <a:xfrm>
            <a:off x="1096488" y="2794523"/>
            <a:ext cx="9999023" cy="2721838"/>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功能分析</a:t>
            </a:r>
            <a:endParaRPr dirty="0"/>
          </a:p>
        </p:txBody>
      </p:sp>
      <p:sp>
        <p:nvSpPr>
          <p:cNvPr id="4" name="内容占位符 3"/>
          <p:cNvSpPr>
            <a:spLocks noGrp="1"/>
          </p:cNvSpPr>
          <p:nvPr>
            <p:ph idx="1"/>
          </p:nvPr>
        </p:nvSpPr>
        <p:spPr/>
        <p:txBody>
          <a:bodyPr/>
          <a:lstStyle/>
          <a:p>
            <a:r>
              <a:rPr lang="zh-CN" altLang="en-US" dirty="0"/>
              <a:t>校最高权限：可下设学院、校学生会、组织社团系统、管理图书馆。</a:t>
            </a:r>
            <a:endParaRPr lang="en-US" altLang="zh-CN" dirty="0"/>
          </a:p>
          <a:p>
            <a:r>
              <a:rPr lang="zh-CN" altLang="en-US" dirty="0"/>
              <a:t>图书馆长：管理图书馆和图书管理员、更新馆藏图书。</a:t>
            </a:r>
            <a:endParaRPr lang="en-US" altLang="zh-CN" dirty="0"/>
          </a:p>
          <a:p>
            <a:r>
              <a:rPr lang="zh-CN" altLang="en-US" dirty="0"/>
              <a:t>图书管理员：协助管理图书馆</a:t>
            </a:r>
            <a:endParaRPr lang="en-US" altLang="zh-CN" dirty="0"/>
          </a:p>
          <a:p>
            <a:r>
              <a:rPr lang="zh-CN" altLang="en-US" dirty="0"/>
              <a:t>社团负责人：招新、活动举办</a:t>
            </a:r>
            <a:endParaRPr lang="en-US" altLang="zh-CN" dirty="0"/>
          </a:p>
          <a:p>
            <a:r>
              <a:rPr lang="zh-CN" altLang="en-US" dirty="0"/>
              <a:t>校学生会：分设各院学生会、领导班委会</a:t>
            </a:r>
            <a:endParaRPr lang="en-US" altLang="zh-CN" dirty="0"/>
          </a:p>
          <a:p>
            <a:r>
              <a:rPr lang="zh-CN" altLang="en-US" dirty="0"/>
              <a:t>学院：下设系、专业、管理教研室、管理班级</a:t>
            </a:r>
            <a:endParaRPr lang="en-US" altLang="zh-CN" dirty="0"/>
          </a:p>
          <a:p>
            <a:r>
              <a:rPr lang="zh-CN" altLang="en-US" dirty="0"/>
              <a:t>班级：管理学生</a:t>
            </a:r>
            <a:endParaRPr lang="en-US" altLang="zh-CN" dirty="0"/>
          </a:p>
          <a:p>
            <a:r>
              <a:rPr lang="zh-CN" altLang="en-US" dirty="0"/>
              <a:t>学生：选修课程、预约教室、查看宿舍、宿舍维修申请、借阅图书、参与社团活动、加入社团</a:t>
            </a:r>
            <a:endParaRPr lang="en-US" altLang="zh-CN" dirty="0"/>
          </a:p>
          <a:p>
            <a:r>
              <a:rPr lang="zh-CN" altLang="en-US" dirty="0"/>
              <a:t>教研室：管理教师</a:t>
            </a:r>
            <a:endParaRPr lang="en-US" altLang="zh-CN" dirty="0"/>
          </a:p>
          <a:p>
            <a:r>
              <a:rPr lang="zh-CN" altLang="en-US" dirty="0"/>
              <a:t>教师：教授课程、课程评分、预约教室</a:t>
            </a:r>
            <a:endParaRPr lang="en-US" altLang="zh-CN"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669881" y="885197"/>
            <a:ext cx="5237624" cy="4273613"/>
          </a:xfrm>
        </p:spPr>
      </p:pic>
      <p:pic>
        <p:nvPicPr>
          <p:cNvPr id="7" name="图片 6"/>
          <p:cNvPicPr>
            <a:picLocks noChangeAspect="1"/>
          </p:cNvPicPr>
          <p:nvPr/>
        </p:nvPicPr>
        <p:blipFill>
          <a:blip r:embed="rId2"/>
          <a:stretch>
            <a:fillRect/>
          </a:stretch>
        </p:blipFill>
        <p:spPr>
          <a:xfrm>
            <a:off x="5695786" y="1266183"/>
            <a:ext cx="6496214" cy="3511639"/>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9" name="内容占位符 8"/>
          <p:cNvPicPr>
            <a:picLocks noGrp="1" noChangeAspect="1"/>
          </p:cNvPicPr>
          <p:nvPr>
            <p:ph idx="1"/>
          </p:nvPr>
        </p:nvPicPr>
        <p:blipFill>
          <a:blip r:embed="rId1"/>
          <a:stretch>
            <a:fillRect/>
          </a:stretch>
        </p:blipFill>
        <p:spPr>
          <a:xfrm>
            <a:off x="547534" y="4040223"/>
            <a:ext cx="5201530" cy="1931290"/>
          </a:xfrm>
        </p:spPr>
      </p:pic>
      <p:pic>
        <p:nvPicPr>
          <p:cNvPr id="5" name="图片 4"/>
          <p:cNvPicPr>
            <a:picLocks noChangeAspect="1"/>
          </p:cNvPicPr>
          <p:nvPr/>
        </p:nvPicPr>
        <p:blipFill>
          <a:blip r:embed="rId2"/>
          <a:stretch>
            <a:fillRect/>
          </a:stretch>
        </p:blipFill>
        <p:spPr>
          <a:xfrm>
            <a:off x="669881" y="952508"/>
            <a:ext cx="5201530" cy="3020405"/>
          </a:xfrm>
          <a:prstGeom prst="rect">
            <a:avLst/>
          </a:prstGeom>
        </p:spPr>
      </p:pic>
      <p:pic>
        <p:nvPicPr>
          <p:cNvPr id="7" name="图片 6"/>
          <p:cNvPicPr>
            <a:picLocks noChangeAspect="1"/>
          </p:cNvPicPr>
          <p:nvPr/>
        </p:nvPicPr>
        <p:blipFill>
          <a:blip r:embed="rId3"/>
          <a:stretch>
            <a:fillRect/>
          </a:stretch>
        </p:blipFill>
        <p:spPr>
          <a:xfrm>
            <a:off x="5871411" y="952508"/>
            <a:ext cx="5201530" cy="2264682"/>
          </a:xfrm>
          <a:prstGeom prst="rect">
            <a:avLst/>
          </a:prstGeom>
        </p:spPr>
      </p:pic>
      <p:pic>
        <p:nvPicPr>
          <p:cNvPr id="11" name="图片 10"/>
          <p:cNvPicPr>
            <a:picLocks noChangeAspect="1"/>
          </p:cNvPicPr>
          <p:nvPr/>
        </p:nvPicPr>
        <p:blipFill>
          <a:blip r:embed="rId4"/>
          <a:stretch>
            <a:fillRect/>
          </a:stretch>
        </p:blipFill>
        <p:spPr>
          <a:xfrm>
            <a:off x="5522606" y="4040223"/>
            <a:ext cx="6505422" cy="2210580"/>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a:t>
            </a:r>
            <a:r>
              <a:rPr lang="en-US" altLang="zh-CN" dirty="0"/>
              <a:t>-</a:t>
            </a:r>
            <a:r>
              <a:rPr lang="zh-CN" altLang="en-US" dirty="0"/>
              <a:t>数据字典</a:t>
            </a:r>
            <a:endParaRPr dirty="0"/>
          </a:p>
        </p:txBody>
      </p:sp>
      <p:pic>
        <p:nvPicPr>
          <p:cNvPr id="5" name="内容占位符 4"/>
          <p:cNvPicPr>
            <a:picLocks noGrp="1" noChangeAspect="1"/>
          </p:cNvPicPr>
          <p:nvPr>
            <p:ph idx="1"/>
          </p:nvPr>
        </p:nvPicPr>
        <p:blipFill>
          <a:blip r:embed="rId1"/>
          <a:stretch>
            <a:fillRect/>
          </a:stretch>
        </p:blipFill>
        <p:spPr>
          <a:xfrm>
            <a:off x="443759" y="1001041"/>
            <a:ext cx="6182662" cy="2139201"/>
          </a:xfrm>
        </p:spPr>
      </p:pic>
      <p:pic>
        <p:nvPicPr>
          <p:cNvPr id="7" name="图片 6"/>
          <p:cNvPicPr>
            <a:picLocks noChangeAspect="1"/>
          </p:cNvPicPr>
          <p:nvPr/>
        </p:nvPicPr>
        <p:blipFill>
          <a:blip r:embed="rId2"/>
          <a:stretch>
            <a:fillRect/>
          </a:stretch>
        </p:blipFill>
        <p:spPr>
          <a:xfrm>
            <a:off x="443759" y="3256085"/>
            <a:ext cx="6076851" cy="1215371"/>
          </a:xfrm>
          <a:prstGeom prst="rect">
            <a:avLst/>
          </a:prstGeom>
        </p:spPr>
      </p:pic>
      <p:pic>
        <p:nvPicPr>
          <p:cNvPr id="9" name="图片 8"/>
          <p:cNvPicPr>
            <a:picLocks noChangeAspect="1"/>
          </p:cNvPicPr>
          <p:nvPr/>
        </p:nvPicPr>
        <p:blipFill>
          <a:blip r:embed="rId3"/>
          <a:stretch>
            <a:fillRect/>
          </a:stretch>
        </p:blipFill>
        <p:spPr>
          <a:xfrm>
            <a:off x="6009337" y="916820"/>
            <a:ext cx="6182663" cy="1473810"/>
          </a:xfrm>
          <a:prstGeom prst="rect">
            <a:avLst/>
          </a:prstGeom>
        </p:spPr>
      </p:pic>
      <p:pic>
        <p:nvPicPr>
          <p:cNvPr id="11" name="图片 10"/>
          <p:cNvPicPr>
            <a:picLocks noChangeAspect="1"/>
          </p:cNvPicPr>
          <p:nvPr/>
        </p:nvPicPr>
        <p:blipFill>
          <a:blip r:embed="rId4"/>
          <a:stretch>
            <a:fillRect/>
          </a:stretch>
        </p:blipFill>
        <p:spPr>
          <a:xfrm>
            <a:off x="6169945" y="2581155"/>
            <a:ext cx="5526159" cy="1349859"/>
          </a:xfrm>
          <a:prstGeom prst="rect">
            <a:avLst/>
          </a:prstGeom>
        </p:spPr>
      </p:pic>
      <p:pic>
        <p:nvPicPr>
          <p:cNvPr id="13" name="图片 12"/>
          <p:cNvPicPr>
            <a:picLocks noChangeAspect="1"/>
          </p:cNvPicPr>
          <p:nvPr/>
        </p:nvPicPr>
        <p:blipFill>
          <a:blip r:embed="rId5"/>
          <a:stretch>
            <a:fillRect/>
          </a:stretch>
        </p:blipFill>
        <p:spPr>
          <a:xfrm>
            <a:off x="5304263" y="3991172"/>
            <a:ext cx="5883747" cy="2578205"/>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PRESET_TEXT" val="单击添加大标题"/>
  <p:tag name="KSO_WM_UNIT_DEFAULT_FONT" val="40;56;4"/>
  <p:tag name="KSO_WM_UNIT_BLOCK" val="0"/>
  <p:tag name="KSO_WM_UNIT_DEC_AREA_ID" val="4883360ea5b24f8fad64debb6a1b8bb8"/>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15"/>
  <p:tag name="KSO_WM_UNIT_TEXT_FILL_FORE_SCHEMECOLOR_INDEX" val="13"/>
  <p:tag name="KSO_WM_UNIT_TEXT_FILL_TYPE" val="1"/>
  <p:tag name="KSO_WM_TEMPLATE_ASSEMBLE_XID" val="5fa2106058547e52881e3917"/>
  <p:tag name="KSO_WM_TEMPLATE_ASSEMBLE_GROUPID" val="5fa11d2ca8fc48be808123de"/>
</p:tagLst>
</file>

<file path=ppt/tags/tag100.xml><?xml version="1.0" encoding="utf-8"?>
<p:tagLst xmlns:p="http://schemas.openxmlformats.org/presentationml/2006/main">
  <p:tag name="KSO_WM_BEAUTIFY_FLAG" val="#wm#"/>
  <p:tag name="KSO_WM_TEMPLATE_CATEGORY" val="custom"/>
  <p:tag name="KSO_WM_TEMPLATE_INDEX" val="20204973"/>
</p:tagLst>
</file>

<file path=ppt/tags/tag101.xml><?xml version="1.0" encoding="utf-8"?>
<p:tagLst xmlns:p="http://schemas.openxmlformats.org/presentationml/2006/main">
  <p:tag name="KSO_WM_BEAUTIFY_FLAG" val="#wm#"/>
  <p:tag name="KSO_WM_TEMPLATE_CATEGORY" val="custom"/>
  <p:tag name="KSO_WM_TEMPLATE_INDEX" val="20204973"/>
</p:tagLst>
</file>

<file path=ppt/tags/tag102.xml><?xml version="1.0" encoding="utf-8"?>
<p:tagLst xmlns:p="http://schemas.openxmlformats.org/presentationml/2006/main">
  <p:tag name="KSO_WM_BEAUTIFY_FLAG" val="#wm#"/>
  <p:tag name="KSO_WM_TEMPLATE_CATEGORY" val="custom"/>
  <p:tag name="KSO_WM_TEMPLATE_INDEX" val="20204973"/>
</p:tagLst>
</file>

<file path=ppt/tags/tag103.xml><?xml version="1.0" encoding="utf-8"?>
<p:tagLst xmlns:p="http://schemas.openxmlformats.org/presentationml/2006/main">
  <p:tag name="KSO_WM_BEAUTIFY_FLAG" val="#wm#"/>
  <p:tag name="KSO_WM_TEMPLATE_CATEGORY" val="custom"/>
  <p:tag name="KSO_WM_TEMPLATE_INDEX" val="20204973"/>
</p:tagLst>
</file>

<file path=ppt/tags/tag104.xml><?xml version="1.0" encoding="utf-8"?>
<p:tagLst xmlns:p="http://schemas.openxmlformats.org/presentationml/2006/main">
  <p:tag name="KSO_WM_BEAUTIFY_FLAG" val="#wm#"/>
  <p:tag name="KSO_WM_TEMPLATE_CATEGORY" val="custom"/>
  <p:tag name="KSO_WM_TEMPLATE_INDEX" val="20204973"/>
</p:tagLst>
</file>

<file path=ppt/tags/tag105.xml><?xml version="1.0" encoding="utf-8"?>
<p:tagLst xmlns:p="http://schemas.openxmlformats.org/presentationml/2006/main">
  <p:tag name="KSO_WM_BEAUTIFY_FLAG" val="#wm#"/>
  <p:tag name="KSO_WM_TEMPLATE_CATEGORY" val="custom"/>
  <p:tag name="KSO_WM_TEMPLATE_INDEX" val="20204973"/>
</p:tagLst>
</file>

<file path=ppt/tags/tag106.xml><?xml version="1.0" encoding="utf-8"?>
<p:tagLst xmlns:p="http://schemas.openxmlformats.org/presentationml/2006/main">
  <p:tag name="KSO_WM_BEAUTIFY_FLAG" val="#wm#"/>
  <p:tag name="KSO_WM_TEMPLATE_CATEGORY" val="custom"/>
  <p:tag name="KSO_WM_TEMPLATE_INDEX" val="20204973"/>
</p:tagLst>
</file>

<file path=ppt/tags/tag107.xml><?xml version="1.0" encoding="utf-8"?>
<p:tagLst xmlns:p="http://schemas.openxmlformats.org/presentationml/2006/main">
  <p:tag name="KSO_WM_BEAUTIFY_FLAG" val="#wm#"/>
  <p:tag name="KSO_WM_TEMPLATE_CATEGORY" val="custom"/>
  <p:tag name="KSO_WM_TEMPLATE_INDEX" val="20204973"/>
</p:tagLst>
</file>

<file path=ppt/tags/tag108.xml><?xml version="1.0" encoding="utf-8"?>
<p:tagLst xmlns:p="http://schemas.openxmlformats.org/presentationml/2006/main">
  <p:tag name="KSO_WM_BEAUTIFY_FLAG" val="#wm#"/>
  <p:tag name="KSO_WM_TEMPLATE_CATEGORY" val="custom"/>
  <p:tag name="KSO_WM_TEMPLATE_INDEX" val="20204973"/>
</p:tagLst>
</file>

<file path=ppt/tags/tag109.xml><?xml version="1.0" encoding="utf-8"?>
<p:tagLst xmlns:p="http://schemas.openxmlformats.org/presentationml/2006/main">
  <p:tag name="KSO_WM_BEAUTIFY_FLAG" val="#wm#"/>
  <p:tag name="KSO_WM_TEMPLATE_CATEGORY" val="custom"/>
  <p:tag name="KSO_WM_TEMPLATE_INDEX" val="20204973"/>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204973"/>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wm#"/>
  <p:tag name="KSO_WM_TEMPLATE_CATEGORY" val="custom"/>
  <p:tag name="KSO_WM_TEMPLATE_INDEX" val="20204973"/>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wm#"/>
  <p:tag name="KSO_WM_TEMPLATE_CATEGORY" val="custom"/>
  <p:tag name="KSO_WM_TEMPLATE_INDEX" val="20204973"/>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20.xml><?xml version="1.0" encoding="utf-8"?>
<p:tagLst xmlns:p="http://schemas.openxmlformats.org/presentationml/2006/main">
  <p:tag name="KSO_WM_BEAUTIFY_FLAG" val="#wm#"/>
  <p:tag name="KSO_WM_TEMPLATE_CATEGORY" val="custom"/>
  <p:tag name="KSO_WM_TEMPLATE_INDEX" val="20204973"/>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wm#"/>
  <p:tag name="KSO_WM_TEMPLATE_CATEGORY" val="custom"/>
  <p:tag name="KSO_WM_TEMPLATE_INDEX" val="20204973"/>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wm#"/>
  <p:tag name="KSO_WM_TEMPLATE_CATEGORY" val="custom"/>
  <p:tag name="KSO_WM_TEMPLATE_INDEX" val="20204973"/>
</p:tagLst>
</file>

<file path=ppt/tags/tag128.xml><?xml version="1.0" encoding="utf-8"?>
<p:tagLst xmlns:p="http://schemas.openxmlformats.org/presentationml/2006/main">
  <p:tag name="KSO_WM_BEAUTIFY_FLAG" val="#wm#"/>
  <p:tag name="KSO_WM_TEMPLATE_CATEGORY" val="custom"/>
  <p:tag name="KSO_WM_TEMPLATE_INDEX" val="20204973"/>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30.xml><?xml version="1.0" encoding="utf-8"?>
<p:tagLst xmlns:p="http://schemas.openxmlformats.org/presentationml/2006/main">
  <p:tag name="KSO_WM_BEAUTIFY_FLAG" val="#wm#"/>
  <p:tag name="KSO_WM_TEMPLATE_CATEGORY" val="custom"/>
  <p:tag name="KSO_WM_TEMPLATE_INDEX" val="20204973"/>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4973"/>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wm#"/>
  <p:tag name="KSO_WM_TEMPLATE_CATEGORY" val="custom"/>
  <p:tag name="KSO_WM_TEMPLATE_INDEX" val="20204973"/>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wm#"/>
  <p:tag name="KSO_WM_TEMPLATE_CATEGORY" val="custom"/>
  <p:tag name="KSO_WM_TEMPLATE_INDEX" val="2020497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4973"/>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wm#"/>
  <p:tag name="KSO_WM_TEMPLATE_CATEGORY" val="custom"/>
  <p:tag name="KSO_WM_TEMPLATE_INDEX" val="20204973"/>
</p:tagLst>
</file>

<file path=ppt/tags/tag147.xml><?xml version="1.0" encoding="utf-8"?>
<p:tagLst xmlns:p="http://schemas.openxmlformats.org/presentationml/2006/main">
  <p:tag name="KSO_WM_BEAUTIFY_FLAG" val="#wm#"/>
  <p:tag name="KSO_WM_TEMPLATE_CATEGORY" val="custom"/>
  <p:tag name="KSO_WM_TEMPLATE_INDEX" val="20204973"/>
</p:tagLst>
</file>

<file path=ppt/tags/tag148.xml><?xml version="1.0" encoding="utf-8"?>
<p:tagLst xmlns:p="http://schemas.openxmlformats.org/presentationml/2006/main">
  <p:tag name="commondata" val="eyJoZGlkIjoiODMyM2E5MGIzMDMyYzI1ZmM2YjFjMWFlYTNhMjY3MDU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6b9452169fc242a2adb4b66478eba08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a4ede97f8b9e4336a0ac0e2ba68199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c1d1fd80f741fa8ec8e70108fa4a69"/>
  <p:tag name="KSO_WM_UNIT_DECORATE_INFO" val=""/>
  <p:tag name="KSO_WM_UNIT_SM_LIMIT_TYPE" val=""/>
  <p:tag name="KSO_WM_CHIP_FILLAREA_FILL_RULE" val="{&quot;fill_align&quot;:&quot;cm&quot;,&quot;fill_effect&quot;:[],&quot;fill_mode&quot;:&quot;full&quot;,&quot;sacle_strategy&quot;:&quot;stretch&quot;}"/>
  <p:tag name="KSO_WM_ASSEMBLE_CHIP_INDEX" val="261f099160d34cb8821b9bb6d83fbb6c"/>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2.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DEFAULT_FONT" val="18;24;2"/>
  <p:tag name="KSO_WM_UNIT_BLOCK" val="0"/>
  <p:tag name="KSO_WM_UNIT_DEC_AREA_ID" val="3236c23593f0412994a49a440d96ce5c"/>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35"/>
  <p:tag name="KSO_WM_UNIT_TEXT_FILL_FORE_SCHEMECOLOR_INDEX" val="13"/>
  <p:tag name="KSO_WM_UNIT_TEXT_FILL_TYPE" val="1"/>
  <p:tag name="KSO_WM_TEMPLATE_ASSEMBLE_XID" val="5fa2106058547e52881e3929"/>
  <p:tag name="KSO_WM_TEMPLATE_ASSEMBLE_GROUPID" val="5fa11d2ca8fc48be808123de"/>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973_1*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df"/>
  <p:tag name="KSO_WM_UNIT_DEC_AREA_ID" val="4157f54729674201992a33d29c3da75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31ddf680ce8a4e1a90a5733e062f8c77"/>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9dde70ad0ee64597bc41c0568bc09591"/>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35"/>
  <p:tag name="KSO_WM_UNIT_TEXT_FILL_FORE_SCHEMECOLOR_INDEX" val="13"/>
  <p:tag name="KSO_WM_UNIT_TEXT_FILL_TYPE" val="1"/>
  <p:tag name="KSO_WM_TEMPLATE_ASSEMBLE_XID" val="5fa2106058547e52881e3936"/>
  <p:tag name="KSO_WM_TEMPLATE_ASSEMBLE_GROUPID" val="5fa11d2ca8fc48be808123de"/>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PRESET_TEXT" val="谢谢观看"/>
  <p:tag name="KSO_WM_UNIT_DEFAULT_FONT" val="60;74;4"/>
  <p:tag name="KSO_WM_UNIT_BLOCK" val="0"/>
  <p:tag name="KSO_WM_UNIT_DEC_AREA_ID" val="e6212aac944844caaf2e1ef1b8fa1ee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7849e8eb0e8f43a0ba7f976b5c8e4743"/>
  <p:tag name="KSO_WM_UNIT_TEXT_FILL_FORE_SCHEMECOLOR_INDEX_BRIGHTNESS" val="0.15"/>
  <p:tag name="KSO_WM_UNIT_TEXT_FILL_FORE_SCHEMECOLOR_INDEX" val="13"/>
  <p:tag name="KSO_WM_UNIT_TEXT_FILL_TYPE" val="1"/>
  <p:tag name="KSO_WM_TEMPLATE_ASSEMBLE_XID" val="5fa2106058547e52881e3936"/>
  <p:tag name="KSO_WM_TEMPLATE_ASSEMBLE_GROUPID" val="5fa11d2ca8fc48be808123de"/>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DEFAULT_FONT" val="48;56;4"/>
  <p:tag name="KSO_WM_UNIT_BLOCK" val="0"/>
  <p:tag name="KSO_WM_UNIT_DEC_AREA_ID" val="485f20aac988428f836315e03a1a4d60"/>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15"/>
  <p:tag name="KSO_WM_UNIT_TEXT_FILL_FORE_SCHEMECOLOR_INDEX" val="13"/>
  <p:tag name="KSO_WM_UNIT_TEXT_FILL_TYPE" val="1"/>
  <p:tag name="KSO_WM_TEMPLATE_ASSEMBLE_XID" val="5fa2106058547e52881e3929"/>
  <p:tag name="KSO_WM_TEMPLATE_ASSEMBLE_GROUPID" val="5fa11d2ca8fc48be808123de"/>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06ad5ec1c3d54f1ebd9ec2bae17577af"/>
  <p:tag name="KSO_WM_UNIT_DECORATE_INFO" val=""/>
  <p:tag name="KSO_WM_UNIT_SM_LIMIT_TYPE" val=""/>
  <p:tag name="KSO_WM_CHIP_FILLAREA_FILL_RULE" val="{&quot;fill_align&quot;:&quot;cm&quot;,&quot;fill_effect&quot;:[],&quot;fill_mode&quot;:&quot;full&quot;,&quot;sacle_strategy&quot;:&quot;stretch&quot;}"/>
  <p:tag name="KSO_WM_ASSEMBLE_CHIP_INDEX" val="78e2e9fe9b1946058d9477684de978f8"/>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48db66763baa4a7db2cd81dbfd636886"/>
  <p:tag name="KSO_WM_UNIT_DECORATE_INFO" val=""/>
  <p:tag name="KSO_WM_UNIT_SM_LIMIT_TYPE" val=""/>
  <p:tag name="KSO_WM_CHIP_FILLAREA_FILL_RULE" val="{&quot;fill_align&quot;:&quot;cm&quot;,&quot;fill_effect&quot;:[],&quot;fill_mode&quot;:&quot;full&quot;,&quot;sacle_strategy&quot;:&quot;stretch&quot;}"/>
  <p:tag name="KSO_WM_ASSEMBLE_CHIP_INDEX" val="59df3a436cc145e681fa6f2d38729261"/>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1624fae1b3bc4a9db4bff339c5d157bd"/>
  <p:tag name="KSO_WM_UNIT_DECORATE_INFO" val=""/>
  <p:tag name="KSO_WM_UNIT_SM_LIMIT_TYPE" val=""/>
  <p:tag name="KSO_WM_CHIP_FILLAREA_FILL_RULE" val="{&quot;fill_align&quot;:&quot;cm&quot;,&quot;fill_effect&quot;:[],&quot;fill_mode&quot;:&quot;full&quot;,&quot;sacle_strategy&quot;:&quot;stretch&quot;}"/>
  <p:tag name="KSO_WM_ASSEMBLE_CHIP_INDEX" val="99a78e4fe6da47419b56317cf50a0760"/>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1c93fa291c4f319fe9d0a4c4e4ac29"/>
  <p:tag name="KSO_WM_UNIT_DECORATE_INFO" val=""/>
  <p:tag name="KSO_WM_UNIT_SM_LIMIT_TYPE" val=""/>
  <p:tag name="KSO_WM_CHIP_FILLAREA_FILL_RULE" val="{&quot;fill_align&quot;:&quot;cm&quot;,&quot;fill_effect&quot;:[],&quot;fill_mode&quot;:&quot;full&quot;,&quot;sacle_strategy&quot;:&quot;stretch&quot;}"/>
  <p:tag name="KSO_WM_ASSEMBLE_CHIP_INDEX" val="0e6a72c9f0c343bf9923882b74fd15fc"/>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f91914cd964d4ecdbfa5ee3464b26642"/>
  <p:tag name="KSO_WM_UNIT_DECORATE_INFO" val=""/>
  <p:tag name="KSO_WM_UNIT_SM_LIMIT_TYPE" val=""/>
  <p:tag name="KSO_WM_CHIP_FILLAREA_FILL_RULE" val="{&quot;fill_align&quot;:&quot;cm&quot;,&quot;fill_effect&quot;:[],&quot;fill_mode&quot;:&quot;full&quot;,&quot;sacle_strategy&quot;:&quot;stretch&quot;}"/>
  <p:tag name="KSO_WM_ASSEMBLE_CHIP_INDEX" val="420b863bbc4841c5adc5d35e40e4d7f8"/>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b21ac9adc11f4afabaf21b165593fdea"/>
  <p:tag name="KSO_WM_UNIT_DECORATE_INFO" val=""/>
  <p:tag name="KSO_WM_UNIT_SM_LIMIT_TYPE" val=""/>
  <p:tag name="KSO_WM_CHIP_FILLAREA_FILL_RULE" val="{&quot;fill_align&quot;:&quot;cm&quot;,&quot;fill_effect&quot;:[],&quot;fill_mode&quot;:&quot;full&quot;,&quot;sacle_strategy&quot;:&quot;stretch&quot;}"/>
  <p:tag name="KSO_WM_ASSEMBLE_CHIP_INDEX" val="98cab039bb2c4ee3822af7f783d8eaf0"/>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d4a77f0aee54009b9b05a66a884de31"/>
  <p:tag name="KSO_WM_UNIT_DECORATE_INFO" val=""/>
  <p:tag name="KSO_WM_UNIT_SM_LIMIT_TYPE" val=""/>
  <p:tag name="KSO_WM_CHIP_FILLAREA_FILL_RULE" val="{&quot;fill_align&quot;:&quot;cm&quot;,&quot;fill_effect&quot;:[],&quot;fill_mode&quot;:&quot;full&quot;,&quot;sacle_strategy&quot;:&quot;stretch&quot;}"/>
  <p:tag name="KSO_WM_ASSEMBLE_CHIP_INDEX" val="6c887b572e21473eb8f1ce5c18df8b7c"/>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b68406c309e475193fe88ca006fde8c"/>
  <p:tag name="KSO_WM_UNIT_DECORATE_INFO" val=""/>
  <p:tag name="KSO_WM_UNIT_SM_LIMIT_TYPE" val=""/>
  <p:tag name="KSO_WM_CHIP_FILLAREA_FILL_RULE" val="{&quot;fill_align&quot;:&quot;cm&quot;,&quot;fill_effect&quot;:[],&quot;fill_mode&quot;:&quot;full&quot;,&quot;sacle_strategy&quot;:&quot;stretch&quot;}"/>
  <p:tag name="KSO_WM_ASSEMBLE_CHIP_INDEX" val="e0046bc209ad49eb9a5d3cd6ed1986a8"/>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853aab84e3e04b5ebd35bdc677676bcc"/>
  <p:tag name="KSO_WM_UNIT_DECORATE_INFO" val=""/>
  <p:tag name="KSO_WM_UNIT_SM_LIMIT_TYPE" val=""/>
  <p:tag name="KSO_WM_CHIP_FILLAREA_FILL_RULE" val="{&quot;fill_align&quot;:&quot;cm&quot;,&quot;fill_effect&quot;:[],&quot;fill_mode&quot;:&quot;full&quot;,&quot;sacle_strategy&quot;:&quot;stretch&quot;}"/>
  <p:tag name="KSO_WM_ASSEMBLE_CHIP_INDEX" val="057ab1f565774b71865554226ab1fd70"/>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6f042fdf67ac419892c7721b37a3e0c0"/>
  <p:tag name="KSO_WM_UNIT_DECORATE_INFO" val=""/>
  <p:tag name="KSO_WM_UNIT_SM_LIMIT_TYPE" val=""/>
  <p:tag name="KSO_WM_CHIP_FILLAREA_FILL_RULE" val="{&quot;fill_align&quot;:&quot;cm&quot;,&quot;fill_effect&quot;:[],&quot;fill_mode&quot;:&quot;full&quot;,&quot;sacle_strategy&quot;:&quot;stretch&quot;}"/>
  <p:tag name="KSO_WM_ASSEMBLE_CHIP_INDEX" val="71e7088ae9a84056a9a6e1399db9021c"/>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c9923c3ed01a4afcaf32f7ad3cd44d39"/>
  <p:tag name="KSO_WM_UNIT_DECORATE_INFO" val=""/>
  <p:tag name="KSO_WM_UNIT_SM_LIMIT_TYPE" val=""/>
  <p:tag name="KSO_WM_CHIP_FILLAREA_FILL_RULE" val="{&quot;fill_align&quot;:&quot;cm&quot;,&quot;fill_effect&quot;:[],&quot;fill_mode&quot;:&quot;full&quot;,&quot;sacle_strategy&quot;:&quot;stretch&quot;}"/>
  <p:tag name="KSO_WM_ASSEMBLE_CHIP_INDEX" val="d9eeebb05e444670ada210c240d874b5"/>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b355c4b4279045e3900ef122e4d0ed55"/>
  <p:tag name="KSO_WM_UNIT_DECORATE_INFO" val=""/>
  <p:tag name="KSO_WM_UNIT_SM_LIMIT_TYPE" val=""/>
  <p:tag name="KSO_WM_CHIP_FILLAREA_FILL_RULE" val="{&quot;fill_align&quot;:&quot;cm&quot;,&quot;fill_effect&quot;:[],&quot;fill_mode&quot;:&quot;full&quot;,&quot;sacle_strategy&quot;:&quot;stretch&quot;}"/>
  <p:tag name="KSO_WM_ASSEMBLE_CHIP_INDEX" val="e55caeb75ecc417da373df1a9cad0abf"/>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7d9627bad804cc3b372e8fe4207c507"/>
  <p:tag name="KSO_WM_UNIT_DECORATE_INFO" val=""/>
  <p:tag name="KSO_WM_UNIT_SM_LIMIT_TYPE" val=""/>
  <p:tag name="KSO_WM_CHIP_FILLAREA_FILL_RULE" val="{&quot;fill_align&quot;:&quot;cm&quot;,&quot;fill_effect&quot;:[],&quot;fill_mode&quot;:&quot;full&quot;,&quot;sacle_strategy&quot;:&quot;stretch&quot;}"/>
  <p:tag name="KSO_WM_ASSEMBLE_CHIP_INDEX" val="60446dbfcae04e239828bad220159254"/>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2*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0"/>
  <p:tag name="KSO_WM_UNIT_DEC_AREA_ID" val="17ca7246ff8547bbbbdc7108b8a68452"/>
  <p:tag name="KSO_WM_UNIT_DECORATE_INFO" val=""/>
  <p:tag name="KSO_WM_UNIT_SM_LIMIT_TYPE" val=""/>
  <p:tag name="KSO_WM_CHIP_FILLAREA_FILL_RULE" val="{&quot;fill_align&quot;:&quot;lm&quot;,&quot;fill_effect&quot;:[],&quot;fill_mode&quot;:&quot;adaptive&quot;,&quot;sacle_strategy&quot;:&quot;stretch&quot;}"/>
  <p:tag name="KSO_WM_ASSEMBLE_CHIP_INDEX" val="949e0205fef1478f9ac4326aaf5f5790"/>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43f2fe1565714dd6bb870c4aac5f197e"/>
  <p:tag name="KSO_WM_UNIT_DECORATE_INFO" val=""/>
  <p:tag name="KSO_WM_UNIT_SM_LIMIT_TYPE" val=""/>
  <p:tag name="KSO_WM_CHIP_FILLAREA_FILL_RULE" val="{&quot;fill_align&quot;:&quot;cm&quot;,&quot;fill_effect&quot;:[],&quot;fill_mode&quot;:&quot;full&quot;,&quot;sacle_strategy&quot;:&quot;stretch&quot;}"/>
  <p:tag name="KSO_WM_ASSEMBLE_CHIP_INDEX" val="1098dc90f7cd4ce2956df219680c583f"/>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1bc26acadab44ca6a2b9d5b1ba2427f9"/>
  <p:tag name="KSO_WM_UNIT_DECORATE_INFO" val=""/>
  <p:tag name="KSO_WM_UNIT_SM_LIMIT_TYPE" val=""/>
  <p:tag name="KSO_WM_CHIP_FILLAREA_FILL_RULE" val="{&quot;fill_align&quot;:&quot;cm&quot;,&quot;fill_effect&quot;:[],&quot;fill_mode&quot;:&quot;full&quot;,&quot;sacle_strategy&quot;:&quot;stretch&quot;}"/>
  <p:tag name="KSO_WM_ASSEMBLE_CHIP_INDEX" val="62130a19c00642aba3160ac773d2334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e6818208a7484b16a64b0f473b9fd5e0"/>
  <p:tag name="KSO_WM_UNIT_DECORATE_INFO" val=""/>
  <p:tag name="KSO_WM_UNIT_SM_LIMIT_TYPE" val=""/>
  <p:tag name="KSO_WM_CHIP_FILLAREA_FILL_RULE" val="{&quot;fill_align&quot;:&quot;cm&quot;,&quot;fill_effect&quot;:[],&quot;fill_mode&quot;:&quot;full&quot;,&quot;sacle_strategy&quot;:&quot;stretch&quot;}"/>
  <p:tag name="KSO_WM_ASSEMBLE_CHIP_INDEX" val="42d358246c084d3ab2c12e6e142c76a0"/>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bf49d1f3178849db889a3f84cc75b1e2"/>
  <p:tag name="KSO_WM_UNIT_DECORATE_INFO" val=""/>
  <p:tag name="KSO_WM_UNIT_SM_LIMIT_TYPE" val=""/>
  <p:tag name="KSO_WM_CHIP_FILLAREA_FILL_RULE" val="{&quot;fill_align&quot;:&quot;cm&quot;,&quot;fill_effect&quot;:[],&quot;fill_mode&quot;:&quot;full&quot;,&quot;sacle_strategy&quot;:&quot;stretch&quot;}"/>
  <p:tag name="KSO_WM_ASSEMBLE_CHIP_INDEX" val="b3cbdb30dbaa485cb9b593d1b542bb46"/>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19efa605aeaf434c9d979c40b437b567"/>
  <p:tag name="KSO_WM_UNIT_DECORATE_INFO" val=""/>
  <p:tag name="KSO_WM_UNIT_SM_LIMIT_TYPE" val=""/>
  <p:tag name="KSO_WM_CHIP_FILLAREA_FILL_RULE" val="{&quot;fill_align&quot;:&quot;cm&quot;,&quot;fill_effect&quot;:[],&quot;fill_mode&quot;:&quot;full&quot;,&quot;sacle_strategy&quot;:&quot;stretch&quot;}"/>
  <p:tag name="KSO_WM_ASSEMBLE_CHIP_INDEX" val="31c9e7462d3a40e3b9b226d5d14c4675"/>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973_5*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3"/>
  <p:tag name="KSO_WM_UNIT_DEC_AREA_ID" val="244b8b18de2c4ab4b3a0ad355d09482c"/>
  <p:tag name="KSO_WM_UNIT_DECORATE_INFO" val=""/>
  <p:tag name="KSO_WM_UNIT_SM_LIMIT_TYPE" val=""/>
  <p:tag name="KSO_WM_CHIP_FILLAREA_FILL_RULE" val="{&quot;fill_align&quot;:&quot;cm&quot;,&quot;fill_effect&quot;:[],&quot;fill_mode&quot;:&quot;full&quot;,&quot;sacle_strategy&quot;:&quot;stretch&quot;}"/>
  <p:tag name="KSO_WM_ASSEMBLE_CHIP_INDEX" val="09a44b1eaa2f4e25bb6e562aacb16cdd"/>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3*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1"/>
  <p:tag name="KSO_WM_UNIT_DEC_AREA_ID" val="acd01a3df57b460e83f1a669869686a0"/>
  <p:tag name="KSO_WM_UNIT_DECORATE_INFO" val=""/>
  <p:tag name="KSO_WM_UNIT_SM_LIMIT_TYPE" val=""/>
  <p:tag name="KSO_WM_CHIP_FILLAREA_FILL_RULE" val="{&quot;fill_align&quot;:&quot;cm&quot;,&quot;fill_effect&quot;:[],&quot;fill_mode&quot;:&quot;full&quot;,&quot;sacle_strategy&quot;:&quot;stretch&quot;}"/>
  <p:tag name="KSO_WM_ASSEMBLE_CHIP_INDEX" val="78aa3dd335dc46a6a09565f3458d7ead"/>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a9c86af60f604e649374aa0f7500e8da"/>
  <p:tag name="KSO_WM_UNIT_DECORATE_INFO" val=""/>
  <p:tag name="KSO_WM_UNIT_SM_LIMIT_TYPE" val=""/>
  <p:tag name="KSO_WM_CHIP_FILLAREA_FILL_RULE" val="{&quot;fill_align&quot;:&quot;cm&quot;,&quot;fill_effect&quot;:[],&quot;fill_mode&quot;:&quot;full&quot;,&quot;sacle_strategy&quot;:&quot;stretch&quot;}"/>
  <p:tag name="KSO_WM_ASSEMBLE_CHIP_INDEX" val="b007d8cd83c949ed82e07cde858ef8bd"/>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973_4*i*1"/>
  <p:tag name="KSO_WM_TEMPLATE_CATEGORY" val="chip"/>
  <p:tag name="KSO_WM_TEMPLATE_INDEX" val="20204973"/>
  <p:tag name="KSO_WM_UNIT_LAYERLEVEL" val="1"/>
  <p:tag name="KSO_WM_TAG_VERSION" val="1.0"/>
  <p:tag name="KSO_WM_BEAUTIFY_FLAG" val="#wm#"/>
  <p:tag name="KSO_WM_CHIP_GROUPID" val="5fa11d2ca8fc48be808123de"/>
  <p:tag name="KSO_WM_CHIP_XID" val="5fa11d2ca8fc48be808123e2"/>
  <p:tag name="KSO_WM_UNIT_DEC_AREA_ID" val="f03106e07b6c46fea893527c3f7488ff"/>
  <p:tag name="KSO_WM_UNIT_DECORATE_INFO" val=""/>
  <p:tag name="KSO_WM_UNIT_SM_LIMIT_TYPE" val=""/>
  <p:tag name="KSO_WM_CHIP_FILLAREA_FILL_RULE" val="{&quot;fill_align&quot;:&quot;cm&quot;,&quot;fill_effect&quot;:[],&quot;fill_mode&quot;:&quot;full&quot;,&quot;sacle_strategy&quot;:&quot;stretch&quot;}"/>
  <p:tag name="KSO_WM_ASSEMBLE_CHIP_INDEX" val="bf450bd121a14eafb73689bb9ce37f68"/>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973"/>
</p:tagLst>
</file>

<file path=ppt/tags/tag87.xml><?xml version="1.0" encoding="utf-8"?>
<p:tagLst xmlns:p="http://schemas.openxmlformats.org/presentationml/2006/main">
  <p:tag name="KSO_WM_TEMPLATE_CATEGORY" val="custom"/>
  <p:tag name="KSO_WM_TEMPLATE_INDEX" val="2020497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97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973_1*i*1"/>
  <p:tag name="KSO_WM_TEMPLATE_CATEGORY" val="custom"/>
  <p:tag name="KSO_WM_TEMPLATE_INDEX" val="20204973"/>
  <p:tag name="KSO_WM_UNIT_LAYERLEVEL" val="1"/>
  <p:tag name="KSO_WM_TAG_VERSION" val="1.0"/>
  <p:tag name="KSO_WM_BEAUTIFY_FLAG" val="#wm#"/>
  <p:tag name="KSO_WM_UNIT_BLOCK" val="0"/>
  <p:tag name="KSO_WM_UNIT_SM_LIMIT_TYPE" val="2"/>
  <p:tag name="KSO_WM_UNIT_DEC_AREA_ID" val="c994da04655344f5bd71f5ee9254ea8d"/>
  <p:tag name="KSO_WM_UNIT_DECORATE_INFO" val="{&quot;DecorateInfoH&quot;:{&quot;IsAbs&quot;:true},&quot;DecorateInfoW&quot;:{&quot;IsAbs&quot;:true},&quot;DecorateInfoX&quot;:{&quot;IsAbs&quot;:true,&quot;Pos&quot;:1},&quot;DecorateInfoY&quot;:{&quot;IsAbs&quot;:true,&quot;Pos&quot;:1},&quot;ReferentInfo&quot;:{&quot;Id&quot;:&quot;ac58a81e2a054aa38283207c6fe9cec9&quot;,&quot;X&quot;:{&quot;Pos&quot;:1},&quot;Y&quot;:{&quot;Pos&quot;:1}},&quot;whChangeMode&quot;:0}"/>
  <p:tag name="KSO_WM_CHIP_GROUPID" val="5ebd0b730ac41c4a0a525433"/>
  <p:tag name="KSO_WM_CHIP_XID" val="5ebd0b730ac41c4a0a525434"/>
  <p:tag name="KSO_WM_CHIP_FILLAREA_FILL_RULE" val="{&quot;fill_align&quot;:&quot;cm&quot;,&quot;fill_mode&quot;:&quot;adaptive&quot;,&quot;sacle_strategy&quot;:&quot;smart&quot;}"/>
  <p:tag name="KSO_WM_UNIT_DEC_SUPPORTCHANGEPIC" val="0"/>
  <p:tag name="KSO_WM_UNIT_DEC_CHANGEPICRESERVED" val="0"/>
  <p:tag name="KSO_WM_ASSEMBLE_CHIP_INDEX" val="dd0cc65ef28b44a2b8833041b5b639f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5"/>
</p:tagLst>
</file>

<file path=ppt/tags/tag9.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df2c97f841a4440f84884784a6aad4e1"/>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b226c1057b664353acbb9b64b4788395"/>
  <p:tag name="KSO_WM_UNIT_TEXT_FILL_FORE_SCHEMECOLOR_INDEX_BRIGHTNESS" val="0.35"/>
  <p:tag name="KSO_WM_UNIT_TEXT_FILL_FORE_SCHEMECOLOR_INDEX" val="13"/>
  <p:tag name="KSO_WM_UNIT_TEXT_FILL_TYPE" val="1"/>
  <p:tag name="KSO_WM_TEMPLATE_ASSEMBLE_XID" val="5fa2106058547e52881e3917"/>
  <p:tag name="KSO_WM_TEMPLATE_ASSEMBLE_GROUPID" val="5fa11d2ca8fc48be808123de"/>
</p:tagLst>
</file>

<file path=ppt/tags/tag90.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973_1*b*1"/>
  <p:tag name="KSO_WM_TEMPLATE_CATEGORY" val="custom"/>
  <p:tag name="KSO_WM_TEMPLATE_INDEX" val="20204973"/>
  <p:tag name="KSO_WM_UNIT_LAYERLEVEL" val="1"/>
  <p:tag name="KSO_WM_TAG_VERSION" val="1.0"/>
  <p:tag name="KSO_WM_BEAUTIFY_FLAG" val="#wm#"/>
  <p:tag name="KSO_WM_UNIT_DEFAULT_FONT" val="18;24;2"/>
  <p:tag name="KSO_WM_UNIT_BLOCK" val="0"/>
  <p:tag name="KSO_WM_UNIT_DEC_AREA_ID" val="3236c23593f0412994a49a440d96ce5c"/>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35"/>
  <p:tag name="KSO_WM_UNIT_TEXT_FILL_FORE_SCHEMECOLOR_INDEX" val="13"/>
  <p:tag name="KSO_WM_UNIT_TEXT_FILL_TYPE" val="1"/>
</p:tagLst>
</file>

<file path=ppt/tags/tag91.xml><?xml version="1.0" encoding="utf-8"?>
<p:tagLst xmlns:p="http://schemas.openxmlformats.org/presentationml/2006/main">
  <p:tag name="KSO_WM_UNIT_ISCONTENTSTITLE" val="0"/>
  <p:tag name="KSO_WM_UNIT_ISNUMDGMTITLE" val="0"/>
  <p:tag name="KSO_WM_UNIT_PRESET_TEXT" val="单击编辑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4973_1*a*1"/>
  <p:tag name="KSO_WM_TEMPLATE_CATEGORY" val="custom"/>
  <p:tag name="KSO_WM_TEMPLATE_INDEX" val="20204973"/>
  <p:tag name="KSO_WM_UNIT_LAYERLEVEL" val="1"/>
  <p:tag name="KSO_WM_TAG_VERSION" val="1.0"/>
  <p:tag name="KSO_WM_BEAUTIFY_FLAG" val="#wm#"/>
  <p:tag name="KSO_WM_UNIT_DEFAULT_FONT" val="48;56;4"/>
  <p:tag name="KSO_WM_UNIT_BLOCK" val="0"/>
  <p:tag name="KSO_WM_UNIT_DEC_AREA_ID" val="485f20aac988428f836315e03a1a4d60"/>
  <p:tag name="KSO_WM_CHIP_GROUPID" val="5ebd0b730ac41c4a0a525433"/>
  <p:tag name="KSO_WM_CHIP_XID" val="5ebd0b730ac41c4a0a525434"/>
  <p:tag name="KSO_WM_CHIP_FILLAREA_FILL_RULE" val="{&quot;fill_align&quot;:&quot;cm&quot;,&quot;fill_mode&quot;:&quot;adaptive&quot;,&quot;sacle_strategy&quot;:&quot;smart&quot;}"/>
  <p:tag name="KSO_WM_ASSEMBLE_CHIP_INDEX" val="dd0cc65ef28b44a2b8833041b5b639fa"/>
  <p:tag name="KSO_WM_UNIT_TEXT_FILL_FORE_SCHEMECOLOR_INDEX_BRIGHTNESS" val="0.15"/>
  <p:tag name="KSO_WM_UNIT_TEXT_FILL_FORE_SCHEMECOLOR_INDEX" val="13"/>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973_1*i*2"/>
  <p:tag name="KSO_WM_TEMPLATE_CATEGORY" val="custom"/>
  <p:tag name="KSO_WM_TEMPLATE_INDEX" val="20204973"/>
  <p:tag name="KSO_WM_UNIT_LAYERLEVEL" val="1"/>
  <p:tag name="KSO_WM_TAG_VERSION" val="1.0"/>
  <p:tag name="KSO_WM_BEAUTIFY_FLAG" val="#wm#"/>
  <p:tag name="KSO_WM_UNIT_DEFAULT_FONT" val="24;44;4"/>
  <p:tag name="KSO_WM_UNIT_BLOCK" val="0"/>
  <p:tag name="KSO_WM_UNIT_SM_LIMIT_TYPE" val="2"/>
  <p:tag name="KSO_WM_UNIT_DEC_AREA_ID" val="ac58a81e2a054aa38283207c6fe9cec9"/>
  <p:tag name="KSO_WM_UNIT_DECORATE_INFO" val="{&quot;DecorateInfoH&quot;:{&quot;IsAbs&quot;:true},&quot;DecorateInfoW&quot;:{&quot;IsAbs&quot;:true},&quot;DecorateInfoX&quot;:{&quot;IsAbs&quot;:true,&quot;Pos&quot;:0},&quot;DecorateInfoY&quot;:{&quot;IsAbs&quot;:true,&quot;Pos&quot;:2},&quot;ReferentInfo&quot;:{&quot;Id&quot;:&quot;485f20aac988428f836315e03a1a4d60;3236c23593f0412994a49a440d96ce5c&quot;,&quot;X&quot;:{&quot;Pos&quot;:0},&quot;Y&quot;:{&quot;Pos&quot;:0}},&quot;whChangeMode&quot;:0}"/>
  <p:tag name="KSO_WM_CHIP_GROUPID" val="5ebd0b730ac41c4a0a525433"/>
  <p:tag name="KSO_WM_CHIP_XID" val="5ebd0b730ac41c4a0a525434"/>
  <p:tag name="KSO_WM_CHIP_FILLAREA_FILL_RULE" val="{&quot;fill_align&quot;:&quot;cm&quot;,&quot;fill_mode&quot;:&quot;adaptive&quot;,&quot;sacle_strategy&quot;:&quot;smart&quot;}"/>
  <p:tag name="KSO_WM_UNIT_DEC_SUPPORTCHANGEPIC" val="0"/>
  <p:tag name="KSO_WM_UNIT_DEC_CHANGEPICRESERVED" val="0"/>
  <p:tag name="KSO_WM_ASSEMBLE_CHIP_INDEX" val="dd0cc65ef28b44a2b8833041b5b639fa"/>
  <p:tag name="KSO_WM_UNIT_TEXT_FILL_FORE_SCHEMECOLOR_INDEX_BRIGHTNESS" val="0"/>
  <p:tag name="KSO_WM_UNIT_TEXT_FILL_FORE_SCHEMECOLOR_INDEX" val="14"/>
  <p:tag name="KSO_WM_UNIT_TEXT_FILL_TYPE" val="1"/>
  <p:tag name="KSO_WM_UNIT_VALUE" val="5"/>
</p:tagLst>
</file>

<file path=ppt/tags/tag93.xml><?xml version="1.0" encoding="utf-8"?>
<p:tagLst xmlns:p="http://schemas.openxmlformats.org/presentationml/2006/main">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97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BEAUTIFY_FLAG" val="#wm#"/>
  <p:tag name="KSO_WM_TEMPLATE_CATEGORY" val="custom"/>
  <p:tag name="KSO_WM_TEMPLATE_INDEX" val="20204973"/>
  <p:tag name="KSO_WM_SLIDE_LAYOUT" val="a_b"/>
  <p:tag name="KSO_WM_SLIDE_LAYOUT_CNT" val="1_1"/>
  <p:tag name="KSO_WM_CHIP_GROUPID" val="5ebf6661ddc3daf3fef3f760"/>
  <p:tag name="KSO_WM_SLIDE_LAYOUT_INFO" val="{&quot;id&quot;:&quot;2020-11-04T10:22:38&quot;,&quot;maxSize&quot;:{&quot;size1&quot;:63.41043882016782},&quot;minSize&quot;:{&quot;size1&quot;:51.91043882016782},&quot;normalSize&quot;:{&quot;size1&quot;:57.91043882016782},&quot;subLayout&quot;:[{&quot;id&quot;:&quot;2020-11-04T10:22:38&quot;,&quot;margin&quot;:{&quot;bottom&quot;:0.20284411311149597,&quot;left&quot;:3.3866944313049316,&quot;right&quot;:17.074310302734375,&quot;top&quot;:8.548385620117188},&quot;type&quot;:0},{&quot;id&quot;:&quot;2020-11-04T10:22:38&quot;,&quot;margin&quot;:{&quot;bottom&quot;:6.465121746063232,&quot;left&quot;:3.3866944313049316,&quot;right&quot;:17.074310302734375,&quot;top&quot;:0.24671435356140137},&quot;type&quot;:0}],&quot;type&quot;:0}"/>
  <p:tag name="KSO_WM_SLIDE_BK_DARK_LIGHT" val="2"/>
  <p:tag name="KSO_WM_SLIDE_BACKGROUND_TYPE" val="general"/>
  <p:tag name="KSO_WM_SLIDE_SUPPORT_FEATURE_TYPE" val="0"/>
  <p:tag name="KSO_WM_TEMPLATE_MASTER_THUMB_INDEX" val="13"/>
  <p:tag name="KSO_WM_TEMPLATE_ASSEMBLE_XID" val="5fa2106058547e52881e3929"/>
  <p:tag name="KSO_WM_TEMPLATE_ASSEMBLE_GROUPID" val="5fa11d2ca8fc48be808123de"/>
  <p:tag name="KSO_WM_TEMPLATE_THUMBS_INDEX" val="1、2、3、4、7、39"/>
</p:tagLst>
</file>

<file path=ppt/tags/tag94.xml><?xml version="1.0" encoding="utf-8"?>
<p:tagLst xmlns:p="http://schemas.openxmlformats.org/presentationml/2006/main">
  <p:tag name="KSO_WM_BEAUTIFY_FLAG" val="#wm#"/>
  <p:tag name="KSO_WM_TEMPLATE_CATEGORY" val="custom"/>
  <p:tag name="KSO_WM_TEMPLATE_INDEX" val="20204973"/>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wm#"/>
  <p:tag name="KSO_WM_TEMPLATE_CATEGORY" val="custom"/>
  <p:tag name="KSO_WM_TEMPLATE_INDEX" val="20204973"/>
</p:tagLst>
</file>

<file path=ppt/tags/tag97.xml><?xml version="1.0" encoding="utf-8"?>
<p:tagLst xmlns:p="http://schemas.openxmlformats.org/presentationml/2006/main">
  <p:tag name="KSO_WM_BEAUTIFY_FLAG" val="#wm#"/>
  <p:tag name="KSO_WM_TEMPLATE_CATEGORY" val="custom"/>
  <p:tag name="KSO_WM_TEMPLATE_INDEX" val="20204973"/>
</p:tagLst>
</file>

<file path=ppt/tags/tag98.xml><?xml version="1.0" encoding="utf-8"?>
<p:tagLst xmlns:p="http://schemas.openxmlformats.org/presentationml/2006/main">
  <p:tag name="KSO_WM_BEAUTIFY_FLAG" val="#wm#"/>
  <p:tag name="KSO_WM_TEMPLATE_CATEGORY" val="custom"/>
  <p:tag name="KSO_WM_TEMPLATE_INDEX" val="20204973"/>
</p:tagLst>
</file>

<file path=ppt/tags/tag99.xml><?xml version="1.0" encoding="utf-8"?>
<p:tagLst xmlns:p="http://schemas.openxmlformats.org/presentationml/2006/main">
  <p:tag name="KSO_WM_BEAUTIFY_FLAG" val="#wm#"/>
  <p:tag name="KSO_WM_TEMPLATE_CATEGORY" val="custom"/>
  <p:tag name="KSO_WM_TEMPLATE_INDEX" val="20204973"/>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CBE2F6"/>
      </a:dk2>
      <a:lt2>
        <a:srgbClr val="E4F0FB"/>
      </a:lt2>
      <a:accent1>
        <a:srgbClr val="157FD9"/>
      </a:accent1>
      <a:accent2>
        <a:srgbClr val="00808B"/>
      </a:accent2>
      <a:accent3>
        <a:srgbClr val="0E7333"/>
      </a:accent3>
      <a:accent4>
        <a:srgbClr val="465A0A"/>
      </a:accent4>
      <a:accent5>
        <a:srgbClr val="983505"/>
      </a:accent5>
      <a:accent6>
        <a:srgbClr val="D8151D"/>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3945</Words>
  <Application>WPS 演示</Application>
  <PresentationFormat>宽屏</PresentationFormat>
  <Paragraphs>222</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30</vt:i4>
      </vt:variant>
    </vt:vector>
  </HeadingPairs>
  <TitlesOfParts>
    <vt:vector size="40" baseType="lpstr">
      <vt:lpstr>Arial</vt:lpstr>
      <vt:lpstr>宋体</vt:lpstr>
      <vt:lpstr>Wingdings</vt:lpstr>
      <vt:lpstr>微软雅黑</vt:lpstr>
      <vt:lpstr>汉仪旗黑-85S</vt:lpstr>
      <vt:lpstr>黑体</vt:lpstr>
      <vt:lpstr>Arial Unicode MS</vt:lpstr>
      <vt:lpstr>Calibri</vt:lpstr>
      <vt:lpstr>WPS</vt:lpstr>
      <vt:lpstr>1_Office 主题​​</vt:lpstr>
      <vt:lpstr>数据库系统</vt:lpstr>
      <vt:lpstr>PowerPoint 演示文稿</vt:lpstr>
      <vt:lpstr>PowerPoint 演示文稿</vt:lpstr>
      <vt:lpstr>1 需求分析</vt:lpstr>
      <vt:lpstr>需求分析-目标分析</vt:lpstr>
      <vt:lpstr>需求分析-功能分析</vt:lpstr>
      <vt:lpstr>需求分析-数据字典</vt:lpstr>
      <vt:lpstr>需求分析-数据字典</vt:lpstr>
      <vt:lpstr>需求分析-数据字典</vt:lpstr>
      <vt:lpstr>需求分析-数据字典</vt:lpstr>
      <vt:lpstr>需求分析-数据字典</vt:lpstr>
      <vt:lpstr>需求分析-数据字典</vt:lpstr>
      <vt:lpstr>需求分析-数据字典</vt:lpstr>
      <vt:lpstr>2 概念结构设计</vt:lpstr>
      <vt:lpstr>PowerPoint 演示文稿</vt:lpstr>
      <vt:lpstr>3 逻辑结构设计</vt:lpstr>
      <vt:lpstr>优化思路</vt:lpstr>
      <vt:lpstr>逻辑结构——学校</vt:lpstr>
      <vt:lpstr>逻辑结构——学院</vt:lpstr>
      <vt:lpstr>逻辑结构——图书馆</vt:lpstr>
      <vt:lpstr>逻辑结构——宿舍</vt:lpstr>
      <vt:lpstr>逻辑结构——社团</vt:lpstr>
      <vt:lpstr>4 物理结构设计</vt:lpstr>
      <vt:lpstr>常用存取方法与分析</vt:lpstr>
      <vt:lpstr>存取方法选择</vt:lpstr>
      <vt:lpstr>存取方法选择</vt:lpstr>
      <vt:lpstr>存取方法选择</vt:lpstr>
      <vt:lpstr>存取方法选择</vt:lpstr>
      <vt:lpstr>存取方法选择</vt:lpstr>
      <vt:lpstr>感谢指导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wolf</dc:creator>
  <cp:lastModifiedBy>最后的雪原狼王</cp:lastModifiedBy>
  <cp:revision>42</cp:revision>
  <dcterms:created xsi:type="dcterms:W3CDTF">2023-10-24T15:31:00Z</dcterms:created>
  <dcterms:modified xsi:type="dcterms:W3CDTF">2023-12-08T04:01:28Z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6C8BB4227D094B528263E46B2E7A4F81_13</vt:lpwstr>
  </property>
  <property fmtid="{D5CDD505-2E9C-101B-9397-08002B2CF9AE}" pid="3" name="KSOProductBuildVer">
    <vt:lpwstr>2052-12.1.0.15712</vt:lpwstr>
  </property>
</Properties>
</file>