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4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6" r:id="rId4"/>
    <p:sldId id="259" r:id="rId5"/>
    <p:sldId id="302" r:id="rId6"/>
    <p:sldId id="258" r:id="rId7"/>
    <p:sldId id="303" r:id="rId8"/>
    <p:sldId id="305" r:id="rId9"/>
    <p:sldId id="304" r:id="rId10"/>
    <p:sldId id="260" r:id="rId11"/>
    <p:sldId id="264" r:id="rId12"/>
    <p:sldId id="282" r:id="rId13"/>
    <p:sldId id="28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1E1E1"/>
    <a:srgbClr val="FFFFFF"/>
    <a:srgbClr val="E6BEBC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978DA-4CAD-43CA-83E6-EA8B7041B7C7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A92A-E876-4E3F-8D56-560B25C58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451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441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这里建立收获信息和发货信息主要是考虑信息包含姓名、电话、地址，如果直接作为属性存储的话会有冗余</a:t>
            </a:r>
            <a:endParaRPr lang="en-US" altLang="zh-CN" dirty="0"/>
          </a:p>
          <a:p>
            <a:r>
              <a:rPr lang="zh-CN" altLang="en-US" dirty="0"/>
              <a:t>也可以考虑商家有多个发货地址，但感觉会比较复杂</a:t>
            </a:r>
          </a:p>
        </p:txBody>
      </p:sp>
    </p:spTree>
    <p:extLst>
      <p:ext uri="{BB962C8B-B14F-4D97-AF65-F5344CB8AC3E}">
        <p14:creationId xmlns:p14="http://schemas.microsoft.com/office/powerpoint/2010/main" val="34231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51423"/>
      </p:ext>
    </p:extLst>
  </p:cSld>
  <p:clrMapOvr>
    <a:masterClrMapping/>
  </p:clrMapOvr>
  <p:transition spd="slow" advTm="3000">
    <p:wipe/>
  </p:transition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5606"/>
      </p:ext>
    </p:extLst>
  </p:cSld>
  <p:clrMapOvr>
    <a:masterClrMapping/>
  </p:clrMapOvr>
  <p:transition spd="slow" advTm="3000">
    <p:wipe/>
  </p:transition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61285"/>
      </p:ext>
    </p:extLst>
  </p:cSld>
  <p:clrMapOvr>
    <a:masterClrMapping/>
  </p:clrMapOvr>
  <p:transition spd="slow" advTm="3000">
    <p:wipe/>
  </p:transition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66002"/>
      </p:ext>
    </p:extLst>
  </p:cSld>
  <p:clrMapOvr>
    <a:masterClrMapping/>
  </p:clrMapOvr>
  <p:transition spd="slow" advTm="3000">
    <p:wipe/>
  </p:transition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19997"/>
      </p:ext>
    </p:extLst>
  </p:cSld>
  <p:clrMapOvr>
    <a:masterClrMapping/>
  </p:clrMapOvr>
  <p:transition spd="slow" advTm="3000">
    <p:wipe/>
  </p:transition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89316"/>
      </p:ext>
    </p:extLst>
  </p:cSld>
  <p:clrMapOvr>
    <a:masterClrMapping/>
  </p:clrMapOvr>
  <p:transition spd="slow" advTm="3000">
    <p:wipe/>
  </p:transition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05336"/>
      </p:ext>
    </p:extLst>
  </p:cSld>
  <p:clrMapOvr>
    <a:masterClrMapping/>
  </p:clrMapOvr>
  <p:transition spd="slow" advTm="3000">
    <p:wipe/>
  </p:transition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4056"/>
      </p:ext>
    </p:extLst>
  </p:cSld>
  <p:clrMapOvr>
    <a:masterClrMapping/>
  </p:clrMapOvr>
  <p:transition spd="slow" advTm="3000">
    <p:wipe/>
  </p:transition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9141"/>
      </p:ext>
    </p:extLst>
  </p:cSld>
  <p:clrMapOvr>
    <a:masterClrMapping/>
  </p:clrMapOvr>
  <p:transition spd="slow" advTm="3000">
    <p:wipe/>
  </p:transition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88150"/>
      </p:ext>
    </p:extLst>
  </p:cSld>
  <p:clrMapOvr>
    <a:masterClrMapping/>
  </p:clrMapOvr>
  <p:transition spd="slow" advTm="3000">
    <p:wipe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60458"/>
      </p:ext>
    </p:extLst>
  </p:cSld>
  <p:clrMapOvr>
    <a:masterClrMapping/>
  </p:clrMapOvr>
  <p:transition spd="slow" advTm="3000">
    <p:wipe/>
  </p:transition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67104"/>
      </p:ext>
    </p:extLst>
  </p:cSld>
  <p:clrMapOvr>
    <a:masterClrMapping/>
  </p:clrMapOvr>
  <p:transition spd="slow" advTm="3000">
    <p:wipe/>
  </p:transition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29889"/>
      </p:ext>
    </p:extLst>
  </p:cSld>
  <p:clrMapOvr>
    <a:masterClrMapping/>
  </p:clrMapOvr>
  <p:transition spd="slow" advTm="3000">
    <p:wipe/>
  </p:transition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15074"/>
      </p:ext>
    </p:extLst>
  </p:cSld>
  <p:clrMapOvr>
    <a:masterClrMapping/>
  </p:clrMapOvr>
  <p:transition spd="slow" advTm="3000">
    <p:wipe/>
  </p:transition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72884"/>
      </p:ext>
    </p:extLst>
  </p:cSld>
  <p:clrMapOvr>
    <a:masterClrMapping/>
  </p:clrMapOvr>
  <p:transition spd="slow" advTm="3000">
    <p:wipe/>
  </p:transition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48695"/>
      </p:ext>
    </p:extLst>
  </p:cSld>
  <p:clrMapOvr>
    <a:masterClrMapping/>
  </p:clrMapOvr>
  <p:transition spd="slow" advTm="3000">
    <p:wipe/>
  </p:transition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88508"/>
      </p:ext>
    </p:extLst>
  </p:cSld>
  <p:clrMapOvr>
    <a:masterClrMapping/>
  </p:clrMapOvr>
  <p:transition spd="slow" advTm="3000">
    <p:wipe/>
  </p:transition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76321"/>
      </p:ext>
    </p:extLst>
  </p:cSld>
  <p:clrMapOvr>
    <a:masterClrMapping/>
  </p:clrMapOvr>
  <p:transition spd="slow" advTm="3000">
    <p:wipe/>
  </p:transition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1151"/>
      </p:ext>
    </p:extLst>
  </p:cSld>
  <p:clrMapOvr>
    <a:masterClrMapping/>
  </p:clrMapOvr>
  <p:transition spd="slow" advTm="3000">
    <p:wipe/>
  </p:transition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50884"/>
      </p:ext>
    </p:extLst>
  </p:cSld>
  <p:clrMapOvr>
    <a:masterClrMapping/>
  </p:clrMapOvr>
  <p:transition spd="slow" advTm="3000">
    <p:wipe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16975"/>
      </p:ext>
    </p:extLst>
  </p:cSld>
  <p:clrMapOvr>
    <a:masterClrMapping/>
  </p:clrMapOvr>
  <p:transition spd="slow" advTm="3000">
    <p:wipe/>
  </p:transition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05464"/>
      </p:ext>
    </p:extLst>
  </p:cSld>
  <p:clrMapOvr>
    <a:masterClrMapping/>
  </p:clrMapOvr>
  <p:transition spd="slow" advTm="3000">
    <p:wipe/>
  </p:transition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03690"/>
      </p:ext>
    </p:extLst>
  </p:cSld>
  <p:clrMapOvr>
    <a:masterClrMapping/>
  </p:clrMapOvr>
  <p:transition spd="slow" advTm="3000">
    <p:wipe/>
  </p:transition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85765"/>
      </p:ext>
    </p:extLst>
  </p:cSld>
  <p:clrMapOvr>
    <a:masterClrMapping/>
  </p:clrMapOvr>
  <p:transition spd="slow" advTm="3000">
    <p:wipe/>
  </p:transition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93661"/>
      </p:ext>
    </p:extLst>
  </p:cSld>
  <p:clrMapOvr>
    <a:masterClrMapping/>
  </p:clrMapOvr>
  <p:transition spd="slow" advTm="3000">
    <p:wipe/>
  </p:transition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15"/>
      </p:ext>
    </p:extLst>
  </p:cSld>
  <p:clrMapOvr>
    <a:masterClrMapping/>
  </p:clrMapOvr>
  <p:transition spd="slow" advTm="3000">
    <p:wipe/>
  </p:transition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61245"/>
      </p:ext>
    </p:extLst>
  </p:cSld>
  <p:clrMapOvr>
    <a:masterClrMapping/>
  </p:clrMapOvr>
  <p:transition spd="slow" advTm="3000">
    <p:wipe/>
  </p:transition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83144"/>
      </p:ext>
    </p:extLst>
  </p:cSld>
  <p:clrMapOvr>
    <a:masterClrMapping/>
  </p:clrMapOvr>
  <p:transition spd="slow" advTm="3000">
    <p:wipe/>
  </p:transition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77358"/>
      </p:ext>
    </p:extLst>
  </p:cSld>
  <p:clrMapOvr>
    <a:masterClrMapping/>
  </p:clrMapOvr>
  <p:transition spd="slow" advTm="3000">
    <p:wipe/>
  </p:transition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47542"/>
      </p:ext>
    </p:extLst>
  </p:cSld>
  <p:clrMapOvr>
    <a:masterClrMapping/>
  </p:clrMapOvr>
  <p:transition spd="slow" advTm="3000">
    <p:wipe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97375"/>
      </p:ext>
    </p:extLst>
  </p:cSld>
  <p:clrMapOvr>
    <a:masterClrMapping/>
  </p:clrMapOvr>
  <p:transition spd="slow" advTm="3000">
    <p:wipe/>
  </p:transition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81787"/>
      </p:ext>
    </p:extLst>
  </p:cSld>
  <p:clrMapOvr>
    <a:masterClrMapping/>
  </p:clrMapOvr>
  <p:transition spd="slow" advTm="3000">
    <p:wipe/>
  </p:transition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00613"/>
      </p:ext>
    </p:extLst>
  </p:cSld>
  <p:clrMapOvr>
    <a:masterClrMapping/>
  </p:clrMapOvr>
  <p:transition spd="slow" advTm="3000">
    <p:wipe/>
  </p:transition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02696"/>
      </p:ext>
    </p:extLst>
  </p:cSld>
  <p:clrMapOvr>
    <a:masterClrMapping/>
  </p:clrMapOvr>
  <p:transition spd="slow" advTm="3000">
    <p:wipe/>
  </p:transition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36202"/>
      </p:ext>
    </p:extLst>
  </p:cSld>
  <p:clrMapOvr>
    <a:masterClrMapping/>
  </p:clrMapOvr>
  <p:transition spd="slow" advTm="3000">
    <p:wipe/>
  </p:transition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64782"/>
      </p:ext>
    </p:extLst>
  </p:cSld>
  <p:clrMapOvr>
    <a:masterClrMapping/>
  </p:clrMapOvr>
  <p:transition spd="slow" advTm="3000">
    <p:wipe/>
  </p:transition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11909"/>
      </p:ext>
    </p:extLst>
  </p:cSld>
  <p:clrMapOvr>
    <a:masterClrMapping/>
  </p:clrMapOvr>
  <p:transition spd="slow" advTm="3000">
    <p:wipe/>
  </p:transition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42419"/>
      </p:ext>
    </p:extLst>
  </p:cSld>
  <p:clrMapOvr>
    <a:masterClrMapping/>
  </p:clrMapOvr>
  <p:transition spd="slow" advTm="3000">
    <p:wipe/>
  </p:transition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1469"/>
      </p:ext>
    </p:extLst>
  </p:cSld>
  <p:clrMapOvr>
    <a:masterClrMapping/>
  </p:clrMapOvr>
  <p:transition spd="slow" advTm="3000">
    <p:wipe/>
  </p:transition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346730970"/>
      </p:ext>
    </p:extLst>
  </p:cSld>
  <p:clrMapOvr>
    <a:masterClrMapping/>
  </p:clrMapOvr>
  <p:transition spd="slow" advTm="3000">
    <p:wipe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wipe/>
  </p:transition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728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2023/12/5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866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94543"/>
      </p:ext>
    </p:extLst>
  </p:cSld>
  <p:clrMapOvr>
    <a:masterClrMapping/>
  </p:clrMapOvr>
  <p:transition spd="slow" advTm="3000">
    <p:wipe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9077"/>
      </p:ext>
    </p:extLst>
  </p:cSld>
  <p:clrMapOvr>
    <a:masterClrMapping/>
  </p:clrMapOvr>
  <p:transition spd="slow" advTm="3000">
    <p:wipe/>
  </p:transition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69893"/>
      </p:ext>
    </p:extLst>
  </p:cSld>
  <p:clrMapOvr>
    <a:masterClrMapping/>
  </p:clrMapOvr>
  <p:transition spd="slow" advTm="3000">
    <p:wipe/>
  </p:transition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65247"/>
      </p:ext>
    </p:extLst>
  </p:cSld>
  <p:clrMapOvr>
    <a:masterClrMapping/>
  </p:clrMapOvr>
  <p:transition spd="slow" advTm="3000">
    <p:wipe/>
  </p:transition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834F-5328-46DD-BFEB-BFA352E39208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82B0-26F8-4C99-83ED-813038E450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654" r:id="rId50"/>
    <p:sldLayoutId id="2147483655" r:id="rId51"/>
    <p:sldLayoutId id="2147483656" r:id="rId52"/>
    <p:sldLayoutId id="2147483657" r:id="rId53"/>
    <p:sldLayoutId id="2147483658" r:id="rId54"/>
    <p:sldLayoutId id="2147483659" r:id="rId55"/>
  </p:sldLayoutIdLst>
  <p:transition spd="slow" advTm="3000">
    <p:wipe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673110" y="1250696"/>
            <a:ext cx="8675913" cy="4381007"/>
          </a:xfrm>
          <a:prstGeom prst="rect">
            <a:avLst/>
          </a:prstGeom>
          <a:noFill/>
          <a:ln w="19050"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80554" y="1582333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7200" b="1" dirty="0">
                <a:ln w="19050">
                  <a:solidFill>
                    <a:srgbClr val="E6BEBC"/>
                  </a:solidFill>
                </a:ln>
                <a:noFill/>
                <a:cs typeface="+mn-ea"/>
                <a:sym typeface="+mn-lt"/>
              </a:rPr>
              <a:t>REPORT</a:t>
            </a:r>
            <a:endParaRPr lang="zh-CN" altLang="en-US" sz="7200" b="1" dirty="0">
              <a:ln w="19050">
                <a:solidFill>
                  <a:srgbClr val="E6BEBC"/>
                </a:solidFill>
              </a:ln>
              <a:noFill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8" t="80349"/>
          <a:stretch>
            <a:fillRect/>
          </a:stretch>
        </p:blipFill>
        <p:spPr>
          <a:xfrm>
            <a:off x="-165101" y="5232400"/>
            <a:ext cx="3251201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" b="37350" l="0" r="43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163" b="58459"/>
          <a:stretch>
            <a:fillRect/>
          </a:stretch>
        </p:blipFill>
        <p:spPr>
          <a:xfrm rot="5400000">
            <a:off x="8789866" y="91513"/>
            <a:ext cx="3493646" cy="3310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9491095" y="5091047"/>
            <a:ext cx="1881413" cy="1486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5" t="78036" r="56905"/>
          <a:stretch>
            <a:fillRect/>
          </a:stretch>
        </p:blipFill>
        <p:spPr>
          <a:xfrm>
            <a:off x="9978234" y="1825060"/>
            <a:ext cx="1640114" cy="19152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6" r="45238" b="69456"/>
          <a:stretch>
            <a:fillRect/>
          </a:stretch>
        </p:blipFill>
        <p:spPr>
          <a:xfrm>
            <a:off x="-1" y="0"/>
            <a:ext cx="4049488" cy="1197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7" t="61458" b="23542"/>
          <a:stretch>
            <a:fillRect/>
          </a:stretch>
        </p:blipFill>
        <p:spPr>
          <a:xfrm flipH="1">
            <a:off x="0" y="1030463"/>
            <a:ext cx="2641606" cy="914400"/>
          </a:xfrm>
          <a:prstGeom prst="rect">
            <a:avLst/>
          </a:prstGeom>
        </p:spPr>
      </p:pic>
      <p:sp>
        <p:nvSpPr>
          <p:cNvPr id="16" name="圆: 空心 15"/>
          <p:cNvSpPr/>
          <p:nvPr/>
        </p:nvSpPr>
        <p:spPr>
          <a:xfrm>
            <a:off x="2476506" y="5232400"/>
            <a:ext cx="330200" cy="326674"/>
          </a:xfrm>
          <a:prstGeom prst="donu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76508" y="2728423"/>
            <a:ext cx="72635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rgbClr val="2C2C2C"/>
                </a:solidFill>
                <a:cs typeface="+mn-ea"/>
                <a:sym typeface="+mn-lt"/>
              </a:rPr>
              <a:t>数据库第二次小班</a:t>
            </a:r>
          </a:p>
        </p:txBody>
      </p:sp>
      <p:sp>
        <p:nvSpPr>
          <p:cNvPr id="22" name="圆: 空心 21"/>
          <p:cNvSpPr/>
          <p:nvPr/>
        </p:nvSpPr>
        <p:spPr>
          <a:xfrm>
            <a:off x="4356100" y="5651500"/>
            <a:ext cx="1004400" cy="1003300"/>
          </a:xfrm>
          <a:prstGeom prst="donut">
            <a:avLst/>
          </a:prstGeom>
          <a:noFill/>
          <a:ln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3794030" y="4366255"/>
            <a:ext cx="2301970" cy="408623"/>
          </a:xfrm>
          <a:prstGeom prst="roundRect">
            <a:avLst/>
          </a:prstGeom>
          <a:solidFill>
            <a:srgbClr val="E6BEBC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C2C2C"/>
                </a:solidFill>
                <a:cs typeface="+mn-ea"/>
                <a:sym typeface="+mn-lt"/>
              </a:rPr>
              <a:t>第一组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6588737" y="4574315"/>
            <a:ext cx="1854198" cy="408194"/>
          </a:xfrm>
          <a:prstGeom prst="roundRect">
            <a:avLst/>
          </a:prstGeom>
          <a:noFill/>
          <a:ln>
            <a:solidFill>
              <a:srgbClr val="E6BEBC"/>
            </a:solidFill>
          </a:ln>
        </p:spPr>
        <p:txBody>
          <a:bodyPr wrap="square">
            <a:spAutoFit/>
          </a:bodyPr>
          <a:lstStyle/>
          <a:p>
            <a:pPr algn="ctr"/>
            <a:endParaRPr lang="zh-CN" altLang="en-US" dirty="0">
              <a:solidFill>
                <a:srgbClr val="2C2C2C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16" grpId="0" animBg="1"/>
      <p:bldP spid="19" grpId="0"/>
      <p:bldP spid="22" grpId="0" animBg="1"/>
      <p:bldP spid="23" grpId="0" bldLvl="0" animBg="1"/>
      <p:bldP spid="2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-89158" y="24886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434" y="230288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E-R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图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局部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B7FBD1-C696-F567-D1DB-AB2D29E45352}"/>
              </a:ext>
            </a:extLst>
          </p:cNvPr>
          <p:cNvSpPr/>
          <p:nvPr/>
        </p:nvSpPr>
        <p:spPr>
          <a:xfrm>
            <a:off x="827434" y="1073857"/>
            <a:ext cx="1391348" cy="923130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店铺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CB745A-4986-3E1C-98FA-2B74A4299673}"/>
              </a:ext>
            </a:extLst>
          </p:cNvPr>
          <p:cNvSpPr/>
          <p:nvPr/>
        </p:nvSpPr>
        <p:spPr>
          <a:xfrm>
            <a:off x="6158618" y="4845948"/>
            <a:ext cx="1415463" cy="946153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客户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15C325-16A9-ACBC-AACF-68DB484070C7}"/>
              </a:ext>
            </a:extLst>
          </p:cNvPr>
          <p:cNvSpPr/>
          <p:nvPr/>
        </p:nvSpPr>
        <p:spPr>
          <a:xfrm>
            <a:off x="6070599" y="1065898"/>
            <a:ext cx="1484695" cy="929903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商品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DE733F1-757C-2867-8BDF-69AF64F2BF12}"/>
              </a:ext>
            </a:extLst>
          </p:cNvPr>
          <p:cNvSpPr/>
          <p:nvPr/>
        </p:nvSpPr>
        <p:spPr>
          <a:xfrm>
            <a:off x="10379442" y="3071315"/>
            <a:ext cx="1593303" cy="819403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订单</a:t>
            </a:r>
          </a:p>
        </p:txBody>
      </p:sp>
      <p:sp>
        <p:nvSpPr>
          <p:cNvPr id="84" name="菱形 83">
            <a:extLst>
              <a:ext uri="{FF2B5EF4-FFF2-40B4-BE49-F238E27FC236}">
                <a16:creationId xmlns:a16="http://schemas.microsoft.com/office/drawing/2014/main" id="{71492AE9-80BF-CC86-7106-464C88F55EEF}"/>
              </a:ext>
            </a:extLst>
          </p:cNvPr>
          <p:cNvSpPr/>
          <p:nvPr/>
        </p:nvSpPr>
        <p:spPr>
          <a:xfrm>
            <a:off x="3396664" y="1007805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管理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CD490-55A1-043B-18DC-0E1735C55973}"/>
              </a:ext>
            </a:extLst>
          </p:cNvPr>
          <p:cNvCxnSpPr>
            <a:cxnSpLocks/>
            <a:stCxn id="2" idx="3"/>
            <a:endCxn id="84" idx="1"/>
          </p:cNvCxnSpPr>
          <p:nvPr/>
        </p:nvCxnSpPr>
        <p:spPr>
          <a:xfrm flipV="1">
            <a:off x="2218782" y="1526707"/>
            <a:ext cx="1177882" cy="8715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A9191B6-FDFE-F910-37DD-B5C8DBDC2562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>
            <a:off x="5013068" y="1526707"/>
            <a:ext cx="1057531" cy="4143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BEEA6D6-6DC8-2623-E58A-23E9AE0DE0A1}"/>
              </a:ext>
            </a:extLst>
          </p:cNvPr>
          <p:cNvSpPr txBox="1"/>
          <p:nvPr/>
        </p:nvSpPr>
        <p:spPr>
          <a:xfrm>
            <a:off x="2651063" y="1012146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6F2D88C-0840-9CBE-2E41-A61F347005B0}"/>
              </a:ext>
            </a:extLst>
          </p:cNvPr>
          <p:cNvSpPr txBox="1"/>
          <p:nvPr/>
        </p:nvSpPr>
        <p:spPr>
          <a:xfrm>
            <a:off x="5260981" y="1030622"/>
            <a:ext cx="8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95" name="菱形 94">
            <a:extLst>
              <a:ext uri="{FF2B5EF4-FFF2-40B4-BE49-F238E27FC236}">
                <a16:creationId xmlns:a16="http://schemas.microsoft.com/office/drawing/2014/main" id="{3BD4EB6D-BA50-F345-4D3F-E5F2B96F469F}"/>
              </a:ext>
            </a:extLst>
          </p:cNvPr>
          <p:cNvSpPr/>
          <p:nvPr/>
        </p:nvSpPr>
        <p:spPr>
          <a:xfrm>
            <a:off x="8800350" y="4808248"/>
            <a:ext cx="1593303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包含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A091003-DFB6-D214-9457-23DDACE042AF}"/>
              </a:ext>
            </a:extLst>
          </p:cNvPr>
          <p:cNvCxnSpPr>
            <a:cxnSpLocks/>
            <a:stCxn id="3" idx="3"/>
            <a:endCxn id="95" idx="1"/>
          </p:cNvCxnSpPr>
          <p:nvPr/>
        </p:nvCxnSpPr>
        <p:spPr>
          <a:xfrm>
            <a:off x="7574081" y="5319025"/>
            <a:ext cx="1226269" cy="8125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D89F9AB-8819-0C6C-9505-DE9B758B31E1}"/>
              </a:ext>
            </a:extLst>
          </p:cNvPr>
          <p:cNvSpPr txBox="1"/>
          <p:nvPr/>
        </p:nvSpPr>
        <p:spPr>
          <a:xfrm>
            <a:off x="8124471" y="4900042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EFB316A-49AD-6BA4-A556-8B22640FD017}"/>
              </a:ext>
            </a:extLst>
          </p:cNvPr>
          <p:cNvCxnSpPr>
            <a:cxnSpLocks/>
            <a:stCxn id="95" idx="3"/>
            <a:endCxn id="83" idx="2"/>
          </p:cNvCxnSpPr>
          <p:nvPr/>
        </p:nvCxnSpPr>
        <p:spPr>
          <a:xfrm flipV="1">
            <a:off x="10393653" y="3890718"/>
            <a:ext cx="782441" cy="1436432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EC1E9-29E8-4055-18D5-253D1E4072FE}"/>
              </a:ext>
            </a:extLst>
          </p:cNvPr>
          <p:cNvSpPr txBox="1"/>
          <p:nvPr/>
        </p:nvSpPr>
        <p:spPr>
          <a:xfrm>
            <a:off x="10999546" y="435513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120" name="菱形 119">
            <a:extLst>
              <a:ext uri="{FF2B5EF4-FFF2-40B4-BE49-F238E27FC236}">
                <a16:creationId xmlns:a16="http://schemas.microsoft.com/office/drawing/2014/main" id="{967A9DE9-AD8E-44AF-B45E-C8570E7150A3}"/>
              </a:ext>
            </a:extLst>
          </p:cNvPr>
          <p:cNvSpPr/>
          <p:nvPr/>
        </p:nvSpPr>
        <p:spPr>
          <a:xfrm>
            <a:off x="8941478" y="1007805"/>
            <a:ext cx="1690715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包含</a:t>
            </a: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9676A38-718F-1190-7838-F5C73E7B6CAB}"/>
              </a:ext>
            </a:extLst>
          </p:cNvPr>
          <p:cNvCxnSpPr>
            <a:cxnSpLocks/>
            <a:stCxn id="82" idx="2"/>
            <a:endCxn id="160" idx="0"/>
          </p:cNvCxnSpPr>
          <p:nvPr/>
        </p:nvCxnSpPr>
        <p:spPr>
          <a:xfrm>
            <a:off x="6812947" y="1995801"/>
            <a:ext cx="1166334" cy="889802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FB7163E-0BA1-ABFC-05E7-C3B2A0B61D9A}"/>
              </a:ext>
            </a:extLst>
          </p:cNvPr>
          <p:cNvCxnSpPr>
            <a:cxnSpLocks/>
            <a:stCxn id="120" idx="3"/>
            <a:endCxn id="83" idx="0"/>
          </p:cNvCxnSpPr>
          <p:nvPr/>
        </p:nvCxnSpPr>
        <p:spPr>
          <a:xfrm>
            <a:off x="10632193" y="1526707"/>
            <a:ext cx="543901" cy="1544608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F2D1213-2577-ADCA-96BD-009D46AF859D}"/>
              </a:ext>
            </a:extLst>
          </p:cNvPr>
          <p:cNvSpPr txBox="1"/>
          <p:nvPr/>
        </p:nvSpPr>
        <p:spPr>
          <a:xfrm>
            <a:off x="8263419" y="1073757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0640C53-AAF5-D0C6-F866-AFF01BAB8455}"/>
              </a:ext>
            </a:extLst>
          </p:cNvPr>
          <p:cNvSpPr txBox="1"/>
          <p:nvPr/>
        </p:nvSpPr>
        <p:spPr>
          <a:xfrm>
            <a:off x="10862705" y="19958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159" name="菱形 158">
            <a:extLst>
              <a:ext uri="{FF2B5EF4-FFF2-40B4-BE49-F238E27FC236}">
                <a16:creationId xmlns:a16="http://schemas.microsoft.com/office/drawing/2014/main" id="{26F9B655-6339-C854-BC93-A4522D18402E}"/>
              </a:ext>
            </a:extLst>
          </p:cNvPr>
          <p:cNvSpPr/>
          <p:nvPr/>
        </p:nvSpPr>
        <p:spPr>
          <a:xfrm>
            <a:off x="4816894" y="2884691"/>
            <a:ext cx="1616404" cy="1132572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加购</a:t>
            </a:r>
          </a:p>
        </p:txBody>
      </p:sp>
      <p:sp>
        <p:nvSpPr>
          <p:cNvPr id="160" name="菱形 159">
            <a:extLst>
              <a:ext uri="{FF2B5EF4-FFF2-40B4-BE49-F238E27FC236}">
                <a16:creationId xmlns:a16="http://schemas.microsoft.com/office/drawing/2014/main" id="{567EA102-287D-3164-35C0-9EE2E6701AB5}"/>
              </a:ext>
            </a:extLst>
          </p:cNvPr>
          <p:cNvSpPr/>
          <p:nvPr/>
        </p:nvSpPr>
        <p:spPr>
          <a:xfrm>
            <a:off x="7171079" y="2885603"/>
            <a:ext cx="1616404" cy="1132572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购买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2C25E21-65E1-03ED-D115-CA1046365356}"/>
              </a:ext>
            </a:extLst>
          </p:cNvPr>
          <p:cNvCxnSpPr>
            <a:cxnSpLocks/>
            <a:stCxn id="159" idx="0"/>
            <a:endCxn id="82" idx="2"/>
          </p:cNvCxnSpPr>
          <p:nvPr/>
        </p:nvCxnSpPr>
        <p:spPr>
          <a:xfrm flipV="1">
            <a:off x="5625096" y="1995801"/>
            <a:ext cx="1187851" cy="888890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2965CD73-2BEA-AFC5-8C38-54C52B26BCB1}"/>
              </a:ext>
            </a:extLst>
          </p:cNvPr>
          <p:cNvCxnSpPr>
            <a:cxnSpLocks/>
            <a:stCxn id="159" idx="2"/>
            <a:endCxn id="3" idx="0"/>
          </p:cNvCxnSpPr>
          <p:nvPr/>
        </p:nvCxnSpPr>
        <p:spPr>
          <a:xfrm>
            <a:off x="5625096" y="4017263"/>
            <a:ext cx="1241254" cy="828685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2270CB9-366F-2EDF-AAC2-39BE0E130AF9}"/>
              </a:ext>
            </a:extLst>
          </p:cNvPr>
          <p:cNvCxnSpPr>
            <a:cxnSpLocks/>
            <a:stCxn id="3" idx="0"/>
            <a:endCxn id="160" idx="2"/>
          </p:cNvCxnSpPr>
          <p:nvPr/>
        </p:nvCxnSpPr>
        <p:spPr>
          <a:xfrm flipV="1">
            <a:off x="6866350" y="4018175"/>
            <a:ext cx="1112931" cy="827773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9DA11FC-F0F7-1EF6-0618-E7B2E9D9F276}"/>
              </a:ext>
            </a:extLst>
          </p:cNvPr>
          <p:cNvCxnSpPr>
            <a:cxnSpLocks/>
            <a:stCxn id="82" idx="3"/>
            <a:endCxn id="120" idx="1"/>
          </p:cNvCxnSpPr>
          <p:nvPr/>
        </p:nvCxnSpPr>
        <p:spPr>
          <a:xfrm flipV="1">
            <a:off x="7555294" y="1526707"/>
            <a:ext cx="1386184" cy="4143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AE62A83-5352-91C8-555D-ECF10E9A704A}"/>
              </a:ext>
            </a:extLst>
          </p:cNvPr>
          <p:cNvSpPr txBox="1"/>
          <p:nvPr/>
        </p:nvSpPr>
        <p:spPr>
          <a:xfrm>
            <a:off x="5667779" y="212086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E116F47-DB8B-5BA1-303A-6A4731CF3A0E}"/>
              </a:ext>
            </a:extLst>
          </p:cNvPr>
          <p:cNvSpPr txBox="1"/>
          <p:nvPr/>
        </p:nvSpPr>
        <p:spPr>
          <a:xfrm>
            <a:off x="5850784" y="425313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E6EF88A-9633-F12E-4061-B5E14CA90FAE}"/>
              </a:ext>
            </a:extLst>
          </p:cNvPr>
          <p:cNvSpPr txBox="1"/>
          <p:nvPr/>
        </p:nvSpPr>
        <p:spPr>
          <a:xfrm>
            <a:off x="7577532" y="211689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A54F60C-43EA-E40C-A370-F4F77C9C9644}"/>
              </a:ext>
            </a:extLst>
          </p:cNvPr>
          <p:cNvSpPr txBox="1"/>
          <p:nvPr/>
        </p:nvSpPr>
        <p:spPr>
          <a:xfrm>
            <a:off x="7674552" y="417576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254" name="菱形 253">
            <a:extLst>
              <a:ext uri="{FF2B5EF4-FFF2-40B4-BE49-F238E27FC236}">
                <a16:creationId xmlns:a16="http://schemas.microsoft.com/office/drawing/2014/main" id="{3AA57E87-277E-21E5-5457-CBD3A3FDD62E}"/>
              </a:ext>
            </a:extLst>
          </p:cNvPr>
          <p:cNvSpPr/>
          <p:nvPr/>
        </p:nvSpPr>
        <p:spPr>
          <a:xfrm>
            <a:off x="3287544" y="4091925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包含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23F7580-8BBE-53AF-A30C-7F94F010F603}"/>
              </a:ext>
            </a:extLst>
          </p:cNvPr>
          <p:cNvSpPr/>
          <p:nvPr/>
        </p:nvSpPr>
        <p:spPr>
          <a:xfrm>
            <a:off x="700555" y="4845948"/>
            <a:ext cx="1391348" cy="923130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客户收货信息</a:t>
            </a:r>
          </a:p>
        </p:txBody>
      </p:sp>
      <p:sp>
        <p:nvSpPr>
          <p:cNvPr id="256" name="菱形 255">
            <a:extLst>
              <a:ext uri="{FF2B5EF4-FFF2-40B4-BE49-F238E27FC236}">
                <a16:creationId xmlns:a16="http://schemas.microsoft.com/office/drawing/2014/main" id="{3EA12B2C-6871-6E56-6308-BB01AE42A74F}"/>
              </a:ext>
            </a:extLst>
          </p:cNvPr>
          <p:cNvSpPr/>
          <p:nvPr/>
        </p:nvSpPr>
        <p:spPr>
          <a:xfrm>
            <a:off x="3359179" y="5497990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默认</a:t>
            </a:r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2C1315AC-3453-5AA0-D0F4-F829F46ED303}"/>
              </a:ext>
            </a:extLst>
          </p:cNvPr>
          <p:cNvCxnSpPr>
            <a:cxnSpLocks/>
            <a:stCxn id="255" idx="3"/>
            <a:endCxn id="254" idx="1"/>
          </p:cNvCxnSpPr>
          <p:nvPr/>
        </p:nvCxnSpPr>
        <p:spPr>
          <a:xfrm flipV="1">
            <a:off x="2091903" y="4610827"/>
            <a:ext cx="1195641" cy="696686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07250DE4-CE23-43EA-49C5-1A02F9815856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>
            <a:off x="2091903" y="5307513"/>
            <a:ext cx="1267276" cy="709379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B0FA52F-D6AE-F461-8AC8-A2DAD6D2DBA7}"/>
              </a:ext>
            </a:extLst>
          </p:cNvPr>
          <p:cNvCxnSpPr>
            <a:cxnSpLocks/>
            <a:stCxn id="256" idx="3"/>
            <a:endCxn id="3" idx="1"/>
          </p:cNvCxnSpPr>
          <p:nvPr/>
        </p:nvCxnSpPr>
        <p:spPr>
          <a:xfrm flipV="1">
            <a:off x="4975583" y="5319025"/>
            <a:ext cx="1183035" cy="697867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F5A09EC8-068D-B1B6-258D-9F51385DEACB}"/>
              </a:ext>
            </a:extLst>
          </p:cNvPr>
          <p:cNvCxnSpPr>
            <a:cxnSpLocks/>
            <a:stCxn id="254" idx="3"/>
            <a:endCxn id="3" idx="1"/>
          </p:cNvCxnSpPr>
          <p:nvPr/>
        </p:nvCxnSpPr>
        <p:spPr>
          <a:xfrm>
            <a:off x="4903948" y="4610827"/>
            <a:ext cx="1254670" cy="708198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91660FB-8C2E-C20E-C625-185A139C91F7}"/>
              </a:ext>
            </a:extLst>
          </p:cNvPr>
          <p:cNvSpPr txBox="1"/>
          <p:nvPr/>
        </p:nvSpPr>
        <p:spPr>
          <a:xfrm>
            <a:off x="5405443" y="5704442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7B38FF7-F168-CD7D-A473-835B7C5FDCB4}"/>
              </a:ext>
            </a:extLst>
          </p:cNvPr>
          <p:cNvSpPr txBox="1"/>
          <p:nvPr/>
        </p:nvSpPr>
        <p:spPr>
          <a:xfrm>
            <a:off x="2584647" y="5662202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DC314F6A-5A88-CA0B-B48B-A54987B6630B}"/>
              </a:ext>
            </a:extLst>
          </p:cNvPr>
          <p:cNvSpPr txBox="1"/>
          <p:nvPr/>
        </p:nvSpPr>
        <p:spPr>
          <a:xfrm>
            <a:off x="5353344" y="4555194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E45ED5A4-9348-3389-507D-1BF018E01DC2}"/>
              </a:ext>
            </a:extLst>
          </p:cNvPr>
          <p:cNvSpPr txBox="1"/>
          <p:nvPr/>
        </p:nvSpPr>
        <p:spPr>
          <a:xfrm>
            <a:off x="2642293" y="451976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518294" y="324435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2235" y="401039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E-R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图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局部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B7FBD1-C696-F567-D1DB-AB2D29E45352}"/>
              </a:ext>
            </a:extLst>
          </p:cNvPr>
          <p:cNvSpPr/>
          <p:nvPr/>
        </p:nvSpPr>
        <p:spPr>
          <a:xfrm>
            <a:off x="183221" y="1469964"/>
            <a:ext cx="1461706" cy="875671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订单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CB745A-4986-3E1C-98FA-2B74A4299673}"/>
              </a:ext>
            </a:extLst>
          </p:cNvPr>
          <p:cNvSpPr/>
          <p:nvPr/>
        </p:nvSpPr>
        <p:spPr>
          <a:xfrm>
            <a:off x="5606854" y="5044132"/>
            <a:ext cx="1516993" cy="913896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快递员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15C325-16A9-ACBC-AACF-68DB484070C7}"/>
              </a:ext>
            </a:extLst>
          </p:cNvPr>
          <p:cNvSpPr/>
          <p:nvPr/>
        </p:nvSpPr>
        <p:spPr>
          <a:xfrm>
            <a:off x="5676321" y="1483913"/>
            <a:ext cx="1378062" cy="916059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快递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DE733F1-757C-2867-8BDF-69AF64F2BF12}"/>
              </a:ext>
            </a:extLst>
          </p:cNvPr>
          <p:cNvSpPr/>
          <p:nvPr/>
        </p:nvSpPr>
        <p:spPr>
          <a:xfrm>
            <a:off x="420575" y="5078011"/>
            <a:ext cx="1593303" cy="819403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快递公司</a:t>
            </a:r>
          </a:p>
        </p:txBody>
      </p:sp>
      <p:sp>
        <p:nvSpPr>
          <p:cNvPr id="84" name="菱形 83">
            <a:extLst>
              <a:ext uri="{FF2B5EF4-FFF2-40B4-BE49-F238E27FC236}">
                <a16:creationId xmlns:a16="http://schemas.microsoft.com/office/drawing/2014/main" id="{71492AE9-80BF-CC86-7106-464C88F55EEF}"/>
              </a:ext>
            </a:extLst>
          </p:cNvPr>
          <p:cNvSpPr/>
          <p:nvPr/>
        </p:nvSpPr>
        <p:spPr>
          <a:xfrm>
            <a:off x="2713478" y="1403912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发货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CD490-55A1-043B-18DC-0E1735C55973}"/>
              </a:ext>
            </a:extLst>
          </p:cNvPr>
          <p:cNvCxnSpPr>
            <a:cxnSpLocks/>
            <a:stCxn id="2" idx="3"/>
            <a:endCxn id="84" idx="1"/>
          </p:cNvCxnSpPr>
          <p:nvPr/>
        </p:nvCxnSpPr>
        <p:spPr>
          <a:xfrm>
            <a:off x="1644927" y="1907800"/>
            <a:ext cx="1068551" cy="15014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A9191B6-FDFE-F910-37DD-B5C8DBDC2562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>
            <a:off x="4329882" y="1922814"/>
            <a:ext cx="1346439" cy="19129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BEEA6D6-6DC8-2623-E58A-23E9AE0DE0A1}"/>
              </a:ext>
            </a:extLst>
          </p:cNvPr>
          <p:cNvSpPr txBox="1"/>
          <p:nvPr/>
        </p:nvSpPr>
        <p:spPr>
          <a:xfrm>
            <a:off x="2052316" y="1426729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6F2D88C-0840-9CBE-2E41-A61F347005B0}"/>
              </a:ext>
            </a:extLst>
          </p:cNvPr>
          <p:cNvSpPr txBox="1"/>
          <p:nvPr/>
        </p:nvSpPr>
        <p:spPr>
          <a:xfrm>
            <a:off x="4577795" y="1426729"/>
            <a:ext cx="8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95" name="菱形 94">
            <a:extLst>
              <a:ext uri="{FF2B5EF4-FFF2-40B4-BE49-F238E27FC236}">
                <a16:creationId xmlns:a16="http://schemas.microsoft.com/office/drawing/2014/main" id="{3BD4EB6D-BA50-F345-4D3F-E5F2B96F469F}"/>
              </a:ext>
            </a:extLst>
          </p:cNvPr>
          <p:cNvSpPr/>
          <p:nvPr/>
        </p:nvSpPr>
        <p:spPr>
          <a:xfrm>
            <a:off x="5568700" y="3188544"/>
            <a:ext cx="1593303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配送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1D71DF-171D-447D-9BFA-4112287E2F8E}"/>
              </a:ext>
            </a:extLst>
          </p:cNvPr>
          <p:cNvCxnSpPr>
            <a:cxnSpLocks/>
            <a:stCxn id="82" idx="2"/>
            <a:endCxn id="95" idx="0"/>
          </p:cNvCxnSpPr>
          <p:nvPr/>
        </p:nvCxnSpPr>
        <p:spPr>
          <a:xfrm>
            <a:off x="6365352" y="2399972"/>
            <a:ext cx="0" cy="788572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355B92D-C511-D076-4983-29A3B01BF756}"/>
              </a:ext>
            </a:extLst>
          </p:cNvPr>
          <p:cNvCxnSpPr>
            <a:cxnSpLocks/>
            <a:stCxn id="95" idx="2"/>
            <a:endCxn id="3" idx="0"/>
          </p:cNvCxnSpPr>
          <p:nvPr/>
        </p:nvCxnSpPr>
        <p:spPr>
          <a:xfrm flipH="1">
            <a:off x="6365351" y="4226348"/>
            <a:ext cx="1" cy="817784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6C84902-89E4-1DD8-FF82-CC8D912D5F0D}"/>
              </a:ext>
            </a:extLst>
          </p:cNvPr>
          <p:cNvSpPr txBox="1"/>
          <p:nvPr/>
        </p:nvSpPr>
        <p:spPr>
          <a:xfrm>
            <a:off x="6381406" y="4342427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8063E7-0B74-DB7C-05DF-DD4404B7BAF7}"/>
              </a:ext>
            </a:extLst>
          </p:cNvPr>
          <p:cNvSpPr txBox="1"/>
          <p:nvPr/>
        </p:nvSpPr>
        <p:spPr>
          <a:xfrm>
            <a:off x="6394325" y="2730395"/>
            <a:ext cx="8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0229F8E1-D7CE-8F76-5B5E-0F9994670703}"/>
              </a:ext>
            </a:extLst>
          </p:cNvPr>
          <p:cNvSpPr/>
          <p:nvPr/>
        </p:nvSpPr>
        <p:spPr>
          <a:xfrm>
            <a:off x="3054334" y="4983506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包含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3E29C0E-A685-4E8B-3AA2-3E93264D619F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2013878" y="5487713"/>
            <a:ext cx="1040456" cy="14695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725585-DFB8-EA98-7BDC-085D937DF73E}"/>
              </a:ext>
            </a:extLst>
          </p:cNvPr>
          <p:cNvCxnSpPr>
            <a:cxnSpLocks/>
            <a:stCxn id="39" idx="3"/>
            <a:endCxn id="3" idx="1"/>
          </p:cNvCxnSpPr>
          <p:nvPr/>
        </p:nvCxnSpPr>
        <p:spPr>
          <a:xfrm flipV="1">
            <a:off x="4670738" y="5501080"/>
            <a:ext cx="936116" cy="1328"/>
          </a:xfrm>
          <a:prstGeom prst="line">
            <a:avLst/>
          </a:prstGeom>
          <a:ln w="571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7C6D9D-9073-AC91-23D8-D89F4BF6D71D}"/>
              </a:ext>
            </a:extLst>
          </p:cNvPr>
          <p:cNvSpPr txBox="1"/>
          <p:nvPr/>
        </p:nvSpPr>
        <p:spPr>
          <a:xfrm>
            <a:off x="2438286" y="4983506"/>
            <a:ext cx="7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AB4058-2AA4-B129-255E-85D96D5EE6B3}"/>
              </a:ext>
            </a:extLst>
          </p:cNvPr>
          <p:cNvSpPr txBox="1"/>
          <p:nvPr/>
        </p:nvSpPr>
        <p:spPr>
          <a:xfrm>
            <a:off x="5114102" y="5038858"/>
            <a:ext cx="84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</a:t>
            </a:r>
            <a:endParaRPr lang="zh-CN" altLang="en-US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5F1C7FB-FFA0-6B65-C58C-3EC05441A528}"/>
              </a:ext>
            </a:extLst>
          </p:cNvPr>
          <p:cNvSpPr txBox="1"/>
          <p:nvPr/>
        </p:nvSpPr>
        <p:spPr>
          <a:xfrm>
            <a:off x="7242202" y="662649"/>
            <a:ext cx="5013456" cy="617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实体属性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店铺：</a:t>
            </a:r>
            <a:r>
              <a:rPr lang="zh-CN" altLang="en-US" sz="1400" dirty="0"/>
              <a:t>店铺</a:t>
            </a:r>
            <a:r>
              <a:rPr lang="en-US" altLang="zh-CN" sz="1400" dirty="0"/>
              <a:t>ID</a:t>
            </a:r>
            <a:r>
              <a:rPr lang="zh-CN" altLang="en-US" sz="1400" dirty="0"/>
              <a:t>，店铺名称，店铺评分，粉丝数量，商家姓名，商家电话，商家地址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商品：</a:t>
            </a:r>
            <a:r>
              <a:rPr lang="zh-CN" altLang="en-US" sz="1400" dirty="0"/>
              <a:t>商品</a:t>
            </a:r>
            <a:r>
              <a:rPr lang="en-US" altLang="zh-CN" sz="1400" dirty="0"/>
              <a:t>ID</a:t>
            </a:r>
            <a:r>
              <a:rPr lang="zh-CN" altLang="en-US" sz="1400" dirty="0"/>
              <a:t>，商品标题，商品简要描述，商品发货地，商品价格 ，月销量     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客户：</a:t>
            </a:r>
            <a:r>
              <a:rPr lang="zh-CN" altLang="en-US" sz="1400" dirty="0"/>
              <a:t>客户</a:t>
            </a:r>
            <a:r>
              <a:rPr lang="en-US" altLang="zh-CN" sz="1400" dirty="0"/>
              <a:t>ID</a:t>
            </a:r>
            <a:r>
              <a:rPr lang="zh-CN" altLang="en-US" sz="1400" dirty="0"/>
              <a:t>，客户名称 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客户收获信息：</a:t>
            </a:r>
            <a:r>
              <a:rPr lang="zh-CN" altLang="en-US" sz="1400" dirty="0"/>
              <a:t>地址</a:t>
            </a:r>
            <a:r>
              <a:rPr lang="en-US" altLang="zh-CN" sz="1400" dirty="0"/>
              <a:t>ID</a:t>
            </a:r>
            <a:r>
              <a:rPr lang="zh-CN" altLang="en-US" sz="1400" dirty="0"/>
              <a:t>，收件人姓名，收件人电话，收件人地址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订单：</a:t>
            </a:r>
            <a:r>
              <a:rPr lang="zh-CN" altLang="en-US" sz="1400" dirty="0"/>
              <a:t>订单编号，订单价格，付款时间，订单交易信息</a:t>
            </a:r>
            <a:r>
              <a:rPr lang="en-US" altLang="zh-CN" sz="1400" dirty="0"/>
              <a:t>(</a:t>
            </a:r>
            <a:r>
              <a:rPr lang="zh-CN" altLang="en-US" sz="1400" dirty="0"/>
              <a:t>交易关闭、交易成功、买家已付款、卖家已发货）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快递：</a:t>
            </a:r>
            <a:r>
              <a:rPr lang="zh-CN" altLang="en-US" sz="1400" dirty="0"/>
              <a:t>快递单号，快递物流状态（等待揽收、运输中、派送中、已签收）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快递员：</a:t>
            </a:r>
            <a:r>
              <a:rPr lang="zh-CN" altLang="en-US" sz="1400" dirty="0"/>
              <a:t>快递员</a:t>
            </a:r>
            <a:r>
              <a:rPr lang="en-US" altLang="zh-CN" sz="1400" dirty="0"/>
              <a:t>ID</a:t>
            </a:r>
            <a:r>
              <a:rPr lang="zh-CN" altLang="en-US" sz="1400" dirty="0"/>
              <a:t>，快递员姓名，快递员电话   </a:t>
            </a:r>
            <a:endParaRPr lang="en-US" altLang="zh-CN" sz="1400" dirty="0"/>
          </a:p>
          <a:p>
            <a:pPr>
              <a:lnSpc>
                <a:spcPct val="200000"/>
              </a:lnSpc>
            </a:pPr>
            <a:r>
              <a:rPr lang="zh-CN" altLang="en-US" sz="1400" b="1" dirty="0"/>
              <a:t>快递公司：</a:t>
            </a:r>
            <a:r>
              <a:rPr lang="zh-CN" altLang="en-US" sz="1400" dirty="0"/>
              <a:t>快递公司</a:t>
            </a:r>
            <a:r>
              <a:rPr lang="en-US" altLang="zh-CN" sz="1400" dirty="0"/>
              <a:t>ID</a:t>
            </a:r>
            <a:r>
              <a:rPr lang="zh-CN" altLang="en-US" sz="1400" dirty="0"/>
              <a:t>，快递公司名称，快递公司电话           </a:t>
            </a:r>
            <a:r>
              <a:rPr lang="zh-CN" altLang="en-US" sz="1600" dirty="0"/>
              <a:t>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623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B7FBD1-C696-F567-D1DB-AB2D29E45352}"/>
              </a:ext>
            </a:extLst>
          </p:cNvPr>
          <p:cNvSpPr/>
          <p:nvPr/>
        </p:nvSpPr>
        <p:spPr>
          <a:xfrm>
            <a:off x="279264" y="1480262"/>
            <a:ext cx="975256" cy="802492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店铺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CB745A-4986-3E1C-98FA-2B74A4299673}"/>
              </a:ext>
            </a:extLst>
          </p:cNvPr>
          <p:cNvSpPr/>
          <p:nvPr/>
        </p:nvSpPr>
        <p:spPr>
          <a:xfrm>
            <a:off x="3994508" y="5287289"/>
            <a:ext cx="1106909" cy="824511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客户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15C325-16A9-ACBC-AACF-68DB484070C7}"/>
              </a:ext>
            </a:extLst>
          </p:cNvPr>
          <p:cNvSpPr/>
          <p:nvPr/>
        </p:nvSpPr>
        <p:spPr>
          <a:xfrm>
            <a:off x="3950153" y="1449729"/>
            <a:ext cx="1161049" cy="810350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商品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DE733F1-757C-2867-8BDF-69AF64F2BF12}"/>
              </a:ext>
            </a:extLst>
          </p:cNvPr>
          <p:cNvSpPr/>
          <p:nvPr/>
        </p:nvSpPr>
        <p:spPr>
          <a:xfrm>
            <a:off x="5992206" y="3510578"/>
            <a:ext cx="1245982" cy="714057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订单</a:t>
            </a:r>
          </a:p>
        </p:txBody>
      </p:sp>
      <p:sp>
        <p:nvSpPr>
          <p:cNvPr id="84" name="菱形 83">
            <a:extLst>
              <a:ext uri="{FF2B5EF4-FFF2-40B4-BE49-F238E27FC236}">
                <a16:creationId xmlns:a16="http://schemas.microsoft.com/office/drawing/2014/main" id="{71492AE9-80BF-CC86-7106-464C88F55EEF}"/>
              </a:ext>
            </a:extLst>
          </p:cNvPr>
          <p:cNvSpPr/>
          <p:nvPr/>
        </p:nvSpPr>
        <p:spPr>
          <a:xfrm>
            <a:off x="2022217" y="1419849"/>
            <a:ext cx="1264048" cy="904379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CD490-55A1-043B-18DC-0E1735C55973}"/>
              </a:ext>
            </a:extLst>
          </p:cNvPr>
          <p:cNvCxnSpPr>
            <a:cxnSpLocks/>
            <a:stCxn id="2" idx="3"/>
            <a:endCxn id="84" idx="1"/>
          </p:cNvCxnSpPr>
          <p:nvPr/>
        </p:nvCxnSpPr>
        <p:spPr>
          <a:xfrm flipV="1">
            <a:off x="1254520" y="1872039"/>
            <a:ext cx="767697" cy="9469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A9191B6-FDFE-F910-37DD-B5C8DBDC2562}"/>
              </a:ext>
            </a:extLst>
          </p:cNvPr>
          <p:cNvCxnSpPr>
            <a:cxnSpLocks/>
            <a:stCxn id="84" idx="3"/>
            <a:endCxn id="82" idx="1"/>
          </p:cNvCxnSpPr>
          <p:nvPr/>
        </p:nvCxnSpPr>
        <p:spPr>
          <a:xfrm flipV="1">
            <a:off x="3286265" y="1854904"/>
            <a:ext cx="663888" cy="17135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BEEA6D6-6DC8-2623-E58A-23E9AE0DE0A1}"/>
              </a:ext>
            </a:extLst>
          </p:cNvPr>
          <p:cNvSpPr txBox="1"/>
          <p:nvPr/>
        </p:nvSpPr>
        <p:spPr>
          <a:xfrm>
            <a:off x="1603500" y="1591019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6F2D88C-0840-9CBE-2E41-A61F347005B0}"/>
              </a:ext>
            </a:extLst>
          </p:cNvPr>
          <p:cNvSpPr txBox="1"/>
          <p:nvPr/>
        </p:nvSpPr>
        <p:spPr>
          <a:xfrm>
            <a:off x="3471397" y="1528868"/>
            <a:ext cx="66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95" name="菱形 94">
            <a:extLst>
              <a:ext uri="{FF2B5EF4-FFF2-40B4-BE49-F238E27FC236}">
                <a16:creationId xmlns:a16="http://schemas.microsoft.com/office/drawing/2014/main" id="{3BD4EB6D-BA50-F345-4D3F-E5F2B96F469F}"/>
              </a:ext>
            </a:extLst>
          </p:cNvPr>
          <p:cNvSpPr/>
          <p:nvPr/>
        </p:nvSpPr>
        <p:spPr>
          <a:xfrm>
            <a:off x="6005181" y="5321568"/>
            <a:ext cx="1245982" cy="904379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包含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A091003-DFB6-D214-9457-23DDACE042AF}"/>
              </a:ext>
            </a:extLst>
          </p:cNvPr>
          <p:cNvCxnSpPr>
            <a:cxnSpLocks/>
          </p:cNvCxnSpPr>
          <p:nvPr/>
        </p:nvCxnSpPr>
        <p:spPr>
          <a:xfrm flipV="1">
            <a:off x="5072640" y="5782152"/>
            <a:ext cx="938258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D89F9AB-8819-0C6C-9505-DE9B758B31E1}"/>
              </a:ext>
            </a:extLst>
          </p:cNvPr>
          <p:cNvSpPr txBox="1"/>
          <p:nvPr/>
        </p:nvSpPr>
        <p:spPr>
          <a:xfrm>
            <a:off x="5444056" y="5488714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EFB316A-49AD-6BA4-A556-8B22640FD017}"/>
              </a:ext>
            </a:extLst>
          </p:cNvPr>
          <p:cNvCxnSpPr>
            <a:cxnSpLocks/>
            <a:stCxn id="95" idx="0"/>
            <a:endCxn id="83" idx="2"/>
          </p:cNvCxnSpPr>
          <p:nvPr/>
        </p:nvCxnSpPr>
        <p:spPr>
          <a:xfrm flipH="1" flipV="1">
            <a:off x="6615197" y="4224635"/>
            <a:ext cx="12975" cy="1096933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EC1E9-29E8-4055-18D5-253D1E4072FE}"/>
              </a:ext>
            </a:extLst>
          </p:cNvPr>
          <p:cNvSpPr txBox="1"/>
          <p:nvPr/>
        </p:nvSpPr>
        <p:spPr>
          <a:xfrm>
            <a:off x="6305535" y="4656762"/>
            <a:ext cx="422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120" name="菱形 119">
            <a:extLst>
              <a:ext uri="{FF2B5EF4-FFF2-40B4-BE49-F238E27FC236}">
                <a16:creationId xmlns:a16="http://schemas.microsoft.com/office/drawing/2014/main" id="{967A9DE9-AD8E-44AF-B45E-C8570E7150A3}"/>
              </a:ext>
            </a:extLst>
          </p:cNvPr>
          <p:cNvSpPr/>
          <p:nvPr/>
        </p:nvSpPr>
        <p:spPr>
          <a:xfrm>
            <a:off x="5970998" y="1462293"/>
            <a:ext cx="1262501" cy="787955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包含</a:t>
            </a: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9676A38-718F-1190-7838-F5C73E7B6CAB}"/>
              </a:ext>
            </a:extLst>
          </p:cNvPr>
          <p:cNvCxnSpPr>
            <a:cxnSpLocks/>
            <a:stCxn id="82" idx="2"/>
            <a:endCxn id="160" idx="0"/>
          </p:cNvCxnSpPr>
          <p:nvPr/>
        </p:nvCxnSpPr>
        <p:spPr>
          <a:xfrm flipH="1">
            <a:off x="4515936" y="2260079"/>
            <a:ext cx="14742" cy="1150661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FB7163E-0BA1-ABFC-05E7-C3B2A0B61D9A}"/>
              </a:ext>
            </a:extLst>
          </p:cNvPr>
          <p:cNvCxnSpPr>
            <a:cxnSpLocks/>
            <a:stCxn id="120" idx="2"/>
            <a:endCxn id="83" idx="0"/>
          </p:cNvCxnSpPr>
          <p:nvPr/>
        </p:nvCxnSpPr>
        <p:spPr>
          <a:xfrm>
            <a:off x="6602249" y="2250248"/>
            <a:ext cx="12948" cy="126033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F2D1213-2577-ADCA-96BD-009D46AF859D}"/>
              </a:ext>
            </a:extLst>
          </p:cNvPr>
          <p:cNvSpPr txBox="1"/>
          <p:nvPr/>
        </p:nvSpPr>
        <p:spPr>
          <a:xfrm>
            <a:off x="5480594" y="1573731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</a:t>
            </a:r>
            <a:endParaRPr lang="zh-CN" altLang="en-US" sz="16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0640C53-AAF5-D0C6-F866-AFF01BAB8455}"/>
              </a:ext>
            </a:extLst>
          </p:cNvPr>
          <p:cNvSpPr txBox="1"/>
          <p:nvPr/>
        </p:nvSpPr>
        <p:spPr>
          <a:xfrm>
            <a:off x="6348801" y="2697447"/>
            <a:ext cx="47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159" name="菱形 158">
            <a:extLst>
              <a:ext uri="{FF2B5EF4-FFF2-40B4-BE49-F238E27FC236}">
                <a16:creationId xmlns:a16="http://schemas.microsoft.com/office/drawing/2014/main" id="{26F9B655-6339-C854-BC93-A4522D18402E}"/>
              </a:ext>
            </a:extLst>
          </p:cNvPr>
          <p:cNvSpPr/>
          <p:nvPr/>
        </p:nvSpPr>
        <p:spPr>
          <a:xfrm>
            <a:off x="2441201" y="3394836"/>
            <a:ext cx="1264048" cy="870109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加购</a:t>
            </a:r>
          </a:p>
        </p:txBody>
      </p:sp>
      <p:sp>
        <p:nvSpPr>
          <p:cNvPr id="160" name="菱形 159">
            <a:extLst>
              <a:ext uri="{FF2B5EF4-FFF2-40B4-BE49-F238E27FC236}">
                <a16:creationId xmlns:a16="http://schemas.microsoft.com/office/drawing/2014/main" id="{567EA102-287D-3164-35C0-9EE2E6701AB5}"/>
              </a:ext>
            </a:extLst>
          </p:cNvPr>
          <p:cNvSpPr/>
          <p:nvPr/>
        </p:nvSpPr>
        <p:spPr>
          <a:xfrm>
            <a:off x="3883912" y="3410740"/>
            <a:ext cx="1264048" cy="861542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购买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12C25E21-65E1-03ED-D115-CA1046365356}"/>
              </a:ext>
            </a:extLst>
          </p:cNvPr>
          <p:cNvCxnSpPr>
            <a:cxnSpLocks/>
            <a:stCxn id="159" idx="0"/>
            <a:endCxn id="82" idx="2"/>
          </p:cNvCxnSpPr>
          <p:nvPr/>
        </p:nvCxnSpPr>
        <p:spPr>
          <a:xfrm flipV="1">
            <a:off x="3073225" y="2260079"/>
            <a:ext cx="1457453" cy="1134757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2965CD73-2BEA-AFC5-8C38-54C52B26BCB1}"/>
              </a:ext>
            </a:extLst>
          </p:cNvPr>
          <p:cNvCxnSpPr>
            <a:cxnSpLocks/>
            <a:stCxn id="159" idx="2"/>
            <a:endCxn id="3" idx="0"/>
          </p:cNvCxnSpPr>
          <p:nvPr/>
        </p:nvCxnSpPr>
        <p:spPr>
          <a:xfrm>
            <a:off x="3073225" y="4264945"/>
            <a:ext cx="1474738" cy="1022344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A2270CB9-366F-2EDF-AAC2-39BE0E130AF9}"/>
              </a:ext>
            </a:extLst>
          </p:cNvPr>
          <p:cNvCxnSpPr>
            <a:cxnSpLocks/>
            <a:stCxn id="3" idx="0"/>
            <a:endCxn id="160" idx="2"/>
          </p:cNvCxnSpPr>
          <p:nvPr/>
        </p:nvCxnSpPr>
        <p:spPr>
          <a:xfrm flipH="1" flipV="1">
            <a:off x="4515936" y="4272282"/>
            <a:ext cx="32027" cy="1015007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9DA11FC-F0F7-1EF6-0618-E7B2E9D9F276}"/>
              </a:ext>
            </a:extLst>
          </p:cNvPr>
          <p:cNvCxnSpPr>
            <a:cxnSpLocks/>
            <a:stCxn id="82" idx="3"/>
            <a:endCxn id="120" idx="1"/>
          </p:cNvCxnSpPr>
          <p:nvPr/>
        </p:nvCxnSpPr>
        <p:spPr>
          <a:xfrm>
            <a:off x="5111202" y="1854904"/>
            <a:ext cx="859796" cy="1367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BAE62A83-5352-91C8-555D-ECF10E9A704A}"/>
              </a:ext>
            </a:extLst>
          </p:cNvPr>
          <p:cNvSpPr txBox="1"/>
          <p:nvPr/>
        </p:nvSpPr>
        <p:spPr>
          <a:xfrm>
            <a:off x="3461700" y="2648255"/>
            <a:ext cx="96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</a:t>
            </a:r>
            <a:endParaRPr lang="zh-CN" altLang="en-US" sz="16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E116F47-DB8B-5BA1-303A-6A4731CF3A0E}"/>
              </a:ext>
            </a:extLst>
          </p:cNvPr>
          <p:cNvSpPr txBox="1"/>
          <p:nvPr/>
        </p:nvSpPr>
        <p:spPr>
          <a:xfrm>
            <a:off x="4530655" y="4552369"/>
            <a:ext cx="47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E6EF88A-9633-F12E-4061-B5E14CA90FAE}"/>
              </a:ext>
            </a:extLst>
          </p:cNvPr>
          <p:cNvSpPr txBox="1"/>
          <p:nvPr/>
        </p:nvSpPr>
        <p:spPr>
          <a:xfrm>
            <a:off x="4590208" y="2718686"/>
            <a:ext cx="47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</a:t>
            </a:r>
            <a:endParaRPr lang="zh-CN" altLang="en-US" sz="16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1A54F60C-43EA-E40C-A370-F4F77C9C9644}"/>
              </a:ext>
            </a:extLst>
          </p:cNvPr>
          <p:cNvSpPr txBox="1"/>
          <p:nvPr/>
        </p:nvSpPr>
        <p:spPr>
          <a:xfrm>
            <a:off x="3461700" y="4599674"/>
            <a:ext cx="47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254" name="菱形 253">
            <a:extLst>
              <a:ext uri="{FF2B5EF4-FFF2-40B4-BE49-F238E27FC236}">
                <a16:creationId xmlns:a16="http://schemas.microsoft.com/office/drawing/2014/main" id="{3AA57E87-277E-21E5-5457-CBD3A3FDD62E}"/>
              </a:ext>
            </a:extLst>
          </p:cNvPr>
          <p:cNvSpPr/>
          <p:nvPr/>
        </p:nvSpPr>
        <p:spPr>
          <a:xfrm>
            <a:off x="2016098" y="4571125"/>
            <a:ext cx="1264048" cy="682606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包含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23F7580-8BBE-53AF-A30C-7F94F010F603}"/>
              </a:ext>
            </a:extLst>
          </p:cNvPr>
          <p:cNvSpPr/>
          <p:nvPr/>
        </p:nvSpPr>
        <p:spPr>
          <a:xfrm>
            <a:off x="174649" y="5310491"/>
            <a:ext cx="1088051" cy="804448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客户收货信息</a:t>
            </a:r>
          </a:p>
        </p:txBody>
      </p:sp>
      <p:sp>
        <p:nvSpPr>
          <p:cNvPr id="256" name="菱形 255">
            <a:extLst>
              <a:ext uri="{FF2B5EF4-FFF2-40B4-BE49-F238E27FC236}">
                <a16:creationId xmlns:a16="http://schemas.microsoft.com/office/drawing/2014/main" id="{3EA12B2C-6871-6E56-6308-BB01AE42A74F}"/>
              </a:ext>
            </a:extLst>
          </p:cNvPr>
          <p:cNvSpPr/>
          <p:nvPr/>
        </p:nvSpPr>
        <p:spPr>
          <a:xfrm>
            <a:off x="2001964" y="5340697"/>
            <a:ext cx="1264048" cy="726693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默认</a:t>
            </a:r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2C1315AC-3453-5AA0-D0F4-F829F46ED303}"/>
              </a:ext>
            </a:extLst>
          </p:cNvPr>
          <p:cNvCxnSpPr>
            <a:cxnSpLocks/>
            <a:stCxn id="255" idx="3"/>
            <a:endCxn id="254" idx="1"/>
          </p:cNvCxnSpPr>
          <p:nvPr/>
        </p:nvCxnSpPr>
        <p:spPr>
          <a:xfrm flipV="1">
            <a:off x="1262700" y="4912428"/>
            <a:ext cx="753398" cy="800287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07250DE4-CE23-43EA-49C5-1A02F9815856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1262700" y="5704044"/>
            <a:ext cx="739264" cy="8671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B0FA52F-D6AE-F461-8AC8-A2DAD6D2DBA7}"/>
              </a:ext>
            </a:extLst>
          </p:cNvPr>
          <p:cNvCxnSpPr>
            <a:cxnSpLocks/>
            <a:stCxn id="256" idx="3"/>
            <a:endCxn id="3" idx="1"/>
          </p:cNvCxnSpPr>
          <p:nvPr/>
        </p:nvCxnSpPr>
        <p:spPr>
          <a:xfrm flipV="1">
            <a:off x="3266012" y="5699545"/>
            <a:ext cx="728496" cy="4499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F5A09EC8-068D-B1B6-258D-9F51385DEACB}"/>
              </a:ext>
            </a:extLst>
          </p:cNvPr>
          <p:cNvCxnSpPr>
            <a:cxnSpLocks/>
            <a:stCxn id="254" idx="3"/>
            <a:endCxn id="3" idx="1"/>
          </p:cNvCxnSpPr>
          <p:nvPr/>
        </p:nvCxnSpPr>
        <p:spPr>
          <a:xfrm>
            <a:off x="3280146" y="4912428"/>
            <a:ext cx="714362" cy="787117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91660FB-8C2E-C20E-C625-185A139C91F7}"/>
              </a:ext>
            </a:extLst>
          </p:cNvPr>
          <p:cNvSpPr txBox="1"/>
          <p:nvPr/>
        </p:nvSpPr>
        <p:spPr>
          <a:xfrm>
            <a:off x="3313417" y="5731598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B7B38FF7-F168-CD7D-A473-835B7C5FDCB4}"/>
              </a:ext>
            </a:extLst>
          </p:cNvPr>
          <p:cNvSpPr txBox="1"/>
          <p:nvPr/>
        </p:nvSpPr>
        <p:spPr>
          <a:xfrm>
            <a:off x="1534974" y="5721196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DC314F6A-5A88-CA0B-B48B-A54987B6630B}"/>
              </a:ext>
            </a:extLst>
          </p:cNvPr>
          <p:cNvSpPr txBox="1"/>
          <p:nvPr/>
        </p:nvSpPr>
        <p:spPr>
          <a:xfrm>
            <a:off x="3546775" y="5059916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E45ED5A4-9348-3389-507D-1BF018E01DC2}"/>
              </a:ext>
            </a:extLst>
          </p:cNvPr>
          <p:cNvSpPr txBox="1"/>
          <p:nvPr/>
        </p:nvSpPr>
        <p:spPr>
          <a:xfrm>
            <a:off x="1465671" y="4948734"/>
            <a:ext cx="47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A57082E-BF4F-B873-B47F-57F5CDD71B87}"/>
              </a:ext>
            </a:extLst>
          </p:cNvPr>
          <p:cNvSpPr/>
          <p:nvPr/>
        </p:nvSpPr>
        <p:spPr>
          <a:xfrm>
            <a:off x="7978456" y="1311887"/>
            <a:ext cx="1264048" cy="862241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快递</a:t>
            </a:r>
          </a:p>
        </p:txBody>
      </p:sp>
      <p:sp>
        <p:nvSpPr>
          <p:cNvPr id="167" name="菱形 166">
            <a:extLst>
              <a:ext uri="{FF2B5EF4-FFF2-40B4-BE49-F238E27FC236}">
                <a16:creationId xmlns:a16="http://schemas.microsoft.com/office/drawing/2014/main" id="{F374E872-1306-FD0F-0F9A-3B077630DF6D}"/>
              </a:ext>
            </a:extLst>
          </p:cNvPr>
          <p:cNvSpPr/>
          <p:nvPr/>
        </p:nvSpPr>
        <p:spPr>
          <a:xfrm>
            <a:off x="7919385" y="3382947"/>
            <a:ext cx="1417896" cy="969318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发货</a:t>
            </a:r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C15B3D7-D623-7B53-D2B7-46250E99BF92}"/>
              </a:ext>
            </a:extLst>
          </p:cNvPr>
          <p:cNvCxnSpPr>
            <a:cxnSpLocks/>
            <a:stCxn id="83" idx="3"/>
            <a:endCxn id="167" idx="1"/>
          </p:cNvCxnSpPr>
          <p:nvPr/>
        </p:nvCxnSpPr>
        <p:spPr>
          <a:xfrm flipV="1">
            <a:off x="7238188" y="3867606"/>
            <a:ext cx="681197" cy="1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968BC5-9567-F097-3AA5-AAA1C0E3531F}"/>
              </a:ext>
            </a:extLst>
          </p:cNvPr>
          <p:cNvSpPr txBox="1"/>
          <p:nvPr/>
        </p:nvSpPr>
        <p:spPr>
          <a:xfrm>
            <a:off x="7492434" y="3510578"/>
            <a:ext cx="84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1147883-D47C-C925-6A29-2F93FE6F0851}"/>
              </a:ext>
            </a:extLst>
          </p:cNvPr>
          <p:cNvSpPr txBox="1"/>
          <p:nvPr/>
        </p:nvSpPr>
        <p:spPr>
          <a:xfrm>
            <a:off x="8388806" y="2721983"/>
            <a:ext cx="94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EC1FEAFF-28AB-8FE9-1F6F-A5A6D58BD44F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>
            <a:off x="8610480" y="2174128"/>
            <a:ext cx="17853" cy="1208819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菱形 270">
            <a:extLst>
              <a:ext uri="{FF2B5EF4-FFF2-40B4-BE49-F238E27FC236}">
                <a16:creationId xmlns:a16="http://schemas.microsoft.com/office/drawing/2014/main" id="{84660D4A-1217-E0DA-637D-15D03FEE350D}"/>
              </a:ext>
            </a:extLst>
          </p:cNvPr>
          <p:cNvSpPr/>
          <p:nvPr/>
        </p:nvSpPr>
        <p:spPr>
          <a:xfrm>
            <a:off x="10189661" y="1268081"/>
            <a:ext cx="1417896" cy="969318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配送</a:t>
            </a: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A70114A2-7523-CF5D-19DD-31B9D157E0CB}"/>
              </a:ext>
            </a:extLst>
          </p:cNvPr>
          <p:cNvSpPr/>
          <p:nvPr/>
        </p:nvSpPr>
        <p:spPr>
          <a:xfrm>
            <a:off x="10168454" y="2966229"/>
            <a:ext cx="1464234" cy="636704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快递员</a:t>
            </a:r>
          </a:p>
        </p:txBody>
      </p: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E9FE2070-C426-E31B-8715-5DD4E883158A}"/>
              </a:ext>
            </a:extLst>
          </p:cNvPr>
          <p:cNvCxnSpPr>
            <a:cxnSpLocks/>
            <a:stCxn id="271" idx="2"/>
            <a:endCxn id="272" idx="0"/>
          </p:cNvCxnSpPr>
          <p:nvPr/>
        </p:nvCxnSpPr>
        <p:spPr>
          <a:xfrm>
            <a:off x="10898609" y="2237399"/>
            <a:ext cx="1962" cy="72883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FA1D3895-E440-C541-31D1-914A24905DEB}"/>
              </a:ext>
            </a:extLst>
          </p:cNvPr>
          <p:cNvSpPr txBox="1"/>
          <p:nvPr/>
        </p:nvSpPr>
        <p:spPr>
          <a:xfrm>
            <a:off x="9372226" y="1419849"/>
            <a:ext cx="84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BA1BF73F-BE0F-ABAC-66E4-A5980C449928}"/>
              </a:ext>
            </a:extLst>
          </p:cNvPr>
          <p:cNvCxnSpPr>
            <a:cxnSpLocks/>
            <a:stCxn id="166" idx="3"/>
            <a:endCxn id="271" idx="1"/>
          </p:cNvCxnSpPr>
          <p:nvPr/>
        </p:nvCxnSpPr>
        <p:spPr>
          <a:xfrm>
            <a:off x="9242504" y="1743008"/>
            <a:ext cx="947157" cy="9732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B1BA4711-585C-2B58-3C18-702903645E38}"/>
              </a:ext>
            </a:extLst>
          </p:cNvPr>
          <p:cNvSpPr txBox="1"/>
          <p:nvPr/>
        </p:nvSpPr>
        <p:spPr>
          <a:xfrm>
            <a:off x="10904067" y="2400824"/>
            <a:ext cx="84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0E36B4AC-1BEB-245E-65F6-ED02845AEA9B}"/>
              </a:ext>
            </a:extLst>
          </p:cNvPr>
          <p:cNvSpPr/>
          <p:nvPr/>
        </p:nvSpPr>
        <p:spPr>
          <a:xfrm>
            <a:off x="10115470" y="6038597"/>
            <a:ext cx="1593303" cy="714057"/>
          </a:xfrm>
          <a:prstGeom prst="rect">
            <a:avLst/>
          </a:prstGeom>
          <a:ln w="76200">
            <a:solidFill>
              <a:srgbClr val="E6BEB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快递公司</a:t>
            </a:r>
          </a:p>
        </p:txBody>
      </p:sp>
      <p:sp>
        <p:nvSpPr>
          <p:cNvPr id="299" name="菱形 298">
            <a:extLst>
              <a:ext uri="{FF2B5EF4-FFF2-40B4-BE49-F238E27FC236}">
                <a16:creationId xmlns:a16="http://schemas.microsoft.com/office/drawing/2014/main" id="{61A51D6F-DC5F-4C96-ED10-E9769B30410C}"/>
              </a:ext>
            </a:extLst>
          </p:cNvPr>
          <p:cNvSpPr/>
          <p:nvPr/>
        </p:nvSpPr>
        <p:spPr>
          <a:xfrm>
            <a:off x="10092369" y="4197039"/>
            <a:ext cx="1616404" cy="1037804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包含</a:t>
            </a:r>
          </a:p>
        </p:txBody>
      </p: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4291DCFA-1FC2-6E6F-9F6B-6D59AE21EA2A}"/>
              </a:ext>
            </a:extLst>
          </p:cNvPr>
          <p:cNvCxnSpPr>
            <a:cxnSpLocks/>
            <a:stCxn id="298" idx="0"/>
            <a:endCxn id="299" idx="2"/>
          </p:cNvCxnSpPr>
          <p:nvPr/>
        </p:nvCxnSpPr>
        <p:spPr>
          <a:xfrm flipH="1" flipV="1">
            <a:off x="10900571" y="5234843"/>
            <a:ext cx="11551" cy="803754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67483B27-B430-7E73-3E93-EB429343BFF5}"/>
              </a:ext>
            </a:extLst>
          </p:cNvPr>
          <p:cNvCxnSpPr>
            <a:cxnSpLocks/>
            <a:stCxn id="299" idx="0"/>
            <a:endCxn id="272" idx="2"/>
          </p:cNvCxnSpPr>
          <p:nvPr/>
        </p:nvCxnSpPr>
        <p:spPr>
          <a:xfrm flipV="1">
            <a:off x="10900571" y="3602933"/>
            <a:ext cx="0" cy="594106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CE2B1F71-24E7-A324-B7DF-669B91B62493}"/>
              </a:ext>
            </a:extLst>
          </p:cNvPr>
          <p:cNvSpPr txBox="1"/>
          <p:nvPr/>
        </p:nvSpPr>
        <p:spPr>
          <a:xfrm>
            <a:off x="10948747" y="5480752"/>
            <a:ext cx="753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8BB65BD8-6CD9-C076-A21D-A95E943714D3}"/>
              </a:ext>
            </a:extLst>
          </p:cNvPr>
          <p:cNvSpPr txBox="1"/>
          <p:nvPr/>
        </p:nvSpPr>
        <p:spPr>
          <a:xfrm>
            <a:off x="10948747" y="3797241"/>
            <a:ext cx="422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endParaRPr lang="zh-CN" altLang="en-US" sz="1600" dirty="0"/>
          </a:p>
        </p:txBody>
      </p:sp>
      <p:sp>
        <p:nvSpPr>
          <p:cNvPr id="330" name="菱形 329">
            <a:extLst>
              <a:ext uri="{FF2B5EF4-FFF2-40B4-BE49-F238E27FC236}">
                <a16:creationId xmlns:a16="http://schemas.microsoft.com/office/drawing/2014/main" id="{71EBEC61-69D3-21DF-47C0-99045E34F10B}"/>
              </a:ext>
            </a:extLst>
          </p:cNvPr>
          <p:cNvSpPr/>
          <p:nvPr/>
        </p:nvSpPr>
        <p:spPr>
          <a:xfrm>
            <a:off x="5878210" y="300112"/>
            <a:ext cx="1417896" cy="714057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发货信息</a:t>
            </a: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BBDD42D9-2387-0629-4077-E908EA67EA11}"/>
              </a:ext>
            </a:extLst>
          </p:cNvPr>
          <p:cNvCxnSpPr>
            <a:stCxn id="2" idx="0"/>
            <a:endCxn id="330" idx="1"/>
          </p:cNvCxnSpPr>
          <p:nvPr/>
        </p:nvCxnSpPr>
        <p:spPr>
          <a:xfrm rot="5400000" flipH="1" flipV="1">
            <a:off x="2910991" y="-1486957"/>
            <a:ext cx="823121" cy="5111318"/>
          </a:xfrm>
          <a:prstGeom prst="bentConnector2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连接符: 肘形 332">
            <a:extLst>
              <a:ext uri="{FF2B5EF4-FFF2-40B4-BE49-F238E27FC236}">
                <a16:creationId xmlns:a16="http://schemas.microsoft.com/office/drawing/2014/main" id="{580B9C4F-CDA7-4BD2-C034-961F42F06603}"/>
              </a:ext>
            </a:extLst>
          </p:cNvPr>
          <p:cNvCxnSpPr>
            <a:cxnSpLocks/>
            <a:stCxn id="330" idx="3"/>
            <a:endCxn id="166" idx="0"/>
          </p:cNvCxnSpPr>
          <p:nvPr/>
        </p:nvCxnSpPr>
        <p:spPr>
          <a:xfrm>
            <a:off x="7296106" y="657141"/>
            <a:ext cx="1314374" cy="654746"/>
          </a:xfrm>
          <a:prstGeom prst="bentConnector2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本框 335">
            <a:extLst>
              <a:ext uri="{FF2B5EF4-FFF2-40B4-BE49-F238E27FC236}">
                <a16:creationId xmlns:a16="http://schemas.microsoft.com/office/drawing/2014/main" id="{1BBCEE12-D36C-5F7F-9052-5ACCC2674F45}"/>
              </a:ext>
            </a:extLst>
          </p:cNvPr>
          <p:cNvSpPr txBox="1"/>
          <p:nvPr/>
        </p:nvSpPr>
        <p:spPr>
          <a:xfrm>
            <a:off x="3361161" y="347479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2054143F-6288-D92C-8F85-504761F03015}"/>
              </a:ext>
            </a:extLst>
          </p:cNvPr>
          <p:cNvSpPr txBox="1"/>
          <p:nvPr/>
        </p:nvSpPr>
        <p:spPr>
          <a:xfrm>
            <a:off x="7809870" y="368924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38" name="菱形 337">
            <a:extLst>
              <a:ext uri="{FF2B5EF4-FFF2-40B4-BE49-F238E27FC236}">
                <a16:creationId xmlns:a16="http://schemas.microsoft.com/office/drawing/2014/main" id="{8966D4F3-61DA-8714-D045-24D55045F1C8}"/>
              </a:ext>
            </a:extLst>
          </p:cNvPr>
          <p:cNvSpPr/>
          <p:nvPr/>
        </p:nvSpPr>
        <p:spPr>
          <a:xfrm>
            <a:off x="8125001" y="6047823"/>
            <a:ext cx="1417896" cy="714057"/>
          </a:xfrm>
          <a:prstGeom prst="diamond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收货信息</a:t>
            </a:r>
          </a:p>
        </p:txBody>
      </p:sp>
      <p:cxnSp>
        <p:nvCxnSpPr>
          <p:cNvPr id="339" name="连接符: 肘形 338">
            <a:extLst>
              <a:ext uri="{FF2B5EF4-FFF2-40B4-BE49-F238E27FC236}">
                <a16:creationId xmlns:a16="http://schemas.microsoft.com/office/drawing/2014/main" id="{16820F6D-B242-4084-79E0-043A5378C921}"/>
              </a:ext>
            </a:extLst>
          </p:cNvPr>
          <p:cNvCxnSpPr>
            <a:cxnSpLocks/>
            <a:stCxn id="255" idx="2"/>
            <a:endCxn id="338" idx="1"/>
          </p:cNvCxnSpPr>
          <p:nvPr/>
        </p:nvCxnSpPr>
        <p:spPr>
          <a:xfrm rot="16200000" flipH="1">
            <a:off x="4276882" y="2556732"/>
            <a:ext cx="289913" cy="7406326"/>
          </a:xfrm>
          <a:prstGeom prst="bentConnector2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连接符: 肘形 339">
            <a:extLst>
              <a:ext uri="{FF2B5EF4-FFF2-40B4-BE49-F238E27FC236}">
                <a16:creationId xmlns:a16="http://schemas.microsoft.com/office/drawing/2014/main" id="{BD9961E9-A4D8-77E7-69D2-9E21536AF507}"/>
              </a:ext>
            </a:extLst>
          </p:cNvPr>
          <p:cNvCxnSpPr>
            <a:cxnSpLocks/>
            <a:stCxn id="338" idx="3"/>
            <a:endCxn id="166" idx="2"/>
          </p:cNvCxnSpPr>
          <p:nvPr/>
        </p:nvCxnSpPr>
        <p:spPr>
          <a:xfrm flipH="1" flipV="1">
            <a:off x="8610480" y="2174128"/>
            <a:ext cx="932417" cy="4230724"/>
          </a:xfrm>
          <a:prstGeom prst="bentConnector4">
            <a:avLst>
              <a:gd name="adj1" fmla="val -24517"/>
              <a:gd name="adj2" fmla="val 99795"/>
            </a:avLst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文本框 341">
            <a:extLst>
              <a:ext uri="{FF2B5EF4-FFF2-40B4-BE49-F238E27FC236}">
                <a16:creationId xmlns:a16="http://schemas.microsoft.com/office/drawing/2014/main" id="{CBE01CBC-F931-4EA3-E690-D15D2F12F377}"/>
              </a:ext>
            </a:extLst>
          </p:cNvPr>
          <p:cNvSpPr txBox="1"/>
          <p:nvPr/>
        </p:nvSpPr>
        <p:spPr>
          <a:xfrm>
            <a:off x="7332998" y="6382490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DF085748-30D8-0033-B3A8-2149F8AE7199}"/>
              </a:ext>
            </a:extLst>
          </p:cNvPr>
          <p:cNvSpPr txBox="1"/>
          <p:nvPr/>
        </p:nvSpPr>
        <p:spPr>
          <a:xfrm>
            <a:off x="9716082" y="5218705"/>
            <a:ext cx="58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812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56303" y="1100021"/>
            <a:ext cx="4108783" cy="1015663"/>
            <a:chOff x="3854607" y="1100021"/>
            <a:chExt cx="4108783" cy="1015663"/>
          </a:xfrm>
        </p:grpSpPr>
        <p:sp>
          <p:nvSpPr>
            <p:cNvPr id="35" name="文本框 34"/>
            <p:cNvSpPr txBox="1"/>
            <p:nvPr/>
          </p:nvSpPr>
          <p:spPr>
            <a:xfrm>
              <a:off x="3854607" y="1100021"/>
              <a:ext cx="1203841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 b="0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E6BEBC"/>
                  </a:solidFill>
                  <a:effectLst>
                    <a:outerShdw blurRad="76200" dist="50800" dir="5400000" algn="ctr" rotWithShape="0">
                      <a:srgbClr val="4472C4">
                        <a:alpha val="20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O1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04627" y="1202398"/>
              <a:ext cx="2858763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black"/>
                  </a:solidFill>
                  <a:cs typeface="+mn-ea"/>
                  <a:sym typeface="+mn-lt"/>
                </a:rPr>
                <a:t>需求分析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grpSp>
          <p:nvGrpSpPr>
            <p:cNvPr id="27" name="组合 26"/>
            <p:cNvGrpSpPr/>
            <p:nvPr/>
          </p:nvGrpSpPr>
          <p:grpSpPr>
            <a:xfrm rot="16200000">
              <a:off x="8432799" y="3098799"/>
              <a:ext cx="660400" cy="6858001"/>
              <a:chOff x="0" y="4077214"/>
              <a:chExt cx="1320800" cy="278078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0" y="4077214"/>
                <a:ext cx="342900" cy="2780786"/>
              </a:xfrm>
              <a:prstGeom prst="rect">
                <a:avLst/>
              </a:prstGeom>
              <a:solidFill>
                <a:srgbClr val="E6BEB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88950" y="4609476"/>
                <a:ext cx="342900" cy="224852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77900" y="5648838"/>
                <a:ext cx="342900" cy="120916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5400000">
              <a:off x="3098800" y="-3098800"/>
              <a:ext cx="660400" cy="6858000"/>
              <a:chOff x="0" y="4077214"/>
              <a:chExt cx="1320800" cy="278078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0" y="4077214"/>
                <a:ext cx="342900" cy="2780786"/>
              </a:xfrm>
              <a:prstGeom prst="rect">
                <a:avLst/>
              </a:prstGeom>
              <a:solidFill>
                <a:srgbClr val="E6BEB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8950" y="4609476"/>
                <a:ext cx="342900" cy="224852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77900" y="5648838"/>
                <a:ext cx="342900" cy="1209161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2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131864" y="2461597"/>
            <a:ext cx="4157785" cy="1015663"/>
            <a:chOff x="7602184" y="2319541"/>
            <a:chExt cx="4157785" cy="1015663"/>
          </a:xfrm>
        </p:grpSpPr>
        <p:sp>
          <p:nvSpPr>
            <p:cNvPr id="23" name="文本框 22"/>
            <p:cNvSpPr txBox="1"/>
            <p:nvPr/>
          </p:nvSpPr>
          <p:spPr>
            <a:xfrm>
              <a:off x="7602184" y="2319541"/>
              <a:ext cx="1203841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 b="0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E6BEBC"/>
                  </a:solidFill>
                  <a:effectLst>
                    <a:outerShdw blurRad="76200" dist="50800" dir="5400000" algn="ctr" rotWithShape="0">
                      <a:srgbClr val="4472C4">
                        <a:alpha val="20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O2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6BEBC"/>
                </a:solidFill>
                <a:effectLst>
                  <a:outerShdw blurRad="76200" dist="50800" dir="5400000" algn="ctr" rotWithShape="0">
                    <a:srgbClr val="4472C4">
                      <a:alpha val="2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01206" y="2418274"/>
              <a:ext cx="2858763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black"/>
                  </a:solidFill>
                  <a:cs typeface="+mn-ea"/>
                  <a:sym typeface="+mn-lt"/>
                </a:rPr>
                <a:t>概念结构设计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33623" y="3789838"/>
            <a:ext cx="4125780" cy="1015663"/>
            <a:chOff x="6344930" y="3764659"/>
            <a:chExt cx="4125780" cy="1015663"/>
          </a:xfrm>
        </p:grpSpPr>
        <p:sp>
          <p:nvSpPr>
            <p:cNvPr id="19" name="文本框 18"/>
            <p:cNvSpPr txBox="1"/>
            <p:nvPr/>
          </p:nvSpPr>
          <p:spPr>
            <a:xfrm>
              <a:off x="6344930" y="3764659"/>
              <a:ext cx="1203841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 b="0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E6BEBC"/>
                  </a:solidFill>
                  <a:effectLst>
                    <a:outerShdw blurRad="76200" dist="50800" dir="5400000" algn="ctr" rotWithShape="0">
                      <a:srgbClr val="4472C4">
                        <a:alpha val="20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O3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6BEBC"/>
                </a:solidFill>
                <a:effectLst>
                  <a:outerShdw blurRad="76200" dist="50800" dir="5400000" algn="ctr" rotWithShape="0">
                    <a:srgbClr val="4472C4">
                      <a:alpha val="2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11947" y="3870371"/>
              <a:ext cx="2858763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prstClr val="black"/>
                  </a:solidFill>
                  <a:cs typeface="+mn-ea"/>
                  <a:sym typeface="+mn-lt"/>
                </a:rPr>
                <a:t>逻辑结构设计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5801" y="5050857"/>
            <a:ext cx="4188094" cy="1015663"/>
            <a:chOff x="5147348" y="5034186"/>
            <a:chExt cx="4188094" cy="1015663"/>
          </a:xfrm>
        </p:grpSpPr>
        <p:sp>
          <p:nvSpPr>
            <p:cNvPr id="15" name="文本框 14"/>
            <p:cNvSpPr txBox="1"/>
            <p:nvPr/>
          </p:nvSpPr>
          <p:spPr>
            <a:xfrm>
              <a:off x="5147348" y="5034186"/>
              <a:ext cx="1203841" cy="10156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000" b="0" i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E6BEBC"/>
                  </a:solidFill>
                  <a:effectLst>
                    <a:outerShdw blurRad="76200" dist="50800" dir="5400000" algn="ctr" rotWithShape="0">
                      <a:srgbClr val="4472C4">
                        <a:alpha val="20000"/>
                      </a:srgbClr>
                    </a:outerShdw>
                  </a:effectLst>
                  <a:uLnTx/>
                  <a:uFillTx/>
                  <a:cs typeface="+mn-ea"/>
                  <a:sym typeface="+mn-lt"/>
                </a:rPr>
                <a:t>O4</a:t>
              </a:r>
              <a:endPara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E6BEBC"/>
                </a:solidFill>
                <a:effectLst>
                  <a:outerShdw blurRad="76200" dist="50800" dir="5400000" algn="ctr" rotWithShape="0">
                    <a:srgbClr val="4472C4">
                      <a:alpha val="2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76679" y="5120356"/>
              <a:ext cx="2858763" cy="65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kumimoji="0" sz="12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物理结构设计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7765086" y="1614788"/>
            <a:ext cx="250983" cy="250983"/>
          </a:xfrm>
          <a:prstGeom prst="ellipse">
            <a:avLst/>
          </a:prstGeom>
          <a:solidFill>
            <a:srgbClr val="E6BEBC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194467" y="2976301"/>
            <a:ext cx="250983" cy="250983"/>
          </a:xfrm>
          <a:prstGeom prst="ellipse">
            <a:avLst/>
          </a:prstGeom>
          <a:noFill/>
          <a:ln w="57150" cap="rnd">
            <a:solidFill>
              <a:srgbClr val="E6BEBC"/>
            </a:solidFill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159403" y="4279831"/>
            <a:ext cx="250983" cy="250983"/>
          </a:xfrm>
          <a:prstGeom prst="ellipse">
            <a:avLst/>
          </a:prstGeom>
          <a:solidFill>
            <a:srgbClr val="E6BEBC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568404" y="5609617"/>
            <a:ext cx="250983" cy="250983"/>
          </a:xfrm>
          <a:prstGeom prst="ellipse">
            <a:avLst/>
          </a:prstGeom>
          <a:noFill/>
          <a:ln w="57150" cap="rnd">
            <a:solidFill>
              <a:srgbClr val="E6BEBC"/>
            </a:solidFill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8" r="24550"/>
          <a:stretch>
            <a:fillRect/>
          </a:stretch>
        </p:blipFill>
        <p:spPr>
          <a:xfrm rot="10800000">
            <a:off x="1372614" y="2111411"/>
            <a:ext cx="4599432" cy="403449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-101849" y="5454410"/>
            <a:ext cx="1881413" cy="148637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5" t="78036" r="56905"/>
          <a:stretch>
            <a:fillRect/>
          </a:stretch>
        </p:blipFill>
        <p:spPr>
          <a:xfrm flipV="1">
            <a:off x="10542964" y="-574449"/>
            <a:ext cx="2114962" cy="2469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6200000" flipV="1">
            <a:off x="-627139" y="2192182"/>
            <a:ext cx="50738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dist">
              <a:defRPr sz="7200" b="1">
                <a:ln w="19050">
                  <a:solidFill>
                    <a:srgbClr val="E6BEBC"/>
                  </a:solidFill>
                </a:ln>
                <a:noFill/>
              </a:defRPr>
            </a:lvl1pPr>
          </a:lstStyle>
          <a:p>
            <a:r>
              <a:rPr lang="en-US" altLang="zh-CN" sz="8800" dirty="0">
                <a:cs typeface="+mn-ea"/>
                <a:sym typeface="+mn-lt"/>
              </a:rPr>
              <a:t>Contents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463999" y="3764595"/>
            <a:ext cx="871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300" dirty="0">
                <a:solidFill>
                  <a:srgbClr val="2C2C2C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45" name="圆: 空心 44"/>
          <p:cNvSpPr/>
          <p:nvPr/>
        </p:nvSpPr>
        <p:spPr>
          <a:xfrm>
            <a:off x="10597109" y="867217"/>
            <a:ext cx="1004400" cy="1003300"/>
          </a:xfrm>
          <a:prstGeom prst="donut">
            <a:avLst/>
          </a:prstGeom>
          <a:noFill/>
          <a:ln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5" grpId="0"/>
      <p:bldP spid="44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752346"/>
            <a:ext cx="12188453" cy="2987698"/>
          </a:xfrm>
          <a:prstGeom prst="rect">
            <a:avLst/>
          </a:prstGeom>
          <a:noFill/>
          <a:ln w="19050"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54285" y="1838342"/>
            <a:ext cx="4102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9050">
                  <a:solidFill>
                    <a:srgbClr val="E6BEBC"/>
                  </a:solidFill>
                </a:ln>
                <a:noFill/>
                <a:effectLst/>
                <a:uLnTx/>
                <a:uFillTx/>
                <a:cs typeface="+mn-ea"/>
                <a:sym typeface="+mn-lt"/>
              </a:rPr>
              <a:t>PART ONE</a:t>
            </a:r>
            <a:endParaRPr kumimoji="0" lang="zh-CN" altLang="en-US" sz="6000" b="1" i="0" u="none" strike="noStrike" kern="1200" cap="none" spc="0" normalizeH="0" baseline="0" noProof="0" dirty="0">
              <a:ln w="19050">
                <a:solidFill>
                  <a:srgbClr val="E6BEBC"/>
                </a:solidFill>
              </a:ln>
              <a:noFill/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8" t="80349"/>
          <a:stretch>
            <a:fillRect/>
          </a:stretch>
        </p:blipFill>
        <p:spPr>
          <a:xfrm flipV="1">
            <a:off x="9358085" y="-19795"/>
            <a:ext cx="3251201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" b="37350" l="0" r="43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163" b="58459"/>
          <a:stretch>
            <a:fillRect/>
          </a:stretch>
        </p:blipFill>
        <p:spPr>
          <a:xfrm>
            <a:off x="0" y="0"/>
            <a:ext cx="3005869" cy="284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10377713" y="1309153"/>
            <a:ext cx="1881413" cy="1486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5" t="78036" r="56905"/>
          <a:stretch>
            <a:fillRect/>
          </a:stretch>
        </p:blipFill>
        <p:spPr>
          <a:xfrm>
            <a:off x="10947313" y="5395737"/>
            <a:ext cx="1640114" cy="19152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6" r="45238" b="69456"/>
          <a:stretch>
            <a:fillRect/>
          </a:stretch>
        </p:blipFill>
        <p:spPr>
          <a:xfrm flipV="1">
            <a:off x="0" y="5668040"/>
            <a:ext cx="4049488" cy="1197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7" t="61458" b="23542"/>
          <a:stretch>
            <a:fillRect/>
          </a:stretch>
        </p:blipFill>
        <p:spPr>
          <a:xfrm flipH="1">
            <a:off x="3547" y="819770"/>
            <a:ext cx="3179616" cy="1100634"/>
          </a:xfrm>
          <a:prstGeom prst="rect">
            <a:avLst/>
          </a:prstGeom>
        </p:spPr>
      </p:pic>
      <p:sp>
        <p:nvSpPr>
          <p:cNvPr id="16" name="圆: 空心 15"/>
          <p:cNvSpPr/>
          <p:nvPr/>
        </p:nvSpPr>
        <p:spPr>
          <a:xfrm>
            <a:off x="2476506" y="5232400"/>
            <a:ext cx="330200" cy="326674"/>
          </a:xfrm>
          <a:prstGeom prst="donu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0066" y="2833491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72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</a:p>
        </p:txBody>
      </p:sp>
      <p:sp>
        <p:nvSpPr>
          <p:cNvPr id="22" name="圆: 空心 21"/>
          <p:cNvSpPr/>
          <p:nvPr/>
        </p:nvSpPr>
        <p:spPr>
          <a:xfrm>
            <a:off x="9846823" y="5105654"/>
            <a:ext cx="1004400" cy="1003300"/>
          </a:xfrm>
          <a:prstGeom prst="donut">
            <a:avLst/>
          </a:prstGeom>
          <a:noFill/>
          <a:ln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16" grpId="0" animBg="1"/>
      <p:bldP spid="19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518294" y="324435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3002" y="424825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目标分析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830028" y="1582420"/>
            <a:ext cx="10531944" cy="3693160"/>
          </a:xfrm>
          <a:prstGeom prst="rec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>
              <a:solidFill>
                <a:srgbClr val="11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7098" y="1709847"/>
            <a:ext cx="818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系统需要达到的目标：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9B7AA7-D313-17A0-674A-080B38C6C760}"/>
              </a:ext>
            </a:extLst>
          </p:cNvPr>
          <p:cNvSpPr txBox="1"/>
          <p:nvPr/>
        </p:nvSpPr>
        <p:spPr>
          <a:xfrm>
            <a:off x="1690458" y="2505670"/>
            <a:ext cx="9172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系统的目标主要实现对类似于淘宝这样的网购系统的信息管理，包括实现对商家的基本信息及其商品信息的添加、查询、修改等功能，对客户信息及客户订单信息的管理，以及对物流信息的管理，实现方便的网购信息化管理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F200750-1C2F-AA4C-EF8C-4F290DD831AA}"/>
              </a:ext>
            </a:extLst>
          </p:cNvPr>
          <p:cNvGraphicFramePr>
            <a:graphicFrameLocks noGrp="1"/>
          </p:cNvGraphicFramePr>
          <p:nvPr/>
        </p:nvGraphicFramePr>
        <p:xfrm>
          <a:off x="2727072" y="3650013"/>
          <a:ext cx="9038172" cy="24991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9086">
                  <a:extLst>
                    <a:ext uri="{9D8B030D-6E8A-4147-A177-3AD203B41FA5}">
                      <a16:colId xmlns:a16="http://schemas.microsoft.com/office/drawing/2014/main" val="445432900"/>
                    </a:ext>
                  </a:extLst>
                </a:gridCol>
                <a:gridCol w="4519086">
                  <a:extLst>
                    <a:ext uri="{9D8B030D-6E8A-4147-A177-3AD203B41FA5}">
                      <a16:colId xmlns:a16="http://schemas.microsoft.com/office/drawing/2014/main" val="1966136145"/>
                    </a:ext>
                  </a:extLst>
                </a:gridCol>
              </a:tblGrid>
              <a:tr h="57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目标类型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57011"/>
                  </a:ext>
                </a:extLst>
              </a:tr>
              <a:tr h="57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商家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信息管理：本店铺、商品基本信息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订单管理：添加，修改，删除等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93841"/>
                  </a:ext>
                </a:extLst>
              </a:tr>
              <a:tr h="57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查询商家和商品信息，订单信息，购买商品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4662"/>
                  </a:ext>
                </a:extLst>
              </a:tr>
              <a:tr h="578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快递员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查询快递信息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修改物流状态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4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518294" y="324435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3104" y="43794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功能分析</a:t>
            </a:r>
          </a:p>
        </p:txBody>
      </p:sp>
      <p:sp>
        <p:nvSpPr>
          <p:cNvPr id="7" name="矩形 6"/>
          <p:cNvSpPr/>
          <p:nvPr/>
        </p:nvSpPr>
        <p:spPr>
          <a:xfrm>
            <a:off x="811667" y="1522037"/>
            <a:ext cx="2890321" cy="4417123"/>
          </a:xfrm>
          <a:prstGeom prst="rec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>
              <a:solidFill>
                <a:srgbClr val="11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767CC8-410F-E4DF-6A93-12974F7C2179}"/>
              </a:ext>
            </a:extLst>
          </p:cNvPr>
          <p:cNvSpPr/>
          <p:nvPr/>
        </p:nvSpPr>
        <p:spPr>
          <a:xfrm>
            <a:off x="4793846" y="1534870"/>
            <a:ext cx="2890320" cy="4417123"/>
          </a:xfrm>
          <a:prstGeom prst="rec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>
              <a:solidFill>
                <a:srgbClr val="11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10CDCE-8020-D8A7-1229-3D5E810D755C}"/>
              </a:ext>
            </a:extLst>
          </p:cNvPr>
          <p:cNvSpPr txBox="1"/>
          <p:nvPr/>
        </p:nvSpPr>
        <p:spPr>
          <a:xfrm>
            <a:off x="1026586" y="1835509"/>
            <a:ext cx="2533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商家可查询：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所有店铺信息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所有店铺信息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所有快递公司信息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本店铺的所有订单信息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商家可更新：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本店铺的店铺信息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本店铺的所有商品信息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本店铺的所有订单信息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9A40CC-EEFC-247A-AC1D-3BD3753D99A0}"/>
              </a:ext>
            </a:extLst>
          </p:cNvPr>
          <p:cNvSpPr txBox="1"/>
          <p:nvPr/>
        </p:nvSpPr>
        <p:spPr>
          <a:xfrm>
            <a:off x="4929082" y="1835509"/>
            <a:ext cx="2619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客户可查询：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自己的地址信息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所有店铺信息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所有商品信息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自己的订单信息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自己的订单对应的快递信息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客户可更新：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自己的地址信息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订单状态（是否接收）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E85C74-1B07-3F27-8F21-002F741BF392}"/>
              </a:ext>
            </a:extLst>
          </p:cNvPr>
          <p:cNvSpPr/>
          <p:nvPr/>
        </p:nvSpPr>
        <p:spPr>
          <a:xfrm>
            <a:off x="8776024" y="1522037"/>
            <a:ext cx="2890320" cy="4417123"/>
          </a:xfrm>
          <a:prstGeom prst="rec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800">
              <a:solidFill>
                <a:srgbClr val="1112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DBCC7B-6540-D63D-5DFD-A725F79F6252}"/>
              </a:ext>
            </a:extLst>
          </p:cNvPr>
          <p:cNvSpPr txBox="1"/>
          <p:nvPr/>
        </p:nvSpPr>
        <p:spPr>
          <a:xfrm>
            <a:off x="8894960" y="1835509"/>
            <a:ext cx="265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快递员可查询：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负责的快递信息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快递员可更新：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负责的快递物流状态</a:t>
            </a:r>
          </a:p>
        </p:txBody>
      </p:sp>
    </p:spTree>
    <p:extLst>
      <p:ext uri="{BB962C8B-B14F-4D97-AF65-F5344CB8AC3E}">
        <p14:creationId xmlns:p14="http://schemas.microsoft.com/office/powerpoint/2010/main" val="37560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2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349618" y="315553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3103" y="43794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数据字典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E03B5DA-D791-82D8-E53F-EF5D108F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18" y="1241599"/>
            <a:ext cx="5552983" cy="555298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A497FA2-CCED-090F-ADC3-68038F91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86" y="142043"/>
            <a:ext cx="4174177" cy="432342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7160340-7192-7127-AECD-9C2C02C08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86" y="4465469"/>
            <a:ext cx="4174177" cy="21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349618" y="315553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3103" y="43794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数据字典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BF843-6BCD-B8E9-0538-F84C499F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67" y="1083547"/>
            <a:ext cx="7222843" cy="55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349618" y="315553"/>
            <a:ext cx="1172164" cy="9260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3103" y="43794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需求分析</a:t>
            </a:r>
            <a:r>
              <a:rPr lang="en-US" altLang="zh-CN" sz="2800" b="1" spc="300" dirty="0">
                <a:solidFill>
                  <a:srgbClr val="2C2C2C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2C2C2C"/>
                </a:solidFill>
                <a:cs typeface="+mn-ea"/>
                <a:sym typeface="+mn-lt"/>
              </a:rPr>
              <a:t>数据字典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6C0F78-7C64-D5FD-719B-D27E1847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68" y="1083547"/>
            <a:ext cx="7364663" cy="53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752346"/>
            <a:ext cx="12188453" cy="2987698"/>
          </a:xfrm>
          <a:prstGeom prst="rect">
            <a:avLst/>
          </a:prstGeom>
          <a:noFill/>
          <a:ln w="19050"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0968" y="1838342"/>
            <a:ext cx="422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19050">
                  <a:solidFill>
                    <a:srgbClr val="E6BEBC"/>
                  </a:solidFill>
                </a:ln>
                <a:noFill/>
                <a:effectLst/>
                <a:uLnTx/>
                <a:uFillTx/>
                <a:cs typeface="+mn-ea"/>
                <a:sym typeface="+mn-lt"/>
              </a:rPr>
              <a:t>PART TWO</a:t>
            </a:r>
            <a:endParaRPr kumimoji="0" lang="zh-CN" altLang="en-US" sz="6000" b="1" i="0" u="none" strike="noStrike" kern="1200" cap="none" spc="0" normalizeH="0" baseline="0" noProof="0" dirty="0">
              <a:ln w="19050">
                <a:solidFill>
                  <a:srgbClr val="E6BEBC"/>
                </a:solidFill>
              </a:ln>
              <a:noFill/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8" t="80349"/>
          <a:stretch>
            <a:fillRect/>
          </a:stretch>
        </p:blipFill>
        <p:spPr>
          <a:xfrm flipV="1">
            <a:off x="9358085" y="-19795"/>
            <a:ext cx="3251201" cy="16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" b="37350" l="0" r="438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163" b="58459"/>
          <a:stretch>
            <a:fillRect/>
          </a:stretch>
        </p:blipFill>
        <p:spPr>
          <a:xfrm>
            <a:off x="0" y="0"/>
            <a:ext cx="3005869" cy="284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6" r="80756"/>
          <a:stretch>
            <a:fillRect/>
          </a:stretch>
        </p:blipFill>
        <p:spPr>
          <a:xfrm>
            <a:off x="10377713" y="1309153"/>
            <a:ext cx="1881413" cy="1486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5" t="78036" r="56905"/>
          <a:stretch>
            <a:fillRect/>
          </a:stretch>
        </p:blipFill>
        <p:spPr>
          <a:xfrm>
            <a:off x="10947313" y="5395737"/>
            <a:ext cx="1640114" cy="19152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6" r="45238" b="69456"/>
          <a:stretch>
            <a:fillRect/>
          </a:stretch>
        </p:blipFill>
        <p:spPr>
          <a:xfrm flipV="1">
            <a:off x="0" y="5668040"/>
            <a:ext cx="4049488" cy="1197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7" t="61458" b="23542"/>
          <a:stretch>
            <a:fillRect/>
          </a:stretch>
        </p:blipFill>
        <p:spPr>
          <a:xfrm flipH="1">
            <a:off x="3547" y="819770"/>
            <a:ext cx="3179616" cy="1100634"/>
          </a:xfrm>
          <a:prstGeom prst="rect">
            <a:avLst/>
          </a:prstGeom>
        </p:spPr>
      </p:pic>
      <p:sp>
        <p:nvSpPr>
          <p:cNvPr id="16" name="圆: 空心 15"/>
          <p:cNvSpPr/>
          <p:nvPr/>
        </p:nvSpPr>
        <p:spPr>
          <a:xfrm>
            <a:off x="2476506" y="5232400"/>
            <a:ext cx="330200" cy="326674"/>
          </a:xfrm>
          <a:prstGeom prst="donut">
            <a:avLst/>
          </a:prstGeom>
          <a:solidFill>
            <a:srgbClr val="E6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18268" y="2837407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7200" b="1" spc="300" dirty="0">
                <a:solidFill>
                  <a:srgbClr val="2C2C2C"/>
                </a:solidFill>
                <a:cs typeface="+mn-ea"/>
                <a:sym typeface="+mn-lt"/>
              </a:rPr>
              <a:t>概念结构设计</a:t>
            </a:r>
          </a:p>
        </p:txBody>
      </p:sp>
      <p:sp>
        <p:nvSpPr>
          <p:cNvPr id="22" name="圆: 空心 21"/>
          <p:cNvSpPr/>
          <p:nvPr/>
        </p:nvSpPr>
        <p:spPr>
          <a:xfrm>
            <a:off x="9846823" y="5105654"/>
            <a:ext cx="1004400" cy="1003300"/>
          </a:xfrm>
          <a:prstGeom prst="donut">
            <a:avLst/>
          </a:prstGeom>
          <a:noFill/>
          <a:ln>
            <a:solidFill>
              <a:srgbClr val="E6B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/>
      <p:bldP spid="16" grpId="0" animBg="1"/>
      <p:bldP spid="19" grpId="0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5f609a3-f25d-4de4-a8eb-ef9da69d5e16"/>
  <p:tag name="COMMONDATA" val="eyJoZGlkIjoiYjNkNDYxMmIwNmM5NTY2OTdkODYxNGM2OGY2YmI2OGYifQ=="/>
</p:tagLst>
</file>

<file path=ppt/theme/theme1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dc4dx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dc4dx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564</Words>
  <Application>Microsoft Office PowerPoint</Application>
  <PresentationFormat>宽屏</PresentationFormat>
  <Paragraphs>160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第一PPT，www.1ppt.com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hong'xia yu</cp:lastModifiedBy>
  <cp:revision>43</cp:revision>
  <dcterms:created xsi:type="dcterms:W3CDTF">2022-02-16T14:46:00Z</dcterms:created>
  <dcterms:modified xsi:type="dcterms:W3CDTF">2023-12-05T11:15:02Z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B29B783E2A19471A91F71D4C9DD6E284_12</vt:lpwstr>
  </property>
  <property fmtid="{D5CDD505-2E9C-101B-9397-08002B2CF9AE}" pid="3" name="KSOProductBuildVer">
    <vt:lpwstr>2052-11.1.0.14309</vt:lpwstr>
  </property>
</Properties>
</file>