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7" r:id="rId3"/>
    <p:sldId id="336" r:id="rId4"/>
    <p:sldId id="258" r:id="rId5"/>
    <p:sldId id="259" r:id="rId6"/>
    <p:sldId id="318" r:id="rId7"/>
    <p:sldId id="335" r:id="rId8"/>
    <p:sldId id="312" r:id="rId9"/>
    <p:sldId id="357" r:id="rId10"/>
    <p:sldId id="358" r:id="rId11"/>
    <p:sldId id="314" r:id="rId12"/>
    <p:sldId id="337" r:id="rId13"/>
    <p:sldId id="338" r:id="rId14"/>
    <p:sldId id="267" r:id="rId15"/>
    <p:sldId id="308" r:id="rId16"/>
    <p:sldId id="309" r:id="rId17"/>
    <p:sldId id="277" r:id="rId18"/>
    <p:sldId id="332" r:id="rId19"/>
    <p:sldId id="333" r:id="rId20"/>
    <p:sldId id="334" r:id="rId21"/>
    <p:sldId id="274" r:id="rId22"/>
    <p:sldId id="320" r:id="rId23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6" Type="http://schemas.openxmlformats.org/officeDocument/2006/relationships/image" Target="../media/image3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image" Target="../media/image2.png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6.png"/><Relationship Id="rId5" Type="http://schemas.openxmlformats.org/officeDocument/2006/relationships/tags" Target="../tags/tag36.xml"/><Relationship Id="rId10" Type="http://schemas.openxmlformats.org/officeDocument/2006/relationships/image" Target="../media/image5.png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5.png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6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7.pn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10" Type="http://schemas.openxmlformats.org/officeDocument/2006/relationships/image" Target="../media/image9.png"/><Relationship Id="rId4" Type="http://schemas.openxmlformats.org/officeDocument/2006/relationships/tags" Target="../tags/tag74.xml"/><Relationship Id="rId9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image" Target="../media/image1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image" Target="../media/image2.png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image" Target="../media/image1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../media/image11.png"/><Relationship Id="rId5" Type="http://schemas.openxmlformats.org/officeDocument/2006/relationships/tags" Target="../tags/tag8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86.xml"/><Relationship Id="rId9" Type="http://schemas.openxmlformats.org/officeDocument/2006/relationships/tags" Target="../tags/tag9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image" Target="../media/image12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9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10" Type="http://schemas.openxmlformats.org/officeDocument/2006/relationships/image" Target="../media/image9.png"/><Relationship Id="rId4" Type="http://schemas.openxmlformats.org/officeDocument/2006/relationships/tags" Target="../tags/tag107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10" Type="http://schemas.openxmlformats.org/officeDocument/2006/relationships/image" Target="../media/image9.png"/><Relationship Id="rId4" Type="http://schemas.openxmlformats.org/officeDocument/2006/relationships/tags" Target="../tags/tag115.xml"/><Relationship Id="rId9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10" Type="http://schemas.openxmlformats.org/officeDocument/2006/relationships/image" Target="../media/image14.png"/><Relationship Id="rId4" Type="http://schemas.openxmlformats.org/officeDocument/2006/relationships/tags" Target="../tags/tag123.xml"/><Relationship Id="rId9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image" Target="../media/image15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image" Target="../media/image17.png"/><Relationship Id="rId5" Type="http://schemas.openxmlformats.org/officeDocument/2006/relationships/tags" Target="../tags/tag142.xml"/><Relationship Id="rId10" Type="http://schemas.openxmlformats.org/officeDocument/2006/relationships/image" Target="../media/image16.png"/><Relationship Id="rId4" Type="http://schemas.openxmlformats.org/officeDocument/2006/relationships/tags" Target="../tags/tag141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9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11"/>
                </p:custDataLst>
              </p:nvPr>
            </p:nvPicPr>
            <p:blipFill>
              <a:blip r:embed="rId14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12"/>
                </p:custDataLst>
              </p:nvPr>
            </p:nvPicPr>
            <p:blipFill rotWithShape="1">
              <a:blip r:embed="rId15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 userDrawn="1"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 userDrawn="1"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5"/>
            </p:custDataLst>
          </p:nvPr>
        </p:nvSpPr>
        <p:spPr>
          <a:xfrm>
            <a:off x="2216785" y="3503930"/>
            <a:ext cx="7759065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6"/>
            </p:custDataLst>
          </p:nvPr>
        </p:nvSpPr>
        <p:spPr>
          <a:xfrm>
            <a:off x="2216468" y="2292046"/>
            <a:ext cx="7759065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60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5" name="文本占位符 4"/>
          <p:cNvSpPr>
            <a:spLocks noGrp="1"/>
          </p:cNvSpPr>
          <p:nvPr userDrawn="1">
            <p:ph type="body" sz="quarter" idx="13" hasCustomPrompt="1"/>
            <p:custDataLst>
              <p:tags r:id="rId7"/>
            </p:custDataLst>
          </p:nvPr>
        </p:nvSpPr>
        <p:spPr>
          <a:xfrm>
            <a:off x="4511039" y="4490846"/>
            <a:ext cx="1383093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4" name="文本占位符 13"/>
          <p:cNvSpPr>
            <a:spLocks noGrp="1"/>
          </p:cNvSpPr>
          <p:nvPr userDrawn="1">
            <p:ph type="body" sz="quarter" idx="14" hasCustomPrompt="1"/>
            <p:custDataLst>
              <p:tags r:id="rId8"/>
            </p:custDataLst>
          </p:nvPr>
        </p:nvSpPr>
        <p:spPr>
          <a:xfrm>
            <a:off x="6096000" y="4490846"/>
            <a:ext cx="1383092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12192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251487" y="2681555"/>
            <a:ext cx="3577049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5251487" y="3459937"/>
            <a:ext cx="3577050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4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2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0" y="-15482"/>
            <a:ext cx="3649343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 rotWithShape="1">
            <a:blip r:embed="rId14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10800000">
            <a:off x="8542657" y="15483"/>
            <a:ext cx="3649343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14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矩形: 圆角 13"/>
          <p:cNvSpPr/>
          <p:nvPr userDrawn="1">
            <p:custDataLst>
              <p:tags r:id="rId7"/>
            </p:custDataLst>
          </p:nvPr>
        </p:nvSpPr>
        <p:spPr>
          <a:xfrm>
            <a:off x="5638165" y="1484173"/>
            <a:ext cx="9144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 rot="5400000">
            <a:off x="-3378783" y="2809615"/>
            <a:ext cx="68580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-15240"/>
            <a:ext cx="12192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6177281"/>
            <a:ext cx="12192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25639" y="2421777"/>
            <a:ext cx="594072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0" y="-3"/>
            <a:ext cx="12192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4632702" y="4417887"/>
            <a:ext cx="1302101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6257198" y="4417887"/>
            <a:ext cx="1302102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810" y="0"/>
            <a:ext cx="12192000" cy="1975485"/>
          </a:xfrm>
          <a:prstGeom prst="rect">
            <a:avLst/>
          </a:prstGeom>
        </p:spPr>
      </p:pic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0" y="6242387"/>
            <a:ext cx="12192000" cy="1231226"/>
          </a:xfrm>
          <a:prstGeom prst="rect">
            <a:avLst/>
          </a:prstGeom>
        </p:spPr>
      </p:pic>
      <p:sp>
        <p:nvSpPr>
          <p:cNvPr id="15" name="矩形 1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429082" y="4917233"/>
            <a:ext cx="3762917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rot="10800000" flipH="1">
            <a:off x="0" y="398"/>
            <a:ext cx="4713605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4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967923" y="1468120"/>
            <a:ext cx="2256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103880" y="3766185"/>
            <a:ext cx="6150610" cy="172021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计科</a:t>
            </a:r>
            <a:r>
              <a:rPr lang="en-US" altLang="zh-CN" dirty="0">
                <a:solidFill>
                  <a:schemeClr val="accent1"/>
                </a:solidFill>
              </a:rPr>
              <a:t>2102 </a:t>
            </a:r>
            <a:r>
              <a:rPr lang="zh-CN" altLang="en-US" dirty="0">
                <a:solidFill>
                  <a:schemeClr val="accent1"/>
                </a:solidFill>
              </a:rPr>
              <a:t>第</a:t>
            </a:r>
            <a:r>
              <a:rPr lang="en-US" altLang="zh-CN" dirty="0">
                <a:solidFill>
                  <a:schemeClr val="accent1"/>
                </a:solidFill>
              </a:rPr>
              <a:t>1</a:t>
            </a:r>
            <a:r>
              <a:rPr lang="zh-CN" altLang="en-US" dirty="0">
                <a:solidFill>
                  <a:schemeClr val="accent1"/>
                </a:solidFill>
              </a:rPr>
              <a:t>小组</a:t>
            </a:r>
          </a:p>
          <a:p>
            <a:endParaRPr lang="zh-CN" altLang="en-US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2023.12.10</a:t>
            </a:r>
          </a:p>
        </p:txBody>
      </p:sp>
      <p:sp>
        <p:nvSpPr>
          <p:cNvPr id="8" name="标题 7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数据结构与算法分析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216785" y="4056380"/>
            <a:ext cx="7759065" cy="491490"/>
          </a:xfrm>
        </p:spPr>
        <p:txBody>
          <a:bodyPr/>
          <a:lstStyle/>
          <a:p>
            <a:r>
              <a:rPr lang="zh-CN" altLang="en-US"/>
              <a:t>龙律强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216468" y="2292046"/>
            <a:ext cx="7759065" cy="1150960"/>
          </a:xfrm>
        </p:spPr>
        <p:txBody>
          <a:bodyPr/>
          <a:lstStyle/>
          <a:p>
            <a:r>
              <a:rPr>
                <a:sym typeface="+mn-ea"/>
              </a:rPr>
              <a:t>递推搜索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194314"/>
            <a:ext cx="10852237" cy="441964"/>
          </a:xfrm>
        </p:spPr>
        <p:txBody>
          <a:bodyPr>
            <a:normAutofit fontScale="90000"/>
          </a:bodyPr>
          <a:lstStyle/>
          <a:p>
            <a:r>
              <a:rPr>
                <a:sym typeface="+mn-ea"/>
              </a:rPr>
              <a:t>自底向上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636270"/>
            <a:ext cx="10909935" cy="5953760"/>
          </a:xfrm>
        </p:spPr>
        <p:txBody>
          <a:bodyPr>
            <a:noAutofit/>
          </a:bodyPr>
          <a:lstStyle/>
          <a:p>
            <a:pPr marL="0" indent="0" algn="l">
              <a:lnSpc>
                <a:spcPts val="3000"/>
              </a:lnSpc>
              <a:buClrTx/>
              <a:buSzTx/>
              <a:buNone/>
            </a:pPr>
            <a:r>
              <a:rPr lang="zh-CN" altLang="en-US" sz="2000"/>
              <a:t>思路：</a:t>
            </a:r>
          </a:p>
          <a:p>
            <a:pPr marL="0" indent="0" algn="l">
              <a:lnSpc>
                <a:spcPts val="3000"/>
              </a:lnSpc>
              <a:buClrTx/>
              <a:buSzTx/>
              <a:buNone/>
            </a:pPr>
            <a:r>
              <a:rPr lang="en-US" altLang="zh-CN" sz="2000"/>
              <a:t>1</a:t>
            </a:r>
            <a:r>
              <a:rPr sz="2000"/>
              <a:t>、</a:t>
            </a:r>
            <a:r>
              <a:rPr sz="2000">
                <a:sym typeface="+mn-ea"/>
              </a:rPr>
              <a:t>具体来说，我们可以定义一个二维数组 a，其中 ,a</a:t>
            </a:r>
            <a:r>
              <a:rPr lang="en-US" altLang="zh-CN" sz="2000">
                <a:sym typeface="+mn-ea"/>
              </a:rPr>
              <a:t>[i][j]</a:t>
            </a:r>
            <a:r>
              <a:rPr sz="2000">
                <a:sym typeface="+mn-ea"/>
              </a:rPr>
              <a:t>表示数字三角形中第 i 行第</a:t>
            </a:r>
            <a:r>
              <a:rPr lang="en-US" altLang="zh-CN" sz="2000">
                <a:sym typeface="+mn-ea"/>
              </a:rPr>
              <a:t> </a:t>
            </a:r>
            <a:r>
              <a:rPr sz="2000">
                <a:sym typeface="+mn-ea"/>
              </a:rPr>
              <a:t>j 列的数字。</a:t>
            </a:r>
          </a:p>
          <a:p>
            <a:pPr marL="0" indent="0" algn="l">
              <a:lnSpc>
                <a:spcPts val="3000"/>
              </a:lnSpc>
              <a:buClrTx/>
              <a:buSzTx/>
              <a:buNone/>
            </a:pPr>
            <a:r>
              <a:rPr lang="en-US" altLang="zh-CN" sz="2000">
                <a:sym typeface="+mn-ea"/>
              </a:rPr>
              <a:t>2</a:t>
            </a:r>
            <a:r>
              <a:rPr sz="2000">
                <a:sym typeface="+mn-ea"/>
              </a:rPr>
              <a:t>、从倒数第二行起，对于每个数字 a[i][j]，计算它到底部的最大路径和，因此自底向上a</a:t>
            </a:r>
            <a:r>
              <a:rPr lang="en-US" altLang="zh-CN" sz="2000">
                <a:sym typeface="+mn-ea"/>
              </a:rPr>
              <a:t>[i][j]</a:t>
            </a:r>
            <a:r>
              <a:rPr sz="2000">
                <a:sym typeface="+mn-ea"/>
              </a:rPr>
              <a:t>被逐步修改为表示从第 i 行第 j 列出发到底部的最大路径和，</a:t>
            </a:r>
            <a:r>
              <a:rPr lang="zh-CN" altLang="en-US" sz="2000"/>
              <a:t>即它自身的值加上下一行两个相邻数字的最大路径和。</a:t>
            </a:r>
          </a:p>
          <a:p>
            <a:pPr marL="0" indent="0" algn="l">
              <a:lnSpc>
                <a:spcPts val="3000"/>
              </a:lnSpc>
              <a:buClrTx/>
              <a:buSzTx/>
              <a:buNone/>
            </a:pPr>
            <a:r>
              <a:rPr lang="en-US" altLang="zh-CN" sz="2000"/>
              <a:t>3</a:t>
            </a:r>
            <a:r>
              <a:rPr sz="2000"/>
              <a:t>、</a:t>
            </a:r>
            <a:r>
              <a:rPr lang="zh-CN" altLang="en-US" sz="2000"/>
              <a:t>最终数字三角形的最大路径和存储在 a[1][1] 中，将其输出。</a:t>
            </a:r>
          </a:p>
          <a:p>
            <a:pPr marL="0" indent="0" algn="l">
              <a:lnSpc>
                <a:spcPts val="3000"/>
              </a:lnSpc>
              <a:buClrTx/>
              <a:buSzTx/>
              <a:buNone/>
            </a:pPr>
            <a:endParaRPr lang="zh-CN" altLang="en-US" sz="2000"/>
          </a:p>
          <a:p>
            <a:pPr marL="0" indent="0" algn="l">
              <a:lnSpc>
                <a:spcPts val="3000"/>
              </a:lnSpc>
              <a:buClrTx/>
              <a:buSzTx/>
              <a:buNone/>
            </a:pPr>
            <a:r>
              <a:rPr sz="2400">
                <a:sym typeface="+mn-ea"/>
              </a:rPr>
              <a:t>递推方程：a[i][j]+=max(a[i+1][j],a[i+1][j+1])</a:t>
            </a:r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递推搜索（自底向上）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/>
              <a:t>#include&lt;bits/stdc++.h&gt;</a:t>
            </a:r>
          </a:p>
          <a:p>
            <a:r>
              <a:rPr lang="zh-CN" altLang="en-US"/>
              <a:t>using namespace std;</a:t>
            </a:r>
          </a:p>
          <a:p>
            <a:r>
              <a:rPr lang="zh-CN" altLang="en-US"/>
              <a:t>long long n,a[1005][1005];</a:t>
            </a:r>
          </a:p>
          <a:p>
            <a:r>
              <a:rPr lang="zh-CN" altLang="en-US"/>
              <a:t>int main()</a:t>
            </a:r>
          </a:p>
          <a:p>
            <a:r>
              <a:rPr lang="zh-CN" altLang="en-US"/>
              <a:t>{</a:t>
            </a:r>
          </a:p>
          <a:p>
            <a:r>
              <a:rPr lang="zh-CN" altLang="en-US"/>
              <a:t>	cin&gt;&gt;n;</a:t>
            </a:r>
          </a:p>
          <a:p>
            <a:r>
              <a:rPr lang="zh-CN" altLang="en-US"/>
              <a:t>	for(int i=1;i&lt;=n;i++)</a:t>
            </a:r>
          </a:p>
          <a:p>
            <a:r>
              <a:rPr lang="zh-CN" altLang="en-US"/>
              <a:t>	 </a:t>
            </a:r>
            <a:r>
              <a:rPr lang="en-US" altLang="zh-CN"/>
              <a:t>    </a:t>
            </a:r>
            <a:r>
              <a:rPr lang="zh-CN" altLang="en-US"/>
              <a:t>for(int j=1;j&lt;=i;j++) cin&gt;&gt;a[i][j];</a:t>
            </a:r>
          </a:p>
          <a:p>
            <a:r>
              <a:rPr lang="zh-CN" altLang="en-US"/>
              <a:t>	for(int i=n-1;i&gt;=1;i--)</a:t>
            </a:r>
          </a:p>
          <a:p>
            <a:r>
              <a:rPr lang="zh-CN" altLang="en-US"/>
              <a:t>	 </a:t>
            </a:r>
            <a:r>
              <a:rPr lang="en-US" altLang="zh-CN"/>
              <a:t>    </a:t>
            </a:r>
            <a:r>
              <a:rPr lang="zh-CN" altLang="en-US"/>
              <a:t>for(int j=1;j&lt;=i;j++) </a:t>
            </a:r>
            <a:r>
              <a:rPr lang="zh-CN" altLang="en-US">
                <a:solidFill>
                  <a:srgbClr val="FF0000"/>
                </a:solidFill>
              </a:rPr>
              <a:t>a[i][j]+=max(a[i+1][j],a[i+1][j+1])</a:t>
            </a:r>
            <a:r>
              <a:rPr lang="zh-CN" altLang="en-US"/>
              <a:t>;</a:t>
            </a:r>
          </a:p>
          <a:p>
            <a:r>
              <a:rPr lang="zh-CN" altLang="en-US"/>
              <a:t>	cout&lt;&lt;a[1][1];</a:t>
            </a:r>
          </a:p>
          <a:p>
            <a:r>
              <a:rPr lang="zh-CN" altLang="en-US"/>
              <a:t>	return 0;</a:t>
            </a:r>
          </a:p>
          <a:p>
            <a:r>
              <a:rPr lang="zh-CN" altLang="en-US"/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265" y="598805"/>
            <a:ext cx="6924675" cy="2324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13345" y="22663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这个是书上的标准答案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216785" y="4056380"/>
            <a:ext cx="7759065" cy="491490"/>
          </a:xfrm>
        </p:spPr>
        <p:txBody>
          <a:bodyPr/>
          <a:lstStyle/>
          <a:p>
            <a:r>
              <a:rPr lang="zh-CN" altLang="en-US" dirty="0"/>
              <a:t>甘晴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216468" y="2292046"/>
            <a:ext cx="7759065" cy="1150960"/>
          </a:xfrm>
        </p:spPr>
        <p:txBody>
          <a:bodyPr/>
          <a:lstStyle/>
          <a:p>
            <a:r>
              <a:rPr lang="zh-CN" altLang="en-US"/>
              <a:t>动态规划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动态规划（自顶向下）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lnSpc>
                <a:spcPts val="1500"/>
              </a:lnSpc>
              <a:buClrTx/>
              <a:buSzTx/>
            </a:pPr>
            <a:r>
              <a:rPr sz="1800">
                <a:sym typeface="+mn-ea"/>
              </a:rPr>
              <a:t>#include&lt;bits/stdc++.h&gt;</a:t>
            </a:r>
            <a:endParaRPr lang="zh-CN" altLang="en-US" sz="1800"/>
          </a:p>
          <a:p>
            <a:pPr algn="l">
              <a:lnSpc>
                <a:spcPts val="1500"/>
              </a:lnSpc>
              <a:buClrTx/>
              <a:buSzTx/>
            </a:pPr>
            <a:r>
              <a:rPr lang="zh-CN" altLang="en-US" sz="1800"/>
              <a:t>using namespace std;</a:t>
            </a:r>
          </a:p>
          <a:p>
            <a:pPr algn="l">
              <a:lnSpc>
                <a:spcPts val="1500"/>
              </a:lnSpc>
              <a:buClrTx/>
              <a:buSzTx/>
            </a:pPr>
            <a:r>
              <a:rPr lang="zh-CN" altLang="en-US" sz="1800"/>
              <a:t>int a[1010][1010],f[1010][1010];</a:t>
            </a:r>
          </a:p>
          <a:p>
            <a:pPr algn="l">
              <a:lnSpc>
                <a:spcPts val="1500"/>
              </a:lnSpc>
              <a:buClrTx/>
              <a:buSzTx/>
            </a:pPr>
            <a:r>
              <a:rPr lang="zh-CN" altLang="en-US" sz="1800"/>
              <a:t>int main(){</a:t>
            </a:r>
          </a:p>
          <a:p>
            <a:pPr algn="l">
              <a:lnSpc>
                <a:spcPts val="1500"/>
              </a:lnSpc>
              <a:buClrTx/>
              <a:buSzTx/>
            </a:pPr>
            <a:r>
              <a:rPr lang="zh-CN" altLang="en-US" sz="1800"/>
              <a:t>	int n,s=0;</a:t>
            </a:r>
          </a:p>
          <a:p>
            <a:pPr algn="l">
              <a:lnSpc>
                <a:spcPts val="1500"/>
              </a:lnSpc>
              <a:buClrTx/>
              <a:buSzTx/>
            </a:pPr>
            <a:r>
              <a:rPr lang="zh-CN" altLang="en-US" sz="1800"/>
              <a:t>	cin&gt;&gt;n;</a:t>
            </a:r>
          </a:p>
          <a:p>
            <a:pPr algn="l">
              <a:lnSpc>
                <a:spcPts val="1500"/>
              </a:lnSpc>
              <a:buClrTx/>
              <a:buSzTx/>
            </a:pPr>
            <a:r>
              <a:rPr lang="zh-CN" altLang="en-US" sz="1800"/>
              <a:t>	for(int i=1;i&lt;=n;i++)</a:t>
            </a:r>
          </a:p>
          <a:p>
            <a:pPr algn="l">
              <a:lnSpc>
                <a:spcPts val="1500"/>
              </a:lnSpc>
              <a:buClrTx/>
              <a:buSzTx/>
            </a:pPr>
            <a:r>
              <a:rPr lang="zh-CN" altLang="en-US" sz="1800"/>
              <a:t>		for(int j=1;j&lt;=i;j++)</a:t>
            </a:r>
          </a:p>
          <a:p>
            <a:pPr algn="l">
              <a:lnSpc>
                <a:spcPts val="1500"/>
              </a:lnSpc>
              <a:buClrTx/>
              <a:buSzTx/>
            </a:pPr>
            <a:r>
              <a:rPr lang="zh-CN" altLang="en-US" sz="1800"/>
              <a:t>			cin&gt;&gt;a[i][j];</a:t>
            </a:r>
          </a:p>
          <a:p>
            <a:pPr algn="l">
              <a:lnSpc>
                <a:spcPts val="1500"/>
              </a:lnSpc>
              <a:buClrTx/>
              <a:buSzTx/>
            </a:pPr>
            <a:r>
              <a:rPr lang="zh-CN" altLang="en-US" sz="1800"/>
              <a:t>	for(int i=1;i&lt;=n;i++)</a:t>
            </a:r>
          </a:p>
          <a:p>
            <a:pPr algn="l">
              <a:lnSpc>
                <a:spcPts val="1500"/>
              </a:lnSpc>
              <a:buClrTx/>
              <a:buSzTx/>
            </a:pPr>
            <a:r>
              <a:rPr lang="zh-CN" altLang="en-US" sz="1800"/>
              <a:t>		for(int j=1;j&lt;=i;j++)</a:t>
            </a:r>
          </a:p>
          <a:p>
            <a:pPr algn="l">
              <a:lnSpc>
                <a:spcPts val="1500"/>
              </a:lnSpc>
              <a:buClrTx/>
              <a:buSzTx/>
            </a:pPr>
            <a:r>
              <a:rPr lang="zh-CN" altLang="en-US" sz="1800"/>
              <a:t>			f[i][j]=max(f[i-1][j-1],f[i-1][j])+a[i][j];</a:t>
            </a:r>
          </a:p>
          <a:p>
            <a:pPr algn="l">
              <a:lnSpc>
                <a:spcPts val="1500"/>
              </a:lnSpc>
              <a:buClrTx/>
              <a:buSzTx/>
            </a:pPr>
            <a:r>
              <a:rPr lang="zh-CN" altLang="en-US" sz="1800"/>
              <a:t>	for(int j=1;j&lt;=n;j++) s=max(s,f[n][j]);</a:t>
            </a:r>
          </a:p>
          <a:p>
            <a:pPr algn="l">
              <a:lnSpc>
                <a:spcPts val="1500"/>
              </a:lnSpc>
              <a:buClrTx/>
              <a:buSzTx/>
            </a:pPr>
            <a:r>
              <a:rPr lang="zh-CN" altLang="en-US" sz="1800"/>
              <a:t>	cout&lt;&lt;s;</a:t>
            </a:r>
          </a:p>
          <a:p>
            <a:pPr algn="l">
              <a:lnSpc>
                <a:spcPts val="1500"/>
              </a:lnSpc>
              <a:buClrTx/>
              <a:buSzTx/>
            </a:pPr>
            <a:r>
              <a:rPr lang="zh-CN" altLang="en-US" sz="1800"/>
              <a:t>	return 0;</a:t>
            </a:r>
          </a:p>
          <a:p>
            <a:pPr algn="l">
              <a:lnSpc>
                <a:spcPts val="1500"/>
              </a:lnSpc>
              <a:buClrTx/>
              <a:buSzTx/>
            </a:pPr>
            <a:r>
              <a:rPr lang="zh-CN" altLang="en-US" sz="1800"/>
              <a:t>} 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61200" y="646430"/>
            <a:ext cx="4370070" cy="25774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动态规划（自顶向下）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100000"/>
              </a:lnSpc>
              <a:buClrTx/>
              <a:buSzTx/>
            </a:pPr>
            <a:r>
              <a:rPr sz="1800">
                <a:sym typeface="+mn-ea"/>
              </a:rPr>
              <a:t>这道题可以用动态规划来做，重点是表示状态和写状态转移方程</a:t>
            </a:r>
          </a:p>
          <a:p>
            <a:pPr algn="l">
              <a:lnSpc>
                <a:spcPct val="100000"/>
              </a:lnSpc>
              <a:buClrTx/>
              <a:buSzTx/>
            </a:pPr>
            <a:r>
              <a:rPr sz="1800">
                <a:sym typeface="+mn-ea"/>
              </a:rPr>
              <a:t>设 v[i,j] 为点 (i,j) 上的值，f[i,j] 表示由 (1,1) 到 (i,j) 的路径最大总和，</a:t>
            </a:r>
          </a:p>
          <a:p>
            <a:pPr algn="l">
              <a:lnSpc>
                <a:spcPct val="100000"/>
              </a:lnSpc>
              <a:buClrTx/>
              <a:buSzTx/>
            </a:pPr>
            <a:r>
              <a:rPr sz="1800">
                <a:sym typeface="+mn-ea"/>
              </a:rPr>
              <a:t>则 f[i,j]=Max{f[i-1,j-1],f[i-1,j]}+v[i,j]。</a:t>
            </a:r>
          </a:p>
          <a:p>
            <a:pPr algn="l">
              <a:lnSpc>
                <a:spcPct val="100000"/>
              </a:lnSpc>
              <a:buClrTx/>
              <a:buSzTx/>
            </a:pPr>
            <a:r>
              <a:rPr sz="1800">
                <a:sym typeface="+mn-ea"/>
              </a:rPr>
              <a:t>此处注意“左上角点”对应的是点 (i-1,j-1)，右上角对应的是点 (i-1,j)。</a:t>
            </a:r>
          </a:p>
          <a:p>
            <a:pPr algn="l">
              <a:lnSpc>
                <a:spcPct val="100000"/>
              </a:lnSpc>
              <a:buClrTx/>
              <a:buSzTx/>
            </a:pPr>
            <a:r>
              <a:rPr sz="1800">
                <a:sym typeface="+mn-ea"/>
              </a:rPr>
              <a:t>边界条件更加容易想到，是 f[i][0]=f[0][j]=0 (0&lt;=i,j&lt;=n)。</a:t>
            </a:r>
          </a:p>
          <a:p>
            <a:pPr algn="l">
              <a:lnSpc>
                <a:spcPct val="100000"/>
              </a:lnSpc>
              <a:buClrTx/>
              <a:buSzTx/>
            </a:pPr>
            <a:r>
              <a:rPr sz="1800">
                <a:sym typeface="+mn-ea"/>
              </a:rPr>
              <a:t>最后还需注意一点。如果浅学过DP可能下意识输出 f[n][n]，</a:t>
            </a:r>
          </a:p>
          <a:p>
            <a:pPr algn="l">
              <a:lnSpc>
                <a:spcPct val="100000"/>
              </a:lnSpc>
              <a:buClrTx/>
              <a:buSzTx/>
            </a:pPr>
            <a:r>
              <a:rPr sz="1800">
                <a:sym typeface="+mn-ea"/>
              </a:rPr>
              <a:t>但根据题目中“到底部任意处结束”可以看出，总和最大的路径可能终结于 (n,1) 到 (n,n) 的任意一点，最后还需要再从中寻找最大的 f[n,j]。</a:t>
            </a:r>
          </a:p>
          <a:p>
            <a:pPr algn="l">
              <a:lnSpc>
                <a:spcPct val="100000"/>
              </a:lnSpc>
              <a:buClrTx/>
              <a:buSzTx/>
            </a:pPr>
            <a:r>
              <a:rPr sz="1800">
                <a:sym typeface="+mn-ea"/>
              </a:rPr>
              <a:t>整理思路，首先二重循环输入三角形存储于 a[][] 中，再设一 f[][] 用二重循环求解后，从 f[n][1] 至 f[n][n] 中找到最大值输出。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765540" y="1050290"/>
            <a:ext cx="3355975" cy="19792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</a:t>
            </a:r>
            <a:r>
              <a:rPr lang="en-US" altLang="zh-CN" dirty="0"/>
              <a:t>pl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216467" y="2278040"/>
            <a:ext cx="7759065" cy="1150960"/>
          </a:xfrm>
        </p:spPr>
        <p:txBody>
          <a:bodyPr/>
          <a:lstStyle/>
          <a:p>
            <a:r>
              <a:rPr lang="zh-CN" sz="4800">
                <a:sym typeface="+mn-ea"/>
              </a:rPr>
              <a:t>动态规划</a:t>
            </a:r>
            <a:br>
              <a:rPr lang="zh-CN" sz="4800">
                <a:sym typeface="+mn-ea"/>
              </a:rPr>
            </a:br>
            <a:r>
              <a:rPr lang="zh-CN" sz="4800">
                <a:sym typeface="+mn-ea"/>
              </a:rPr>
              <a:t>最优子结构与重叠子问题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动态规划（自顶向下）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060" y="1144270"/>
            <a:ext cx="2098675" cy="286385"/>
          </a:xfrm>
        </p:spPr>
        <p:txBody>
          <a:bodyPr>
            <a:noAutofit/>
          </a:bodyPr>
          <a:lstStyle/>
          <a:p>
            <a:pPr marL="0" indent="0" algn="l">
              <a:lnSpc>
                <a:spcPts val="1500"/>
              </a:lnSpc>
              <a:buClrTx/>
              <a:buSzTx/>
              <a:buNone/>
            </a:pPr>
            <a:r>
              <a:rPr sz="1800">
                <a:sym typeface="+mn-ea"/>
              </a:rPr>
              <a:t>最优子结构</a:t>
            </a:r>
          </a:p>
          <a:p>
            <a:pPr algn="l">
              <a:lnSpc>
                <a:spcPts val="1500"/>
              </a:lnSpc>
              <a:buClrTx/>
              <a:buSzTx/>
            </a:pPr>
            <a:endParaRPr sz="1800">
              <a:sym typeface="+mn-ea"/>
            </a:endParaRPr>
          </a:p>
          <a:p>
            <a:pPr algn="l">
              <a:lnSpc>
                <a:spcPts val="1500"/>
              </a:lnSpc>
              <a:buClrTx/>
              <a:buSzTx/>
            </a:pPr>
            <a:endParaRPr sz="18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7820" y="2326640"/>
            <a:ext cx="62706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一个问题的最优解可由子问题的</a:t>
            </a:r>
            <a:r>
              <a:rPr lang="zh-CN" altLang="en-US">
                <a:solidFill>
                  <a:srgbClr val="FF0000"/>
                </a:solidFill>
              </a:rPr>
              <a:t>最优解</a:t>
            </a:r>
            <a:r>
              <a:rPr lang="zh-CN" altLang="en-US"/>
              <a:t>有效构造出来。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最优子结构保证了动态规划中原问题的最优解</a:t>
            </a:r>
            <a:r>
              <a:rPr lang="zh-CN" altLang="en-US">
                <a:solidFill>
                  <a:srgbClr val="FF0000"/>
                </a:solidFill>
              </a:rPr>
              <a:t>可以由子问题的最优解推导而来。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因此一个问题</a:t>
            </a:r>
            <a:r>
              <a:rPr lang="zh-CN" altLang="en-US">
                <a:solidFill>
                  <a:srgbClr val="FF0000"/>
                </a:solidFill>
              </a:rPr>
              <a:t>必须拥有最优子结构</a:t>
            </a:r>
            <a:r>
              <a:rPr lang="zh-CN" altLang="en-US"/>
              <a:t>，才能用动态规划解决。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23125" y="1144270"/>
            <a:ext cx="3754120" cy="4013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动态规划（自顶向下）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060" y="1144270"/>
            <a:ext cx="2098675" cy="286385"/>
          </a:xfrm>
        </p:spPr>
        <p:txBody>
          <a:bodyPr>
            <a:noAutofit/>
          </a:bodyPr>
          <a:lstStyle/>
          <a:p>
            <a:pPr marL="0" indent="0" algn="l">
              <a:lnSpc>
                <a:spcPts val="1500"/>
              </a:lnSpc>
              <a:buClrTx/>
              <a:buSzTx/>
              <a:buNone/>
            </a:pPr>
            <a:r>
              <a:rPr sz="1800">
                <a:sym typeface="+mn-ea"/>
              </a:rPr>
              <a:t>最优子结构</a:t>
            </a:r>
          </a:p>
          <a:p>
            <a:pPr algn="l">
              <a:lnSpc>
                <a:spcPts val="1500"/>
              </a:lnSpc>
              <a:buClrTx/>
              <a:buSzTx/>
            </a:pPr>
            <a:endParaRPr sz="1800">
              <a:sym typeface="+mn-ea"/>
            </a:endParaRPr>
          </a:p>
          <a:p>
            <a:pPr algn="l">
              <a:lnSpc>
                <a:spcPts val="1500"/>
              </a:lnSpc>
              <a:buClrTx/>
              <a:buSzTx/>
            </a:pPr>
            <a:endParaRPr sz="18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9890" y="1637665"/>
            <a:ext cx="696912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</a:rPr>
              <a:t>1.</a:t>
            </a:r>
            <a:r>
              <a:rPr lang="zh-CN" altLang="en-US">
                <a:solidFill>
                  <a:srgbClr val="FF0000"/>
                </a:solidFill>
              </a:rPr>
              <a:t>假设最优解的结构</a:t>
            </a:r>
            <a:r>
              <a:rPr lang="zh-CN" altLang="en-US"/>
              <a:t>： 首先，假设在原问题的最优解中，包含了某个子问题的最优解。也就是说，我们认为在整体最优解中，某个阶段的选择是最优的。这是一个假设。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</a:rPr>
              <a:t>2.</a:t>
            </a:r>
            <a:r>
              <a:rPr lang="zh-CN" altLang="en-US">
                <a:solidFill>
                  <a:srgbClr val="FF0000"/>
                </a:solidFill>
              </a:rPr>
              <a:t>使用归纳法证明</a:t>
            </a:r>
            <a:r>
              <a:rPr lang="zh-CN" altLang="en-US"/>
              <a:t>： 然后，使用归纳法证明这个假设。具体步骤如下：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基础情况： 证明最优子结构在问题的基础情况下成立。通常，这是指证明在问题规模最小的情况下，最优子结构性质是成立的。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归纳假设： 假设最优子结构在规模更小的子问题上成立，即规模比当前问题小的子问题的最优解是正确的。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归纳步骤： 基于归纳假设，证明当前问题的最优解可以通过在某个阶段做出一个选择，并使用规模更小的子问题的最优解来实现。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合并解： 通过归纳步骤，将问题分解为更小的子问题，并利用这些子问题的最优解构建出当前问题的最优解。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23125" y="1144270"/>
            <a:ext cx="3754120" cy="4013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动态规划（自顶向下）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060" y="1144270"/>
            <a:ext cx="2098675" cy="286385"/>
          </a:xfrm>
        </p:spPr>
        <p:txBody>
          <a:bodyPr>
            <a:noAutofit/>
          </a:bodyPr>
          <a:lstStyle/>
          <a:p>
            <a:pPr marL="0" indent="0" algn="l">
              <a:lnSpc>
                <a:spcPts val="1500"/>
              </a:lnSpc>
              <a:buClrTx/>
              <a:buSzTx/>
              <a:buNone/>
            </a:pPr>
            <a:r>
              <a:rPr sz="1800">
                <a:sym typeface="+mn-ea"/>
              </a:rPr>
              <a:t>重叠子问题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9925" y="1933575"/>
            <a:ext cx="516128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一个问题必须拥有</a:t>
            </a:r>
            <a:r>
              <a:rPr lang="zh-CN" altLang="en-US">
                <a:solidFill>
                  <a:srgbClr val="FF0000"/>
                </a:solidFill>
              </a:rPr>
              <a:t>重叠子问题</a:t>
            </a:r>
            <a:r>
              <a:rPr lang="zh-CN" altLang="en-US"/>
              <a:t>，才能使用动态规划求解。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重叠子问题：一个问题可以被分为若干个子问题，且这些子问题会重复出现。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每次产生的子问题并不总是新问题，有些子问题会被</a:t>
            </a:r>
            <a:r>
              <a:rPr lang="zh-CN" altLang="en-US">
                <a:solidFill>
                  <a:srgbClr val="FF0000"/>
                </a:solidFill>
              </a:rPr>
              <a:t>重复计算多次</a:t>
            </a:r>
            <a:r>
              <a:rPr lang="zh-CN" altLang="en-US"/>
              <a:t>。动态规划算法正是利用了这种子问题的重叠性质，对每一个子问题只计算一次，然后将其计算结果保存在一个表格中，当再次需要计算已经计算过的子问题时，只是在表格中简单地查看一下结果，从而获得较高的效率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23125" y="1144270"/>
            <a:ext cx="3754120" cy="4013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小组分工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（1）【森</a:t>
            </a:r>
            <a:r>
              <a:rPr lang="en-US" altLang="zh-CN" sz="2400" dirty="0"/>
              <a:t>g</a:t>
            </a:r>
            <a:r>
              <a:rPr lang="zh-CN" altLang="en-US" sz="2400" dirty="0"/>
              <a:t>】举例引入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）【黄</a:t>
            </a:r>
            <a:r>
              <a:rPr lang="en-US" altLang="zh-CN" sz="2400" dirty="0"/>
              <a:t>z</a:t>
            </a:r>
            <a:r>
              <a:rPr lang="zh-CN" altLang="en-US" sz="2400" dirty="0"/>
              <a:t>】</a:t>
            </a:r>
            <a:r>
              <a:rPr sz="2400" dirty="0">
                <a:sym typeface="+mn-ea"/>
              </a:rPr>
              <a:t>为什么贪心算法不可行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）【袁</a:t>
            </a:r>
            <a:r>
              <a:rPr lang="en-US" altLang="zh-CN" sz="2400" dirty="0" err="1"/>
              <a:t>jh</a:t>
            </a:r>
            <a:r>
              <a:rPr lang="zh-CN" altLang="en-US" sz="2400" dirty="0"/>
              <a:t>】</a:t>
            </a:r>
            <a:r>
              <a:rPr sz="2400" dirty="0">
                <a:sym typeface="+mn-ea"/>
              </a:rPr>
              <a:t>记忆化搜索</a:t>
            </a:r>
            <a:r>
              <a:rPr lang="en-US" altLang="zh-CN" sz="2400" dirty="0">
                <a:sym typeface="+mn-ea"/>
              </a:rPr>
              <a:t>(</a:t>
            </a:r>
            <a:r>
              <a:rPr lang="en-US" altLang="zh-CN" sz="2400" dirty="0" err="1">
                <a:sym typeface="+mn-ea"/>
              </a:rPr>
              <a:t>dfs</a:t>
            </a:r>
            <a:r>
              <a:rPr lang="en-US" altLang="zh-CN" sz="2400" dirty="0">
                <a:sym typeface="+mn-ea"/>
              </a:rPr>
              <a:t>)</a:t>
            </a:r>
          </a:p>
          <a:p>
            <a:r>
              <a:rPr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4</a:t>
            </a:r>
            <a:r>
              <a:rPr sz="2400" dirty="0">
                <a:sym typeface="+mn-ea"/>
              </a:rPr>
              <a:t>）【龙</a:t>
            </a:r>
            <a:r>
              <a:rPr lang="en-US" sz="2400" dirty="0" err="1"/>
              <a:t>lq</a:t>
            </a:r>
            <a:r>
              <a:rPr sz="2400" dirty="0">
                <a:sym typeface="+mn-ea"/>
              </a:rPr>
              <a:t>】递推搜索（自底向上）</a:t>
            </a:r>
            <a:endParaRPr lang="zh-CN" altLang="en-US" sz="2400" dirty="0"/>
          </a:p>
          <a:p>
            <a:r>
              <a:rPr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5</a:t>
            </a:r>
            <a:r>
              <a:rPr sz="2400" dirty="0">
                <a:sym typeface="+mn-ea"/>
              </a:rPr>
              <a:t>）【</a:t>
            </a:r>
            <a:r>
              <a:rPr lang="zh-CN" altLang="en-US" sz="2400" dirty="0">
                <a:sym typeface="+mn-ea"/>
              </a:rPr>
              <a:t>甘晴</a:t>
            </a:r>
            <a:r>
              <a:rPr sz="2400" dirty="0">
                <a:sym typeface="+mn-ea"/>
              </a:rPr>
              <a:t>】动态规划方法，运行程序与测试案例，</a:t>
            </a:r>
            <a:r>
              <a:rPr lang="en-US" altLang="zh-CN" sz="2400" dirty="0">
                <a:sym typeface="+mn-ea"/>
              </a:rPr>
              <a:t>PPT</a:t>
            </a:r>
            <a:r>
              <a:rPr sz="2400" dirty="0">
                <a:sym typeface="+mn-ea"/>
              </a:rPr>
              <a:t>汇总</a:t>
            </a:r>
            <a:endParaRPr lang="zh-CN" altLang="en-US" sz="2400" dirty="0"/>
          </a:p>
          <a:p>
            <a:r>
              <a:rPr lang="zh-CN" altLang="en-US" sz="2400" dirty="0"/>
              <a:t>（6）【刘</a:t>
            </a:r>
            <a:r>
              <a:rPr lang="en-US" altLang="zh-CN" sz="2400" dirty="0"/>
              <a:t>pl</a:t>
            </a:r>
            <a:r>
              <a:rPr lang="zh-CN" altLang="en-US" sz="2400" dirty="0"/>
              <a:t>】动态规划最优子结构与重叠子问题证明</a:t>
            </a:r>
          </a:p>
          <a:p>
            <a:r>
              <a:rPr sz="2400" dirty="0">
                <a:sym typeface="+mn-ea"/>
              </a:rPr>
              <a:t>【声明】由于本题较为简单，故小组简单讨论后分工。本组所有同学均参与讨论并在不同方面提供了思路与想法，感谢本组所有同学付出的努力。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甘晴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运行程序与测试案例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对于三种算法进行验证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9925" y="1946275"/>
            <a:ext cx="10852150" cy="46710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0580" y="1026795"/>
            <a:ext cx="1102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对于三种算法在洛谷P1216 [USACO1.5] [IOI1994]数字三角形 Number Triangles</a:t>
            </a:r>
          </a:p>
          <a:p>
            <a:r>
              <a:rPr lang="zh-CN" altLang="en-US"/>
              <a:t>https://www.luogu.com.cn/problem/P1216</a:t>
            </a:r>
          </a:p>
          <a:p>
            <a:r>
              <a:rPr lang="zh-CN" altLang="en-US"/>
              <a:t>进行验证，均通过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题目回顾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3-4</a:t>
            </a:r>
            <a:r>
              <a:rPr lang="en-US" altLang="zh-CN">
                <a:solidFill>
                  <a:schemeClr val="accent1"/>
                </a:solidFill>
              </a:rPr>
              <a:t> </a:t>
            </a:r>
            <a:r>
              <a:rPr>
                <a:solidFill>
                  <a:schemeClr val="accent1"/>
                </a:solidFill>
              </a:rPr>
              <a:t>数字三角形问题</a:t>
            </a:r>
          </a:p>
          <a:p>
            <a:r>
              <a:t>定一个由n行数字组成的数字三角形，试设计一个算法，计算出从三角形的顶至底的一条路径，使该路径经过的数字总和最大。</a:t>
            </a:r>
          </a:p>
          <a:p>
            <a:r>
              <a:t>数据输入：</a:t>
            </a:r>
          </a:p>
          <a:p>
            <a:r>
              <a:t> 由文件input.txt提供输入数据。文件的第1行是数字三角形的行数n，(1≤n≤100)。接下来n行是数字三角形各行中的数字。所有数字在0~99之间。</a:t>
            </a:r>
          </a:p>
          <a:p>
            <a:r>
              <a:t>结果输出：</a:t>
            </a:r>
          </a:p>
          <a:p>
            <a:r>
              <a:t>将计算结果输出到文件output.txt。文件第1行中的数是计算出的最大值。</a:t>
            </a:r>
          </a:p>
          <a:p>
            <a:r>
              <a:t>示例：</a:t>
            </a:r>
          </a:p>
          <a:p>
            <a:r>
              <a:t>如右图所示，从 7→3→8→7→5的路径产生了最大权值</a:t>
            </a:r>
            <a:r>
              <a:rPr lang="en-US" altLang="zh-CN"/>
              <a:t>30</a:t>
            </a:r>
            <a:r>
              <a:t>。</a:t>
            </a:r>
          </a:p>
          <a:p>
            <a:endParaRPr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267700" y="3185795"/>
            <a:ext cx="3646805" cy="31553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森</a:t>
            </a:r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举例引入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黄政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sz="4800">
                <a:sym typeface="+mn-ea"/>
              </a:rPr>
              <a:t>为什么贪心算法不可行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举例引入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但是贪心法的缺点在此题中一览无余的展现了出来：目光短浅。</a:t>
            </a:r>
          </a:p>
          <a:p>
            <a:endParaRPr lang="en-US" altLang="zh-CN"/>
          </a:p>
          <a:p>
            <a:r>
              <a:rPr lang="en-US" altLang="zh-CN"/>
              <a:t>如果按照贪心法思路，</a:t>
            </a:r>
            <a:r>
              <a:t>每次选择数字最大的子节点</a:t>
            </a:r>
            <a:r>
              <a:rPr lang="en-US" altLang="zh-CN"/>
              <a:t>：7-8-1-7-5，</a:t>
            </a:r>
          </a:p>
          <a:p>
            <a:pPr marL="0" indent="0">
              <a:buNone/>
            </a:pPr>
            <a:r>
              <a:rPr lang="en-US" altLang="zh-CN"/>
              <a:t>   其和为28；</a:t>
            </a:r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但是存在着另外一条路：7-3-8-7-5，其和为30。</a:t>
            </a:r>
          </a:p>
          <a:p>
            <a:endParaRPr lang="en-US" altLang="zh-CN"/>
          </a:p>
          <a:p>
            <a:r>
              <a:t>因此此题不能用贪心算法来解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567930" y="191770"/>
            <a:ext cx="3175000" cy="2928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567930" y="3154045"/>
            <a:ext cx="2988945" cy="3127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216785" y="4056380"/>
            <a:ext cx="7759065" cy="491490"/>
          </a:xfrm>
        </p:spPr>
        <p:txBody>
          <a:bodyPr/>
          <a:lstStyle/>
          <a:p>
            <a:r>
              <a:rPr lang="zh-CN" altLang="en-US" dirty="0"/>
              <a:t>袁</a:t>
            </a:r>
            <a:r>
              <a:rPr lang="en-US" altLang="zh-CN" dirty="0" err="1"/>
              <a:t>jh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216468" y="2292046"/>
            <a:ext cx="7759065" cy="1150960"/>
          </a:xfrm>
        </p:spPr>
        <p:txBody>
          <a:bodyPr/>
          <a:lstStyle/>
          <a:p>
            <a:r>
              <a:rPr lang="zh-CN" altLang="en-US"/>
              <a:t>记忆化搜索</a:t>
            </a:r>
            <a:r>
              <a:rPr lang="en-US" altLang="zh-CN"/>
              <a:t>(dfs)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记忆化搜索（</a:t>
            </a:r>
            <a:r>
              <a:rPr lang="en-US" altLang="zh-CN">
                <a:sym typeface="+mn-ea"/>
              </a:rPr>
              <a:t>dfs</a:t>
            </a:r>
            <a:r>
              <a:rPr>
                <a:sym typeface="+mn-ea"/>
              </a:rPr>
              <a:t>搜索）（自顶向下）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本质是一次深度优先搜索，每一次访问一个节点都将其加入该路径的总和值，存入一个备忘录，只保存访问该节点的最大路径值。</a:t>
                </a:r>
                <a:endParaRPr lang="en-US" altLang="zh-CN" dirty="0"/>
              </a:p>
              <a:p>
                <a:r>
                  <a:rPr lang="zh-CN" altLang="en-US" dirty="0"/>
                  <a:t>计算中是自顶向下查找，自底向上计算，这也是递归函数的普遍流程</a:t>
                </a:r>
                <a:endParaRPr lang="en-US" altLang="zh-CN" dirty="0"/>
              </a:p>
              <a:p>
                <a:r>
                  <a:rPr lang="zh-CN" altLang="en-US" dirty="0"/>
                  <a:t>递归边界不难看出是</a:t>
                </a:r>
                <a:r>
                  <a:rPr lang="en-US" altLang="zh-CN" dirty="0"/>
                  <a:t>x==n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递归式则是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+max(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(i+1,j),</a:t>
                </a:r>
                <a:r>
                  <a:rPr lang="en-US" altLang="zh-CN" dirty="0" err="1"/>
                  <a:t>dfs</a:t>
                </a:r>
                <a:r>
                  <a:rPr lang="en-US" altLang="zh-CN" dirty="0"/>
                  <a:t>(i+1,j+1))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𝑑𝑓𝑠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==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已</m:t>
                            </m:r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更新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dfs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𝑑𝑓𝑠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其他</m:t>
                            </m:r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情况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记忆化搜索（</a:t>
            </a:r>
            <a:r>
              <a:rPr lang="en-US" altLang="zh-CN">
                <a:sym typeface="+mn-ea"/>
              </a:rPr>
              <a:t>dfs</a:t>
            </a:r>
            <a:r>
              <a:rPr>
                <a:sym typeface="+mn-ea"/>
              </a:rPr>
              <a:t>搜索）（自顶向下）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1500"/>
              </a:lnSpc>
            </a:pPr>
            <a:r>
              <a:rPr sz="1800" dirty="0">
                <a:sym typeface="+mn-ea"/>
              </a:rPr>
              <a:t>#include&lt;bits/stdc++.h&gt;</a:t>
            </a:r>
            <a:endParaRPr lang="zh-CN" altLang="en-US" sz="1800" dirty="0"/>
          </a:p>
          <a:p>
            <a:pPr>
              <a:lnSpc>
                <a:spcPts val="1500"/>
              </a:lnSpc>
            </a:pPr>
            <a:r>
              <a:rPr lang="zh-CN" altLang="en-US" sz="1800" dirty="0"/>
              <a:t>using namespace std;</a:t>
            </a:r>
          </a:p>
          <a:p>
            <a:pPr>
              <a:lnSpc>
                <a:spcPts val="1500"/>
              </a:lnSpc>
            </a:pPr>
            <a:r>
              <a:rPr lang="zh-CN" altLang="en-US" sz="1800" dirty="0"/>
              <a:t>int n,a[1005][1005],f[1005][1005];</a:t>
            </a:r>
          </a:p>
          <a:p>
            <a:pPr>
              <a:lnSpc>
                <a:spcPts val="1500"/>
              </a:lnSpc>
            </a:pPr>
            <a:r>
              <a:rPr lang="zh-CN" altLang="en-US" sz="1800" dirty="0"/>
              <a:t>inline int dfs(int x,int y)</a:t>
            </a:r>
          </a:p>
          <a:p>
            <a:pPr>
              <a:lnSpc>
                <a:spcPts val="1500"/>
              </a:lnSpc>
            </a:pPr>
            <a:r>
              <a:rPr lang="zh-CN" altLang="en-US" sz="1800" dirty="0"/>
              <a:t>{</a:t>
            </a:r>
          </a:p>
          <a:p>
            <a:pPr>
              <a:lnSpc>
                <a:spcPts val="1500"/>
              </a:lnSpc>
            </a:pPr>
            <a:r>
              <a:rPr lang="zh-CN" altLang="en-US" sz="1800" dirty="0"/>
              <a:t>	if(x==n) return a[x][y];</a:t>
            </a:r>
          </a:p>
          <a:p>
            <a:pPr>
              <a:lnSpc>
                <a:spcPts val="1500"/>
              </a:lnSpc>
            </a:pPr>
            <a:r>
              <a:rPr lang="zh-CN" altLang="en-US" sz="1800" dirty="0"/>
              <a:t>	if(f[x][y]) return f[x][y];</a:t>
            </a:r>
          </a:p>
          <a:p>
            <a:pPr>
              <a:lnSpc>
                <a:spcPts val="1500"/>
              </a:lnSpc>
            </a:pPr>
            <a:r>
              <a:rPr lang="zh-CN" altLang="en-US" sz="1800" dirty="0"/>
              <a:t>	return f[x][y]=max(dfs(x+1,y),dfs(x+1,y+1))+a[x][y];</a:t>
            </a:r>
          </a:p>
          <a:p>
            <a:pPr>
              <a:lnSpc>
                <a:spcPts val="1500"/>
              </a:lnSpc>
            </a:pPr>
            <a:r>
              <a:rPr lang="zh-CN" altLang="en-US" sz="1800" dirty="0"/>
              <a:t>}</a:t>
            </a:r>
          </a:p>
          <a:p>
            <a:pPr>
              <a:lnSpc>
                <a:spcPts val="1500"/>
              </a:lnSpc>
            </a:pPr>
            <a:r>
              <a:rPr lang="zh-CN" altLang="en-US" sz="1800" dirty="0"/>
              <a:t>int main()</a:t>
            </a:r>
          </a:p>
          <a:p>
            <a:pPr>
              <a:lnSpc>
                <a:spcPts val="1500"/>
              </a:lnSpc>
            </a:pPr>
            <a:r>
              <a:rPr lang="zh-CN" altLang="en-US" sz="1800" dirty="0"/>
              <a:t>{</a:t>
            </a:r>
          </a:p>
          <a:p>
            <a:pPr>
              <a:lnSpc>
                <a:spcPts val="1500"/>
              </a:lnSpc>
            </a:pPr>
            <a:r>
              <a:rPr lang="zh-CN" altLang="en-US" sz="1800" dirty="0"/>
              <a:t>	scanf("%d",&amp;n);</a:t>
            </a:r>
          </a:p>
          <a:p>
            <a:pPr>
              <a:lnSpc>
                <a:spcPts val="1500"/>
              </a:lnSpc>
            </a:pPr>
            <a:r>
              <a:rPr lang="zh-CN" altLang="en-US" sz="1800" dirty="0"/>
              <a:t>	for(register int i=1;i&lt;=n;i++)</a:t>
            </a:r>
          </a:p>
          <a:p>
            <a:pPr>
              <a:lnSpc>
                <a:spcPts val="1500"/>
              </a:lnSpc>
            </a:pPr>
            <a:r>
              <a:rPr lang="zh-CN" altLang="en-US" sz="1800" dirty="0"/>
              <a:t>	 for(register int j=1;j&lt;=i;j++) scanf("%d",&amp;a[i][j]);</a:t>
            </a:r>
          </a:p>
          <a:p>
            <a:pPr>
              <a:lnSpc>
                <a:spcPts val="1500"/>
              </a:lnSpc>
            </a:pPr>
            <a:r>
              <a:rPr lang="zh-CN" altLang="en-US" sz="1800" dirty="0"/>
              <a:t>	printf("%d",dfs(1,1));</a:t>
            </a:r>
          </a:p>
          <a:p>
            <a:pPr>
              <a:lnSpc>
                <a:spcPts val="1500"/>
              </a:lnSpc>
            </a:pPr>
            <a:r>
              <a:rPr lang="zh-CN" altLang="en-US" sz="1800" dirty="0"/>
              <a:t>	return 0;</a:t>
            </a:r>
          </a:p>
          <a:p>
            <a:pPr>
              <a:lnSpc>
                <a:spcPts val="1500"/>
              </a:lnSpc>
            </a:pPr>
            <a:r>
              <a:rPr lang="zh-CN" altLang="en-US" sz="1800" dirty="0"/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MyM2E5MGIzMDMyYzI1ZmM2YjFjMWFlYTNhMjY3MD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01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_f"/>
  <p:tag name="KSO_WM_SLIDE_LAYOUT_CNT" val="1_1_2"/>
  <p:tag name="KSO_WM_TEMPLATE_THUMBS_INDEX" val="1、4、7、8、9、10、11、13、14、15"/>
  <p:tag name="KSO_WM_TEMPLATE_MASTER_THUMB_INDEX" val="1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601_1*i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01_1*b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"/>
  <p:tag name="KSO_WM_UNIT_TEXT_FILL_FORE_SCHEMECOLOR_INDEX" val="5"/>
  <p:tag name="KSO_WM_UNIT_TEXT_FILL_TYP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简约工作汇报模板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1_1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"/>
  <p:tag name="KSO_WM_UNIT_TEXT_FILL_FORE_SCHEMECOLOR_INDEX" val="5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1570</Words>
  <Application>Microsoft Office PowerPoint</Application>
  <PresentationFormat>宽屏</PresentationFormat>
  <Paragraphs>147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汉仪旗黑-85S</vt:lpstr>
      <vt:lpstr>微软雅黑</vt:lpstr>
      <vt:lpstr>Arial</vt:lpstr>
      <vt:lpstr>Calibri</vt:lpstr>
      <vt:lpstr>Cambria Math</vt:lpstr>
      <vt:lpstr>Viner Hand ITC</vt:lpstr>
      <vt:lpstr>WPS</vt:lpstr>
      <vt:lpstr>1_Office 主题​​</vt:lpstr>
      <vt:lpstr>数据结构与算法分析</vt:lpstr>
      <vt:lpstr>小组分工</vt:lpstr>
      <vt:lpstr>题目回顾</vt:lpstr>
      <vt:lpstr>举例引入</vt:lpstr>
      <vt:lpstr>为什么贪心算法不可行</vt:lpstr>
      <vt:lpstr>举例引入</vt:lpstr>
      <vt:lpstr>记忆化搜索(dfs)</vt:lpstr>
      <vt:lpstr>记忆化搜索（dfs搜索）（自顶向下）</vt:lpstr>
      <vt:lpstr>记忆化搜索（dfs搜索）（自顶向下）</vt:lpstr>
      <vt:lpstr>递推搜索</vt:lpstr>
      <vt:lpstr>自底向上</vt:lpstr>
      <vt:lpstr>递推搜索（自底向上）</vt:lpstr>
      <vt:lpstr>动态规划</vt:lpstr>
      <vt:lpstr>动态规划（自顶向下）</vt:lpstr>
      <vt:lpstr>动态规划（自顶向下）</vt:lpstr>
      <vt:lpstr>动态规划 最优子结构与重叠子问题</vt:lpstr>
      <vt:lpstr>动态规划（自顶向下）</vt:lpstr>
      <vt:lpstr>动态规划（自顶向下）</vt:lpstr>
      <vt:lpstr>动态规划（自顶向下）</vt:lpstr>
      <vt:lpstr>运行程序与测试案例</vt:lpstr>
      <vt:lpstr>对于三种算法进行验证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wolf</dc:creator>
  <cp:lastModifiedBy>Bronya Zaychik</cp:lastModifiedBy>
  <cp:revision>27</cp:revision>
  <dcterms:created xsi:type="dcterms:W3CDTF">2023-10-29T13:07:00Z</dcterms:created>
  <dcterms:modified xsi:type="dcterms:W3CDTF">2025-01-27T08:35:00Z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CF98A0400861412F84680ABEB0E63CD8_12</vt:lpwstr>
  </property>
  <property fmtid="{D5CDD505-2E9C-101B-9397-08002B2CF9AE}" pid="3" name="KSOProductBuildVer">
    <vt:lpwstr>2052-12.1.0.15712</vt:lpwstr>
  </property>
</Properties>
</file>