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6"/>
  </p:notesMasterIdLst>
  <p:sldIdLst>
    <p:sldId id="256" r:id="rId3"/>
    <p:sldId id="262" r:id="rId4"/>
    <p:sldId id="8684" r:id="rId5"/>
    <p:sldId id="8690" r:id="rId6"/>
    <p:sldId id="8691" r:id="rId7"/>
    <p:sldId id="8697" r:id="rId8"/>
    <p:sldId id="8698" r:id="rId9"/>
    <p:sldId id="8699" r:id="rId10"/>
    <p:sldId id="8700" r:id="rId11"/>
    <p:sldId id="8686" r:id="rId12"/>
    <p:sldId id="8687" r:id="rId13"/>
    <p:sldId id="8688" r:id="rId14"/>
    <p:sldId id="8679"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401"/>
    <a:srgbClr val="212A39"/>
    <a:srgbClr val="34425A"/>
    <a:srgbClr val="465A7A"/>
    <a:srgbClr val="FFC637"/>
    <a:srgbClr val="DCA568"/>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543" y="4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94403-ED6A-4B07-A740-296B01E3AEC5}" type="datetimeFigureOut">
              <a:rPr lang="zh-CN" altLang="en-US" smtClean="0"/>
              <a:t>2025/1/27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E0F08-5CA5-4FF4-B957-98B30195255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3E0F08-5CA5-4FF4-B957-98B30195255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3E0F08-5CA5-4FF4-B957-98B301952557}"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C62D74-9FC1-487E-8273-750E25A88FE9}" type="slidenum">
              <a:rPr lang="zh-CN" altLang="en-US" smtClean="0"/>
              <a:t>‹#›</a:t>
            </a:fld>
            <a:endParaRPr lang="zh-CN" altLang="en-US"/>
          </a:p>
        </p:txBody>
      </p:sp>
      <p:sp>
        <p:nvSpPr>
          <p:cNvPr id="9" name="矩形 8"/>
          <p:cNvSpPr/>
          <p:nvPr userDrawn="1"/>
        </p:nvSpPr>
        <p:spPr>
          <a:xfrm>
            <a:off x="8749782" y="6447451"/>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C62D74-9FC1-487E-8273-750E25A88FE9}" type="slidenum">
              <a:rPr lang="zh-CN" altLang="en-US" smtClean="0"/>
              <a:t>‹#›</a:t>
            </a:fld>
            <a:endParaRPr lang="zh-CN" altLang="en-US"/>
          </a:p>
        </p:txBody>
      </p:sp>
      <p:sp>
        <p:nvSpPr>
          <p:cNvPr id="9" name="矩形 8"/>
          <p:cNvSpPr/>
          <p:nvPr userDrawn="1"/>
        </p:nvSpPr>
        <p:spPr>
          <a:xfrm>
            <a:off x="8749782" y="6447451"/>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740B6-7142-469B-9D69-1008601B55D6}" type="datetimeFigureOut">
              <a:rPr lang="zh-CN" altLang="en-US" smtClean="0"/>
              <a:t>2025/1/27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62D74-9FC1-487E-8273-750E25A88FE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740B6-7142-469B-9D69-1008601B55D6}" type="datetimeFigureOut">
              <a:rPr lang="zh-CN" altLang="en-US" smtClean="0"/>
              <a:t>2025/1/27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62D74-9FC1-487E-8273-750E25A88FE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13" name="图片 12"/>
          <p:cNvPicPr>
            <a:picLocks noChangeAspect="1"/>
          </p:cNvPicPr>
          <p:nvPr/>
        </p:nvPicPr>
        <p:blipFill>
          <a:blip r:embed="rId4" cstate="screen"/>
          <a:stretch>
            <a:fillRect/>
          </a:stretch>
        </p:blipFill>
        <p:spPr>
          <a:xfrm>
            <a:off x="-3046174" y="-2663826"/>
            <a:ext cx="11697656" cy="6472342"/>
          </a:xfrm>
          <a:prstGeom prst="rect">
            <a:avLst/>
          </a:prstGeom>
        </p:spPr>
      </p:pic>
      <p:sp>
        <p:nvSpPr>
          <p:cNvPr id="17" name="文本框 16"/>
          <p:cNvSpPr txBox="1"/>
          <p:nvPr/>
        </p:nvSpPr>
        <p:spPr>
          <a:xfrm>
            <a:off x="3104690" y="3014028"/>
            <a:ext cx="5402617" cy="829945"/>
          </a:xfrm>
          <a:prstGeom prst="rect">
            <a:avLst/>
          </a:prstGeom>
          <a:noFill/>
        </p:spPr>
        <p:txBody>
          <a:bodyPr wrap="square" rtlCol="0">
            <a:spAutoFit/>
            <a:scene3d>
              <a:camera prst="orthographicFront"/>
              <a:lightRig rig="threePt" dir="t"/>
            </a:scene3d>
            <a:sp3d contourW="12700"/>
          </a:bodyPr>
          <a:lstStyle/>
          <a:p>
            <a:r>
              <a:rPr lang="zh-CN" altLang="en-US" sz="4800" b="1" dirty="0">
                <a:solidFill>
                  <a:schemeClr val="tx1">
                    <a:lumMod val="85000"/>
                    <a:lumOff val="15000"/>
                  </a:schemeClr>
                </a:solidFill>
                <a:latin typeface="+mn-ea"/>
                <a:cs typeface="经典综艺体简" panose="02010609000101010101" pitchFamily="49" charset="-122"/>
              </a:rPr>
              <a:t>小班讨论一</a:t>
            </a:r>
          </a:p>
        </p:txBody>
      </p:sp>
      <p:sp>
        <p:nvSpPr>
          <p:cNvPr id="19" name="文本框 18"/>
          <p:cNvSpPr txBox="1"/>
          <p:nvPr/>
        </p:nvSpPr>
        <p:spPr>
          <a:xfrm>
            <a:off x="-1423035" y="1126490"/>
            <a:ext cx="10978515" cy="1861185"/>
          </a:xfrm>
          <a:prstGeom prst="rect">
            <a:avLst/>
          </a:prstGeom>
          <a:noFill/>
        </p:spPr>
        <p:txBody>
          <a:bodyPr wrap="square" rtlCol="0">
            <a:spAutoFit/>
            <a:scene3d>
              <a:camera prst="orthographicFront"/>
              <a:lightRig rig="threePt" dir="t"/>
            </a:scene3d>
            <a:sp3d contourW="12700"/>
          </a:bodyPr>
          <a:lstStyle/>
          <a:p>
            <a:pPr algn="r"/>
            <a:r>
              <a:rPr lang="zh-CN" altLang="en-US" sz="11500" dirty="0">
                <a:solidFill>
                  <a:srgbClr val="FFB401"/>
                </a:solidFill>
                <a:latin typeface="Agency FB" panose="020B0503020202020204" pitchFamily="34" charset="0"/>
              </a:rPr>
              <a:t>计算机网络</a:t>
            </a:r>
          </a:p>
        </p:txBody>
      </p:sp>
      <p:grpSp>
        <p:nvGrpSpPr>
          <p:cNvPr id="4" name="组合 3"/>
          <p:cNvGrpSpPr/>
          <p:nvPr/>
        </p:nvGrpSpPr>
        <p:grpSpPr>
          <a:xfrm>
            <a:off x="9330071" y="4659437"/>
            <a:ext cx="3488576" cy="2507105"/>
            <a:chOff x="9330071" y="4659437"/>
            <a:chExt cx="3488576" cy="2507105"/>
          </a:xfrm>
        </p:grpSpPr>
        <p:pic>
          <p:nvPicPr>
            <p:cNvPr id="28" name="图片 27"/>
            <p:cNvPicPr>
              <a:picLocks noChangeAspect="1"/>
            </p:cNvPicPr>
            <p:nvPr/>
          </p:nvPicPr>
          <p:blipFill>
            <a:blip r:embed="rId5" cstate="screen"/>
            <a:stretch>
              <a:fillRect/>
            </a:stretch>
          </p:blipFill>
          <p:spPr>
            <a:xfrm>
              <a:off x="9470823" y="5467285"/>
              <a:ext cx="1046894" cy="1134899"/>
            </a:xfrm>
            <a:prstGeom prst="rect">
              <a:avLst/>
            </a:prstGeom>
          </p:spPr>
        </p:pic>
        <p:pic>
          <p:nvPicPr>
            <p:cNvPr id="29" name="图片 28"/>
            <p:cNvPicPr>
              <a:picLocks noChangeAspect="1"/>
            </p:cNvPicPr>
            <p:nvPr/>
          </p:nvPicPr>
          <p:blipFill>
            <a:blip r:embed="rId6" cstate="screen"/>
            <a:stretch>
              <a:fillRect/>
            </a:stretch>
          </p:blipFill>
          <p:spPr>
            <a:xfrm>
              <a:off x="10605824" y="4769755"/>
              <a:ext cx="1209792" cy="1311491"/>
            </a:xfrm>
            <a:prstGeom prst="rect">
              <a:avLst/>
            </a:prstGeom>
          </p:spPr>
        </p:pic>
        <p:pic>
          <p:nvPicPr>
            <p:cNvPr id="30" name="图片 29"/>
            <p:cNvPicPr>
              <a:picLocks noChangeAspect="1"/>
            </p:cNvPicPr>
            <p:nvPr/>
          </p:nvPicPr>
          <p:blipFill>
            <a:blip r:embed="rId7" cstate="screen"/>
            <a:stretch>
              <a:fillRect/>
            </a:stretch>
          </p:blipFill>
          <p:spPr>
            <a:xfrm>
              <a:off x="11334096" y="5441425"/>
              <a:ext cx="848991" cy="920360"/>
            </a:xfrm>
            <a:prstGeom prst="rect">
              <a:avLst/>
            </a:prstGeom>
          </p:spPr>
        </p:pic>
        <p:pic>
          <p:nvPicPr>
            <p:cNvPr id="31" name="图片 30"/>
            <p:cNvPicPr>
              <a:picLocks noChangeAspect="1"/>
            </p:cNvPicPr>
            <p:nvPr/>
          </p:nvPicPr>
          <p:blipFill>
            <a:blip r:embed="rId5" cstate="screen"/>
            <a:stretch>
              <a:fillRect/>
            </a:stretch>
          </p:blipFill>
          <p:spPr>
            <a:xfrm>
              <a:off x="10259455" y="5693775"/>
              <a:ext cx="1046894" cy="1134899"/>
            </a:xfrm>
            <a:prstGeom prst="rect">
              <a:avLst/>
            </a:prstGeom>
          </p:spPr>
        </p:pic>
        <p:pic>
          <p:nvPicPr>
            <p:cNvPr id="32" name="图片 31"/>
            <p:cNvPicPr>
              <a:picLocks noChangeAspect="1"/>
            </p:cNvPicPr>
            <p:nvPr/>
          </p:nvPicPr>
          <p:blipFill>
            <a:blip r:embed="rId5" cstate="screen"/>
            <a:stretch>
              <a:fillRect/>
            </a:stretch>
          </p:blipFill>
          <p:spPr>
            <a:xfrm>
              <a:off x="11668553" y="4659437"/>
              <a:ext cx="1046894" cy="1134899"/>
            </a:xfrm>
            <a:prstGeom prst="rect">
              <a:avLst/>
            </a:prstGeom>
          </p:spPr>
        </p:pic>
        <p:pic>
          <p:nvPicPr>
            <p:cNvPr id="33" name="图片 32"/>
            <p:cNvPicPr>
              <a:picLocks noChangeAspect="1"/>
            </p:cNvPicPr>
            <p:nvPr/>
          </p:nvPicPr>
          <p:blipFill>
            <a:blip r:embed="rId8" cstate="screen"/>
            <a:stretch>
              <a:fillRect/>
            </a:stretch>
          </p:blipFill>
          <p:spPr>
            <a:xfrm>
              <a:off x="10983121" y="6031644"/>
              <a:ext cx="961649" cy="1042488"/>
            </a:xfrm>
            <a:prstGeom prst="rect">
              <a:avLst/>
            </a:prstGeom>
          </p:spPr>
        </p:pic>
        <p:pic>
          <p:nvPicPr>
            <p:cNvPr id="34" name="图片 33"/>
            <p:cNvPicPr>
              <a:picLocks noChangeAspect="1"/>
            </p:cNvPicPr>
            <p:nvPr/>
          </p:nvPicPr>
          <p:blipFill>
            <a:blip r:embed="rId9" cstate="screen"/>
            <a:stretch>
              <a:fillRect/>
            </a:stretch>
          </p:blipFill>
          <p:spPr>
            <a:xfrm>
              <a:off x="9867428" y="6361785"/>
              <a:ext cx="723666" cy="784499"/>
            </a:xfrm>
            <a:prstGeom prst="rect">
              <a:avLst/>
            </a:prstGeom>
          </p:spPr>
        </p:pic>
        <p:pic>
          <p:nvPicPr>
            <p:cNvPr id="35" name="图片 34"/>
            <p:cNvPicPr>
              <a:picLocks noChangeAspect="1"/>
            </p:cNvPicPr>
            <p:nvPr/>
          </p:nvPicPr>
          <p:blipFill>
            <a:blip r:embed="rId5" cstate="screen"/>
            <a:stretch>
              <a:fillRect/>
            </a:stretch>
          </p:blipFill>
          <p:spPr>
            <a:xfrm>
              <a:off x="11771753" y="6031643"/>
              <a:ext cx="1046894" cy="1134899"/>
            </a:xfrm>
            <a:prstGeom prst="rect">
              <a:avLst/>
            </a:prstGeom>
          </p:spPr>
        </p:pic>
        <p:pic>
          <p:nvPicPr>
            <p:cNvPr id="36" name="图片 35"/>
            <p:cNvPicPr>
              <a:picLocks noChangeAspect="1"/>
            </p:cNvPicPr>
            <p:nvPr/>
          </p:nvPicPr>
          <p:blipFill>
            <a:blip r:embed="rId10" cstate="screen"/>
            <a:stretch>
              <a:fillRect/>
            </a:stretch>
          </p:blipFill>
          <p:spPr>
            <a:xfrm>
              <a:off x="9330071" y="6525256"/>
              <a:ext cx="449250" cy="487015"/>
            </a:xfrm>
            <a:prstGeom prst="rect">
              <a:avLst/>
            </a:prstGeom>
          </p:spPr>
        </p:pic>
      </p:grpSp>
      <p:sp>
        <p:nvSpPr>
          <p:cNvPr id="37" name="文本框 36"/>
          <p:cNvSpPr txBox="1"/>
          <p:nvPr/>
        </p:nvSpPr>
        <p:spPr>
          <a:xfrm>
            <a:off x="5936090" y="5130265"/>
            <a:ext cx="7048513" cy="337185"/>
          </a:xfrm>
          <a:prstGeom prst="rect">
            <a:avLst/>
          </a:prstGeom>
          <a:noFill/>
        </p:spPr>
        <p:txBody>
          <a:bodyPr wrap="square" rtlCol="0">
            <a:spAutoFit/>
            <a:scene3d>
              <a:camera prst="orthographicFront"/>
              <a:lightRig rig="threePt" dir="t"/>
            </a:scene3d>
            <a:sp3d contourW="12700"/>
          </a:bodyPr>
          <a:lstStyle/>
          <a:p>
            <a:pPr algn="just"/>
            <a:r>
              <a:rPr lang="zh-CN" altLang="en-US" sz="1600" b="1" dirty="0">
                <a:solidFill>
                  <a:schemeClr val="tx1">
                    <a:lumMod val="85000"/>
                    <a:lumOff val="15000"/>
                  </a:schemeClr>
                </a:solidFill>
                <a:latin typeface="+mn-ea"/>
              </a:rPr>
              <a:t>班级：计科</a:t>
            </a:r>
            <a:r>
              <a:rPr lang="en-US" altLang="zh-CN" sz="1600" b="1">
                <a:solidFill>
                  <a:schemeClr val="tx1">
                    <a:lumMod val="85000"/>
                    <a:lumOff val="15000"/>
                  </a:schemeClr>
                </a:solidFill>
                <a:latin typeface="+mn-ea"/>
              </a:rPr>
              <a:t>210X</a:t>
            </a:r>
            <a:r>
              <a:rPr lang="zh-CN" altLang="en-US" sz="1600" b="1">
                <a:solidFill>
                  <a:schemeClr val="tx1">
                    <a:lumMod val="85000"/>
                    <a:lumOff val="15000"/>
                  </a:schemeClr>
                </a:solidFill>
                <a:latin typeface="+mn-ea"/>
              </a:rPr>
              <a:t>   </a:t>
            </a:r>
            <a:r>
              <a:rPr lang="zh-CN" altLang="en-US" sz="1600" b="1" dirty="0">
                <a:solidFill>
                  <a:schemeClr val="tx1">
                    <a:lumMod val="85000"/>
                    <a:lumOff val="15000"/>
                  </a:schemeClr>
                </a:solidFill>
                <a:latin typeface="+mn-ea"/>
              </a:rPr>
              <a:t>时间：</a:t>
            </a:r>
            <a:r>
              <a:rPr lang="en-US" altLang="zh-CN" sz="1600" b="1" dirty="0">
                <a:solidFill>
                  <a:schemeClr val="tx1">
                    <a:lumMod val="85000"/>
                    <a:lumOff val="15000"/>
                  </a:schemeClr>
                </a:solidFill>
                <a:latin typeface="+mn-ea"/>
              </a:rPr>
              <a:t>2023.10.11</a:t>
            </a:r>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1487170"/>
            <a:chOff x="367337" y="299321"/>
            <a:chExt cx="10712450" cy="1487170"/>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04</a:t>
              </a:r>
            </a:p>
          </p:txBody>
        </p:sp>
        <p:sp>
          <p:nvSpPr>
            <p:cNvPr id="9" name="文本框 8"/>
            <p:cNvSpPr txBox="1"/>
            <p:nvPr/>
          </p:nvSpPr>
          <p:spPr>
            <a:xfrm>
              <a:off x="1303327" y="464421"/>
              <a:ext cx="9776460" cy="1322070"/>
            </a:xfrm>
            <a:prstGeom prst="rect">
              <a:avLst/>
            </a:prstGeom>
            <a:noFill/>
          </p:spPr>
          <p:txBody>
            <a:bodyPr wrap="square" rtlCol="0">
              <a:spAutoFit/>
            </a:bodyPr>
            <a:lstStyle/>
            <a:p>
              <a:r>
                <a:rPr lang="zh-CN" altLang="en-US" sz="2000" b="1" dirty="0">
                  <a:solidFill>
                    <a:schemeClr val="tx1">
                      <a:lumMod val="85000"/>
                      <a:lumOff val="15000"/>
                    </a:schemeClr>
                  </a:solidFill>
                  <a:latin typeface="Century Gothic" panose="020B0502020202020204" pitchFamily="34" charset="0"/>
                </a:rPr>
                <a:t>4、业界有关软件与硬件实现有一种说法：Software when you can, hardware when you must. Whenever possible, compute, networking, and storage functions should be done in software where reasonable performance can be attained。 结合网络领域技术功能的实现，请说说你的理解。</a:t>
              </a:r>
            </a:p>
          </p:txBody>
        </p:sp>
      </p:grpSp>
      <p:sp>
        <p:nvSpPr>
          <p:cNvPr id="3" name="文本框 2"/>
          <p:cNvSpPr txBox="1"/>
          <p:nvPr/>
        </p:nvSpPr>
        <p:spPr>
          <a:xfrm>
            <a:off x="277495" y="1918970"/>
            <a:ext cx="11636375" cy="4523105"/>
          </a:xfrm>
          <a:prstGeom prst="rect">
            <a:avLst/>
          </a:prstGeom>
          <a:noFill/>
        </p:spPr>
        <p:txBody>
          <a:bodyPr wrap="square" rtlCol="0">
            <a:spAutoFit/>
          </a:bodyPr>
          <a:lstStyle/>
          <a:p>
            <a:pPr indent="457200" algn="l" defTabSz="584200">
              <a:defRPr/>
            </a:pPr>
            <a:r>
              <a:rPr lang="zh-CN" altLang="en-US" b="1" dirty="0">
                <a:solidFill>
                  <a:schemeClr val="tx1">
                    <a:lumMod val="75000"/>
                    <a:lumOff val="25000"/>
                  </a:schemeClr>
                </a:solidFill>
                <a:latin typeface="+mn-ea"/>
              </a:rPr>
              <a:t>这一说法 "Software when you can, hardware when you must" 在计算机领域，尤其是网络领域中，是一个重要的原则，旨在优化系统性能、灵活性和成本效益。下面是我对这一原则在网络领域的理解：</a:t>
            </a:r>
          </a:p>
          <a:p>
            <a:pPr algn="l" defTabSz="584200">
              <a:defRPr/>
            </a:pPr>
            <a:r>
              <a:rPr lang="zh-CN" altLang="en-US" b="1" dirty="0">
                <a:solidFill>
                  <a:schemeClr val="tx1">
                    <a:lumMod val="75000"/>
                    <a:lumOff val="25000"/>
                  </a:schemeClr>
                </a:solidFill>
                <a:latin typeface="+mn-ea"/>
              </a:rPr>
              <a:t>软件实现的优势：</a:t>
            </a:r>
          </a:p>
          <a:p>
            <a:pPr algn="l" defTabSz="584200">
              <a:defRPr/>
            </a:pPr>
            <a:r>
              <a:rPr lang="zh-CN" altLang="en-US" b="1" dirty="0">
                <a:solidFill>
                  <a:schemeClr val="tx1">
                    <a:lumMod val="75000"/>
                    <a:lumOff val="25000"/>
                  </a:schemeClr>
                </a:solidFill>
                <a:latin typeface="+mn-ea"/>
              </a:rPr>
              <a:t>灵活性： 软件实现允许网络功能以纯软件方式运行，这使得它们可以轻松适应不同的网络环境和需求。</a:t>
            </a:r>
          </a:p>
          <a:p>
            <a:pPr algn="l" defTabSz="584200">
              <a:defRPr/>
            </a:pPr>
            <a:r>
              <a:rPr lang="zh-CN" altLang="en-US" b="1" dirty="0">
                <a:solidFill>
                  <a:schemeClr val="tx1">
                    <a:lumMod val="75000"/>
                    <a:lumOff val="25000"/>
                  </a:schemeClr>
                </a:solidFill>
                <a:latin typeface="+mn-ea"/>
              </a:rPr>
              <a:t>可升级性： 软件可以更容易地进行升级和维护，无需物理设备更换，因此可以在不中断服务的情况下改进功能或修复漏洞。</a:t>
            </a:r>
          </a:p>
          <a:p>
            <a:pPr algn="l" defTabSz="584200">
              <a:defRPr/>
            </a:pPr>
            <a:r>
              <a:rPr lang="zh-CN" altLang="en-US" b="1" dirty="0">
                <a:solidFill>
                  <a:schemeClr val="tx1">
                    <a:lumMod val="75000"/>
                    <a:lumOff val="25000"/>
                  </a:schemeClr>
                </a:solidFill>
                <a:latin typeface="+mn-ea"/>
              </a:rPr>
              <a:t>成本效益： 软件通常比硬件实现成本更低，尤其是在需要大规模部署或频繁更新的情况下。</a:t>
            </a:r>
          </a:p>
          <a:p>
            <a:pPr algn="l" defTabSz="584200">
              <a:defRPr/>
            </a:pPr>
            <a:endParaRPr lang="zh-CN" altLang="en-US" b="1" dirty="0">
              <a:solidFill>
                <a:schemeClr val="tx1">
                  <a:lumMod val="75000"/>
                  <a:lumOff val="25000"/>
                </a:schemeClr>
              </a:solidFill>
              <a:latin typeface="+mn-ea"/>
            </a:endParaRPr>
          </a:p>
          <a:p>
            <a:pPr algn="l" defTabSz="584200">
              <a:defRPr/>
            </a:pPr>
            <a:r>
              <a:rPr lang="zh-CN" altLang="en-US" b="1" dirty="0">
                <a:solidFill>
                  <a:schemeClr val="tx1">
                    <a:lumMod val="75000"/>
                    <a:lumOff val="25000"/>
                  </a:schemeClr>
                </a:solidFill>
                <a:latin typeface="+mn-ea"/>
              </a:rPr>
              <a:t>硬件实现的必要性：</a:t>
            </a:r>
          </a:p>
          <a:p>
            <a:pPr algn="l" defTabSz="584200">
              <a:defRPr/>
            </a:pPr>
            <a:r>
              <a:rPr lang="zh-CN" altLang="en-US" b="1" dirty="0">
                <a:solidFill>
                  <a:schemeClr val="tx1">
                    <a:lumMod val="75000"/>
                    <a:lumOff val="25000"/>
                  </a:schemeClr>
                </a:solidFill>
                <a:latin typeface="+mn-ea"/>
              </a:rPr>
              <a:t>性能需求： 在某些情况下，网络功能的性能要求可能非常高，超出了软件所能提供的范围。例如，对于超高带宽、低延迟或大规模数据包处理的需求，硬件加速可能是不可或缺的。</a:t>
            </a:r>
          </a:p>
          <a:p>
            <a:pPr algn="l" defTabSz="584200">
              <a:defRPr/>
            </a:pPr>
            <a:r>
              <a:rPr lang="zh-CN" altLang="en-US" b="1" dirty="0">
                <a:solidFill>
                  <a:schemeClr val="tx1">
                    <a:lumMod val="75000"/>
                    <a:lumOff val="25000"/>
                  </a:schemeClr>
                </a:solidFill>
                <a:latin typeface="+mn-ea"/>
              </a:rPr>
              <a:t>可靠性： 硬件通常比软件更稳定和可靠，这对于关键网络功能至关重要，如网络路由器、防火墙等。</a:t>
            </a:r>
          </a:p>
          <a:p>
            <a:pPr algn="l" defTabSz="584200">
              <a:defRPr/>
            </a:pPr>
            <a:r>
              <a:rPr lang="zh-CN" altLang="en-US" b="1" dirty="0">
                <a:solidFill>
                  <a:schemeClr val="tx1">
                    <a:lumMod val="75000"/>
                    <a:lumOff val="25000"/>
                  </a:schemeClr>
                </a:solidFill>
                <a:latin typeface="+mn-ea"/>
              </a:rPr>
              <a:t>节省能源： 在某些情况下，硬件加速可以更节能，因为专用硬件可以更有效地执行特定任务，而无需消耗大量功耗。</a:t>
            </a:r>
          </a:p>
          <a:p>
            <a:pPr algn="l" defTabSz="584200">
              <a:defRPr/>
            </a:pPr>
            <a:r>
              <a:rPr lang="zh-CN" altLang="en-US" b="1" dirty="0">
                <a:solidFill>
                  <a:schemeClr val="tx1">
                    <a:lumMod val="75000"/>
                    <a:lumOff val="25000"/>
                  </a:schemeClr>
                </a:solidFill>
                <a:latin typeface="+mn-ea"/>
              </a:rPr>
              <a:t>折衷方案： 通常，网络系统会采用软硬结合的方法，以在不同的情况下实现最佳的性能和灵活性。这被称为 "折衷方案"，其中一些功能在软件中实现，而其他功能则使用专用硬件来提高性能。</a:t>
            </a: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69600" cy="1383665"/>
            <a:chOff x="367337" y="299321"/>
            <a:chExt cx="10769600" cy="1383665"/>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05</a:t>
              </a:r>
            </a:p>
          </p:txBody>
        </p:sp>
        <p:sp>
          <p:nvSpPr>
            <p:cNvPr id="9" name="文本框 8"/>
            <p:cNvSpPr txBox="1"/>
            <p:nvPr/>
          </p:nvSpPr>
          <p:spPr>
            <a:xfrm>
              <a:off x="1360477" y="299321"/>
              <a:ext cx="9776460" cy="1383665"/>
            </a:xfrm>
            <a:prstGeom prst="rect">
              <a:avLst/>
            </a:prstGeom>
            <a:noFill/>
          </p:spPr>
          <p:txBody>
            <a:bodyPr wrap="square" rtlCol="0">
              <a:spAutoFit/>
            </a:bodyPr>
            <a:lstStyle/>
            <a:p>
              <a:r>
                <a:rPr lang="en-US" altLang="zh-CN" sz="1400" b="1" dirty="0">
                  <a:solidFill>
                    <a:schemeClr val="tx1">
                      <a:lumMod val="85000"/>
                      <a:lumOff val="15000"/>
                    </a:schemeClr>
                  </a:solidFill>
                  <a:latin typeface="Century Gothic" panose="020B0502020202020204" pitchFamily="34" charset="0"/>
                </a:rPr>
                <a:t>5</a:t>
              </a:r>
              <a:r>
                <a:rPr lang="zh-CN" altLang="en-US" sz="1400" b="1" dirty="0">
                  <a:solidFill>
                    <a:schemeClr val="tx1">
                      <a:lumMod val="85000"/>
                      <a:lumOff val="15000"/>
                    </a:schemeClr>
                  </a:solidFill>
                  <a:latin typeface="Century Gothic" panose="020B0502020202020204" pitchFamily="34" charset="0"/>
                </a:rPr>
                <a:t>、教材中介绍节点时延由以下几部分组成：dnodal=dproc+dqueue+dtrans+dprop，其中dprop为传播时延，只与传输通道有关，前三者则与主机有关，有时把它们合称为主机时延。传输通道发生改变或受干扰，传播时延会发生变化，主机时延则与网络流量和拥塞状况有关。目前的传输控制算法依赖对时延的精确测量，但现在的传输协议都不能把时延中的传播时延与主机时延分解开，所以传播时延的短暂变化可能导致传输控制算法做出不必要的拥塞控制反应，也就是说时延中非拥塞分量轻微波动可能导致网络连接吞吐量大幅震荡。如果由你来重新设计传输协议，你有什么办法把传播时延与主机时延分解开？</a:t>
              </a:r>
            </a:p>
          </p:txBody>
        </p:sp>
      </p:grpSp>
      <p:sp>
        <p:nvSpPr>
          <p:cNvPr id="3" name="文本框 2"/>
          <p:cNvSpPr txBox="1"/>
          <p:nvPr/>
        </p:nvSpPr>
        <p:spPr>
          <a:xfrm>
            <a:off x="527685" y="1682750"/>
            <a:ext cx="10899775" cy="5077460"/>
          </a:xfrm>
          <a:prstGeom prst="rect">
            <a:avLst/>
          </a:prstGeom>
          <a:noFill/>
        </p:spPr>
        <p:txBody>
          <a:bodyPr wrap="square" rtlCol="0">
            <a:spAutoFit/>
          </a:bodyPr>
          <a:lstStyle/>
          <a:p>
            <a:pPr indent="457200" algn="l" defTabSz="584200">
              <a:defRPr/>
            </a:pPr>
            <a:r>
              <a:rPr lang="zh-CN" altLang="en-US" b="1" dirty="0">
                <a:solidFill>
                  <a:schemeClr val="tx1">
                    <a:lumMod val="75000"/>
                    <a:lumOff val="25000"/>
                  </a:schemeClr>
                </a:solidFill>
                <a:latin typeface="+mn-ea"/>
              </a:rPr>
              <a:t>将传播时延（Propagation Delay）与主机时延（Host Delay）分解开是一个复杂的问题，因为它们通常是网络连接中不可分割的组成部分。传播时延取决于信号在物理介质中的传播速度和距离，而主机时延包括了处理、排队和传输等多个因素。在当前的网络协议和体系结构中，这两种时延通常难以分解。</a:t>
            </a:r>
          </a:p>
          <a:p>
            <a:pPr algn="l" defTabSz="584200">
              <a:defRPr/>
            </a:pPr>
            <a:r>
              <a:rPr lang="zh-CN" altLang="en-US" b="1" dirty="0">
                <a:solidFill>
                  <a:schemeClr val="tx1">
                    <a:lumMod val="75000"/>
                    <a:lumOff val="25000"/>
                  </a:schemeClr>
                </a:solidFill>
                <a:latin typeface="+mn-ea"/>
              </a:rPr>
              <a:t>然而，如果要重新设计传输协议以更好地处理时延中的波动，并降低拥塞控制的过度反应，可以考虑以下一些方法：</a:t>
            </a:r>
          </a:p>
          <a:p>
            <a:pPr algn="l" defTabSz="584200">
              <a:defRPr/>
            </a:pPr>
            <a:r>
              <a:rPr lang="zh-CN" altLang="en-US" b="1" dirty="0">
                <a:solidFill>
                  <a:schemeClr val="tx1">
                    <a:lumMod val="75000"/>
                    <a:lumOff val="25000"/>
                  </a:schemeClr>
                </a:solidFill>
                <a:latin typeface="+mn-ea"/>
              </a:rPr>
              <a:t>（1）自适应拥塞控制算法： 设计自适应的拥塞控制算法，以便它们能够更好地应对时延的变化，包括传播时延和主机时延的波动。这可以通过动态调整拥塞窗口大小和重传超时时间等参数来实现。</a:t>
            </a:r>
          </a:p>
          <a:p>
            <a:pPr algn="l" defTabSz="584200">
              <a:defRPr/>
            </a:pPr>
            <a:r>
              <a:rPr lang="zh-CN" altLang="en-US" b="1" dirty="0">
                <a:solidFill>
                  <a:schemeClr val="tx1">
                    <a:lumMod val="75000"/>
                    <a:lumOff val="25000"/>
                  </a:schemeClr>
                </a:solidFill>
                <a:latin typeface="+mn-ea"/>
              </a:rPr>
              <a:t>（2）传播时延估计： 尝试开发一种方法来估计传播时延的变化，尤其是与网络拓扑和连接距离有关的变化。这种估计可以用于改进拥塞控制算法的行为，以更准确地反映网络的实际状况。</a:t>
            </a:r>
          </a:p>
          <a:p>
            <a:pPr algn="l" defTabSz="584200">
              <a:defRPr/>
            </a:pPr>
            <a:r>
              <a:rPr lang="zh-CN" altLang="en-US" b="1" dirty="0">
                <a:solidFill>
                  <a:schemeClr val="tx1">
                    <a:lumMod val="75000"/>
                    <a:lumOff val="25000"/>
                  </a:schemeClr>
                </a:solidFill>
                <a:latin typeface="+mn-ea"/>
              </a:rPr>
              <a:t>（3）分级拥塞控制： 将网络流量分成多个等级或类别，每个类别具有不同的服务质量要求。然后，根据不同类别的数据流量，采用不同的拥塞控制策略，以便更好地适应时延波动。</a:t>
            </a:r>
          </a:p>
          <a:p>
            <a:pPr algn="l" defTabSz="584200">
              <a:defRPr/>
            </a:pPr>
            <a:r>
              <a:rPr lang="zh-CN" altLang="en-US" b="1" dirty="0">
                <a:solidFill>
                  <a:schemeClr val="tx1">
                    <a:lumMod val="75000"/>
                    <a:lumOff val="25000"/>
                  </a:schemeClr>
                </a:solidFill>
                <a:latin typeface="+mn-ea"/>
              </a:rPr>
              <a:t>（4）网络测量和监控： 部署网络测量和监控工具，以实时监测网络时延的变化，并将这些信息用于拥塞控制算法的决策。</a:t>
            </a:r>
          </a:p>
          <a:p>
            <a:pPr algn="l" defTabSz="584200">
              <a:defRPr/>
            </a:pPr>
            <a:r>
              <a:rPr lang="zh-CN" altLang="en-US" b="1" dirty="0">
                <a:solidFill>
                  <a:schemeClr val="tx1">
                    <a:lumMod val="75000"/>
                    <a:lumOff val="25000"/>
                  </a:schemeClr>
                </a:solidFill>
                <a:latin typeface="+mn-ea"/>
              </a:rPr>
              <a:t>（5）更好的网络设计： 在物理网络层面上，优化网络拓扑和路由设计，以减小传播时延的波动，尽量使其更稳定。</a:t>
            </a:r>
          </a:p>
          <a:p>
            <a:pPr algn="l" defTabSz="584200">
              <a:defRPr/>
            </a:pPr>
            <a:r>
              <a:rPr lang="zh-CN" altLang="en-US" b="1" dirty="0">
                <a:solidFill>
                  <a:schemeClr val="tx1">
                    <a:lumMod val="75000"/>
                    <a:lumOff val="25000"/>
                  </a:schemeClr>
                </a:solidFill>
                <a:latin typeface="+mn-ea"/>
              </a:rPr>
              <a:t>需要注意的是，将传播时延与主机时延完全分解可能是不切实际的，因为它们通常是相互交织在一起的。因此，更好的方法是改进拥塞控制算法和网络管理策略，以更好地应对时延的波动，降低不必要的拥塞控制反应，从而提高网络性能和稳定性。这需要综合考虑各种因素，包括网络设计、协议改进和算法优化。</a:t>
            </a: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1824970" cy="1548765"/>
            <a:chOff x="367337" y="299321"/>
            <a:chExt cx="11824970" cy="1548765"/>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06</a:t>
              </a:r>
            </a:p>
          </p:txBody>
        </p:sp>
        <p:sp>
          <p:nvSpPr>
            <p:cNvPr id="9" name="文本框 8"/>
            <p:cNvSpPr txBox="1"/>
            <p:nvPr/>
          </p:nvSpPr>
          <p:spPr>
            <a:xfrm>
              <a:off x="1303327" y="464421"/>
              <a:ext cx="10888980" cy="1383665"/>
            </a:xfrm>
            <a:prstGeom prst="rect">
              <a:avLst/>
            </a:prstGeom>
            <a:noFill/>
          </p:spPr>
          <p:txBody>
            <a:bodyPr wrap="square" rtlCol="0">
              <a:spAutoFit/>
            </a:bodyPr>
            <a:lstStyle/>
            <a:p>
              <a:r>
                <a:rPr lang="zh-CN" altLang="en-US" sz="2800" b="1" dirty="0">
                  <a:solidFill>
                    <a:schemeClr val="tx1">
                      <a:lumMod val="85000"/>
                      <a:lumOff val="15000"/>
                    </a:schemeClr>
                  </a:solidFill>
                  <a:latin typeface="Century Gothic" panose="020B0502020202020204" pitchFamily="34" charset="0"/>
                </a:rPr>
                <a:t>6、电影《蜂鸟计划》的结局有点残酷，你觉得一家成功的公司，networking、 marketing、 hardworking，哪个重要？如果你是投资人，从电影中能吸取到的最大教训是什么？</a:t>
              </a:r>
            </a:p>
          </p:txBody>
        </p:sp>
      </p:grpSp>
      <p:sp>
        <p:nvSpPr>
          <p:cNvPr id="3" name="文本框 2"/>
          <p:cNvSpPr txBox="1"/>
          <p:nvPr/>
        </p:nvSpPr>
        <p:spPr>
          <a:xfrm>
            <a:off x="79375" y="1780540"/>
            <a:ext cx="12033250" cy="5077460"/>
          </a:xfrm>
          <a:prstGeom prst="rect">
            <a:avLst/>
          </a:prstGeom>
          <a:noFill/>
        </p:spPr>
        <p:txBody>
          <a:bodyPr wrap="square" rtlCol="0">
            <a:spAutoFit/>
          </a:bodyPr>
          <a:lstStyle/>
          <a:p>
            <a:pPr indent="457200" algn="l" defTabSz="584200">
              <a:defRPr/>
            </a:pPr>
            <a:r>
              <a:rPr lang="zh-CN" altLang="en-US" b="1" dirty="0">
                <a:solidFill>
                  <a:schemeClr val="tx1">
                    <a:lumMod val="75000"/>
                    <a:lumOff val="25000"/>
                  </a:schemeClr>
                </a:solidFill>
                <a:latin typeface="+mn-ea"/>
              </a:rPr>
              <a:t>电影《蜂鸟计划》（"The Hummingbird Project"）描述了一群人试图在高频交易市场中建立一条更快的网络连接以获取财富的故事。在这个情境下，networking（人脉关系）、marketing（市场营销）和hardworking（勤奋工作）都有其重要性，但其相对重要程度可能因情况而异。</a:t>
            </a:r>
          </a:p>
          <a:p>
            <a:pPr algn="l" defTabSz="584200">
              <a:defRPr/>
            </a:pPr>
            <a:r>
              <a:rPr lang="zh-CN" altLang="en-US" b="1" dirty="0">
                <a:solidFill>
                  <a:schemeClr val="tx1">
                    <a:lumMod val="75000"/>
                    <a:lumOff val="25000"/>
                  </a:schemeClr>
                </a:solidFill>
                <a:latin typeface="+mn-ea"/>
              </a:rPr>
              <a:t>Networking（人脉关系）：在电影中，主要角色通过与关键人物建立联系，获取了关于高频交易的内幕信息和合作机会。在金融领域，人脉关系通常至关重要，因为它们可以帮助你获取关键信息、建立合作伙伴关系和获得支持。</a:t>
            </a:r>
          </a:p>
          <a:p>
            <a:pPr algn="l" defTabSz="584200">
              <a:defRPr/>
            </a:pPr>
            <a:r>
              <a:rPr lang="zh-CN" altLang="en-US" b="1" dirty="0">
                <a:solidFill>
                  <a:schemeClr val="tx1">
                    <a:lumMod val="75000"/>
                    <a:lumOff val="25000"/>
                  </a:schemeClr>
                </a:solidFill>
                <a:latin typeface="+mn-ea"/>
              </a:rPr>
              <a:t>Marketing（市场营销）：虽然电影中没有明确强调市场营销，但在商业中，有效的市场营销可以吸引客户、推广产品或服务，并帮助公司获得市场份额。在长期内，市场营销的成功可以为公司带来稳定的业务和收入。</a:t>
            </a:r>
          </a:p>
          <a:p>
            <a:pPr algn="l" defTabSz="584200">
              <a:defRPr/>
            </a:pPr>
            <a:r>
              <a:rPr lang="zh-CN" altLang="en-US" b="1" dirty="0">
                <a:solidFill>
                  <a:schemeClr val="tx1">
                    <a:lumMod val="75000"/>
                    <a:lumOff val="25000"/>
                  </a:schemeClr>
                </a:solidFill>
                <a:latin typeface="+mn-ea"/>
              </a:rPr>
              <a:t>Hardworking（勤奋工作）：勤奋工作对于公司的成功也至关重要。电影中的主要角色为了实现他们的目标付出了艰苦的努力，包括技术开发、建设网络和应对挑战。没有坚韧不拔的工作精神，即使有人脉和市场营销，也难以实现成功。</a:t>
            </a:r>
          </a:p>
          <a:p>
            <a:pPr algn="l" defTabSz="584200">
              <a:defRPr/>
            </a:pPr>
            <a:endParaRPr lang="zh-CN" altLang="en-US" b="1" dirty="0">
              <a:solidFill>
                <a:schemeClr val="tx1">
                  <a:lumMod val="75000"/>
                  <a:lumOff val="25000"/>
                </a:schemeClr>
              </a:solidFill>
              <a:latin typeface="+mn-ea"/>
            </a:endParaRPr>
          </a:p>
          <a:p>
            <a:pPr algn="l" defTabSz="584200">
              <a:defRPr/>
            </a:pPr>
            <a:r>
              <a:rPr lang="zh-CN" altLang="en-US" b="1" dirty="0">
                <a:solidFill>
                  <a:schemeClr val="tx1">
                    <a:lumMod val="75000"/>
                    <a:lumOff val="25000"/>
                  </a:schemeClr>
                </a:solidFill>
                <a:latin typeface="+mn-ea"/>
              </a:rPr>
              <a:t>若我是投资人来说，从电影中可以吸取的最大教训是：</a:t>
            </a:r>
          </a:p>
          <a:p>
            <a:pPr algn="l" defTabSz="584200">
              <a:defRPr/>
            </a:pPr>
            <a:r>
              <a:rPr lang="zh-CN" altLang="en-US" b="1" dirty="0">
                <a:solidFill>
                  <a:schemeClr val="tx1">
                    <a:lumMod val="75000"/>
                    <a:lumOff val="25000"/>
                  </a:schemeClr>
                </a:solidFill>
                <a:latin typeface="+mn-ea"/>
              </a:rPr>
              <a:t>1. 风险管理： 电影中的主要角色投入大量时间和资源，但最终未能成功。这表明即使有潜在的市场机会，也存在很大的风险。投资人应该在决策时考虑风险，并确保公司具备足够的资源和计划来应对挑战。</a:t>
            </a:r>
          </a:p>
          <a:p>
            <a:pPr algn="l" defTabSz="584200">
              <a:defRPr/>
            </a:pPr>
            <a:r>
              <a:rPr lang="zh-CN" altLang="en-US" b="1" dirty="0">
                <a:solidFill>
                  <a:schemeClr val="tx1">
                    <a:lumMod val="75000"/>
                    <a:lumOff val="25000"/>
                  </a:schemeClr>
                </a:solidFill>
                <a:latin typeface="+mn-ea"/>
              </a:rPr>
              <a:t>2. 技术和竞争优势： 在电影中，建立更快的网络连接是一个技术和竞争的优势。投资人应该重视技术创新和竞争分析，以确保所投资的公司能够在市场中脱颖而出。</a:t>
            </a:r>
          </a:p>
          <a:p>
            <a:pPr algn="l" defTabSz="584200">
              <a:defRPr/>
            </a:pPr>
            <a:r>
              <a:rPr lang="zh-CN" altLang="en-US" b="1" dirty="0">
                <a:solidFill>
                  <a:schemeClr val="tx1">
                    <a:lumMod val="75000"/>
                    <a:lumOff val="25000"/>
                  </a:schemeClr>
                </a:solidFill>
                <a:latin typeface="+mn-ea"/>
              </a:rPr>
              <a:t>3. 多方面考虑成功因素： 不要过分依赖某一方面，如人脉、市场营销或勤奋工作，来确保公司的成功。成功通常需要多方面的因素相互配合，因此投资人应该关注整体业务策略和公司的综合实力。</a:t>
            </a: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13" name="图片 12"/>
          <p:cNvPicPr>
            <a:picLocks noChangeAspect="1"/>
          </p:cNvPicPr>
          <p:nvPr/>
        </p:nvPicPr>
        <p:blipFill>
          <a:blip r:embed="rId4" cstate="screen"/>
          <a:stretch>
            <a:fillRect/>
          </a:stretch>
        </p:blipFill>
        <p:spPr>
          <a:xfrm>
            <a:off x="-3046174" y="-2663826"/>
            <a:ext cx="11697656" cy="6472342"/>
          </a:xfrm>
          <a:prstGeom prst="rect">
            <a:avLst/>
          </a:prstGeom>
        </p:spPr>
      </p:pic>
      <p:sp>
        <p:nvSpPr>
          <p:cNvPr id="19" name="文本框 18"/>
          <p:cNvSpPr txBox="1"/>
          <p:nvPr/>
        </p:nvSpPr>
        <p:spPr>
          <a:xfrm>
            <a:off x="3539490" y="2720975"/>
            <a:ext cx="5384165" cy="1861185"/>
          </a:xfrm>
          <a:prstGeom prst="rect">
            <a:avLst/>
          </a:prstGeom>
          <a:noFill/>
        </p:spPr>
        <p:txBody>
          <a:bodyPr wrap="square" rtlCol="0">
            <a:spAutoFit/>
            <a:scene3d>
              <a:camera prst="orthographicFront"/>
              <a:lightRig rig="threePt" dir="t"/>
            </a:scene3d>
            <a:sp3d contourW="12700"/>
          </a:bodyPr>
          <a:lstStyle/>
          <a:p>
            <a:pPr algn="ctr"/>
            <a:r>
              <a:rPr lang="zh-CN" altLang="en-US" sz="11500" dirty="0">
                <a:solidFill>
                  <a:srgbClr val="FFB401"/>
                </a:solidFill>
                <a:latin typeface="Agency FB" panose="020B0503020202020204" pitchFamily="34" charset="0"/>
              </a:rPr>
              <a:t>谢谢！</a:t>
            </a:r>
          </a:p>
        </p:txBody>
      </p:sp>
      <p:grpSp>
        <p:nvGrpSpPr>
          <p:cNvPr id="4" name="组合 3"/>
          <p:cNvGrpSpPr/>
          <p:nvPr/>
        </p:nvGrpSpPr>
        <p:grpSpPr>
          <a:xfrm>
            <a:off x="9330071" y="4659437"/>
            <a:ext cx="3488576" cy="2507105"/>
            <a:chOff x="9330071" y="4659437"/>
            <a:chExt cx="3488576" cy="2507105"/>
          </a:xfrm>
        </p:grpSpPr>
        <p:pic>
          <p:nvPicPr>
            <p:cNvPr id="28" name="图片 27"/>
            <p:cNvPicPr>
              <a:picLocks noChangeAspect="1"/>
            </p:cNvPicPr>
            <p:nvPr/>
          </p:nvPicPr>
          <p:blipFill>
            <a:blip r:embed="rId5" cstate="screen"/>
            <a:stretch>
              <a:fillRect/>
            </a:stretch>
          </p:blipFill>
          <p:spPr>
            <a:xfrm>
              <a:off x="9470823" y="5467285"/>
              <a:ext cx="1046894" cy="1134899"/>
            </a:xfrm>
            <a:prstGeom prst="rect">
              <a:avLst/>
            </a:prstGeom>
          </p:spPr>
        </p:pic>
        <p:pic>
          <p:nvPicPr>
            <p:cNvPr id="29" name="图片 28"/>
            <p:cNvPicPr>
              <a:picLocks noChangeAspect="1"/>
            </p:cNvPicPr>
            <p:nvPr/>
          </p:nvPicPr>
          <p:blipFill>
            <a:blip r:embed="rId6" cstate="screen"/>
            <a:stretch>
              <a:fillRect/>
            </a:stretch>
          </p:blipFill>
          <p:spPr>
            <a:xfrm>
              <a:off x="10605824" y="4769755"/>
              <a:ext cx="1209792" cy="1311491"/>
            </a:xfrm>
            <a:prstGeom prst="rect">
              <a:avLst/>
            </a:prstGeom>
          </p:spPr>
        </p:pic>
        <p:pic>
          <p:nvPicPr>
            <p:cNvPr id="30" name="图片 29"/>
            <p:cNvPicPr>
              <a:picLocks noChangeAspect="1"/>
            </p:cNvPicPr>
            <p:nvPr/>
          </p:nvPicPr>
          <p:blipFill>
            <a:blip r:embed="rId7" cstate="screen"/>
            <a:stretch>
              <a:fillRect/>
            </a:stretch>
          </p:blipFill>
          <p:spPr>
            <a:xfrm>
              <a:off x="11334096" y="5441425"/>
              <a:ext cx="848991" cy="920360"/>
            </a:xfrm>
            <a:prstGeom prst="rect">
              <a:avLst/>
            </a:prstGeom>
          </p:spPr>
        </p:pic>
        <p:pic>
          <p:nvPicPr>
            <p:cNvPr id="31" name="图片 30"/>
            <p:cNvPicPr>
              <a:picLocks noChangeAspect="1"/>
            </p:cNvPicPr>
            <p:nvPr/>
          </p:nvPicPr>
          <p:blipFill>
            <a:blip r:embed="rId5" cstate="screen"/>
            <a:stretch>
              <a:fillRect/>
            </a:stretch>
          </p:blipFill>
          <p:spPr>
            <a:xfrm>
              <a:off x="10259455" y="5693775"/>
              <a:ext cx="1046894" cy="1134899"/>
            </a:xfrm>
            <a:prstGeom prst="rect">
              <a:avLst/>
            </a:prstGeom>
          </p:spPr>
        </p:pic>
        <p:pic>
          <p:nvPicPr>
            <p:cNvPr id="32" name="图片 31"/>
            <p:cNvPicPr>
              <a:picLocks noChangeAspect="1"/>
            </p:cNvPicPr>
            <p:nvPr/>
          </p:nvPicPr>
          <p:blipFill>
            <a:blip r:embed="rId5" cstate="screen"/>
            <a:stretch>
              <a:fillRect/>
            </a:stretch>
          </p:blipFill>
          <p:spPr>
            <a:xfrm>
              <a:off x="11668553" y="4659437"/>
              <a:ext cx="1046894" cy="1134899"/>
            </a:xfrm>
            <a:prstGeom prst="rect">
              <a:avLst/>
            </a:prstGeom>
          </p:spPr>
        </p:pic>
        <p:pic>
          <p:nvPicPr>
            <p:cNvPr id="33" name="图片 32"/>
            <p:cNvPicPr>
              <a:picLocks noChangeAspect="1"/>
            </p:cNvPicPr>
            <p:nvPr/>
          </p:nvPicPr>
          <p:blipFill>
            <a:blip r:embed="rId8" cstate="screen"/>
            <a:stretch>
              <a:fillRect/>
            </a:stretch>
          </p:blipFill>
          <p:spPr>
            <a:xfrm>
              <a:off x="10983121" y="6031644"/>
              <a:ext cx="961649" cy="1042488"/>
            </a:xfrm>
            <a:prstGeom prst="rect">
              <a:avLst/>
            </a:prstGeom>
          </p:spPr>
        </p:pic>
        <p:pic>
          <p:nvPicPr>
            <p:cNvPr id="34" name="图片 33"/>
            <p:cNvPicPr>
              <a:picLocks noChangeAspect="1"/>
            </p:cNvPicPr>
            <p:nvPr/>
          </p:nvPicPr>
          <p:blipFill>
            <a:blip r:embed="rId9" cstate="screen"/>
            <a:stretch>
              <a:fillRect/>
            </a:stretch>
          </p:blipFill>
          <p:spPr>
            <a:xfrm>
              <a:off x="9867428" y="6361785"/>
              <a:ext cx="723666" cy="784499"/>
            </a:xfrm>
            <a:prstGeom prst="rect">
              <a:avLst/>
            </a:prstGeom>
          </p:spPr>
        </p:pic>
        <p:pic>
          <p:nvPicPr>
            <p:cNvPr id="35" name="图片 34"/>
            <p:cNvPicPr>
              <a:picLocks noChangeAspect="1"/>
            </p:cNvPicPr>
            <p:nvPr/>
          </p:nvPicPr>
          <p:blipFill>
            <a:blip r:embed="rId5" cstate="screen"/>
            <a:stretch>
              <a:fillRect/>
            </a:stretch>
          </p:blipFill>
          <p:spPr>
            <a:xfrm>
              <a:off x="11771753" y="6031643"/>
              <a:ext cx="1046894" cy="1134899"/>
            </a:xfrm>
            <a:prstGeom prst="rect">
              <a:avLst/>
            </a:prstGeom>
          </p:spPr>
        </p:pic>
        <p:pic>
          <p:nvPicPr>
            <p:cNvPr id="36" name="图片 35"/>
            <p:cNvPicPr>
              <a:picLocks noChangeAspect="1"/>
            </p:cNvPicPr>
            <p:nvPr/>
          </p:nvPicPr>
          <p:blipFill>
            <a:blip r:embed="rId10" cstate="screen"/>
            <a:stretch>
              <a:fillRect/>
            </a:stretch>
          </p:blipFill>
          <p:spPr>
            <a:xfrm>
              <a:off x="9330071" y="6525256"/>
              <a:ext cx="449250" cy="487015"/>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1241425"/>
            <a:chOff x="367337" y="299321"/>
            <a:chExt cx="10712450" cy="1241425"/>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01</a:t>
              </a:r>
            </a:p>
          </p:txBody>
        </p:sp>
        <p:sp>
          <p:nvSpPr>
            <p:cNvPr id="9" name="文本框 8"/>
            <p:cNvSpPr txBox="1"/>
            <p:nvPr/>
          </p:nvSpPr>
          <p:spPr>
            <a:xfrm>
              <a:off x="1303327" y="464421"/>
              <a:ext cx="9776460" cy="1076325"/>
            </a:xfrm>
            <a:prstGeom prst="rect">
              <a:avLst/>
            </a:prstGeom>
            <a:noFill/>
          </p:spPr>
          <p:txBody>
            <a:bodyPr wrap="square" rtlCol="0">
              <a:spAutoFit/>
            </a:bodyPr>
            <a:lstStyle/>
            <a:p>
              <a:r>
                <a:rPr lang="zh-CN" altLang="en-US" sz="3200" b="1" dirty="0">
                  <a:solidFill>
                    <a:schemeClr val="tx1">
                      <a:lumMod val="85000"/>
                      <a:lumOff val="15000"/>
                    </a:schemeClr>
                  </a:solidFill>
                  <a:latin typeface="Century Gothic" panose="020B0502020202020204" pitchFamily="34" charset="0"/>
                </a:rPr>
                <a:t>1、分层结构其实是世界演进形成的普遍系统结构，不管是自然领域还是社会领域，请举例说说你的理解。</a:t>
              </a:r>
            </a:p>
          </p:txBody>
        </p:sp>
      </p:grpSp>
      <p:sp>
        <p:nvSpPr>
          <p:cNvPr id="3" name="文本框 2"/>
          <p:cNvSpPr txBox="1"/>
          <p:nvPr/>
        </p:nvSpPr>
        <p:spPr>
          <a:xfrm>
            <a:off x="716280" y="1730375"/>
            <a:ext cx="9927590" cy="5354320"/>
          </a:xfrm>
          <a:prstGeom prst="rect">
            <a:avLst/>
          </a:prstGeom>
          <a:noFill/>
        </p:spPr>
        <p:txBody>
          <a:bodyPr wrap="square" rtlCol="0">
            <a:spAutoFit/>
          </a:bodyPr>
          <a:lstStyle/>
          <a:p>
            <a:pPr algn="l" defTabSz="584200">
              <a:defRPr/>
            </a:pPr>
            <a:r>
              <a:rPr lang="zh-CN" altLang="en-US" b="1" dirty="0">
                <a:solidFill>
                  <a:schemeClr val="tx1">
                    <a:lumMod val="75000"/>
                    <a:lumOff val="25000"/>
                  </a:schemeClr>
                </a:solidFill>
                <a:latin typeface="+mn-ea"/>
              </a:rPr>
              <a:t>自然界：</a:t>
            </a:r>
          </a:p>
          <a:p>
            <a:pPr algn="dist" defTabSz="584200">
              <a:defRPr/>
            </a:pPr>
            <a:r>
              <a:rPr lang="zh-CN" altLang="en-US" b="1" dirty="0">
                <a:solidFill>
                  <a:schemeClr val="tx1">
                    <a:lumMod val="75000"/>
                    <a:lumOff val="25000"/>
                  </a:schemeClr>
                </a:solidFill>
                <a:latin typeface="+mn-ea"/>
                <a:sym typeface="+mn-ea"/>
              </a:rPr>
              <a:t>a. 生态系统：生态系统是一个典型的自然界分层结构的例子。它包括了各种生物体，如植物、动物和微生物，这些生物体按照不同的层次组织在一起，形成生态金字塔。底层是植物，然后是食草动物，再上升到食肉动物。每个层次的生物都依赖于下一层次的生物作为食物来源。</a:t>
            </a:r>
            <a:endParaRPr lang="zh-CN" altLang="en-US" b="1" dirty="0">
              <a:solidFill>
                <a:schemeClr val="tx1">
                  <a:lumMod val="75000"/>
                  <a:lumOff val="25000"/>
                </a:schemeClr>
              </a:solidFill>
              <a:latin typeface="+mn-ea"/>
            </a:endParaRPr>
          </a:p>
          <a:p>
            <a:pPr algn="l" defTabSz="584200">
              <a:defRPr/>
            </a:pPr>
            <a:r>
              <a:rPr lang="zh-CN" altLang="en-US" b="1" dirty="0">
                <a:solidFill>
                  <a:schemeClr val="tx1">
                    <a:lumMod val="75000"/>
                    <a:lumOff val="25000"/>
                  </a:schemeClr>
                </a:solidFill>
                <a:latin typeface="+mn-ea"/>
                <a:sym typeface="+mn-ea"/>
              </a:rPr>
              <a:t>b. 大气层次：大气层次也是一个分层结构的例子。地球的大气分为不同的层次，包括对流层、平流层、同温层等。每个层次的特性和功能都不同，同时它们之间存在交互作用，共同维持地球的气候和生态平衡。</a:t>
            </a:r>
          </a:p>
          <a:p>
            <a:pPr algn="l" defTabSz="584200">
              <a:defRPr/>
            </a:pPr>
            <a:endParaRPr lang="zh-CN" altLang="en-US" b="1" dirty="0">
              <a:solidFill>
                <a:schemeClr val="tx1">
                  <a:lumMod val="75000"/>
                  <a:lumOff val="25000"/>
                </a:schemeClr>
              </a:solidFill>
              <a:latin typeface="+mn-ea"/>
            </a:endParaRPr>
          </a:p>
          <a:p>
            <a:pPr algn="l" defTabSz="584200">
              <a:defRPr/>
            </a:pPr>
            <a:r>
              <a:rPr lang="zh-CN" altLang="en-US" b="1" dirty="0">
                <a:solidFill>
                  <a:schemeClr val="tx1">
                    <a:lumMod val="75000"/>
                    <a:lumOff val="25000"/>
                  </a:schemeClr>
                </a:solidFill>
                <a:latin typeface="+mn-ea"/>
                <a:sym typeface="+mn-ea"/>
              </a:rPr>
              <a:t>社会领域：</a:t>
            </a:r>
            <a:endParaRPr lang="zh-CN" altLang="en-US" b="1" dirty="0">
              <a:solidFill>
                <a:schemeClr val="tx1">
                  <a:lumMod val="75000"/>
                  <a:lumOff val="25000"/>
                </a:schemeClr>
              </a:solidFill>
              <a:latin typeface="+mn-ea"/>
            </a:endParaRPr>
          </a:p>
          <a:p>
            <a:pPr algn="dist" defTabSz="584200">
              <a:defRPr/>
            </a:pPr>
            <a:r>
              <a:rPr lang="zh-CN" altLang="en-US" b="1" dirty="0">
                <a:solidFill>
                  <a:schemeClr val="tx1">
                    <a:lumMod val="75000"/>
                    <a:lumOff val="25000"/>
                  </a:schemeClr>
                </a:solidFill>
                <a:latin typeface="+mn-ea"/>
                <a:sym typeface="+mn-ea"/>
              </a:rPr>
              <a:t>a. 政府体系：政府体系通常是分层次的结构，包括国家、地区、城市等不同的行政单位。不同层次的政府负责不同的职责和权力范围，但它们之间也需要协作以维持社会秩序和提供服务。</a:t>
            </a:r>
            <a:endParaRPr lang="zh-CN" altLang="en-US" b="1" dirty="0">
              <a:solidFill>
                <a:schemeClr val="tx1">
                  <a:lumMod val="75000"/>
                  <a:lumOff val="25000"/>
                </a:schemeClr>
              </a:solidFill>
              <a:latin typeface="+mn-ea"/>
            </a:endParaRPr>
          </a:p>
          <a:p>
            <a:pPr algn="dist" defTabSz="584200">
              <a:defRPr/>
            </a:pPr>
            <a:r>
              <a:rPr lang="zh-CN" altLang="en-US" b="1" dirty="0">
                <a:solidFill>
                  <a:schemeClr val="tx1">
                    <a:lumMod val="75000"/>
                    <a:lumOff val="25000"/>
                  </a:schemeClr>
                </a:solidFill>
                <a:latin typeface="+mn-ea"/>
                <a:sym typeface="+mn-ea"/>
              </a:rPr>
              <a:t>b. 教育系统：教育系统也是一个分层次的结构。从幼儿园到小学、中学、大学，每个层次都有不同的教育目标和要求。学生需要逐渐升入不同的层次，以获得更高级别的知识和技能。</a:t>
            </a:r>
            <a:endParaRPr lang="zh-CN" altLang="en-US" b="1" dirty="0">
              <a:solidFill>
                <a:schemeClr val="tx1">
                  <a:lumMod val="75000"/>
                  <a:lumOff val="25000"/>
                </a:schemeClr>
              </a:solidFill>
              <a:latin typeface="+mn-ea"/>
            </a:endParaRPr>
          </a:p>
          <a:p>
            <a:pPr algn="dist" defTabSz="584200">
              <a:defRPr/>
            </a:pPr>
            <a:r>
              <a:rPr lang="zh-CN" altLang="en-US" b="1" dirty="0">
                <a:solidFill>
                  <a:schemeClr val="tx1">
                    <a:lumMod val="75000"/>
                    <a:lumOff val="25000"/>
                  </a:schemeClr>
                </a:solidFill>
                <a:latin typeface="+mn-ea"/>
                <a:sym typeface="+mn-ea"/>
              </a:rPr>
              <a:t>c. 企业组织：企业通常采用分层管理结构。顶层管理层负责制定战略和决策，中层管理层负责执行这些决策，底层员工则执行具体任务。这种分层结构有助于组织内部的协作和信息流动。</a:t>
            </a:r>
            <a:endParaRPr lang="zh-CN" altLang="en-US" b="1" dirty="0">
              <a:solidFill>
                <a:schemeClr val="tx1">
                  <a:lumMod val="75000"/>
                  <a:lumOff val="25000"/>
                </a:schemeClr>
              </a:solidFill>
              <a:latin typeface="+mn-ea"/>
            </a:endParaRPr>
          </a:p>
          <a:p>
            <a:pPr algn="l" defTabSz="584200">
              <a:defRPr/>
            </a:pPr>
            <a:r>
              <a:rPr lang="zh-CN" altLang="en-US" b="1" dirty="0">
                <a:solidFill>
                  <a:schemeClr val="tx1">
                    <a:lumMod val="75000"/>
                    <a:lumOff val="25000"/>
                  </a:schemeClr>
                </a:solidFill>
                <a:latin typeface="+mn-ea"/>
                <a:sym typeface="+mn-ea"/>
              </a:rPr>
              <a:t>这些例子表明，分层结构在不同领域中都是普遍存在的，并且有助于组织和管理复杂系统。每个层次都有其特定的功能和职责，同时也需要与其他层次进行协调和互动，以维持整体系统的稳定性和功能性。</a:t>
            </a:r>
            <a:endParaRPr lang="zh-CN" altLang="en-US" b="1" dirty="0">
              <a:solidFill>
                <a:schemeClr val="tx1">
                  <a:lumMod val="75000"/>
                  <a:lumOff val="25000"/>
                </a:schemeClr>
              </a:solidFill>
              <a:latin typeface="+mn-ea"/>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909935" cy="1241425"/>
            <a:chOff x="367337" y="299321"/>
            <a:chExt cx="10909935" cy="1241425"/>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9" name="文本框 8"/>
            <p:cNvSpPr txBox="1"/>
            <p:nvPr/>
          </p:nvSpPr>
          <p:spPr>
            <a:xfrm>
              <a:off x="1303327" y="464421"/>
              <a:ext cx="9973945" cy="1076325"/>
            </a:xfrm>
            <a:prstGeom prst="rect">
              <a:avLst/>
            </a:prstGeom>
            <a:noFill/>
          </p:spPr>
          <p:txBody>
            <a:bodyPr wrap="square" rtlCol="0">
              <a:spAutoFit/>
            </a:bodyPr>
            <a:lstStyle/>
            <a:p>
              <a:r>
                <a:rPr lang="zh-CN" altLang="en-US" sz="3200" b="1" dirty="0">
                  <a:solidFill>
                    <a:schemeClr val="tx1">
                      <a:lumMod val="85000"/>
                      <a:lumOff val="15000"/>
                    </a:schemeClr>
                  </a:solidFill>
                  <a:latin typeface="Century Gothic" panose="020B0502020202020204" pitchFamily="34" charset="0"/>
                </a:rPr>
                <a:t>2、有人说通信网络的核心技术在物理层，难度要远远大于上层技术，所以上层技术并不重要。说说你的观点。</a:t>
              </a:r>
            </a:p>
          </p:txBody>
        </p:sp>
      </p:grpSp>
      <p:sp>
        <p:nvSpPr>
          <p:cNvPr id="2" name="文本框 1"/>
          <p:cNvSpPr txBox="1"/>
          <p:nvPr/>
        </p:nvSpPr>
        <p:spPr>
          <a:xfrm>
            <a:off x="201930" y="2124075"/>
            <a:ext cx="11630660" cy="4799965"/>
          </a:xfrm>
          <a:prstGeom prst="rect">
            <a:avLst/>
          </a:prstGeom>
          <a:noFill/>
        </p:spPr>
        <p:txBody>
          <a:bodyPr wrap="square" rtlCol="0" anchor="t">
            <a:spAutoFit/>
          </a:bodyPr>
          <a:lstStyle/>
          <a:p>
            <a:pPr indent="457200" algn="l" defTabSz="584200">
              <a:buClrTx/>
              <a:buSzTx/>
              <a:buNone/>
              <a:defRPr/>
            </a:pPr>
            <a:r>
              <a:rPr lang="zh-CN" altLang="en-US" b="1" dirty="0">
                <a:solidFill>
                  <a:schemeClr val="tx1">
                    <a:lumMod val="75000"/>
                    <a:lumOff val="25000"/>
                  </a:schemeClr>
                </a:solidFill>
                <a:latin typeface="+mn-ea"/>
              </a:rPr>
              <a:t>因为物理层是网络协议的底层，决定数据的发送和接收，是传感器节点能量消耗的主要部分。物理层负责将数据转换为适合在信道上传输的信号，并将适合在信道上传输的信号转换为信宿能够理解的信号。物理层技术包括调制编码、多天线处理、信号到物理时频资源映射及控制传输信道到物理信道映射等一系列功能。因此，物理层技术对于网络协议的正常运行至关重要。</a:t>
            </a:r>
          </a:p>
          <a:p>
            <a:pPr algn="l" defTabSz="584200">
              <a:buClrTx/>
              <a:buSzTx/>
              <a:buNone/>
              <a:defRPr/>
            </a:pPr>
            <a:r>
              <a:rPr lang="zh-CN" altLang="en-US" b="1" dirty="0">
                <a:solidFill>
                  <a:schemeClr val="tx1">
                    <a:lumMod val="75000"/>
                    <a:lumOff val="25000"/>
                  </a:schemeClr>
                </a:solidFill>
                <a:latin typeface="+mn-ea"/>
              </a:rPr>
              <a:t>1. 传输媒介：物理层负责定义和选择用于数据传输的物理介质，如双绞线、同轴电缆、光纤等。它确定了传输媒介的特性和参数，如带宽、传输速率、传输距离等。</a:t>
            </a:r>
          </a:p>
          <a:p>
            <a:pPr algn="l" defTabSz="584200">
              <a:buClrTx/>
              <a:buSzTx/>
              <a:buNone/>
              <a:defRPr/>
            </a:pPr>
            <a:r>
              <a:rPr lang="zh-CN" altLang="en-US" b="1" dirty="0">
                <a:solidFill>
                  <a:schemeClr val="tx1">
                    <a:lumMod val="75000"/>
                    <a:lumOff val="25000"/>
                  </a:schemeClr>
                </a:solidFill>
                <a:latin typeface="+mn-ea"/>
              </a:rPr>
              <a:t>2. 信号编码：物理层将比特流转化为适合在传输介质上传输的信号。这包括将比特流分解为适当的电压、频率或光强度等信号，以便能够在传输介质上传输和解码。</a:t>
            </a:r>
          </a:p>
          <a:p>
            <a:pPr algn="l" defTabSz="584200">
              <a:buClrTx/>
              <a:buSzTx/>
              <a:buNone/>
              <a:defRPr/>
            </a:pPr>
            <a:r>
              <a:rPr lang="zh-CN" altLang="en-US" b="1" dirty="0">
                <a:solidFill>
                  <a:schemeClr val="tx1">
                    <a:lumMod val="75000"/>
                    <a:lumOff val="25000"/>
                  </a:schemeClr>
                </a:solidFill>
                <a:latin typeface="+mn-ea"/>
              </a:rPr>
              <a:t>3. 数据传输方式：物理层定义了数据在传输介质上的传输方式，包括串行传输和并行传输。串行传输是逐位地将数据比特按顺序传输，而并行传输是同时传输多个数据比特。</a:t>
            </a:r>
          </a:p>
          <a:p>
            <a:pPr algn="l" defTabSz="584200">
              <a:buClrTx/>
              <a:buSzTx/>
              <a:buNone/>
              <a:defRPr/>
            </a:pPr>
            <a:r>
              <a:rPr lang="zh-CN" altLang="en-US" b="1" dirty="0">
                <a:solidFill>
                  <a:schemeClr val="tx1">
                    <a:lumMod val="75000"/>
                    <a:lumOff val="25000"/>
                  </a:schemeClr>
                </a:solidFill>
                <a:latin typeface="+mn-ea"/>
              </a:rPr>
              <a:t>4. 时钟同步：物理层负责确保发送端和接收端的时钟保持同步，以确保数据的正确传输和解码。</a:t>
            </a:r>
          </a:p>
          <a:p>
            <a:pPr algn="l" defTabSz="584200">
              <a:buClrTx/>
              <a:buSzTx/>
              <a:buNone/>
              <a:defRPr/>
            </a:pPr>
            <a:r>
              <a:rPr lang="zh-CN" altLang="en-US" b="1" dirty="0">
                <a:solidFill>
                  <a:schemeClr val="tx1">
                    <a:lumMod val="75000"/>
                    <a:lumOff val="25000"/>
                  </a:schemeClr>
                </a:solidFill>
                <a:latin typeface="+mn-ea"/>
              </a:rPr>
              <a:t>5. 数据传输速率：物理层定义了数据传输的速率，即数据单位在单位时间内传输的比特数。传输速率可以是固定的，也可以是可变的，根据不同的传输需求进行调整。</a:t>
            </a:r>
          </a:p>
          <a:p>
            <a:pPr algn="l" defTabSz="584200">
              <a:buClrTx/>
              <a:buSzTx/>
              <a:buNone/>
              <a:defRPr/>
            </a:pPr>
            <a:r>
              <a:rPr lang="zh-CN" altLang="en-US" b="1" dirty="0">
                <a:solidFill>
                  <a:schemeClr val="tx1">
                    <a:lumMod val="75000"/>
                    <a:lumOff val="25000"/>
                  </a:schemeClr>
                </a:solidFill>
                <a:latin typeface="+mn-ea"/>
              </a:rPr>
              <a:t>6. 信号放大与衰减：物理层负责在信号传输过程中进行信号的放大和衰减，以保证信号在传输过程中不受干扰和衰减。</a:t>
            </a:r>
          </a:p>
          <a:p>
            <a:pPr algn="l" defTabSz="584200">
              <a:buClrTx/>
              <a:buSzTx/>
              <a:buNone/>
              <a:defRPr/>
            </a:pPr>
            <a:r>
              <a:rPr lang="zh-CN" altLang="en-US" b="1" dirty="0">
                <a:solidFill>
                  <a:schemeClr val="tx1">
                    <a:lumMod val="75000"/>
                    <a:lumOff val="25000"/>
                  </a:schemeClr>
                </a:solidFill>
                <a:latin typeface="+mn-ea"/>
              </a:rPr>
              <a:t>7. 传输模式：物理层定义了数据传输的模式，包括单工、半双工和全双工。单工模式是指数据只能在一个方向上进行传输，半双工模式是指数据可以在两个方向上交替传输，全双工模式是指数据可以同时在两个方向上传输。</a:t>
            </a:r>
          </a:p>
        </p:txBody>
      </p:sp>
      <p:sp>
        <p:nvSpPr>
          <p:cNvPr id="6" name="文本框 5"/>
          <p:cNvSpPr txBox="1"/>
          <p:nvPr/>
        </p:nvSpPr>
        <p:spPr>
          <a:xfrm>
            <a:off x="125095" y="1540510"/>
            <a:ext cx="7782560" cy="583565"/>
          </a:xfrm>
          <a:prstGeom prst="rect">
            <a:avLst/>
          </a:prstGeom>
          <a:noFill/>
        </p:spPr>
        <p:txBody>
          <a:bodyPr wrap="square" rtlCol="0" anchor="t">
            <a:spAutoFit/>
          </a:bodyPr>
          <a:lstStyle/>
          <a:p>
            <a:r>
              <a:rPr lang="zh-CN" altLang="en-US" sz="3200" b="1" dirty="0">
                <a:solidFill>
                  <a:schemeClr val="tx1">
                    <a:lumMod val="85000"/>
                    <a:lumOff val="15000"/>
                  </a:schemeClr>
                </a:solidFill>
                <a:latin typeface="Century Gothic" panose="020B0502020202020204" pitchFamily="34" charset="0"/>
                <a:sym typeface="+mn-ea"/>
              </a:rPr>
              <a:t>为何说通信网络的核心技术在物理层？</a:t>
            </a: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909935" cy="1241425"/>
            <a:chOff x="367337" y="299321"/>
            <a:chExt cx="10909935" cy="1241425"/>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9" name="文本框 8"/>
            <p:cNvSpPr txBox="1"/>
            <p:nvPr/>
          </p:nvSpPr>
          <p:spPr>
            <a:xfrm>
              <a:off x="1303327" y="464421"/>
              <a:ext cx="9973945" cy="1076325"/>
            </a:xfrm>
            <a:prstGeom prst="rect">
              <a:avLst/>
            </a:prstGeom>
            <a:noFill/>
          </p:spPr>
          <p:txBody>
            <a:bodyPr wrap="square" rtlCol="0">
              <a:spAutoFit/>
            </a:bodyPr>
            <a:lstStyle/>
            <a:p>
              <a:r>
                <a:rPr lang="zh-CN" altLang="en-US" sz="3200" b="1" dirty="0">
                  <a:solidFill>
                    <a:schemeClr val="tx1">
                      <a:lumMod val="85000"/>
                      <a:lumOff val="15000"/>
                    </a:schemeClr>
                  </a:solidFill>
                  <a:latin typeface="Century Gothic" panose="020B0502020202020204" pitchFamily="34" charset="0"/>
                </a:rPr>
                <a:t>2、有人说通信网络的核心技术在物理层，难度要远远大于上层技术，所以上层技术并不重要。说说你的观点。</a:t>
              </a:r>
            </a:p>
          </p:txBody>
        </p:sp>
      </p:grpSp>
      <p:sp>
        <p:nvSpPr>
          <p:cNvPr id="3" name="文本框 2"/>
          <p:cNvSpPr txBox="1"/>
          <p:nvPr/>
        </p:nvSpPr>
        <p:spPr>
          <a:xfrm>
            <a:off x="221615" y="1645285"/>
            <a:ext cx="11960860" cy="5569585"/>
          </a:xfrm>
          <a:prstGeom prst="rect">
            <a:avLst/>
          </a:prstGeom>
          <a:noFill/>
        </p:spPr>
        <p:txBody>
          <a:bodyPr wrap="square" rtlCol="0">
            <a:spAutoFit/>
          </a:bodyPr>
          <a:lstStyle/>
          <a:p>
            <a:pPr algn="l" defTabSz="584200">
              <a:defRPr/>
            </a:pPr>
            <a:r>
              <a:rPr lang="zh-CN" altLang="en-US" sz="2800" b="1" dirty="0">
                <a:solidFill>
                  <a:schemeClr val="tx1">
                    <a:lumMod val="75000"/>
                    <a:lumOff val="25000"/>
                  </a:schemeClr>
                </a:solidFill>
                <a:latin typeface="+mn-ea"/>
                <a:sym typeface="+mn-ea"/>
              </a:rPr>
              <a:t>物理层技术决定下限，上层技术决定上限</a:t>
            </a:r>
          </a:p>
          <a:p>
            <a:pPr algn="l" defTabSz="584200">
              <a:defRPr/>
            </a:pPr>
            <a:endParaRPr lang="zh-CN" altLang="en-US" sz="2800" b="1" dirty="0">
              <a:solidFill>
                <a:schemeClr val="tx1">
                  <a:lumMod val="75000"/>
                  <a:lumOff val="25000"/>
                </a:schemeClr>
              </a:solidFill>
              <a:latin typeface="+mn-ea"/>
            </a:endParaRPr>
          </a:p>
          <a:p>
            <a:pPr algn="l" defTabSz="584200">
              <a:buClrTx/>
              <a:buSzTx/>
              <a:buFontTx/>
              <a:defRPr/>
            </a:pPr>
            <a:r>
              <a:rPr lang="zh-CN" altLang="en-US" sz="2000" b="1" dirty="0">
                <a:solidFill>
                  <a:schemeClr val="tx1">
                    <a:lumMod val="75000"/>
                    <a:lumOff val="25000"/>
                  </a:schemeClr>
                </a:solidFill>
                <a:latin typeface="+mn-ea"/>
              </a:rPr>
              <a:t>1、上层技术依据物理层提供的网络提供了各种互联网上的应用和服务，例如游戏、电子邮件、文件传输、万维网浏览器等，同时提供了一些数据的处理办法，比如数据压缩、数据加密等。例如我们想玩一款一款游戏，仅仅依靠物理层的简单数据传输是不够的，还要对游戏的各类数据进行处理，把图像、音频、信息进行综合处理。除此之外，我们想上网浏览小说、 视频等，同样要有上层技术的处理，才能给我们用户更好的体验</a:t>
            </a:r>
          </a:p>
          <a:p>
            <a:pPr algn="l" defTabSz="584200">
              <a:buClrTx/>
              <a:buSzTx/>
              <a:buFontTx/>
              <a:defRPr/>
            </a:pPr>
            <a:endParaRPr lang="zh-CN" altLang="en-US" sz="2000" b="1" dirty="0">
              <a:solidFill>
                <a:schemeClr val="tx1">
                  <a:lumMod val="75000"/>
                  <a:lumOff val="25000"/>
                </a:schemeClr>
              </a:solidFill>
              <a:latin typeface="+mn-ea"/>
            </a:endParaRPr>
          </a:p>
          <a:p>
            <a:pPr algn="l" defTabSz="584200">
              <a:buClrTx/>
              <a:buSzTx/>
              <a:buFontTx/>
              <a:defRPr/>
            </a:pPr>
            <a:r>
              <a:rPr lang="zh-CN" altLang="en-US" sz="2000" b="1" dirty="0">
                <a:solidFill>
                  <a:schemeClr val="tx1">
                    <a:lumMod val="75000"/>
                    <a:lumOff val="25000"/>
                  </a:schemeClr>
                </a:solidFill>
                <a:latin typeface="+mn-ea"/>
              </a:rPr>
              <a:t>2、上层技术具有极强的更新迭代性，与物理层不同的是，物理层一旦架构好，想要更改的成本和难度是很大的，而上层技术拥有极强的灵活性，当今许多创新和新兴的通信技术都是在上层应用中实现的， 在“蜂鸟计划”中，宅男安东也正是凭借算法实现了传输时间减少了1ms。如今热门的深度学习、云计算、人工智能等也需要更加高级的网络协议去支持</a:t>
            </a:r>
          </a:p>
          <a:p>
            <a:pPr algn="l" defTabSz="584200">
              <a:buClrTx/>
              <a:buSzTx/>
              <a:buFontTx/>
              <a:defRPr/>
            </a:pPr>
            <a:endParaRPr lang="zh-CN" altLang="en-US" sz="2000" b="1" dirty="0">
              <a:solidFill>
                <a:schemeClr val="tx1">
                  <a:lumMod val="75000"/>
                  <a:lumOff val="25000"/>
                </a:schemeClr>
              </a:solidFill>
              <a:latin typeface="+mn-ea"/>
            </a:endParaRPr>
          </a:p>
          <a:p>
            <a:pPr algn="l" defTabSz="584200">
              <a:buClrTx/>
              <a:buSzTx/>
              <a:buFontTx/>
              <a:defRPr/>
            </a:pPr>
            <a:r>
              <a:rPr lang="zh-CN" altLang="en-US" sz="2000" b="1" dirty="0">
                <a:solidFill>
                  <a:schemeClr val="tx1">
                    <a:lumMod val="75000"/>
                    <a:lumOff val="25000"/>
                  </a:schemeClr>
                </a:solidFill>
                <a:latin typeface="+mn-ea"/>
              </a:rPr>
              <a:t>3、网络最终是要给人用的，所以其用户体验是极其重要的，网络从开始的几b到如今的几mb甚至gb的速度不只是物理层的提升，更是上层技术上的巨大跃进，我们也因此有机会能和别人联机打游戏，看高清视频</a:t>
            </a:r>
          </a:p>
          <a:p>
            <a:pPr algn="l" defTabSz="584200">
              <a:defRPr/>
            </a:pPr>
            <a:endParaRPr lang="zh-CN" altLang="en-US" sz="2000" b="1" dirty="0">
              <a:solidFill>
                <a:schemeClr val="tx1">
                  <a:lumMod val="75000"/>
                  <a:lumOff val="25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909935" cy="1241425"/>
            <a:chOff x="367337" y="299321"/>
            <a:chExt cx="10909935" cy="1241425"/>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9" name="文本框 8"/>
            <p:cNvSpPr txBox="1"/>
            <p:nvPr/>
          </p:nvSpPr>
          <p:spPr>
            <a:xfrm>
              <a:off x="1303327" y="464421"/>
              <a:ext cx="9973945" cy="1076325"/>
            </a:xfrm>
            <a:prstGeom prst="rect">
              <a:avLst/>
            </a:prstGeom>
            <a:noFill/>
          </p:spPr>
          <p:txBody>
            <a:bodyPr wrap="square" rtlCol="0">
              <a:spAutoFit/>
            </a:bodyPr>
            <a:lstStyle/>
            <a:p>
              <a:r>
                <a:rPr lang="zh-CN" altLang="en-US" sz="3200" b="1" dirty="0">
                  <a:solidFill>
                    <a:schemeClr val="tx1">
                      <a:lumMod val="85000"/>
                      <a:lumOff val="15000"/>
                    </a:schemeClr>
                  </a:solidFill>
                  <a:latin typeface="Century Gothic" panose="020B0502020202020204" pitchFamily="34" charset="0"/>
                </a:rPr>
                <a:t>2、有人说通信网络的核心技术在物理层，难度要远远大于上层技术，所以上层技术并不重要。说说你的观点。</a:t>
              </a:r>
            </a:p>
          </p:txBody>
        </p:sp>
      </p:grpSp>
      <p:sp>
        <p:nvSpPr>
          <p:cNvPr id="3" name="文本框 2"/>
          <p:cNvSpPr txBox="1"/>
          <p:nvPr/>
        </p:nvSpPr>
        <p:spPr>
          <a:xfrm>
            <a:off x="309245" y="1712595"/>
            <a:ext cx="11960860" cy="4892675"/>
          </a:xfrm>
          <a:prstGeom prst="rect">
            <a:avLst/>
          </a:prstGeom>
          <a:noFill/>
        </p:spPr>
        <p:txBody>
          <a:bodyPr wrap="square" rtlCol="0">
            <a:spAutoFit/>
          </a:bodyPr>
          <a:lstStyle/>
          <a:p>
            <a:pPr algn="l" defTabSz="584200">
              <a:defRPr/>
            </a:pPr>
            <a:r>
              <a:rPr lang="zh-CN" altLang="en-US" sz="3600" b="1" dirty="0">
                <a:solidFill>
                  <a:schemeClr val="tx1">
                    <a:lumMod val="75000"/>
                    <a:lumOff val="25000"/>
                  </a:schemeClr>
                </a:solidFill>
                <a:latin typeface="+mn-ea"/>
                <a:sym typeface="+mn-ea"/>
              </a:rPr>
              <a:t>物理层和上层技术相互依赖</a:t>
            </a:r>
          </a:p>
          <a:p>
            <a:pPr algn="l" defTabSz="584200">
              <a:defRPr/>
            </a:pPr>
            <a:endParaRPr lang="zh-CN" altLang="en-US" sz="2400" b="1" dirty="0">
              <a:solidFill>
                <a:schemeClr val="tx1">
                  <a:lumMod val="75000"/>
                  <a:lumOff val="25000"/>
                </a:schemeClr>
              </a:solidFill>
              <a:latin typeface="+mn-ea"/>
              <a:sym typeface="+mn-ea"/>
            </a:endParaRPr>
          </a:p>
          <a:p>
            <a:pPr indent="457200" algn="l" defTabSz="584200">
              <a:buClrTx/>
              <a:buSzTx/>
              <a:buFontTx/>
              <a:defRPr/>
            </a:pPr>
            <a:r>
              <a:rPr lang="zh-CN" altLang="en-US" sz="2800" b="1" dirty="0">
                <a:solidFill>
                  <a:schemeClr val="tx1">
                    <a:lumMod val="75000"/>
                    <a:lumOff val="25000"/>
                  </a:schemeClr>
                </a:solidFill>
                <a:latin typeface="+mn-ea"/>
              </a:rPr>
              <a:t>物理层是计算机网络OSI模型中最低的一层，它为传输数据所需要的物理链路创建、维持、拆除，而提供具有机械的、电子的、功能的和规范的特性。 上层技术依赖于物理层，因为它们需要物理层提供传输媒体及互连设备，为数据传输提供可靠的环境，物理层和上层技术相互依赖，上层技术需要物理层提供的传输媒体和互连设备来完成数据传输。</a:t>
            </a:r>
          </a:p>
          <a:p>
            <a:pPr algn="l" defTabSz="584200">
              <a:buClrTx/>
              <a:buSzTx/>
              <a:buFontTx/>
              <a:defRPr/>
            </a:pPr>
            <a:r>
              <a:rPr lang="zh-CN" altLang="en-US" sz="2800" b="1" dirty="0">
                <a:solidFill>
                  <a:schemeClr val="tx1">
                    <a:lumMod val="75000"/>
                    <a:lumOff val="25000"/>
                  </a:schemeClr>
                </a:solidFill>
                <a:latin typeface="+mn-ea"/>
              </a:rPr>
              <a:t>简单的来说，如果物理层只能在同一时间只能传输1mb的数据，而上层技术无论怎样改进都不会超过这一数值，但其可以通过改进算法去更有效地利用这些数据，其对这些数据进行分析，校正，反馈给物理层，从而实现数据的有效传输。</a:t>
            </a: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96756"/>
            <a:ext cx="11722735" cy="1548765"/>
            <a:chOff x="367337" y="299321"/>
            <a:chExt cx="11722735" cy="1548765"/>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03</a:t>
              </a:r>
            </a:p>
          </p:txBody>
        </p:sp>
        <p:sp>
          <p:nvSpPr>
            <p:cNvPr id="9" name="文本框 8"/>
            <p:cNvSpPr txBox="1"/>
            <p:nvPr/>
          </p:nvSpPr>
          <p:spPr>
            <a:xfrm>
              <a:off x="1303327" y="464421"/>
              <a:ext cx="10786745" cy="1383665"/>
            </a:xfrm>
            <a:prstGeom prst="rect">
              <a:avLst/>
            </a:prstGeom>
            <a:noFill/>
          </p:spPr>
          <p:txBody>
            <a:bodyPr wrap="square" rtlCol="0">
              <a:spAutoFit/>
            </a:bodyPr>
            <a:lstStyle/>
            <a:p>
              <a:pPr algn="just"/>
              <a:r>
                <a:rPr lang="zh-CN" altLang="en-US" sz="2800" b="1" dirty="0">
                  <a:solidFill>
                    <a:schemeClr val="tx1">
                      <a:lumMod val="85000"/>
                      <a:lumOff val="15000"/>
                    </a:schemeClr>
                  </a:solidFill>
                  <a:latin typeface="Century Gothic" panose="020B0502020202020204" pitchFamily="34" charset="0"/>
                </a:rPr>
                <a:t>3、当前的internet网络架构采用的是端到端的思想，在终端计算性能日益强大的今天，如果让终端自主选择数据包的最优传输方案，是否可行，会带来什么好处和问题？说说你的粗略的设想。</a:t>
              </a:r>
            </a:p>
          </p:txBody>
        </p:sp>
      </p:grpSp>
      <p:sp>
        <p:nvSpPr>
          <p:cNvPr id="3" name="文本框 2"/>
          <p:cNvSpPr txBox="1"/>
          <p:nvPr/>
        </p:nvSpPr>
        <p:spPr>
          <a:xfrm>
            <a:off x="186690" y="1560830"/>
            <a:ext cx="11996420" cy="5401310"/>
          </a:xfrm>
          <a:prstGeom prst="rect">
            <a:avLst/>
          </a:prstGeom>
          <a:noFill/>
        </p:spPr>
        <p:txBody>
          <a:bodyPr wrap="square" rtlCol="0">
            <a:noAutofit/>
          </a:bodyPr>
          <a:lstStyle/>
          <a:p>
            <a:pPr algn="l" defTabSz="584200">
              <a:defRPr/>
            </a:pPr>
            <a:r>
              <a:rPr lang="zh-CN" altLang="en-US" b="1" dirty="0">
                <a:solidFill>
                  <a:schemeClr val="tx1">
                    <a:lumMod val="75000"/>
                    <a:lumOff val="25000"/>
                  </a:schemeClr>
                </a:solidFill>
                <a:latin typeface="+mn-ea"/>
              </a:rPr>
              <a:t>让终端设备自主选择数据包的最优传输方案比较新颖，但也存在一些挑战。</a:t>
            </a:r>
          </a:p>
          <a:p>
            <a:pPr algn="l" defTabSz="584200">
              <a:defRPr/>
            </a:pPr>
            <a:endParaRPr lang="zh-CN" altLang="en-US" b="1" dirty="0">
              <a:solidFill>
                <a:schemeClr val="tx1">
                  <a:lumMod val="75000"/>
                  <a:lumOff val="25000"/>
                </a:schemeClr>
              </a:solidFill>
              <a:latin typeface="+mn-ea"/>
            </a:endParaRPr>
          </a:p>
          <a:p>
            <a:pPr algn="l" defTabSz="584200">
              <a:defRPr/>
            </a:pPr>
            <a:r>
              <a:rPr lang="zh-CN" altLang="en-US" b="1" dirty="0">
                <a:solidFill>
                  <a:schemeClr val="tx1">
                    <a:lumMod val="75000"/>
                    <a:lumOff val="25000"/>
                  </a:schemeClr>
                </a:solidFill>
                <a:latin typeface="+mn-ea"/>
              </a:rPr>
              <a:t>好处：</a:t>
            </a:r>
          </a:p>
          <a:p>
            <a:pPr algn="l" defTabSz="584200">
              <a:defRPr/>
            </a:pPr>
            <a:r>
              <a:rPr lang="zh-CN" altLang="en-US" b="1" dirty="0">
                <a:solidFill>
                  <a:schemeClr val="tx1">
                    <a:lumMod val="75000"/>
                    <a:lumOff val="25000"/>
                  </a:schemeClr>
                </a:solidFill>
                <a:latin typeface="+mn-ea"/>
              </a:rPr>
              <a:t>更高的</a:t>
            </a:r>
            <a:r>
              <a:rPr lang="zh-CN" altLang="en-US" b="1" dirty="0">
                <a:solidFill>
                  <a:srgbClr val="FF0000"/>
                </a:solidFill>
                <a:latin typeface="+mn-ea"/>
              </a:rPr>
              <a:t>网络效率</a:t>
            </a:r>
            <a:r>
              <a:rPr lang="zh-CN" altLang="en-US" b="1" dirty="0">
                <a:solidFill>
                  <a:schemeClr val="tx1">
                    <a:lumMod val="75000"/>
                    <a:lumOff val="25000"/>
                  </a:schemeClr>
                </a:solidFill>
                <a:latin typeface="+mn-ea"/>
              </a:rPr>
              <a:t>： 终端设备可以根据当前网络条件和目标来选择</a:t>
            </a:r>
            <a:r>
              <a:rPr lang="zh-CN" altLang="en-US" b="1" dirty="0">
                <a:solidFill>
                  <a:srgbClr val="FF0000"/>
                </a:solidFill>
                <a:latin typeface="+mn-ea"/>
              </a:rPr>
              <a:t>最佳传输路径</a:t>
            </a:r>
            <a:r>
              <a:rPr lang="zh-CN" altLang="en-US" b="1" dirty="0">
                <a:solidFill>
                  <a:schemeClr val="tx1">
                    <a:lumMod val="75000"/>
                    <a:lumOff val="25000"/>
                  </a:schemeClr>
                </a:solidFill>
                <a:latin typeface="+mn-ea"/>
              </a:rPr>
              <a:t>，这可能会导致更高的网络效率和更快的数据传输速度。</a:t>
            </a:r>
          </a:p>
          <a:p>
            <a:pPr algn="l" defTabSz="584200">
              <a:defRPr/>
            </a:pPr>
            <a:r>
              <a:rPr lang="zh-CN" altLang="en-US" b="1" dirty="0">
                <a:solidFill>
                  <a:schemeClr val="tx1">
                    <a:lumMod val="75000"/>
                    <a:lumOff val="25000"/>
                  </a:schemeClr>
                </a:solidFill>
                <a:latin typeface="+mn-ea"/>
              </a:rPr>
              <a:t>减轻</a:t>
            </a:r>
            <a:r>
              <a:rPr lang="zh-CN" altLang="en-US" b="1" dirty="0">
                <a:solidFill>
                  <a:srgbClr val="FF0000"/>
                </a:solidFill>
                <a:latin typeface="+mn-ea"/>
              </a:rPr>
              <a:t>网络拥塞</a:t>
            </a:r>
            <a:r>
              <a:rPr lang="zh-CN" altLang="en-US" b="1" dirty="0">
                <a:solidFill>
                  <a:schemeClr val="tx1">
                    <a:lumMod val="75000"/>
                    <a:lumOff val="25000"/>
                  </a:schemeClr>
                </a:solidFill>
                <a:latin typeface="+mn-ea"/>
              </a:rPr>
              <a:t>： 如果终端设备能够自主选择传输路径，它们可以避免选择已经拥塞的路径，从而减轻了网络拥塞问题。</a:t>
            </a:r>
          </a:p>
          <a:p>
            <a:pPr algn="l" defTabSz="584200">
              <a:defRPr/>
            </a:pPr>
            <a:r>
              <a:rPr lang="zh-CN" altLang="en-US" b="1" dirty="0">
                <a:solidFill>
                  <a:schemeClr val="tx1">
                    <a:lumMod val="75000"/>
                    <a:lumOff val="25000"/>
                  </a:schemeClr>
                </a:solidFill>
                <a:latin typeface="+mn-ea"/>
              </a:rPr>
              <a:t>更好的</a:t>
            </a:r>
            <a:r>
              <a:rPr lang="zh-CN" altLang="en-US" b="1" dirty="0">
                <a:solidFill>
                  <a:srgbClr val="FF0000"/>
                </a:solidFill>
                <a:latin typeface="+mn-ea"/>
              </a:rPr>
              <a:t>用户体验</a:t>
            </a:r>
            <a:r>
              <a:rPr lang="zh-CN" altLang="en-US" b="1" dirty="0">
                <a:solidFill>
                  <a:schemeClr val="tx1">
                    <a:lumMod val="75000"/>
                    <a:lumOff val="25000"/>
                  </a:schemeClr>
                </a:solidFill>
                <a:latin typeface="+mn-ea"/>
              </a:rPr>
              <a:t>： 用户可能会更快速地获取所需的数据，减少缓冲和延迟，提供更好的用户体验。</a:t>
            </a:r>
          </a:p>
          <a:p>
            <a:pPr algn="l" defTabSz="584200">
              <a:defRPr/>
            </a:pPr>
            <a:r>
              <a:rPr lang="zh-CN" altLang="en-US" b="1" dirty="0">
                <a:solidFill>
                  <a:schemeClr val="tx1">
                    <a:lumMod val="75000"/>
                    <a:lumOff val="25000"/>
                  </a:schemeClr>
                </a:solidFill>
                <a:latin typeface="+mn-ea"/>
              </a:rPr>
              <a:t>节省</a:t>
            </a:r>
            <a:r>
              <a:rPr lang="zh-CN" altLang="en-US" b="1" dirty="0">
                <a:solidFill>
                  <a:srgbClr val="FF0000"/>
                </a:solidFill>
                <a:latin typeface="+mn-ea"/>
              </a:rPr>
              <a:t>网络资源</a:t>
            </a:r>
            <a:r>
              <a:rPr lang="zh-CN" altLang="en-US" b="1" dirty="0">
                <a:solidFill>
                  <a:schemeClr val="tx1">
                    <a:lumMod val="75000"/>
                    <a:lumOff val="25000"/>
                  </a:schemeClr>
                </a:solidFill>
                <a:latin typeface="+mn-ea"/>
              </a:rPr>
              <a:t>： 优化的传输路径选择可以减少网络资源的浪费，降低了网络运营成本。</a:t>
            </a:r>
          </a:p>
          <a:p>
            <a:pPr algn="l" defTabSz="584200">
              <a:defRPr/>
            </a:pPr>
            <a:endParaRPr lang="zh-CN" altLang="en-US" b="1" dirty="0">
              <a:solidFill>
                <a:schemeClr val="tx1">
                  <a:lumMod val="75000"/>
                  <a:lumOff val="25000"/>
                </a:schemeClr>
              </a:solidFill>
              <a:latin typeface="+mn-ea"/>
            </a:endParaRPr>
          </a:p>
          <a:p>
            <a:pPr algn="l" defTabSz="584200">
              <a:defRPr/>
            </a:pPr>
            <a:r>
              <a:rPr lang="zh-CN" altLang="en-US" b="1" dirty="0">
                <a:solidFill>
                  <a:schemeClr val="tx1">
                    <a:lumMod val="75000"/>
                    <a:lumOff val="25000"/>
                  </a:schemeClr>
                </a:solidFill>
                <a:latin typeface="+mn-ea"/>
              </a:rPr>
              <a:t>问题：</a:t>
            </a:r>
          </a:p>
          <a:p>
            <a:pPr algn="l" defTabSz="584200">
              <a:defRPr/>
            </a:pPr>
            <a:r>
              <a:rPr lang="zh-CN" altLang="en-US" b="1" dirty="0">
                <a:solidFill>
                  <a:srgbClr val="FF0000"/>
                </a:solidFill>
                <a:latin typeface="+mn-ea"/>
              </a:rPr>
              <a:t>复杂性</a:t>
            </a:r>
            <a:r>
              <a:rPr lang="zh-CN" altLang="en-US" b="1" dirty="0">
                <a:solidFill>
                  <a:schemeClr val="tx1">
                    <a:lumMod val="75000"/>
                    <a:lumOff val="25000"/>
                  </a:schemeClr>
                </a:solidFill>
                <a:latin typeface="+mn-ea"/>
              </a:rPr>
              <a:t>： 让终端设备自主选择传输路径需要</a:t>
            </a:r>
            <a:r>
              <a:rPr lang="zh-CN" altLang="en-US" b="1" dirty="0">
                <a:solidFill>
                  <a:srgbClr val="FF0000"/>
                </a:solidFill>
                <a:latin typeface="+mn-ea"/>
              </a:rPr>
              <a:t>复杂的算法和决策机制</a:t>
            </a:r>
            <a:r>
              <a:rPr lang="zh-CN" altLang="en-US" b="1" dirty="0">
                <a:solidFill>
                  <a:schemeClr val="tx1">
                    <a:lumMod val="75000"/>
                    <a:lumOff val="25000"/>
                  </a:schemeClr>
                </a:solidFill>
                <a:latin typeface="+mn-ea"/>
              </a:rPr>
              <a:t>。这可能需要更强大的计算能力和更复杂的软件来实现。（</a:t>
            </a:r>
            <a:r>
              <a:rPr lang="zh-CN" altLang="en-US" b="1" dirty="0">
                <a:solidFill>
                  <a:srgbClr val="00B0F0"/>
                </a:solidFill>
                <a:latin typeface="+mn-ea"/>
              </a:rPr>
              <a:t>算力够吗，或者说算力代价值吗</a:t>
            </a:r>
            <a:r>
              <a:rPr lang="zh-CN" altLang="en-US" b="1" dirty="0">
                <a:solidFill>
                  <a:schemeClr val="tx1">
                    <a:lumMod val="75000"/>
                    <a:lumOff val="25000"/>
                  </a:schemeClr>
                </a:solidFill>
                <a:latin typeface="+mn-ea"/>
              </a:rPr>
              <a:t>）</a:t>
            </a:r>
          </a:p>
          <a:p>
            <a:pPr algn="l" defTabSz="584200">
              <a:defRPr/>
            </a:pPr>
            <a:r>
              <a:rPr lang="zh-CN" altLang="en-US" b="1" dirty="0">
                <a:solidFill>
                  <a:schemeClr val="tx1">
                    <a:lumMod val="75000"/>
                    <a:lumOff val="25000"/>
                  </a:schemeClr>
                </a:solidFill>
                <a:latin typeface="+mn-ea"/>
              </a:rPr>
              <a:t>安全性： 自主选择传输路径可能会引入</a:t>
            </a:r>
            <a:r>
              <a:rPr lang="zh-CN" altLang="en-US" b="1" dirty="0">
                <a:solidFill>
                  <a:srgbClr val="FF0000"/>
                </a:solidFill>
                <a:latin typeface="+mn-ea"/>
              </a:rPr>
              <a:t>安全风险</a:t>
            </a:r>
            <a:r>
              <a:rPr lang="zh-CN" altLang="en-US" b="1" dirty="0">
                <a:solidFill>
                  <a:schemeClr val="tx1">
                    <a:lumMod val="75000"/>
                    <a:lumOff val="25000"/>
                  </a:schemeClr>
                </a:solidFill>
                <a:latin typeface="+mn-ea"/>
              </a:rPr>
              <a:t>。恶意终端设备可以</a:t>
            </a:r>
            <a:r>
              <a:rPr lang="zh-CN" altLang="en-US" b="1" dirty="0">
                <a:solidFill>
                  <a:srgbClr val="FF0000"/>
                </a:solidFill>
                <a:latin typeface="+mn-ea"/>
              </a:rPr>
              <a:t>尝试选择不安全或恶意的路径</a:t>
            </a:r>
            <a:r>
              <a:rPr lang="zh-CN" altLang="en-US" b="1" dirty="0">
                <a:solidFill>
                  <a:schemeClr val="tx1">
                    <a:lumMod val="75000"/>
                    <a:lumOff val="25000"/>
                  </a:schemeClr>
                </a:solidFill>
                <a:latin typeface="+mn-ea"/>
              </a:rPr>
              <a:t>来攻击网络或窃取数据。（</a:t>
            </a:r>
            <a:r>
              <a:rPr lang="zh-CN" altLang="en-US" b="1" dirty="0">
                <a:solidFill>
                  <a:srgbClr val="00B0F0"/>
                </a:solidFill>
                <a:latin typeface="+mn-ea"/>
              </a:rPr>
              <a:t>可攻击的漏洞又多了一个</a:t>
            </a:r>
            <a:r>
              <a:rPr lang="zh-CN" altLang="en-US" b="1" dirty="0">
                <a:solidFill>
                  <a:schemeClr val="tx1">
                    <a:lumMod val="75000"/>
                    <a:lumOff val="25000"/>
                  </a:schemeClr>
                </a:solidFill>
                <a:latin typeface="+mn-ea"/>
              </a:rPr>
              <a:t>）</a:t>
            </a:r>
          </a:p>
          <a:p>
            <a:pPr algn="l" defTabSz="584200">
              <a:defRPr/>
            </a:pPr>
            <a:r>
              <a:rPr lang="zh-CN" altLang="en-US" b="1" dirty="0">
                <a:solidFill>
                  <a:schemeClr val="tx1">
                    <a:lumMod val="75000"/>
                    <a:lumOff val="25000"/>
                  </a:schemeClr>
                </a:solidFill>
                <a:latin typeface="+mn-ea"/>
              </a:rPr>
              <a:t>网络不稳定性： 由于网络条件可能会不断变化，终端设备的选择可能不一致或</a:t>
            </a:r>
            <a:r>
              <a:rPr lang="zh-CN" altLang="en-US" b="1" dirty="0">
                <a:solidFill>
                  <a:srgbClr val="FF0000"/>
                </a:solidFill>
                <a:latin typeface="+mn-ea"/>
              </a:rPr>
              <a:t>不稳定</a:t>
            </a:r>
            <a:r>
              <a:rPr lang="zh-CN" altLang="en-US" b="1" dirty="0">
                <a:solidFill>
                  <a:schemeClr val="tx1">
                    <a:lumMod val="75000"/>
                    <a:lumOff val="25000"/>
                  </a:schemeClr>
                </a:solidFill>
                <a:latin typeface="+mn-ea"/>
              </a:rPr>
              <a:t>，导致网络不稳定性（</a:t>
            </a:r>
            <a:r>
              <a:rPr lang="zh-CN" altLang="en-US" b="1" dirty="0">
                <a:solidFill>
                  <a:srgbClr val="00B0F0"/>
                </a:solidFill>
                <a:latin typeface="+mn-ea"/>
              </a:rPr>
              <a:t>万一丢失</a:t>
            </a:r>
            <a:r>
              <a:rPr lang="zh-CN" altLang="en-US" b="1" dirty="0">
                <a:solidFill>
                  <a:schemeClr val="tx1">
                    <a:lumMod val="75000"/>
                    <a:lumOff val="25000"/>
                  </a:schemeClr>
                </a:solidFill>
                <a:latin typeface="+mn-ea"/>
              </a:rPr>
              <a:t>）</a:t>
            </a:r>
          </a:p>
          <a:p>
            <a:pPr algn="l" defTabSz="584200">
              <a:defRPr/>
            </a:pPr>
            <a:r>
              <a:rPr lang="zh-CN" altLang="en-US" b="1" dirty="0">
                <a:solidFill>
                  <a:schemeClr val="tx1">
                    <a:lumMod val="75000"/>
                    <a:lumOff val="25000"/>
                  </a:schemeClr>
                </a:solidFill>
                <a:latin typeface="+mn-ea"/>
              </a:rPr>
              <a:t>兼容性问题： 现有的网络基础设施和协议可能需要进行</a:t>
            </a:r>
            <a:r>
              <a:rPr lang="zh-CN" altLang="en-US" b="1" dirty="0">
                <a:solidFill>
                  <a:srgbClr val="FF0000"/>
                </a:solidFill>
                <a:latin typeface="+mn-ea"/>
              </a:rPr>
              <a:t>重大更改</a:t>
            </a:r>
            <a:r>
              <a:rPr lang="zh-CN" altLang="en-US" b="1" dirty="0">
                <a:solidFill>
                  <a:schemeClr val="tx1">
                    <a:lumMod val="75000"/>
                    <a:lumOff val="25000"/>
                  </a:schemeClr>
                </a:solidFill>
                <a:latin typeface="+mn-ea"/>
              </a:rPr>
              <a:t>才能支持这种自主选择传输路径的模式，这可能需要很长时间来实现。（即</a:t>
            </a:r>
            <a:r>
              <a:rPr lang="zh-CN" altLang="en-US" b="1" dirty="0">
                <a:solidFill>
                  <a:srgbClr val="00B0F0"/>
                </a:solidFill>
                <a:latin typeface="+mn-ea"/>
              </a:rPr>
              <a:t>成本很高</a:t>
            </a:r>
            <a:r>
              <a:rPr lang="zh-CN" altLang="en-US" b="1" dirty="0">
                <a:solidFill>
                  <a:schemeClr val="tx1">
                    <a:lumMod val="75000"/>
                    <a:lumOff val="25000"/>
                  </a:schemeClr>
                </a:solidFill>
                <a:latin typeface="+mn-ea"/>
              </a:rPr>
              <a:t>）</a:t>
            </a:r>
          </a:p>
          <a:p>
            <a:pPr algn="l" defTabSz="584200">
              <a:defRPr/>
            </a:pPr>
            <a:r>
              <a:rPr lang="zh-CN" altLang="en-US" b="1" dirty="0">
                <a:solidFill>
                  <a:srgbClr val="FF0000"/>
                </a:solidFill>
                <a:latin typeface="+mn-ea"/>
              </a:rPr>
              <a:t>管理和监控</a:t>
            </a:r>
            <a:r>
              <a:rPr lang="zh-CN" altLang="en-US" b="1" dirty="0">
                <a:solidFill>
                  <a:schemeClr val="tx1">
                    <a:lumMod val="75000"/>
                    <a:lumOff val="25000"/>
                  </a:schemeClr>
                </a:solidFill>
                <a:latin typeface="+mn-ea"/>
              </a:rPr>
              <a:t>： 管理和监控一个允许终端设备自主选择传输路径的网络可能会更加复杂，因为网络管理员需要确保网络仍然能够满足性能和安全要求。（</a:t>
            </a:r>
            <a:r>
              <a:rPr lang="zh-CN" altLang="en-US" b="1" dirty="0">
                <a:solidFill>
                  <a:srgbClr val="00B0F0"/>
                </a:solidFill>
                <a:latin typeface="+mn-ea"/>
              </a:rPr>
              <a:t>我需要知道有哪些可能的中间节点</a:t>
            </a:r>
            <a:r>
              <a:rPr lang="en-US" altLang="zh-CN" b="1" dirty="0">
                <a:solidFill>
                  <a:srgbClr val="00B0F0"/>
                </a:solidFill>
                <a:latin typeface="+mn-ea"/>
              </a:rPr>
              <a:t>accessible</a:t>
            </a:r>
            <a:r>
              <a:rPr lang="zh-CN" altLang="en-US" b="1" dirty="0">
                <a:solidFill>
                  <a:schemeClr val="tx1">
                    <a:lumMod val="75000"/>
                    <a:lumOff val="25000"/>
                  </a:schemeClr>
                </a:solidFill>
                <a:latin typeface="+mn-ea"/>
              </a:rPr>
              <a:t>）</a:t>
            </a: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tx1">
                    <a:lumMod val="85000"/>
                    <a:lumOff val="15000"/>
                  </a:schemeClr>
                </a:solidFill>
                <a:latin typeface="Century Gothic" panose="020B0502020202020204" pitchFamily="34" charset="0"/>
                <a:sym typeface="+mn-ea"/>
              </a:rPr>
              <a:t>端到端的思想</a:t>
            </a:r>
            <a:endParaRPr lang="zh-CN" altLang="en-US"/>
          </a:p>
        </p:txBody>
      </p:sp>
      <p:sp>
        <p:nvSpPr>
          <p:cNvPr id="3" name="内容占位符 2"/>
          <p:cNvSpPr>
            <a:spLocks noGrp="1"/>
          </p:cNvSpPr>
          <p:nvPr>
            <p:ph idx="1"/>
          </p:nvPr>
        </p:nvSpPr>
        <p:spPr/>
        <p:txBody>
          <a:bodyPr>
            <a:normAutofit/>
          </a:bodyPr>
          <a:lstStyle/>
          <a:p>
            <a:endParaRPr lang="zh-CN" altLang="en-US"/>
          </a:p>
          <a:p>
            <a:pPr marL="0" algn="l" defTabSz="584200">
              <a:lnSpc>
                <a:spcPct val="100000"/>
              </a:lnSpc>
              <a:buClrTx/>
              <a:buSzTx/>
              <a:buFontTx/>
              <a:buNone/>
              <a:defRPr/>
            </a:pPr>
            <a:r>
              <a:rPr lang="zh-CN" altLang="en-US" sz="1800" b="1" dirty="0">
                <a:solidFill>
                  <a:schemeClr val="tx1">
                    <a:lumMod val="75000"/>
                    <a:lumOff val="25000"/>
                  </a:schemeClr>
                </a:solidFill>
                <a:latin typeface="+mn-ea"/>
              </a:rPr>
              <a:t>互联网的网络架构采用了</a:t>
            </a:r>
            <a:r>
              <a:rPr lang="zh-CN" altLang="en-US" sz="1800" b="1" dirty="0">
                <a:solidFill>
                  <a:srgbClr val="FF0000"/>
                </a:solidFill>
                <a:latin typeface="+mn-ea"/>
              </a:rPr>
              <a:t>端到端</a:t>
            </a:r>
            <a:r>
              <a:rPr lang="zh-CN" altLang="en-US" sz="1800" b="1" dirty="0">
                <a:solidFill>
                  <a:schemeClr val="tx1">
                    <a:lumMod val="75000"/>
                    <a:lumOff val="25000"/>
                  </a:schemeClr>
                </a:solidFill>
                <a:latin typeface="+mn-ea"/>
              </a:rPr>
              <a:t>原则（End-to-End Principle）的思想。这一原则强调网络中的智能应该分布在网络的边缘，而不是中间节点，即网络的</a:t>
            </a:r>
            <a:r>
              <a:rPr lang="zh-CN" altLang="en-US" sz="1800" b="1" dirty="0">
                <a:solidFill>
                  <a:srgbClr val="FF0000"/>
                </a:solidFill>
                <a:latin typeface="+mn-ea"/>
              </a:rPr>
              <a:t>核心部分应该保持简单和无状态</a:t>
            </a:r>
            <a:r>
              <a:rPr lang="zh-CN" altLang="en-US" sz="1800" b="1" dirty="0">
                <a:solidFill>
                  <a:schemeClr val="tx1">
                    <a:lumMod val="75000"/>
                    <a:lumOff val="25000"/>
                  </a:schemeClr>
                </a:solidFill>
                <a:latin typeface="+mn-ea"/>
              </a:rPr>
              <a:t>，而终端设备应该具有智能和复杂性，以实现更灵活和创新的应用。具体来说，端到端原则包括以下几个方面：</a:t>
            </a:r>
          </a:p>
          <a:p>
            <a:pPr marL="0" algn="l" defTabSz="584200">
              <a:lnSpc>
                <a:spcPct val="100000"/>
              </a:lnSpc>
              <a:buClrTx/>
              <a:buSzTx/>
              <a:buFontTx/>
              <a:buNone/>
              <a:defRPr/>
            </a:pPr>
            <a:r>
              <a:rPr lang="zh-CN" altLang="en-US" sz="1800" b="1" dirty="0">
                <a:solidFill>
                  <a:schemeClr val="tx1">
                    <a:lumMod val="75000"/>
                    <a:lumOff val="25000"/>
                  </a:schemeClr>
                </a:solidFill>
                <a:latin typeface="+mn-ea"/>
              </a:rPr>
              <a:t>网络</a:t>
            </a:r>
            <a:r>
              <a:rPr lang="zh-CN" altLang="en-US" sz="1800" b="1" dirty="0">
                <a:solidFill>
                  <a:srgbClr val="FF0000"/>
                </a:solidFill>
                <a:latin typeface="+mn-ea"/>
              </a:rPr>
              <a:t>中间节点的简单性</a:t>
            </a:r>
            <a:r>
              <a:rPr lang="zh-CN" altLang="en-US" sz="1800" b="1" dirty="0">
                <a:solidFill>
                  <a:schemeClr val="tx1">
                    <a:lumMod val="75000"/>
                    <a:lumOff val="25000"/>
                  </a:schemeClr>
                </a:solidFill>
                <a:latin typeface="+mn-ea"/>
              </a:rPr>
              <a:t>：网络的中间节点，如路由器和交换机，应该保持简单，只负责数据的转发，不负责数据内容的理解或修改。这可以降低网络的复杂性，提高网络的可扩展性。</a:t>
            </a:r>
          </a:p>
          <a:p>
            <a:pPr marL="0" algn="l" defTabSz="584200">
              <a:lnSpc>
                <a:spcPct val="100000"/>
              </a:lnSpc>
              <a:buClrTx/>
              <a:buSzTx/>
              <a:buFontTx/>
              <a:buNone/>
              <a:defRPr/>
            </a:pPr>
            <a:r>
              <a:rPr lang="zh-CN" altLang="en-US" sz="1800" b="1" dirty="0">
                <a:solidFill>
                  <a:schemeClr val="tx1">
                    <a:lumMod val="75000"/>
                    <a:lumOff val="25000"/>
                  </a:schemeClr>
                </a:solidFill>
                <a:latin typeface="+mn-ea"/>
              </a:rPr>
              <a:t>智能分布在</a:t>
            </a:r>
            <a:r>
              <a:rPr lang="zh-CN" altLang="en-US" sz="1800" b="1" dirty="0">
                <a:solidFill>
                  <a:srgbClr val="FF0000"/>
                </a:solidFill>
                <a:latin typeface="+mn-ea"/>
              </a:rPr>
              <a:t>边缘设备</a:t>
            </a:r>
            <a:r>
              <a:rPr lang="zh-CN" altLang="en-US" sz="1800" b="1" dirty="0">
                <a:solidFill>
                  <a:schemeClr val="tx1">
                    <a:lumMod val="75000"/>
                    <a:lumOff val="25000"/>
                  </a:schemeClr>
                </a:solidFill>
                <a:latin typeface="+mn-ea"/>
              </a:rPr>
              <a:t>：终端设备，如计算机、智能手机和服务器，应该具有智能，包括应用层协议的处理和数据内容的管理。这使得终端设备能够根据具体的需求和应用来处理数据，从而支持多样化的应用。</a:t>
            </a:r>
          </a:p>
          <a:p>
            <a:pPr marL="0" algn="l" defTabSz="584200">
              <a:lnSpc>
                <a:spcPct val="100000"/>
              </a:lnSpc>
              <a:buClrTx/>
              <a:buSzTx/>
              <a:buFontTx/>
              <a:buNone/>
              <a:defRPr/>
            </a:pPr>
            <a:r>
              <a:rPr lang="zh-CN" altLang="en-US" sz="1800" b="1" dirty="0">
                <a:solidFill>
                  <a:schemeClr val="tx1">
                    <a:lumMod val="75000"/>
                    <a:lumOff val="25000"/>
                  </a:schemeClr>
                </a:solidFill>
                <a:latin typeface="+mn-ea"/>
              </a:rPr>
              <a:t>网络通信的端到端性：数据从源终端设备传输到目标终端设备，网络中间的节点</a:t>
            </a:r>
            <a:r>
              <a:rPr lang="zh-CN" altLang="en-US" sz="1800" b="1" dirty="0">
                <a:solidFill>
                  <a:srgbClr val="FF0000"/>
                </a:solidFill>
                <a:latin typeface="+mn-ea"/>
              </a:rPr>
              <a:t>只是负责中转</a:t>
            </a:r>
            <a:r>
              <a:rPr lang="zh-CN" altLang="en-US" sz="1800" b="1" dirty="0">
                <a:solidFill>
                  <a:schemeClr val="tx1">
                    <a:lumMod val="75000"/>
                    <a:lumOff val="25000"/>
                  </a:schemeClr>
                </a:solidFill>
                <a:latin typeface="+mn-ea"/>
              </a:rPr>
              <a:t>数据包，而不关心数据内容。这确保了数据的</a:t>
            </a:r>
            <a:r>
              <a:rPr lang="zh-CN" altLang="en-US" sz="1800" b="1" dirty="0">
                <a:solidFill>
                  <a:srgbClr val="FF0000"/>
                </a:solidFill>
                <a:latin typeface="+mn-ea"/>
              </a:rPr>
              <a:t>完整性</a:t>
            </a:r>
            <a:r>
              <a:rPr lang="zh-CN" altLang="en-US" sz="1800" b="1" dirty="0">
                <a:solidFill>
                  <a:schemeClr val="tx1">
                    <a:lumMod val="75000"/>
                    <a:lumOff val="25000"/>
                  </a:schemeClr>
                </a:solidFill>
                <a:latin typeface="+mn-ea"/>
              </a:rPr>
              <a:t>和</a:t>
            </a:r>
            <a:r>
              <a:rPr lang="zh-CN" altLang="en-US" sz="1800" b="1" dirty="0">
                <a:solidFill>
                  <a:srgbClr val="FF0000"/>
                </a:solidFill>
                <a:latin typeface="+mn-ea"/>
              </a:rPr>
              <a:t>可靠性</a:t>
            </a:r>
            <a:r>
              <a:rPr lang="zh-CN" altLang="en-US" sz="1800" b="1" dirty="0">
                <a:solidFill>
                  <a:schemeClr val="tx1">
                    <a:lumMod val="75000"/>
                    <a:lumOff val="25000"/>
                  </a:schemeClr>
                </a:solidFill>
                <a:latin typeface="+mn-ea"/>
              </a:rPr>
              <a:t>。</a:t>
            </a:r>
          </a:p>
          <a:p>
            <a:pPr marL="0" algn="l" defTabSz="584200">
              <a:lnSpc>
                <a:spcPct val="100000"/>
              </a:lnSpc>
              <a:buClrTx/>
              <a:buSzTx/>
              <a:buFontTx/>
              <a:buNone/>
              <a:defRPr/>
            </a:pPr>
            <a:r>
              <a:rPr lang="zh-CN" altLang="en-US" sz="1800" b="1" dirty="0">
                <a:solidFill>
                  <a:schemeClr val="tx1">
                    <a:lumMod val="75000"/>
                    <a:lumOff val="25000"/>
                  </a:schemeClr>
                </a:solidFill>
                <a:latin typeface="+mn-ea"/>
              </a:rPr>
              <a:t>降低网络中断的风险：因为网络中断是难以避免的，端到端原则强调了</a:t>
            </a:r>
            <a:r>
              <a:rPr lang="zh-CN" altLang="en-US" sz="1800" b="1" dirty="0">
                <a:solidFill>
                  <a:srgbClr val="FF0000"/>
                </a:solidFill>
                <a:latin typeface="+mn-ea"/>
              </a:rPr>
              <a:t>应用层的容错性</a:t>
            </a:r>
            <a:r>
              <a:rPr lang="zh-CN" altLang="en-US" sz="1800" b="1" dirty="0">
                <a:solidFill>
                  <a:schemeClr val="tx1">
                    <a:lumMod val="75000"/>
                    <a:lumOff val="25000"/>
                  </a:schemeClr>
                </a:solidFill>
                <a:latin typeface="+mn-ea"/>
              </a:rPr>
              <a:t>，即终端设备应该</a:t>
            </a:r>
            <a:r>
              <a:rPr lang="zh-CN" altLang="en-US" sz="1800" b="1" dirty="0">
                <a:solidFill>
                  <a:srgbClr val="FF0000"/>
                </a:solidFill>
                <a:latin typeface="+mn-ea"/>
              </a:rPr>
              <a:t>能够处理数据包的丢失或延迟</a:t>
            </a:r>
            <a:r>
              <a:rPr lang="zh-CN" altLang="en-US" sz="1800" b="1" dirty="0">
                <a:solidFill>
                  <a:schemeClr val="tx1">
                    <a:lumMod val="75000"/>
                    <a:lumOff val="25000"/>
                  </a:schemeClr>
                </a:solidFill>
                <a:latin typeface="+mn-ea"/>
              </a:rPr>
              <a:t>。</a:t>
            </a:r>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点到点</a:t>
            </a:r>
          </a:p>
        </p:txBody>
      </p:sp>
      <p:sp>
        <p:nvSpPr>
          <p:cNvPr id="3" name="内容占位符 2"/>
          <p:cNvSpPr>
            <a:spLocks noGrp="1"/>
          </p:cNvSpPr>
          <p:nvPr>
            <p:ph idx="1"/>
          </p:nvPr>
        </p:nvSpPr>
        <p:spPr/>
        <p:txBody>
          <a:bodyPr>
            <a:normAutofit fontScale="87500" lnSpcReduction="20000"/>
          </a:bodyPr>
          <a:lstStyle/>
          <a:p>
            <a:r>
              <a:rPr lang="zh-CN" altLang="en-US"/>
              <a:t>点到点服务</a:t>
            </a:r>
          </a:p>
          <a:p>
            <a:r>
              <a:rPr lang="zh-CN" altLang="en-US"/>
              <a:t>数据链路层只负责</a:t>
            </a:r>
            <a:r>
              <a:rPr lang="zh-CN" altLang="en-US">
                <a:solidFill>
                  <a:srgbClr val="FF0000"/>
                </a:solidFill>
              </a:rPr>
              <a:t>直接相连的两个结点</a:t>
            </a:r>
            <a:r>
              <a:rPr lang="zh-CN" altLang="en-US"/>
              <a:t>之间的通信，一个结点的数据链路层接受网络层数据并封装之后，就把数据帧从链路上发送到与其相邻的下一个结点。同时点到点通信并不能保证数据传输的可靠性，也不能说明源主机与目的主机之间是哪两个进程在通信，这些工作都是由传输层来完成的。</a:t>
            </a:r>
          </a:p>
          <a:p>
            <a:r>
              <a:rPr lang="zh-CN" altLang="en-US"/>
              <a:t>优点</a:t>
            </a:r>
          </a:p>
          <a:p>
            <a:r>
              <a:rPr lang="zh-CN" altLang="en-US"/>
              <a:t>点到点传输的优点是发送端设备送出数据后，它的任务已经完成，不需要参与整个传输过程，这样</a:t>
            </a:r>
            <a:r>
              <a:rPr lang="zh-CN" altLang="en-US">
                <a:solidFill>
                  <a:srgbClr val="FF0000"/>
                </a:solidFill>
              </a:rPr>
              <a:t>不会浪费发送端设备的资源</a:t>
            </a:r>
            <a:r>
              <a:rPr lang="zh-CN" altLang="en-US"/>
              <a:t>。另外，即使接收端设备关机或故障，点到点传输也可以采用存储转发技术进行缓冲。</a:t>
            </a:r>
          </a:p>
          <a:p>
            <a:r>
              <a:rPr lang="zh-CN" altLang="en-US"/>
              <a:t>缺点</a:t>
            </a:r>
          </a:p>
          <a:p>
            <a:r>
              <a:rPr lang="zh-CN" altLang="en-US"/>
              <a:t>点到点传输的缺点是发送端发出数据后，</a:t>
            </a:r>
            <a:r>
              <a:rPr lang="zh-CN" altLang="en-US">
                <a:solidFill>
                  <a:srgbClr val="FF0000"/>
                </a:solidFill>
              </a:rPr>
              <a:t>不知道</a:t>
            </a:r>
            <a:r>
              <a:rPr lang="zh-CN" altLang="en-US"/>
              <a:t>接收端</a:t>
            </a:r>
            <a:r>
              <a:rPr lang="zh-CN" altLang="en-US">
                <a:solidFill>
                  <a:srgbClr val="FF0000"/>
                </a:solidFill>
              </a:rPr>
              <a:t>能否收到或何时能收到</a:t>
            </a:r>
            <a:r>
              <a:rPr lang="zh-CN" altLang="en-US"/>
              <a:t>数据。</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156970" y="1492250"/>
            <a:ext cx="354330" cy="39370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椭圆 4"/>
          <p:cNvSpPr/>
          <p:nvPr>
            <p:custDataLst>
              <p:tags r:id="rId1"/>
            </p:custDataLst>
          </p:nvPr>
        </p:nvSpPr>
        <p:spPr>
          <a:xfrm>
            <a:off x="9271635" y="4433570"/>
            <a:ext cx="354330" cy="39370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椭圆 5"/>
          <p:cNvSpPr/>
          <p:nvPr>
            <p:custDataLst>
              <p:tags r:id="rId2"/>
            </p:custDataLst>
          </p:nvPr>
        </p:nvSpPr>
        <p:spPr>
          <a:xfrm>
            <a:off x="8628380" y="1790700"/>
            <a:ext cx="354330" cy="39370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椭圆 6"/>
          <p:cNvSpPr/>
          <p:nvPr>
            <p:custDataLst>
              <p:tags r:id="rId3"/>
            </p:custDataLst>
          </p:nvPr>
        </p:nvSpPr>
        <p:spPr>
          <a:xfrm>
            <a:off x="4142105" y="5767070"/>
            <a:ext cx="354330" cy="39370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椭圆 7"/>
          <p:cNvSpPr/>
          <p:nvPr>
            <p:custDataLst>
              <p:tags r:id="rId4"/>
            </p:custDataLst>
          </p:nvPr>
        </p:nvSpPr>
        <p:spPr>
          <a:xfrm>
            <a:off x="3476625" y="1141730"/>
            <a:ext cx="354330" cy="39370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椭圆 8"/>
          <p:cNvSpPr/>
          <p:nvPr>
            <p:custDataLst>
              <p:tags r:id="rId5"/>
            </p:custDataLst>
          </p:nvPr>
        </p:nvSpPr>
        <p:spPr>
          <a:xfrm>
            <a:off x="2339975" y="4636770"/>
            <a:ext cx="354330" cy="39370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椭圆 9"/>
          <p:cNvSpPr/>
          <p:nvPr>
            <p:custDataLst>
              <p:tags r:id="rId6"/>
            </p:custDataLst>
          </p:nvPr>
        </p:nvSpPr>
        <p:spPr>
          <a:xfrm>
            <a:off x="5669280" y="5256530"/>
            <a:ext cx="354330" cy="39370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椭圆 10"/>
          <p:cNvSpPr/>
          <p:nvPr>
            <p:custDataLst>
              <p:tags r:id="rId7"/>
            </p:custDataLst>
          </p:nvPr>
        </p:nvSpPr>
        <p:spPr>
          <a:xfrm>
            <a:off x="6510655" y="1225550"/>
            <a:ext cx="354330" cy="39370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2" name="直接箭头连接符 11"/>
          <p:cNvCxnSpPr/>
          <p:nvPr/>
        </p:nvCxnSpPr>
        <p:spPr>
          <a:xfrm flipV="1">
            <a:off x="1677670" y="1487170"/>
            <a:ext cx="1623060" cy="165735"/>
          </a:xfrm>
          <a:prstGeom prst="straightConnector1">
            <a:avLst/>
          </a:prstGeom>
          <a:ln w="28575">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p:nvPr>
            <p:custDataLst>
              <p:tags r:id="rId8"/>
            </p:custDataLst>
          </p:nvPr>
        </p:nvCxnSpPr>
        <p:spPr>
          <a:xfrm>
            <a:off x="2842260" y="5030470"/>
            <a:ext cx="1068070" cy="744220"/>
          </a:xfrm>
          <a:prstGeom prst="straightConnector1">
            <a:avLst/>
          </a:prstGeom>
          <a:ln w="28575">
            <a:tailEnd type="arrow"/>
          </a:ln>
        </p:spPr>
        <p:style>
          <a:lnRef idx="2">
            <a:schemeClr val="accent1"/>
          </a:lnRef>
          <a:fillRef idx="0">
            <a:srgbClr val="FFFFFF"/>
          </a:fillRef>
          <a:effectRef idx="0">
            <a:srgbClr val="FFFFFF"/>
          </a:effectRef>
          <a:fontRef idx="minor">
            <a:schemeClr val="tx1"/>
          </a:fontRef>
        </p:style>
      </p:cxnSp>
      <p:cxnSp>
        <p:nvCxnSpPr>
          <p:cNvPr id="15" name="直接箭头连接符 14"/>
          <p:cNvCxnSpPr/>
          <p:nvPr>
            <p:custDataLst>
              <p:tags r:id="rId9"/>
            </p:custDataLst>
          </p:nvPr>
        </p:nvCxnSpPr>
        <p:spPr>
          <a:xfrm>
            <a:off x="1511300" y="2095500"/>
            <a:ext cx="869950" cy="2382520"/>
          </a:xfrm>
          <a:prstGeom prst="straightConnector1">
            <a:avLst/>
          </a:prstGeom>
          <a:ln w="28575">
            <a:tailEnd type="arrow"/>
          </a:ln>
        </p:spPr>
        <p:style>
          <a:lnRef idx="2">
            <a:schemeClr val="accent1"/>
          </a:lnRef>
          <a:fillRef idx="0">
            <a:srgbClr val="FFFFFF"/>
          </a:fillRef>
          <a:effectRef idx="0">
            <a:srgbClr val="FFFFFF"/>
          </a:effectRef>
          <a:fontRef idx="minor">
            <a:schemeClr val="tx1"/>
          </a:fontRef>
        </p:style>
      </p:cxnSp>
      <p:cxnSp>
        <p:nvCxnSpPr>
          <p:cNvPr id="16" name="直接箭头连接符 15"/>
          <p:cNvCxnSpPr/>
          <p:nvPr>
            <p:custDataLst>
              <p:tags r:id="rId10"/>
            </p:custDataLst>
          </p:nvPr>
        </p:nvCxnSpPr>
        <p:spPr>
          <a:xfrm>
            <a:off x="4006850" y="1307465"/>
            <a:ext cx="2091055" cy="157480"/>
          </a:xfrm>
          <a:prstGeom prst="straightConnector1">
            <a:avLst/>
          </a:prstGeom>
          <a:ln w="28575">
            <a:tailEnd type="arrow"/>
          </a:ln>
        </p:spPr>
        <p:style>
          <a:lnRef idx="2">
            <a:schemeClr val="accent1"/>
          </a:lnRef>
          <a:fillRef idx="0">
            <a:srgbClr val="FFFFFF"/>
          </a:fillRef>
          <a:effectRef idx="0">
            <a:srgbClr val="FFFFFF"/>
          </a:effectRef>
          <a:fontRef idx="minor">
            <a:schemeClr val="tx1"/>
          </a:fontRef>
        </p:style>
      </p:cxnSp>
      <p:cxnSp>
        <p:nvCxnSpPr>
          <p:cNvPr id="17" name="直接箭头连接符 16"/>
          <p:cNvCxnSpPr/>
          <p:nvPr>
            <p:custDataLst>
              <p:tags r:id="rId11"/>
            </p:custDataLst>
          </p:nvPr>
        </p:nvCxnSpPr>
        <p:spPr>
          <a:xfrm flipV="1">
            <a:off x="4624705" y="5530850"/>
            <a:ext cx="819785" cy="409575"/>
          </a:xfrm>
          <a:prstGeom prst="straightConnector1">
            <a:avLst/>
          </a:prstGeom>
          <a:ln w="28575">
            <a:tailEnd type="arrow"/>
          </a:ln>
        </p:spPr>
        <p:style>
          <a:lnRef idx="2">
            <a:schemeClr val="accent1"/>
          </a:lnRef>
          <a:fillRef idx="0">
            <a:srgbClr val="FFFFFF"/>
          </a:fillRef>
          <a:effectRef idx="0">
            <a:srgbClr val="FFFFFF"/>
          </a:effectRef>
          <a:fontRef idx="minor">
            <a:schemeClr val="tx1"/>
          </a:fontRef>
        </p:style>
      </p:cxnSp>
      <p:cxnSp>
        <p:nvCxnSpPr>
          <p:cNvPr id="18" name="直接箭头连接符 17"/>
          <p:cNvCxnSpPr/>
          <p:nvPr>
            <p:custDataLst>
              <p:tags r:id="rId12"/>
            </p:custDataLst>
          </p:nvPr>
        </p:nvCxnSpPr>
        <p:spPr>
          <a:xfrm flipV="1">
            <a:off x="5881370" y="1902460"/>
            <a:ext cx="831850" cy="3228975"/>
          </a:xfrm>
          <a:prstGeom prst="straightConnector1">
            <a:avLst/>
          </a:prstGeom>
          <a:ln w="28575">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4713664-BC3D-46C0-9550-BB4C29D5CF73"/>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Content List"/>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HeM90qHb5M5aCsAALNWAAAXAAAAdW5pdmVyc2FsL3VuaXZlcnNhbC5wbmftfHlYU9farz32aAcErRYSgaSWVq2VxBglIJDUOtDWqVY9DgRSjCRYIRgQCJChHlvGQLRVoqJE5VhnEKIkQki0QLYaIEKrMSUQyS5EDBA3QxLIdBOwRXvaP+493/fce59PnocnyV7rXev3vusd91575X6+PmLaG7PfmDRp0rRPP1n5xaRJf8dNmjQ58bUpriuv3eif7Pp4JfmLiI8nlTX79bh+vEpdvm75pEkVvDdtMX93/X597yfbkydN8qxz/78CJJ7fNWnSPz75dOXyzYzovvZE3hXqdmdM9Ez01z4ftc47/iWZudOEJd8NSHhj5aw5h1d+cHT2vz77+ptZf3/d+63XTue9/jEm6NS0Vy4F1k96ZUbeJx9c++eg9WSd9G57jf6E6vhSrD7aEA3MC6mkUuzHlgqpZRRODcW49UTg6IiSwzb9+Cb6RLjTNqhnD3wvmOT+02DIl7jti02KWHRhMT0mley++PWKGaHdj5kam1rJLoqe4b706F59STqe5tA67aSMv493erum+0Nb8DL3j73xO1XMhg2c0Z+GPp5orHxzbA7Pk/TBSQ2EBOcNJQtVy+0btHq5rl71BbtfWUw7GSRzujvV3CiiD96aimTmbmA92SQ/9uFjmAjvHFHKGtNk1vah6si9x3hGCEASZA6V1HR9aKD4AWRFas8hR25HtCp0fT5RQTPNme0CEWOhYjB2txYIqWdpLmipbuxPymI1zK4PSemmUZXM0XCr83o5q099JVLUHKs69wBDs/cIHD0jr/kHRNtGb3mxn9oSNoRBKzPsoZ12I8d5fdoGqKIviaS1deOU5TXDdKyUWpfxtEAF9lnZRnlCubUCDTRtlY3e1/MSJOz79MG5CLRr2nv6X+RNwx9ND7izJ3rw+GBn/Ehqd7XrCsOnjuKRpxC1f1rj+V3Nw2GpbhlmiMJP6ZmNA63J4Z5yA/kjopS1FRfuXRiDrYlHyte5Rgum4YJoWbAN8ukzAvSXoocvDhqyYJ/Lh3WVDBaxyo/YYZaaay2m6crp/vwGg8IcWtL0Nhp4LclpNwtI8zoSJQkeODABrLLiq4qTzsmbGOEdCDSPus8xInCOjLTtvFwoalCsIOJpvvwCg7wc8rhN385sLhL5Kj0L2uqPLitZWi2JTy+Ggi9ZtxMeMKytA2xdF49jA9EdGyROp8PoZKsBH1VBG9c6zR9MVInh2kjDjGSmdqEWod0EGgjSDXLztjC5OJop4FnzSQCZpy0XOyysPEOh9XUw84MaASNzbhmuw/lFWGRYjfGqAV4p4TEWqlVu/du7jfYr0LrC4++YeO7yD6b82AWr8sODlZjVXGR+wa05NF80z9AQq9iYRERHe4IsQIH5J9cgt9dbC1UAOceMW93IQrSJ+9c9dsnYWMRVNk0/oLVsA+751G0meiMzuUzM3+Rd0B4iHpXPB1XiXpJzmKQk8figSUH9WB4LsuXWHFFDLMTQVdLb6U5oAGXGIgzi5tYBqa7Lsg2E5H3kq1yzS/QpRXXbiN4qf2Qa0duYSGTPdC05A6kwtliWSjvAPsg+M9E1hTVGg8ID9Db6dokf+TFDArLBwVkiX3N4NNKMlSJB8zs1gvxdIEVjHsgM7Sdr0iROsVENf8uMaT5wFcF4xWVhdfuugBSPv2H8vmFU/Qyrkb/zVsCPi8p8+cD56St+hPllwd7TZShEDQbMCbkCxAOxdDtmZ729wPCtuH1UqhvTg5+X0soaGMEldPjkjqQ4LoRG8SricpbHeXDoVhhfbhyZzgfa+KJ8q78zboMGEPeLBVCGxE+l7WIX8ZYKJeVdik6sYKQx/0CshBX2AyM95HwW5iJKm9q+DGiySP2Vh7kkcA+hQ4owyV+D66qgKiiJ6VVgaDDQBZBdaNuRY2xgWMW8Rc25vWzUW7w94TR5m/xqSP3B2eZaA3zxlFaxY3QPzK39RNwAuQezc6Hg7FJ5PmzOA90A7JD8ncXyQzBYEblrejmv7YrWODBKP9mVoCr3cjE3bCeeK6Mnhzy9ciUbwLwjbyvaCeMqyLMKXlncn8YthEzi9WFWOqsGVvnAGFDfx0fzAJiqptF+OdC4x14B9K2Q+CUizdeZ6TmiQCS47rEfjjzLT3sJ2sPEg31udX5Afs1PGwCFz0IDsWAmVUPNUYHsIiXDk94GEd4o0i1T24nv0YQOfKHoCoEEZtQNVDLCUS6Vshe2ycm5ACIxH6hGrB1bymQyR0/hvgrCN2GO1qcUlX4pCaNh2f6JvsrHb2DmFrZ9I1ZCVcPWKE+4YcZ7U44PY8Uu/heZ0uPBalzndKAJamzqStElv1VKCQOTNFslgWwZ6AC7YGHApGX1CbpKBbeYXyu43sW6QjDly5vEzmFtBVypIcr6qlMKi8EuCz5nOTqaJ+JBiSMLgekCo9gh7mCkw8y+usxYZonQKLMsy1UIrTduj1qX1bPKOU7Qlivqy8iqB2G8pYitxHkI50Cqa51udt6ooGOz/smwMkybPOYpDsWEpNbnXPXDy4VSOYvb+e7qbHE/g0RHkh/D+FFLaHJWfRe9FhqFJbuZGS7emwNSuDvoxdBI/nJsyWk4mcT9mq621GCBFHAZ3S6OJs5D5ZPA4Sh5E+Rxj9VPTRiBUCRPn4LiOVmN0FI/XsCUDnp7catLkVSZzJO8FnwH3sVv/EjtDDSQAA4iVPl8IDaGJQPZuuRqm8M9loVJNScfitcQtWZGOIKs4WjMlnB/Y1qYHGKAZCSPqgGCke6YVpcS6LI4T/K2bXm33plSyAhBIQkD8KIDMUTvFT+K40N+qL86q7ROHM+dBaaClWKWREZP1zgHquesPkQn0O3QUTMrHneWrMlTNsHewEL0csEHIQ7pHdhU4GkwagwXk7aCux/sw3gXmotreV1GNSwQiMs4Zt0eyZYYeOE0AiJRwkonQRkex0F7c4cy5bHFTmIrXY5Vgs+qZVgtiBw+oOIwywuMPQwmXQ1DZ3fZ5WJYOY8uHnVEapWrKo2GvS2s7Cce2/EdYiP9pNgxgB/jbV8gOFd1iazR7R2xT3VdeVjgCtpw0fpiLcfd3g7DeR2kG679VeMr7s/SXZpX3bG88Dv6TPdn8GdjoWvSo/nwv+pQbhngy5hTxnMIbrH78+bGxbS/ub9E3BG/7v70ex+cO9bh8H/Y4V73hXMlyzK7j1GbS1gmNfbTPOE7zd8E+1ZiyfKxjtcsd7dKk0y2QaW2ZMl7PfwG9XTqytTUzWPDfpSPdDzNFlE9Ps1Ip6/eRY1oGKc5+K/tavVGzNiMge/t/sfv/d/89PiRk/5vj0/98XeU2Jck/2+Q+EcQRlt4zYj0Xw8Jrf01Rk17mpaVqopK8z/MWAtCDeQC4HLC4YlRs0ncb8ya5A3L5iMqGY1Tml9o0072CjtYmA28g6gplPX2nh+zha+9l9k8oYh7aW/zWAIEa6ilDd0z/W5zYd6Y3sedrkP7TuPdic2PSRa09XQ/35AY7o0oVizJalJ0rMdFPoeZrTi99wPHqoF5JQyd6Xo/cQPBPjRCvoMgP7zedTX9mGsYxfPDhFgC/XeoyR411xBBabUnM16cY3Ra9j9MsLrL8Q81XalPPgwNXTBmqae+9ZTFW950t624v6qOcq/zBSkE2b5d8WEmt/PMxRjs470vsuP48fSRcPnBpb5BBzzPPS+Gyk60nxuIIRX+V02KVP+/aipVeBQvz970vBzUT308r/Rish5X/hXAGMFf4bv05wRbT9d98CcyKP/4T2eO/vZPsUre8F8/oXD7LLF1pOBrlQAMwXi0f6gPu+xEpbB055j/2/H4qSJLtjculodZafU48ectXFTo3id/ysTV3sWTz/2VkP2DU4InbOBeJ38ap/PeXQT59i+xj37+i+Wk/NVwW+7fvPCnkqm7nD9l/Z+zm/qB7x8giBD2rAiXsZmW9jN5+NG4UVhd2ZWpfyAPnCoj7ztW9EckRSs6MdXx5D9A14abNYOVt55uqydrz8H+MJ35aZ3XubpOTA5QBqKfx460P46gimjtnwF1K7x5IX+w18Kd7zEHi7UnCnOy5yMuxSSH/g/wivtYLH2oNiRTlzsvunuWyyey9zkq5OXbwYE4laHneeUzGDqzkfgaQ1lNdPeDK5FUt/fp2+P/D+hoeSnsfaPU2i8cW+LI6B0Sgdun2rosJ4hLvpS3gUn+/3h+xgJ68nYuG/Ok4WlaTpT+oOXmZK8T7cnKcBEpczfmKX70cakevVWpWUJDUJ4niwUpQw/JvJOy8JJaOKEaEUCSBJYRSm7BZHLDCmLirBVfaijEKsQUPr8BO4/P51ln8wGrf4MBEstTzjyh11tzeTHEKhQq3xrZMTfPSiysMVijOvQWYoGOnMvbTcRPaW0ZIL8JDl4wBE4oTVk5TFVJx065wcj0SJxT0gDTwU9iugs2Pj2djVgm49FHYB+A6oOJ7MFiJdpX+TdX/ffUp9xVa1kZIWWhedZpdI4rxWJ6nHAViOWYt5oRERIjI5wdJeXFQtvAKoVrNLqglIEkf8MFFtOwHVQiPs+MRfGsuQo5TwqAs3kYFBLJYfpVdzznIkbz9idwv12DERcgVYUb0WVCZvdO7rfgQAus94zYAYOVMjI1GySB/ZkhfnK7fBhgBCOU88t8jYmz+DwKLwDF21+xIEsjbooLk3cBNUymomJpXmdS2A/QjR3RCDNSlGuN4izcGPZguG3f8AvTxgS6cklVka6PfMLvQHslvVjcMT2ALAnMI5Hv5VMxcrFIWg4bKRK5byBsJOKz6ud34PtxO/BFUQhArM2fTe5mmHaFdXRZ8+Xk2St6q6EqBgkaGIDqgWU0QXhJ7+ClS/wJrVWpYODFSigwmkddiYqQTK97FMf9ht7OoOzSKMXlw30fE70busCu+ajIwgIFsDjTr4Zb3DIA3AODFLyA2bzdYY4UMAGSyrERqp2wpTTTcwah2uqRIIwJ9NXuvBnp9TVU+nDOasnw1z6l0WH5yWGD9JEA7UZbnJnRvYsoNYi3hxfGqejYDjPDRLFV01x1bpF+FOLxPsgDKm0zzPNpM3lz2AWvpNjJA+qEFyX2S5qG2xbIORzKjvJ01TGMubtmERbgV8thfuCwOHoWGE3kSPD91FmiSF4xJquw5ekZYEbfMtpqEFDzeZnXJErYvBUS53RRvqLUVZook25yN6aFOcQ8MVOz1RUalQVl5RMerFq6cxvRM3s7BkZR5S5Hra6dfqB9AH6YXswI0omZIR0Nk2AHtOKFZTj5nfkdqoFhsbbrEawuhkgNCxVm+NFrugxbXOoqM1CPrFYA19g2gzKGmOhRMgeV38bV2etBrkJHVso3R9VOTPndkudSh/eaJvzFnE+FE3L4pPXyS5L/sSRh1l6hSP/mH4omxpML55rZJqGgvQTzb4VW8TwBc6D3hr6kJpz6Sat65Nh06opUSuP/eZX5v9fh63+QrL+omtlPDyBPhLvQ64daoxmd3/oQcFD6KM9p4Q0NMuAky48+zXhbp5cg3PLoADWRY21T9teaO5ryeIk5vBC8qTf5x6BxQQVhHvQM2H+dRwjJdHHdquxpzNRaO/a9GvZ2IqPOt5kwVa3PAqnj0nKnIJLw+7sFJngweOy4+lFanm77CbU+B6SMd6gPPnfpbUKl40g58327razW2m5cHyHdZMrdwHzXTqRLnsX/qA1QqV2tT+tpiUCuA2o3+RDOlLCkwdG/xzWXiBfb/bwinREHynSHIhCfEqh+8353jzb7WbU+uF7mWVKQYfvYJmab0sFg+G9+xl08DyX7rbeTIrQNPjJLw1AyAP0WqWujhkp7EjN+Km5dziMNlPa0xYwD721Lkw6eFLrLF6JE0usuwUbaBOzRnrbEkVUGEVAO4hfT7RD7gZGsFjvi7KOPzxhiL5q3DtcaWcZYAchyzjmdJgH99YQyuxwnpZ8TZVuNMqetcrqq5nHlWiLCfCwqaKFWP+rQDXdZay5bQj9VCUILvx9XSbpap05xVXlmdVRa+/BbXuFD9/r22HYu4YrctZ9IO5D/IJFH4psrvFUcS2e2klRIQn9F5CyJ5m2kq1epFJuN5U++9YlmuKSSJYtvLIYHPAV5hBIpK10GDWCVYckOUyzkAN4Z6dnAGTVFDuoGxIKLEJ582/ZAJE2xXpH1rkCO3svn7UZCad+XETh+yHFZ6xY3XIXXkbjFGMc0cq8fWVcGUogcDeB+OIHOfLR/ajQzMixzMbvAJSCft/nZLa44sDXMmryvZVhujcwDqhM3hA//vAYPuFWpdU4iZaRR1XXwBgIHwo+XKl0Gpg+IhYEgLAIcBSvpSMjAiCQizsA+A9r4ciEWOLisA2EMyOi/oS8b8mi21HzKnxBZxR7MksIZgxUAosb+gDSrHGgjn+Km+uP4BVR6WUQDbDbYBxlWNXTFLIn2UlAPR++rNdBGSnswr1EDOlBFIMXjiEHEoydzj2LiCw3fwODkeO6DA2SP7zbaqplWGA5kLdRKr/l9xE/k8XA0kYNuUeTIivcx+39T0oayAmpC4SvJ7YzuWG5k9mJaIbDE4WjML/MxJvctCOQssd+ailwbIYnizkgOW5Nku21O0hDxe7CZ8l8Zq7sAvKmCL2EF0eRfzkajC1oWsxtZ3B9AeAl9ZEtJxY1ZysdR7IIk5rM7O1G+AeSgtasV9MW7VLWP+1rWcYtB+FnQHrWvtnFLPnKdU+cjO1qYVjM7gMI9jpmbBfPmgxRYrJnekhPiixPq7IWGhnvpMzl6Sg5wkHUlKey3cUPldGyGy6aZjgHYMqGhAJDsu6+L+Kl8IKAnJmSnHIsutbQMFtKFGd3do6NQ772ue/DESJKxciesWRod4vm7JOh77byhldCoxRoMdsGmgl0rYDhA+/Yy9kr7GUNUGsE5olR2OEyic3XtZUUBFAl+Sj1EfgKZGHP1833fBlgSp93IudNGBbsHth/f40pK20fxZEbBA2e1Ff/iXLGzJ8fY8rsVumGGNemaX10nTHWGXht/XnKBjp1txtR0pIgQTtSecFphJ31JB94R3QQjuDRXxEPO4Ml5Qp4o+xK3GKIXFJlDS6Jmk7YqDMaArM5h1QKgbtz1i9diGAXUuA5Xzq8/sMs226VY/BXdsA9XSCTMcGuFUS0+ltu2EhxuGR2OC2vuzThG127tuaj8ksgrjgkLXTw7kbefPnK5Wdw+YH7XmrnIxdKqAsNWo/Fiaf/Tb9HMOfbjXU+fuSp+ILuXGbK5cM5ee+mTloyj3P0Y36DSbETGYxu7KGD7LGdSqiR8pihXbigdNmyUaPPL+HAz64gO/r06TnQJMu9BOcsUsMXAUbEjdBG/jjqrjmwy78qChYH4B3VUl51yKEQCAmDIH8+fojTMDqpzO/ahPUV1z7z5Y0pNc4XxZ0nPusTPZJQQ5jPvS6syWICU9dvDknHW6q6rv/nVkQfOo141+bLJS1646nhS7ljg3380s8634yC7PenhMxffzoS8oF11/jUj9fPwh9h9SeJnDcNDLp+z1EUxWNoDAONC/3yDwN5L/amz0EWVT1orY4esfQYmI6P7GLW1pbA9bOB2QI8KnX3nGQWJY6JyijzTGt0B7oUGHsHBWKap8CUcZ4f9Vm/uMPcKlSXOLW+4/NHmDFrjbznCvo1KgtOm3iodODI0kTlsHq5DOhaF/7ckHJtrn/74JpVgueXVXJLefUzotCmdrwbNlYrAzDCp6tJzHe0qjl2ldj/EFOoFHIcp8r2EC5aOQiNkiS6fGHzj28re767ZKVrDRD16kVvcuns8iyj84gh907KCMTnc3HhxMe2zc4fGCIM/2yJf17Nk/FZ0xIW74g9Orh7D/mj+FjjubJ3xHMHeo565IYxuglwYVglGfz7XXMIcuNOmOkp9NvT9lIJi7egDUfS+eflm5IqD14449ByHvpdlzNSqV3iFHx41yByGNtVl7LNZniwAKdwcgdOmV04tgpF27solgXBK2hnYfl1FfXmrd56xwiLNKzcASI7t/ToW8yQgxIGVSmY3VqTNoP8GLypWw52BlR+Jxdysf5g0r+TWyHA5x84kHqlqtbCr4yTEQoHQGDIWwfYevli2mCbXWn2UGqJPIskR9TWmuv6TmQ84EV+GWeOJ3kWT1xG9VUgRkt9wambdE3d4ZmhdZmJutX5feCUbybYwr5Lw5OQoZoFxoHfd74OONjbBtuhU+XK+y7+cgpPJRIIc2BhmWFgfC1aXirWw+J2a3JbF8mZYkttViWUMOWWWKtc624iO9mqt8CZpa5jTjEnhz6FcrZAlJ4cnyR/D+IFOz0axw7LRxHjQNQr8Qj7qp6zivoKNRop41kIzVt44v58clrkE5YuOAOEJrRXj2df66PtbgKY421GGxyGo8Q7U2NglnJ8N+7IoYK3HQYWC/C+4K01jj5D1UJIk8MMp98R9A9tP0zk+UaRlWToDTlp2CbkG6ZwZE9JLHTfv0s3XjWJ4XecA/FgpFABu9ECBAMAvUjZyobkd3pObLBjzfPmJ4fMzVbK4m7ltwMHqhat/Vj8K8E+CajFSXqXOSvY4pYghKMZM0+/sRRbQBNu0k0v0WaGA7XxA+BixYi13KSaPQt5FDCq5D58cp2Fvdy0HvMFe3ya3l009xeAqzGh/MlniRzKUwrBg5nzUm/Tari7DbwrtrmHnYOSAZSMEe7eO0d3FoFBsrOPkva8rOrFlviKkMiifBFaRJUTPk6UM727YSuBqSH9iOLPQGlkYDm0TWokdqDKk6lj4m+ufLJDOBTN3c48e+erRkmca+5WWjp1yGLMXlX1kGLuUX9qYtJKrM4GVroThqZ9ySoEB5ZQ2xXnwwCC6lnw7lw+cn90Awur08/uT7VViWRe50LrN61TrnFmkc9D1kHpVEpO3UDa1btXkc79ZobWw+DvPUkYRlPSIiA9wxZMJ67T4TtavqqP8Z5b80+1n0l8A/rBv9m8LO9yIVZ6wWwCC1H78X4HeWhCqjZ64BXHGnU0GW/vTZJmOy6gvi3V/8E3/f1SAwpLM/htCmb1NFm7Nl1nyhYTRUsIyd6Ca5HfDEl1o7Blzp8/dcbwoNdcaT7ZnGmupZk2y19WNUDhCa9jyXAf80/1e/yK/djXwRXndFQZ1Lqk3Z2yZeBx3Mf7VV6ouLPgd9KotQV9Patv8HNEC349+LLfdLb9KVxtD2/7xYsvHXJLW6TCrz/NYveSef2//Jz25jVt87g8TvAp2V8FxGza9gGPS6/KmBCyt5IeLE7LZop70Fre4jaIJW/c8e5WvvAfDiZrE6ccvPheJYid/sohGK6YPLtkycav2/N0pB7/UaILA7t0XnwtHR6a9c0t8I0He9NPml4BfAv7/GfBWOI7gMvcTChR49d+JqlzBjMf8NUBPwgks9fNaFSHx/44iQUAfJDm6SM1SqCDxhPMrTdj6P++UkJjZNlKOiZ+N4/0J4zV3tTd2a8Ki/zM2qwx+OI7TzNE+TH/v32natsibvJiPJuvlBshrmstp2tvWlNXF/LlcQqJfqshLwC8B/98FXC++k2r/pdy+Y9TaXPU8wGpzR+ZPM159WPRiqTi834v5jv/HXyfkGoefn8Bd74RlzgxCSQEws3YCZsPlRCboS+UMzON8V/juTXq+sc+CEPw3Pe019RidDqM6ePf2CYGw8iCDVevE+w5XuNIgk/HaUP7E4vR+PybXHRMP5XYKxuT0c/UEb9Zd7oX64cHEpA/njQn+OmqCTTzcvfIXUp4Dc8e9kuuuTGxaqdgwtjJfRT2HbrFbNTYZXkJ6Cem/AlIbHuweewoRgWQN9bp3NJiHftqgla6MnP/i+O6E4cGVSD3Y7b4/g6d1uB8SoFu87744Q02vGH6ge7JX2F7rddI+VVRaO/vTPw7Vd5Gjp4Qd+AmLE235AxpXPmCpCQIjfrafLG5b8AcErrK4pGL3Qw3lD3xaucWY+A6WuV3v/Kq6ausfhox11f9LQOT0jF8PRTQ76adjiN7OjOrCmhdlXKUoLMZ8JSe8c827gXeex0+R/EHiUV3IWa1BL7XuJaT/IZAwtMoo59AG5z5r2o7RVS+3zb4keUnykuQlyUuSlyQvSV6SvCR5SfKS5CXJS5KXJC9J/lMS9wbqtsFv36uVBAc8t1N++OdNVIJVraQpYd8NKXTxOdh3f7+P0fT9Bny6SZOsbC/BvtfTa1ubI5wTiqX8d78y7eoQDX0vsP3qMbZB/uF/3R78ayrxyAGk7VGve3R1TcdwmVAkHb5CNXdkGm/lAm/z0AhqWEcvOEb1dKHoXLw5xBuy1Lk3jq/p20RvFzeJWala4F2Ec11/Mh+Bk9n7EgW1UEHiWmTv6TzAlxdqZYxN7Udyjqq8THf2bZ1h3cyMVwOSWaqQqr4EHyizWgFwtrto3bsFf/B6eq8BbMaXXBq9HYFPQtXE97l3vandx83wa+3JAqtGfcALz+h3b75ToPTdYVD9TDS7nzB8YUPtr5VdxjXExHT1F7aSAgPLXKNl3YkF+2oc0uihpUn+RnJqrdUok9mCy78a4bSXgYQvrPjQNnDsaAvo12sGC7b1dIZr3GK2Zg39ZG9V5HSZSGV/tX4Nrxio9gPGYOUcenyknNk18uXhKGmq4cEVfm1gVgsj02N35/1y9vBIucFAx+qSkaUUZrP7BQZp8F7518Fs9I/u42fezO4RR9lmiwoMBQqd4d0pdeJ4iUSSMNc6+0aheWMUGv9A7LTsKFTwRTUonJ1rFBujPCN4k12i39swc+nYK6zKkMjvWL1r1AlV77F55YOfhrjkJpyasrCSRyVhpjTcniWTbzscRf0gqyKekUd9Ejj1rLg8qp93KV9pTZrPpQbKT8HR5VNvwipB84LowuUZLkHR9xHRUoQcm05eSMQrBraUZ2xZdtDTh1XQa8XryDD0VlU+L50Zrv1ZrIa4xqiSk310t2qWWT691qvERX4/Dmcuu1zIYyHlTeEFSG17CpdLjw/5PKoei7PWG++MmlGrb1pSwpcBCnD7EcxHhXTM6h/pJxdJETuDiYQ3sdHl7ET06Gy1mVWvgFKW1XTAQviJNTTcyMKGOR0RJik/zNN9PMIsjg/ZRC0OvIt3nO0NipzJodSWyTg/idNXkePuoiLzqPJAQQg/d3lCWOjBYr69o4CeHD7UoDDsX8Q1eIF4oUEpr8uXri4bxafWdvRCUatMdsbMSnPt4fbuubuMmR/UNK273YFz2eHpXOTGjgGt8EYRy7Oosi1+o42RYYJIRfTBPPm9w1FV1xD8op338hTTimsrtTWhITSKGcktrlF0mL9ILS4+WGt0wfMZPu3Fml/rQFWap7ksOK7K5vV4V6XylqvHldHHEYTjbE9U3TPovrqIAnT1eo9iKM2fwlG9i/uQfY0ZMh/tbG5iWC0tg1dtoTi+bhQEquss1kVgAijNemLUXP6NlZMInHsTlYA1oiDhM0d7zpkRQ8+zte7Blqymg7WJ7iOhBh6SeWc5JerK3sGrh9spCunQWfRZQXZUewU9ub2M75IJRLyPAikefND4mJh/K962AlWXsU9HqdeHrJZCmTNlPuSbXGgRm7STiZg8BAsFVZi/oRJnmoV+08ifEzso4YtQTdLVpnQklJJ+DHCfcuR+YYTq3kBL44icZ9znU/WkUMfwUbrPAG/FJnqprdF3aUKa1iUdk9TlmTwbRC5HUsT5/tG9XYJ891p7kyZD1w+yUKkxGskZWJ48bt+hYd6rXiDQoqKYgeFcZYrtYRqM3C1eOKWBvj0sMknCGvF6o6AzmZg4konLus3ItO2Ylg1ZS2rD3WqNB76sVpAvTHlw6a4UucLvS2XYYGOfcUg4yBdSaexeMjJUtrAj2p6NztS6lBv1lnEeYs3hKHZL2wqXMla2Xc7sv6Fvztb2VtfcHVeYHFkyxipsROlen7MHmrkfHLBg+wcqLcldNVp7P98esif95FnLoF7M6z33RCfVVVpSWOq1phvb7tKwM3nv4+VdbXIylxcQzXP9K+u7oJF8Pl8ATDf7JvII89CJwiqlfqf4rla2W/MqjWiyw+QMWMPyo1Hz6nmX0Jk2CPip0w3VYCC95/krzCdCoZAbQNXaMbBcHdm3gXxerjnWy3L5Er9/Wmq8hQSg98kZ+U0fTlnNeQu2u5etU16ij1iEnaNKCjhvOrCXAVfryS6LaIwLWSQXCPmJkQ44M4qI4DQXFnG8C05jZwt4F58oh2semo3aJbS/4VBWNtdJXpK3HF3TvHej4QDWhUdhKNtypVxkW/r9mEm0WGT7Fcp1tqnJ2v2uZpcXSfvFfWTXkHIRf0bBrcD68zeYbTAcn0PjzkmyDT2CvV/aZb9cMO/UQsHbcFGBTrlHYehfYD2xMFZ0DN4A4DpSW8QhKCW3rR7w53j7g/0Z9f4C7ZNkEc/yy238PFcGsBesNAJQfGMw4xJEs5HObPS7TH9IcaYtHBMWekuBQkjCjmufA5NtIVCgiiwWJyz8GbgUm+FxS8Y2X+UPXL6QjmWahIJwjhVmO/PVKV8lheh5jPxJlDOEtlWt3+UWVSWEMWJpWVC6n4rE8axbV1AMXT/EWu9KHh7JY7W8UovXmtSRqzZM3/lRAnlsVuzmCQTf5zpz+kPjs8ZWSbNbLSChPswjIOW3veVx8A3TcxV8MJKbHMM6SSdsVyxPDGtLto3Eczm44U2p6gTKGcs2sKIB8NnwWnWchihCzAdO+QYKXq/etwmkjMmC0ql12rVKRMbj04PonLOMSGJR+xTGjV4r/bAdeeqsmGk7Ky/tzZgzpvFZF+nppj1zx76nvk393GRaO2aY/S6Xj+anbASRdXCwDTa3FGbXnXuNzymbncg7RNs9crkRkycvp7fFmVSXtlQq77ic3bH5CLNFDIISFyz2iRj7v0q7eKVAl0IxBex2imgqRdm7VsZiDFHuYwg3a5JNVaLavt6TRqZ+jaQrMDHEekU7emXQAAuJcSmY3xWvlnyu8+hKddef4JzhhLjOm5cFTektwlDhmNc9Vzt8JXGd0yMZ3jJwrJh801duCSr5HJslHRYsL1V/hCu5A+MgfAnfSR0+DeiAcc3KlQMY9t8WR/PkeopEKomijKhur1LIEvfBBFoDAgfucfVzZZoful2ukq1PY+uZN7non/Ml+nBjiGw9EUf7vt3n6ZtqMxi8GZ2RZ/2F8QvHdjwKMe7xzu8gJY48Q0yRc4LPdN2Ey+QGgyH72boLRhqprYQ64urN0/a4cgkuYWuZ8/pQ1JTqLuxHafbk3lXPxBrH9FNQo1fz4TiAsNdXFVVYbZh3X/OzGE7yVev/tVNDzKVSpP0p5WumNq19DtMA6VWSA5g7U7untNcJmzaueXBnROI1SbwEz24aj4OoIoHQwlsjwTsOHIkijFlD9qMoY8bWUf3RqFX3rxYVFIMRd0sxllWQ/qK4/Dq9ZlFJBbxvdGaOzx080s3amS5ytCMkI5yGIsjnyBUWW73+3XoFvdh94lLcvpkghblul4AHB7t/dD/cd4DdCijJRwb5yugmHGcQR3W/MNJ4aORpNoHpUHntrQh+VGnkK25LkXUDTmbUkr1y80PYU53qCTq+eSzq5tcvD+9ITB1Z9Vs0udR188bCGtp4PHEfKHig1rm8ZHrpjqWL5YJYcBlEPd/VRr6cL+IRDsgVPts7UHIpZMLY+j60MsfUALjuYNbzzgFtgBAFDkCYyw3u073Q5YLNS/rnOZj4jiC8bKt/RrZlR055bu8ghqwh5nDmz3cUNnXthetwZqSjE9nsyj4Uzqdezqe9Xo5HXq0Qt44/LUOy2WRPgqvN5Jy6vR45G22CUxaEr1w7iMkzinrZLgeAjhVdqO+cnZ2Suv1wbfj4ksTW6ylRqbXjPjzPlWte6hHEVqGsRBdYdTWa1bOmR7/TJy1eI5npSgZ7RByrSCm4ct0PRb4SzYuBqrpSdLuFModB5qg00P0qMTz+XSkJFeAyKp2TUSAz/3pm5yT/DaXlvydCbqlGXZnauTG1fXzS7zawB77vEVCrFlrD3JNWuoXao4/ZKm/6NlJEq911zUMN836gst4n2e8PZfhJ4xvBs89Wja+DfwcRphURfkA0GKBZ5ijBgGAsJuDGDTmV3nIVHqtSjkfT9Ef7p7YSforfYgpxRUjhFqi81GgFHx+gJ98Spx9/Drvk9bHFTp7I4nzdx2QyrW1aaatWlh7/W8I1qpKVjCVcNw7at2XY2lMNmIUdVZJC5BoCTX0UWBOrRfNbIOQFBtI14ECw+8DMTbaT+WpBQtV8q8UVReNbyLzwIraNH6shMvSh2mOOAx9zzGkcs266N7oczeN8/jilPLN9zRRsYURQN/SF2qyIrdcKDrE2RJ+LchR6jqfxKbbtPdN3Ia1uTDeaCcLoDE0vQ96y7mHX9rVjLzNnnxhmhAwWy0aKqZwRPueYJ9WvimMDOEz1QWCNvd/ooI26VAdnD5hC10J4F9e/jiXjVZaeh72u2mAGB9hloqMbUirbaKtsCCrSLEWF0xCGPKnhXVumzJxJTUxXRLbOwM5UFbTtMv/d9oUtfDbOxbdYqbD5+yOmuk+Pq+6Zd0Czu6Z3UyR7imFdGFzfCnZj2IeiumeamxLZgzZjB/On4o7DhcfqMjsGSwYN9SlgkJrlLij3hkDfFAR6nqjp3xTpzwDJ1bnzQGKGxgM3zC0tvqoUHt15mSvjYNl+OHaUV/EYXw6wmn4sxl2ePsrw/8l0LV/Rv+mcAyLJo8HuC5ZGKj451X16Znt1iuF9XQJ9e6qvu5w8lf1XFe1QnsAxdK5n7HTUSdkLUpu2Sp7++GbPtxO/bTY9YQN6rDAO3lyxR6rrderV4/V3RU44dhkSV+oKlM515a+Nld7zdwJ+tcG01e57As0lHMfI0OqxsdI+6y2qIDkqhULnVOW3k6fOQRe85b7+6ar1K8s+/vKf/wtQSwMEFAACAAgAd4z3SmigejpNAAAAawAAABsAAAB1bml2ZXJzYWwvdW5pdmVyc2FsLnBuZy54bWyzsa/IzVEoSy0qzszPs1Uy1DNQsrfj5bIpKEoty0wtV6gAihnpGUCAkkKlrZIJErc8M6UkA6jCwNgYIZiRmpmeUWKrZG5uChfUB5oJAFBLAQIAABQAAgAIAESUV0cjtE77+wIAALAIAAAUAAAAAAAAAAEAAAAAAAAAAAB1bml2ZXJzYWwvcGxheWVyLnhtbFBLAQIAABQAAgAIAHeM90qHb5M5aCsAALNWAAAXAAAAAAAAAAAAAAAAAC0DAAB1bml2ZXJzYWwvdW5pdmVyc2FsLnBuZ1BLAQIAABQAAgAIAHeM90pooHo6TQAAAGsAAAAbAAAAAAAAAAEAAAAAAMouAAB1bml2ZXJzYWwvdW5pdmVyc2FsLnBuZy54bWxQSwUGAAAAAAMAAwDQAAAAUC8AAAAA"/>
  <p:tag name="ISPRING_PRESENTATION_TITLE" val="年中工作汇报2"/>
  <p:tag name="COMMONDATA" val="eyJoZGlkIjoiMGFhOGViNjRjODJlZTczN2U5NzZlNjU0ODE0ZDA0ZG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3526</Words>
  <Application>Microsoft Office PowerPoint</Application>
  <PresentationFormat>宽屏</PresentationFormat>
  <Paragraphs>115</Paragraphs>
  <Slides>13</Slides>
  <Notes>10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13</vt:i4>
      </vt:variant>
    </vt:vector>
  </HeadingPairs>
  <TitlesOfParts>
    <vt:vector size="22" baseType="lpstr">
      <vt:lpstr>等线</vt:lpstr>
      <vt:lpstr>等线 Light</vt:lpstr>
      <vt:lpstr>Agency FB</vt:lpstr>
      <vt:lpstr>Arial</vt:lpstr>
      <vt:lpstr>Calibri</vt:lpstr>
      <vt:lpstr>Century Gothic</vt:lpstr>
      <vt:lpstr>Impact</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端到端的思想</vt:lpstr>
      <vt:lpstr>点到点</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简洁微立体</dc:title>
  <dc:creator>第一PPT</dc:creator>
  <cp:keywords>www.1ppt.com</cp:keywords>
  <dc:description>www.1ppt.com</dc:description>
  <cp:lastModifiedBy>Bronya Zaychik</cp:lastModifiedBy>
  <cp:revision>49</cp:revision>
  <dcterms:created xsi:type="dcterms:W3CDTF">2018-06-01T23:46:00Z</dcterms:created>
  <dcterms:modified xsi:type="dcterms:W3CDTF">2025-01-27T07:29:50Z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8333C56DB9874767B52E2A6DA392A86B_13</vt:lpwstr>
  </property>
  <property fmtid="{D5CDD505-2E9C-101B-9397-08002B2CF9AE}" pid="3" name="KSOProductBuildVer">
    <vt:lpwstr>2052-12.1.0.15712</vt:lpwstr>
  </property>
</Properties>
</file>