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8699" r:id="rId3"/>
    <p:sldId id="262" r:id="rId4"/>
    <p:sldId id="8680" r:id="rId5"/>
    <p:sldId id="8681" r:id="rId6"/>
    <p:sldId id="8682" r:id="rId7"/>
    <p:sldId id="8683" r:id="rId8"/>
    <p:sldId id="8684" r:id="rId9"/>
    <p:sldId id="8700" r:id="rId10"/>
    <p:sldId id="8689" r:id="rId11"/>
    <p:sldId id="8690" r:id="rId12"/>
    <p:sldId id="8691" r:id="rId13"/>
    <p:sldId id="8692" r:id="rId14"/>
    <p:sldId id="8693" r:id="rId15"/>
    <p:sldId id="8694" r:id="rId16"/>
    <p:sldId id="8695" r:id="rId17"/>
    <p:sldId id="8696" r:id="rId18"/>
    <p:sldId id="8697" r:id="rId19"/>
    <p:sldId id="8698" r:id="rId20"/>
    <p:sldId id="8701" r:id="rId21"/>
    <p:sldId id="8685" r:id="rId22"/>
    <p:sldId id="8686" r:id="rId23"/>
    <p:sldId id="8687" r:id="rId24"/>
    <p:sldId id="8688" r:id="rId25"/>
    <p:sldId id="8727" r:id="rId26"/>
    <p:sldId id="8723" r:id="rId27"/>
    <p:sldId id="8724" r:id="rId28"/>
    <p:sldId id="8725" r:id="rId29"/>
    <p:sldId id="8726" r:id="rId30"/>
    <p:sldId id="8679"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401"/>
    <a:srgbClr val="212A39"/>
    <a:srgbClr val="34425A"/>
    <a:srgbClr val="465A7A"/>
    <a:srgbClr val="FFC637"/>
    <a:srgbClr val="DCA568"/>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543" y="48"/>
      </p:cViewPr>
      <p:guideLst>
        <p:guide orient="horz" pos="2163"/>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C94403-ED6A-4B07-A740-296B01E3AEC5}" type="datetimeFigureOut">
              <a:rPr lang="zh-CN" altLang="en-US" smtClean="0"/>
              <a:t>2025/1/27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3E0F08-5CA5-4FF4-B957-98B30195255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F3E0F08-5CA5-4FF4-B957-98B30195255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F3E0F08-5CA5-4FF4-B957-98B30195255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
        <p:nvSpPr>
          <p:cNvPr id="9" name="矩形 8"/>
          <p:cNvSpPr/>
          <p:nvPr userDrawn="1"/>
        </p:nvSpPr>
        <p:spPr>
          <a:xfrm>
            <a:off x="8749782" y="6447451"/>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740B6-7142-469B-9D69-1008601B55D6}" type="datetimeFigureOut">
              <a:rPr lang="zh-CN" altLang="en-US" smtClean="0"/>
              <a:t>2025/1/27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C62D74-9FC1-487E-8273-750E25A88FE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740B6-7142-469B-9D69-1008601B55D6}" type="datetimeFigureOut">
              <a:rPr lang="zh-CN" altLang="en-US" smtClean="0"/>
              <a:t>2025/1/27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62D74-9FC1-487E-8273-750E25A88F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2.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7" name="文本框 16"/>
          <p:cNvSpPr txBox="1"/>
          <p:nvPr/>
        </p:nvSpPr>
        <p:spPr>
          <a:xfrm>
            <a:off x="3104690" y="3014028"/>
            <a:ext cx="5402617" cy="829945"/>
          </a:xfrm>
          <a:prstGeom prst="rect">
            <a:avLst/>
          </a:prstGeom>
          <a:noFill/>
        </p:spPr>
        <p:txBody>
          <a:bodyPr wrap="square" rtlCol="0">
            <a:spAutoFit/>
            <a:scene3d>
              <a:camera prst="orthographicFront"/>
              <a:lightRig rig="threePt" dir="t"/>
            </a:scene3d>
            <a:sp3d contourW="12700"/>
          </a:bodyPr>
          <a:lstStyle/>
          <a:p>
            <a:r>
              <a:rPr lang="zh-CN" altLang="en-US" sz="4800" b="1" dirty="0">
                <a:solidFill>
                  <a:schemeClr val="tx1">
                    <a:lumMod val="85000"/>
                    <a:lumOff val="15000"/>
                  </a:schemeClr>
                </a:solidFill>
                <a:latin typeface="+mn-ea"/>
                <a:cs typeface="经典综艺体简" panose="02010609000101010101" pitchFamily="49" charset="-122"/>
              </a:rPr>
              <a:t>小班讨论</a:t>
            </a:r>
            <a:r>
              <a:rPr lang="en-US" altLang="zh-CN" sz="4800" b="1" dirty="0">
                <a:solidFill>
                  <a:schemeClr val="tx1">
                    <a:lumMod val="85000"/>
                    <a:lumOff val="15000"/>
                  </a:schemeClr>
                </a:solidFill>
                <a:latin typeface="+mn-ea"/>
                <a:cs typeface="经典综艺体简" panose="02010609000101010101" pitchFamily="49" charset="-122"/>
              </a:rPr>
              <a:t>2</a:t>
            </a:r>
          </a:p>
        </p:txBody>
      </p:sp>
      <p:sp>
        <p:nvSpPr>
          <p:cNvPr id="19" name="文本框 18"/>
          <p:cNvSpPr txBox="1"/>
          <p:nvPr/>
        </p:nvSpPr>
        <p:spPr>
          <a:xfrm>
            <a:off x="-1423035" y="1126490"/>
            <a:ext cx="10978515" cy="1861185"/>
          </a:xfrm>
          <a:prstGeom prst="rect">
            <a:avLst/>
          </a:prstGeom>
          <a:noFill/>
        </p:spPr>
        <p:txBody>
          <a:bodyPr wrap="square" rtlCol="0">
            <a:spAutoFit/>
            <a:scene3d>
              <a:camera prst="orthographicFront"/>
              <a:lightRig rig="threePt" dir="t"/>
            </a:scene3d>
            <a:sp3d contourW="12700"/>
          </a:bodyPr>
          <a:lstStyle/>
          <a:p>
            <a:pPr algn="r"/>
            <a:r>
              <a:rPr lang="zh-CN" altLang="en-US" sz="11500" dirty="0">
                <a:solidFill>
                  <a:srgbClr val="FFB401"/>
                </a:solidFill>
                <a:latin typeface="Agency FB" panose="020B0503020202020204" pitchFamily="34" charset="0"/>
              </a:rPr>
              <a:t>计算机网络</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
        <p:nvSpPr>
          <p:cNvPr id="37" name="文本框 36"/>
          <p:cNvSpPr txBox="1"/>
          <p:nvPr/>
        </p:nvSpPr>
        <p:spPr>
          <a:xfrm>
            <a:off x="5936090" y="5130265"/>
            <a:ext cx="7048513" cy="337185"/>
          </a:xfrm>
          <a:prstGeom prst="rect">
            <a:avLst/>
          </a:prstGeom>
          <a:noFill/>
        </p:spPr>
        <p:txBody>
          <a:bodyPr wrap="square" rtlCol="0">
            <a:spAutoFit/>
            <a:scene3d>
              <a:camera prst="orthographicFront"/>
              <a:lightRig rig="threePt" dir="t"/>
            </a:scene3d>
            <a:sp3d contourW="12700"/>
          </a:bodyPr>
          <a:lstStyle/>
          <a:p>
            <a:pPr algn="just"/>
            <a:r>
              <a:rPr lang="zh-CN" altLang="en-US" sz="1600" b="1" dirty="0">
                <a:solidFill>
                  <a:schemeClr val="tx1">
                    <a:lumMod val="85000"/>
                    <a:lumOff val="15000"/>
                  </a:schemeClr>
                </a:solidFill>
                <a:latin typeface="+mn-ea"/>
              </a:rPr>
              <a:t>班级：计科</a:t>
            </a:r>
            <a:r>
              <a:rPr lang="en-US" altLang="zh-CN" sz="1600" b="1">
                <a:solidFill>
                  <a:schemeClr val="tx1">
                    <a:lumMod val="85000"/>
                    <a:lumOff val="15000"/>
                  </a:schemeClr>
                </a:solidFill>
                <a:latin typeface="+mn-ea"/>
              </a:rPr>
              <a:t>210X</a:t>
            </a:r>
            <a:r>
              <a:rPr lang="zh-CN" altLang="en-US" sz="1600" b="1">
                <a:solidFill>
                  <a:schemeClr val="tx1">
                    <a:lumMod val="85000"/>
                    <a:lumOff val="15000"/>
                  </a:schemeClr>
                </a:solidFill>
                <a:latin typeface="+mn-ea"/>
              </a:rPr>
              <a:t>   </a:t>
            </a:r>
            <a:r>
              <a:rPr lang="zh-CN" altLang="en-US" sz="1600" b="1" dirty="0">
                <a:solidFill>
                  <a:schemeClr val="tx1">
                    <a:lumMod val="85000"/>
                    <a:lumOff val="15000"/>
                  </a:schemeClr>
                </a:solidFill>
                <a:latin typeface="+mn-ea"/>
              </a:rPr>
              <a:t>时间：</a:t>
            </a:r>
            <a:r>
              <a:rPr lang="en-US" altLang="zh-CN" sz="1600" b="1" dirty="0">
                <a:solidFill>
                  <a:schemeClr val="tx1">
                    <a:lumMod val="85000"/>
                    <a:lumOff val="15000"/>
                  </a:schemeClr>
                </a:solidFill>
                <a:latin typeface="+mn-ea"/>
              </a:rPr>
              <a:t>2023.11.22</a:t>
            </a:r>
          </a:p>
        </p:txBody>
      </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8356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rPr>
                <a:t>问题重述</a:t>
              </a:r>
            </a:p>
          </p:txBody>
        </p:sp>
      </p:grpSp>
      <p:sp>
        <p:nvSpPr>
          <p:cNvPr id="100" name="文本框 99"/>
          <p:cNvSpPr txBox="1"/>
          <p:nvPr/>
        </p:nvSpPr>
        <p:spPr>
          <a:xfrm>
            <a:off x="1704340" y="1901825"/>
            <a:ext cx="9711690" cy="3288030"/>
          </a:xfrm>
          <a:prstGeom prst="rect">
            <a:avLst/>
          </a:prstGeom>
          <a:noFill/>
          <a:ln w="9525">
            <a:noFill/>
          </a:ln>
        </p:spPr>
        <p:txBody>
          <a:bodyPr>
            <a:noAutofit/>
          </a:bodyPr>
          <a:lstStyle/>
          <a:p>
            <a:pPr indent="0"/>
            <a:r>
              <a:rPr lang="zh-CN" sz="2800" b="0">
                <a:latin typeface="汉仪劲楷简" panose="00020600040101010101" charset="-122"/>
                <a:ea typeface="汉仪劲楷简" panose="00020600040101010101" charset="-122"/>
                <a:cs typeface="汉仪劲楷简" panose="00020600040101010101" charset="-122"/>
              </a:rPr>
              <a:t>随着人们对网络安全的重视，</a:t>
            </a:r>
          </a:p>
          <a:p>
            <a:pPr indent="0"/>
            <a:r>
              <a:rPr lang="zh-CN" sz="2800" b="1">
                <a:solidFill>
                  <a:srgbClr val="FF0000"/>
                </a:solidFill>
                <a:latin typeface="汉仪劲楷简" panose="00020600040101010101" charset="-122"/>
                <a:ea typeface="汉仪劲楷简" panose="00020600040101010101" charset="-122"/>
                <a:cs typeface="汉仪劲楷简" panose="00020600040101010101" charset="-122"/>
              </a:rPr>
              <a:t>零信任网络访问</a:t>
            </a:r>
            <a:r>
              <a:rPr lang="zh-CN" sz="2800" b="0">
                <a:latin typeface="汉仪劲楷简" panose="00020600040101010101" charset="-122"/>
                <a:ea typeface="汉仪劲楷简" panose="00020600040101010101" charset="-122"/>
                <a:cs typeface="汉仪劲楷简" panose="00020600040101010101" charset="-122"/>
              </a:rPr>
              <a:t>(Zero-Trust Network Access，</a:t>
            </a:r>
            <a:r>
              <a:rPr lang="zh-CN" sz="2800" b="0">
                <a:solidFill>
                  <a:srgbClr val="FF0000"/>
                </a:solidFill>
                <a:latin typeface="汉仪劲楷简" panose="00020600040101010101" charset="-122"/>
                <a:ea typeface="汉仪劲楷简" panose="00020600040101010101" charset="-122"/>
                <a:cs typeface="汉仪劲楷简" panose="00020600040101010101" charset="-122"/>
              </a:rPr>
              <a:t>ZTNA</a:t>
            </a:r>
            <a:r>
              <a:rPr lang="zh-CN" sz="2800" b="0">
                <a:latin typeface="汉仪劲楷简" panose="00020600040101010101" charset="-122"/>
                <a:ea typeface="汉仪劲楷简" panose="00020600040101010101" charset="-122"/>
                <a:cs typeface="汉仪劲楷简" panose="00020600040101010101" charset="-122"/>
              </a:rPr>
              <a:t>)</a:t>
            </a:r>
          </a:p>
          <a:p>
            <a:pPr indent="0"/>
            <a:r>
              <a:rPr lang="zh-CN" sz="2800" b="0">
                <a:latin typeface="汉仪劲楷简" panose="00020600040101010101" charset="-122"/>
                <a:ea typeface="汉仪劲楷简" panose="00020600040101010101" charset="-122"/>
                <a:cs typeface="汉仪劲楷简" panose="00020600040101010101" charset="-122"/>
              </a:rPr>
              <a:t>成为一种趋势</a:t>
            </a:r>
          </a:p>
          <a:p>
            <a:pPr indent="0"/>
            <a:endParaRPr lang="zh-CN" sz="2800" b="0">
              <a:latin typeface="汉仪劲楷简" panose="00020600040101010101" charset="-122"/>
              <a:ea typeface="汉仪劲楷简" panose="00020600040101010101" charset="-122"/>
              <a:cs typeface="汉仪劲楷简" panose="00020600040101010101" charset="-122"/>
            </a:endParaRPr>
          </a:p>
          <a:p>
            <a:pPr indent="0"/>
            <a:r>
              <a:rPr lang="zh-CN" sz="2800" b="0">
                <a:latin typeface="汉仪劲楷简" panose="00020600040101010101" charset="-122"/>
                <a:ea typeface="汉仪劲楷简" panose="00020600040101010101" charset="-122"/>
                <a:cs typeface="汉仪劲楷简" panose="00020600040101010101" charset="-122"/>
              </a:rPr>
              <a:t>有人说</a:t>
            </a:r>
            <a:r>
              <a:rPr lang="en-US" sz="2800" b="0">
                <a:latin typeface="汉仪劲楷简" panose="00020600040101010101" charset="-122"/>
                <a:ea typeface="汉仪劲楷简" panose="00020600040101010101" charset="-122"/>
                <a:cs typeface="汉仪劲楷简" panose="00020600040101010101" charset="-122"/>
              </a:rPr>
              <a:t>ZTNA</a:t>
            </a:r>
            <a:r>
              <a:rPr lang="zh-CN" sz="2800" b="0">
                <a:latin typeface="汉仪劲楷简" panose="00020600040101010101" charset="-122"/>
                <a:ea typeface="汉仪劲楷简" panose="00020600040101010101" charset="-122"/>
                <a:cs typeface="汉仪劲楷简" panose="00020600040101010101" charset="-122"/>
              </a:rPr>
              <a:t>本质上是</a:t>
            </a:r>
            <a:r>
              <a:rPr lang="zh-CN" sz="2800" b="0">
                <a:solidFill>
                  <a:srgbClr val="FF0000"/>
                </a:solidFill>
                <a:latin typeface="汉仪劲楷简" panose="00020600040101010101" charset="-122"/>
                <a:ea typeface="汉仪劲楷简" panose="00020600040101010101" charset="-122"/>
                <a:cs typeface="汉仪劲楷简" panose="00020600040101010101" charset="-122"/>
              </a:rPr>
              <a:t>对端的信任</a:t>
            </a:r>
            <a:r>
              <a:rPr lang="zh-CN" sz="2800" b="0">
                <a:latin typeface="汉仪劲楷简" panose="00020600040101010101" charset="-122"/>
                <a:ea typeface="汉仪劲楷简" panose="00020600040101010101" charset="-122"/>
                <a:cs typeface="汉仪劲楷简" panose="00020600040101010101" charset="-122"/>
              </a:rPr>
              <a:t>代替</a:t>
            </a:r>
            <a:r>
              <a:rPr lang="zh-CN" sz="2800" b="0">
                <a:solidFill>
                  <a:srgbClr val="FF0000"/>
                </a:solidFill>
                <a:latin typeface="汉仪劲楷简" panose="00020600040101010101" charset="-122"/>
                <a:ea typeface="汉仪劲楷简" panose="00020600040101010101" charset="-122"/>
                <a:cs typeface="汉仪劲楷简" panose="00020600040101010101" charset="-122"/>
              </a:rPr>
              <a:t>对网络的信任</a:t>
            </a:r>
            <a:r>
              <a:rPr lang="zh-CN" sz="2800" b="0">
                <a:latin typeface="汉仪劲楷简" panose="00020600040101010101" charset="-122"/>
                <a:ea typeface="汉仪劲楷简" panose="00020600040101010101" charset="-122"/>
                <a:cs typeface="汉仪劲楷简" panose="00020600040101010101" charset="-122"/>
              </a:rPr>
              <a:t>（Trust endpoints, not the network），</a:t>
            </a:r>
          </a:p>
          <a:p>
            <a:pPr indent="0"/>
            <a:r>
              <a:rPr lang="zh-CN" sz="2800" b="0">
                <a:latin typeface="汉仪劲楷简" panose="00020600040101010101" charset="-122"/>
                <a:ea typeface="汉仪劲楷简" panose="00020600040101010101" charset="-122"/>
                <a:cs typeface="汉仪劲楷简" panose="00020600040101010101" charset="-122"/>
              </a:rPr>
              <a:t>这是不是意味着不再需要在网络设备上对数据安全做保障了？</a:t>
            </a:r>
            <a:endParaRPr lang="zh-CN" altLang="en-US" sz="2800" b="0">
              <a:latin typeface="汉仪劲楷简" panose="00020600040101010101" charset="-122"/>
              <a:ea typeface="汉仪劲楷简" panose="00020600040101010101" charset="-122"/>
              <a:cs typeface="汉仪劲楷简" panose="00020600040101010101" charset="-122"/>
            </a:endParaRP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zh-CN" sz="2800">
                  <a:latin typeface="汉仪劲楷简" panose="00020600040101010101" charset="-122"/>
                  <a:ea typeface="汉仪劲楷简" panose="00020600040101010101" charset="-122"/>
                  <a:cs typeface="汉仪劲楷简" panose="00020600040101010101" charset="-122"/>
                </a:rPr>
                <a:t>什么是“零信任网络”（</a:t>
              </a:r>
              <a:r>
                <a:rPr lang="en-US" altLang="zh-CN" sz="2800">
                  <a:latin typeface="汉仪劲楷简" panose="00020600040101010101" charset="-122"/>
                  <a:ea typeface="汉仪劲楷简" panose="00020600040101010101" charset="-122"/>
                  <a:cs typeface="汉仪劲楷简" panose="00020600040101010101" charset="-122"/>
                </a:rPr>
                <a:t>1/1</a:t>
              </a:r>
              <a:r>
                <a:rPr lang="zh-CN" sz="2800">
                  <a:latin typeface="汉仪劲楷简" panose="00020600040101010101" charset="-122"/>
                  <a:ea typeface="汉仪劲楷简" panose="00020600040101010101" charset="-122"/>
                  <a:cs typeface="汉仪劲楷简" panose="00020600040101010101" charset="-122"/>
                </a:rPr>
                <a:t>）</a:t>
              </a:r>
            </a:p>
          </p:txBody>
        </p:sp>
      </p:grpSp>
      <p:sp>
        <p:nvSpPr>
          <p:cNvPr id="100" name="文本框 99"/>
          <p:cNvSpPr txBox="1"/>
          <p:nvPr/>
        </p:nvSpPr>
        <p:spPr>
          <a:xfrm>
            <a:off x="1415415" y="1482725"/>
            <a:ext cx="9711690" cy="4523740"/>
          </a:xfrm>
          <a:prstGeom prst="rect">
            <a:avLst/>
          </a:prstGeom>
          <a:noFill/>
          <a:ln w="9525">
            <a:noFill/>
          </a:ln>
        </p:spPr>
        <p:txBody>
          <a:bodyPr>
            <a:noAutofit/>
          </a:bodyPr>
          <a:lstStyle/>
          <a:p>
            <a:pPr indent="0"/>
            <a:r>
              <a:rPr lang="zh-CN" sz="2800" b="0">
                <a:latin typeface="汉仪劲楷简" panose="00020600040101010101" charset="-122"/>
                <a:ea typeface="汉仪劲楷简" panose="00020600040101010101" charset="-122"/>
                <a:cs typeface="汉仪劲楷简" panose="00020600040101010101" charset="-122"/>
              </a:rPr>
              <a:t>简单来说，是一种</a:t>
            </a:r>
            <a:r>
              <a:rPr lang="zh-CN" sz="2800" b="0">
                <a:solidFill>
                  <a:srgbClr val="FF0000"/>
                </a:solidFill>
                <a:latin typeface="汉仪劲楷简" panose="00020600040101010101" charset="-122"/>
                <a:ea typeface="汉仪劲楷简" panose="00020600040101010101" charset="-122"/>
                <a:cs typeface="汉仪劲楷简" panose="00020600040101010101" charset="-122"/>
              </a:rPr>
              <a:t>网络安全模型</a:t>
            </a:r>
            <a:r>
              <a:rPr lang="zh-CN" sz="2800" b="0">
                <a:latin typeface="汉仪劲楷简" panose="00020600040101010101" charset="-122"/>
                <a:ea typeface="汉仪劲楷简" panose="00020600040101010101" charset="-122"/>
                <a:cs typeface="汉仪劲楷简" panose="00020600040101010101" charset="-122"/>
              </a:rPr>
              <a:t>，</a:t>
            </a:r>
          </a:p>
          <a:p>
            <a:pPr indent="0"/>
            <a:endParaRPr lang="zh-CN" sz="2800" b="0">
              <a:latin typeface="汉仪劲楷简" panose="00020600040101010101" charset="-122"/>
              <a:ea typeface="汉仪劲楷简" panose="00020600040101010101" charset="-122"/>
              <a:cs typeface="汉仪劲楷简" panose="00020600040101010101" charset="-122"/>
            </a:endParaRPr>
          </a:p>
          <a:p>
            <a:pPr indent="0"/>
            <a:r>
              <a:rPr lang="zh-CN" sz="2800" b="0">
                <a:latin typeface="汉仪劲楷简" panose="00020600040101010101" charset="-122"/>
                <a:ea typeface="汉仪劲楷简" panose="00020600040101010101" charset="-122"/>
                <a:cs typeface="汉仪劲楷简" panose="00020600040101010101" charset="-122"/>
              </a:rPr>
              <a:t>核心理念：</a:t>
            </a:r>
            <a:r>
              <a:rPr lang="zh-CN" sz="2800" b="0">
                <a:solidFill>
                  <a:srgbClr val="FF0000"/>
                </a:solidFill>
                <a:latin typeface="汉仪劲楷简" panose="00020600040101010101" charset="-122"/>
                <a:ea typeface="汉仪劲楷简" panose="00020600040101010101" charset="-122"/>
                <a:cs typeface="汉仪劲楷简" panose="00020600040101010101" charset="-122"/>
              </a:rPr>
              <a:t>不信任</a:t>
            </a:r>
            <a:r>
              <a:rPr lang="zh-CN" sz="2800" b="0">
                <a:latin typeface="汉仪劲楷简" panose="00020600040101010101" charset="-122"/>
                <a:ea typeface="汉仪劲楷简" panose="00020600040101010101" charset="-122"/>
                <a:cs typeface="汉仪劲楷简" panose="00020600040101010101" charset="-122"/>
              </a:rPr>
              <a:t>网络内的任何用户、设备或系统，即使它们位于内部网络。</a:t>
            </a:r>
          </a:p>
          <a:p>
            <a:pPr indent="0"/>
            <a:endParaRPr lang="zh-CN" sz="2800" b="0">
              <a:latin typeface="汉仪劲楷简" panose="00020600040101010101" charset="-122"/>
              <a:ea typeface="汉仪劲楷简" panose="00020600040101010101" charset="-122"/>
              <a:cs typeface="汉仪劲楷简" panose="00020600040101010101" charset="-122"/>
            </a:endParaRPr>
          </a:p>
          <a:p>
            <a:pPr indent="0"/>
            <a:r>
              <a:rPr lang="zh-CN" sz="2800" b="0">
                <a:latin typeface="汉仪劲楷简" panose="00020600040101010101" charset="-122"/>
                <a:ea typeface="汉仪劲楷简" panose="00020600040101010101" charset="-122"/>
                <a:cs typeface="汉仪劲楷简" panose="00020600040101010101" charset="-122"/>
              </a:rPr>
              <a:t>区别：</a:t>
            </a:r>
          </a:p>
          <a:p>
            <a:pPr indent="0"/>
            <a:r>
              <a:rPr lang="zh-CN" sz="2800" b="0">
                <a:latin typeface="汉仪劲楷简" panose="00020600040101010101" charset="-122"/>
                <a:ea typeface="汉仪劲楷简" panose="00020600040101010101" charset="-122"/>
                <a:cs typeface="汉仪劲楷简" panose="00020600040101010101" charset="-122"/>
              </a:rPr>
              <a:t>传统的网络安全模型，信任内部网络，只要用户或设备通过了边界，就被默认为可信任的。</a:t>
            </a:r>
          </a:p>
          <a:p>
            <a:pPr indent="0"/>
            <a:r>
              <a:rPr lang="zh-CN" sz="2800" b="0">
                <a:latin typeface="汉仪劲楷简" panose="00020600040101010101" charset="-122"/>
                <a:ea typeface="汉仪劲楷简" panose="00020600040101010101" charset="-122"/>
                <a:cs typeface="汉仪劲楷简" panose="00020600040101010101" charset="-122"/>
              </a:rPr>
              <a:t>ZTNA 假定任何用户或设备都可能是不安全的，因此要求在访问网络资源之前进行</a:t>
            </a:r>
            <a:r>
              <a:rPr lang="zh-CN" sz="2800" b="0">
                <a:solidFill>
                  <a:srgbClr val="FF0000"/>
                </a:solidFill>
                <a:latin typeface="汉仪劲楷简" panose="00020600040101010101" charset="-122"/>
                <a:ea typeface="汉仪劲楷简" panose="00020600040101010101" charset="-122"/>
                <a:cs typeface="汉仪劲楷简" panose="00020600040101010101" charset="-122"/>
              </a:rPr>
              <a:t>身份验证</a:t>
            </a:r>
            <a:r>
              <a:rPr lang="zh-CN" sz="2800" b="0">
                <a:latin typeface="汉仪劲楷简" panose="00020600040101010101" charset="-122"/>
                <a:ea typeface="汉仪劲楷简" panose="00020600040101010101" charset="-122"/>
                <a:cs typeface="汉仪劲楷简" panose="00020600040101010101" charset="-122"/>
              </a:rPr>
              <a:t>和</a:t>
            </a:r>
            <a:r>
              <a:rPr lang="zh-CN" sz="2800" b="0">
                <a:solidFill>
                  <a:srgbClr val="FF0000"/>
                </a:solidFill>
                <a:latin typeface="汉仪劲楷简" panose="00020600040101010101" charset="-122"/>
                <a:ea typeface="汉仪劲楷简" panose="00020600040101010101" charset="-122"/>
                <a:cs typeface="汉仪劲楷简" panose="00020600040101010101" charset="-122"/>
              </a:rPr>
              <a:t>授权</a:t>
            </a:r>
            <a:r>
              <a:rPr lang="zh-CN" sz="2800" b="0">
                <a:latin typeface="汉仪劲楷简" panose="00020600040101010101" charset="-122"/>
                <a:ea typeface="汉仪劲楷简" panose="00020600040101010101" charset="-122"/>
                <a:cs typeface="汉仪劲楷简" panose="00020600040101010101" charset="-122"/>
              </a:rPr>
              <a:t>。</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zh-CN" sz="2800">
                  <a:latin typeface="汉仪劲楷简" panose="00020600040101010101" charset="-122"/>
                  <a:ea typeface="汉仪劲楷简" panose="00020600040101010101" charset="-122"/>
                  <a:cs typeface="汉仪劲楷简" panose="00020600040101010101" charset="-122"/>
                </a:rPr>
                <a:t>“零信任网络”有什么特点（</a:t>
              </a:r>
              <a:r>
                <a:rPr lang="en-US" altLang="zh-CN" sz="2800">
                  <a:latin typeface="汉仪劲楷简" panose="00020600040101010101" charset="-122"/>
                  <a:ea typeface="汉仪劲楷简" panose="00020600040101010101" charset="-122"/>
                  <a:cs typeface="汉仪劲楷简" panose="00020600040101010101" charset="-122"/>
                </a:rPr>
                <a:t>1/2</a:t>
              </a:r>
              <a:r>
                <a:rPr lang="zh-CN" sz="2800">
                  <a:latin typeface="汉仪劲楷简" panose="00020600040101010101" charset="-122"/>
                  <a:ea typeface="汉仪劲楷简" panose="00020600040101010101" charset="-122"/>
                  <a:cs typeface="汉仪劲楷简" panose="00020600040101010101" charset="-122"/>
                </a:rPr>
                <a:t>）</a:t>
              </a:r>
            </a:p>
          </p:txBody>
        </p:sp>
      </p:grpSp>
      <p:sp>
        <p:nvSpPr>
          <p:cNvPr id="100" name="文本框 99"/>
          <p:cNvSpPr txBox="1"/>
          <p:nvPr/>
        </p:nvSpPr>
        <p:spPr>
          <a:xfrm>
            <a:off x="1243330" y="1134745"/>
            <a:ext cx="10015220" cy="5400675"/>
          </a:xfrm>
          <a:prstGeom prst="rect">
            <a:avLst/>
          </a:prstGeom>
          <a:noFill/>
          <a:ln w="9525">
            <a:noFill/>
          </a:ln>
        </p:spPr>
        <p:txBody>
          <a:bodyPr>
            <a:noAutofit/>
          </a:bodyPr>
          <a:lstStyle/>
          <a:p>
            <a:pPr indent="0"/>
            <a:r>
              <a:rPr lang="zh-CN" sz="2400" b="1">
                <a:solidFill>
                  <a:srgbClr val="FF0000"/>
                </a:solidFill>
                <a:latin typeface="汉仪劲楷简" panose="00020600040101010101" charset="-122"/>
                <a:ea typeface="汉仪劲楷简" panose="00020600040101010101" charset="-122"/>
                <a:cs typeface="汉仪劲楷简" panose="00020600040101010101" charset="-122"/>
              </a:rPr>
              <a:t>最小权访问原则</a:t>
            </a:r>
            <a:r>
              <a:rPr lang="zh-CN" sz="2400" b="0">
                <a:latin typeface="汉仪劲楷简" panose="00020600040101010101" charset="-122"/>
                <a:ea typeface="汉仪劲楷简" panose="00020600040101010101" charset="-122"/>
                <a:cs typeface="汉仪劲楷简" panose="00020600040101010101" charset="-122"/>
              </a:rPr>
              <a:t>（Least Privilege Access）：</a:t>
            </a:r>
          </a:p>
          <a:p>
            <a:pPr indent="0"/>
            <a:r>
              <a:rPr lang="en-US" altLang="zh-CN" sz="2000" b="0">
                <a:latin typeface="汉仪劲楷简" panose="00020600040101010101" charset="-122"/>
                <a:ea typeface="汉仪劲楷简" panose="00020600040101010101" charset="-122"/>
                <a:cs typeface="汉仪劲楷简" panose="00020600040101010101" charset="-122"/>
              </a:rPr>
              <a:t>e.g.</a:t>
            </a:r>
            <a:r>
              <a:rPr lang="zh-CN" sz="2000" b="0">
                <a:latin typeface="汉仪劲楷简" panose="00020600040101010101" charset="-122"/>
                <a:ea typeface="汉仪劲楷简" panose="00020600040101010101" charset="-122"/>
                <a:cs typeface="汉仪劲楷简" panose="00020600040101010101" charset="-122"/>
              </a:rPr>
              <a:t> 一个公司内的财务团队成员只能访问财务应用程序和文件，而不能访问开发团队的代码库。即使是在同一公司内，每个用户或设备只能获得其工作职能所需的最低权限。</a:t>
            </a:r>
          </a:p>
          <a:p>
            <a:pPr indent="0"/>
            <a:r>
              <a:rPr lang="en-US" altLang="zh-CN" sz="2000" b="0">
                <a:latin typeface="汉仪劲楷简" panose="00020600040101010101" charset="-122"/>
                <a:ea typeface="汉仪劲楷简" panose="00020600040101010101" charset="-122"/>
                <a:cs typeface="汉仪劲楷简" panose="00020600040101010101" charset="-122"/>
              </a:rPr>
              <a:t>(</a:t>
            </a:r>
            <a:r>
              <a:rPr lang="zh-CN" altLang="en-US" sz="2000" b="0">
                <a:latin typeface="汉仪劲楷简" panose="00020600040101010101" charset="-122"/>
                <a:ea typeface="汉仪劲楷简" panose="00020600040101010101" charset="-122"/>
                <a:cs typeface="汉仪劲楷简" panose="00020600040101010101" charset="-122"/>
              </a:rPr>
              <a:t>有点像我们数据库学习的基本表的访问和授权</a:t>
            </a:r>
            <a:r>
              <a:rPr lang="en-US" altLang="zh-CN" sz="2000" b="0">
                <a:latin typeface="汉仪劲楷简" panose="00020600040101010101" charset="-122"/>
                <a:ea typeface="汉仪劲楷简" panose="00020600040101010101" charset="-122"/>
                <a:cs typeface="汉仪劲楷简" panose="00020600040101010101" charset="-122"/>
              </a:rPr>
              <a:t>)</a:t>
            </a:r>
            <a:endParaRPr lang="zh-CN" sz="2000" b="0">
              <a:latin typeface="汉仪劲楷简" panose="00020600040101010101" charset="-122"/>
              <a:ea typeface="汉仪劲楷简" panose="00020600040101010101" charset="-122"/>
              <a:cs typeface="汉仪劲楷简" panose="00020600040101010101" charset="-122"/>
            </a:endParaRPr>
          </a:p>
          <a:p>
            <a:pPr indent="0"/>
            <a:endParaRPr lang="zh-CN" sz="2000" b="0">
              <a:latin typeface="汉仪劲楷简" panose="00020600040101010101" charset="-122"/>
              <a:ea typeface="汉仪劲楷简" panose="00020600040101010101" charset="-122"/>
              <a:cs typeface="汉仪劲楷简" panose="00020600040101010101" charset="-122"/>
            </a:endParaRPr>
          </a:p>
          <a:p>
            <a:pPr indent="0"/>
            <a:r>
              <a:rPr lang="zh-CN" sz="2400" b="1">
                <a:solidFill>
                  <a:srgbClr val="FF0000"/>
                </a:solidFill>
                <a:latin typeface="汉仪劲楷简" panose="00020600040101010101" charset="-122"/>
                <a:ea typeface="汉仪劲楷简" panose="00020600040101010101" charset="-122"/>
                <a:cs typeface="汉仪劲楷简" panose="00020600040101010101" charset="-122"/>
              </a:rPr>
              <a:t>持续身份验证</a:t>
            </a:r>
            <a:r>
              <a:rPr lang="zh-CN" sz="2400" b="0">
                <a:latin typeface="汉仪劲楷简" panose="00020600040101010101" charset="-122"/>
                <a:ea typeface="汉仪劲楷简" panose="00020600040101010101" charset="-122"/>
                <a:cs typeface="汉仪劲楷简" panose="00020600040101010101" charset="-122"/>
              </a:rPr>
              <a:t>（Continuous Authentication）：</a:t>
            </a:r>
          </a:p>
          <a:p>
            <a:pPr algn="l">
              <a:buClrTx/>
              <a:buSzTx/>
              <a:buFontTx/>
            </a:pPr>
            <a:r>
              <a:rPr lang="en-US" altLang="zh-CN" sz="2000">
                <a:latin typeface="汉仪劲楷简" panose="00020600040101010101" charset="-122"/>
                <a:ea typeface="汉仪劲楷简" panose="00020600040101010101" charset="-122"/>
                <a:cs typeface="汉仪劲楷简" panose="00020600040101010101" charset="-122"/>
                <a:sym typeface="+mn-ea"/>
              </a:rPr>
              <a:t>e.g. </a:t>
            </a:r>
            <a:r>
              <a:rPr lang="en-US" altLang="zh-CN" sz="2000" b="0">
                <a:latin typeface="汉仪劲楷简" panose="00020600040101010101" charset="-122"/>
                <a:ea typeface="汉仪劲楷简" panose="00020600040101010101" charset="-122"/>
                <a:cs typeface="汉仪劲楷简" panose="00020600040101010101" charset="-122"/>
              </a:rPr>
              <a:t> 一个用户登录后，系统会在其使用公司资源的</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整个会话</a:t>
            </a:r>
            <a:r>
              <a:rPr lang="en-US" altLang="zh-CN" sz="2000" b="0">
                <a:latin typeface="汉仪劲楷简" panose="00020600040101010101" charset="-122"/>
                <a:ea typeface="汉仪劲楷简" panose="00020600040101010101" charset="-122"/>
                <a:cs typeface="汉仪劲楷简" panose="00020600040101010101" charset="-122"/>
              </a:rPr>
              <a:t>期间持续进行身份验证，可能通过</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定期的重新验证</a:t>
            </a:r>
            <a:r>
              <a:rPr lang="en-US" altLang="zh-CN" sz="2000" b="0">
                <a:latin typeface="汉仪劲楷简" panose="00020600040101010101" charset="-122"/>
                <a:ea typeface="汉仪劲楷简" panose="00020600040101010101" charset="-122"/>
                <a:cs typeface="汉仪劲楷简" panose="00020600040101010101" charset="-122"/>
              </a:rPr>
              <a:t>、</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行为分析</a:t>
            </a:r>
            <a:r>
              <a:rPr lang="en-US" altLang="zh-CN" sz="2000" b="0">
                <a:latin typeface="汉仪劲楷简" panose="00020600040101010101" charset="-122"/>
                <a:ea typeface="汉仪劲楷简" panose="00020600040101010101" charset="-122"/>
                <a:cs typeface="汉仪劲楷简" panose="00020600040101010101" charset="-122"/>
              </a:rPr>
              <a:t>或</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多因素身份验证</a:t>
            </a:r>
            <a:r>
              <a:rPr lang="en-US" altLang="zh-CN" sz="2000" b="0">
                <a:latin typeface="汉仪劲楷简" panose="00020600040101010101" charset="-122"/>
                <a:ea typeface="汉仪劲楷简" panose="00020600040101010101" charset="-122"/>
                <a:cs typeface="汉仪劲楷简" panose="00020600040101010101" charset="-122"/>
              </a:rPr>
              <a:t>来确保用户的身份是合法的。</a:t>
            </a:r>
          </a:p>
          <a:p>
            <a:pPr algn="l">
              <a:buClrTx/>
              <a:buSzTx/>
              <a:buFontTx/>
            </a:pPr>
            <a:endParaRPr lang="en-US" altLang="zh-CN" sz="2000" b="0">
              <a:latin typeface="汉仪劲楷简" panose="00020600040101010101" charset="-122"/>
              <a:ea typeface="汉仪劲楷简" panose="00020600040101010101" charset="-122"/>
              <a:cs typeface="汉仪劲楷简" panose="00020600040101010101" charset="-122"/>
            </a:endParaRPr>
          </a:p>
          <a:p>
            <a:pPr indent="0"/>
            <a:r>
              <a:rPr lang="zh-CN" sz="2400" b="1">
                <a:solidFill>
                  <a:srgbClr val="FF0000"/>
                </a:solidFill>
                <a:latin typeface="汉仪劲楷简" panose="00020600040101010101" charset="-122"/>
                <a:ea typeface="汉仪劲楷简" panose="00020600040101010101" charset="-122"/>
                <a:cs typeface="汉仪劲楷简" panose="00020600040101010101" charset="-122"/>
              </a:rPr>
              <a:t>无信任默认</a:t>
            </a:r>
            <a:r>
              <a:rPr lang="zh-CN" sz="2400" b="0">
                <a:latin typeface="汉仪劲楷简" panose="00020600040101010101" charset="-122"/>
                <a:ea typeface="汉仪劲楷简" panose="00020600040101010101" charset="-122"/>
                <a:cs typeface="汉仪劲楷简" panose="00020600040101010101" charset="-122"/>
              </a:rPr>
              <a:t>（Zero Trust by Default）：</a:t>
            </a:r>
          </a:p>
          <a:p>
            <a:pPr algn="l">
              <a:buClrTx/>
              <a:buSzTx/>
              <a:buFontTx/>
            </a:pPr>
            <a:r>
              <a:rPr lang="en-US" altLang="zh-CN" sz="2000">
                <a:latin typeface="汉仪劲楷简" panose="00020600040101010101" charset="-122"/>
                <a:ea typeface="汉仪劲楷简" panose="00020600040101010101" charset="-122"/>
                <a:cs typeface="汉仪劲楷简" panose="00020600040101010101" charset="-122"/>
                <a:sym typeface="+mn-ea"/>
              </a:rPr>
              <a:t>e.g. </a:t>
            </a:r>
            <a:r>
              <a:rPr lang="en-US" altLang="zh-CN" sz="2000" b="0">
                <a:latin typeface="汉仪劲楷简" panose="00020600040101010101" charset="-122"/>
                <a:ea typeface="汉仪劲楷简" panose="00020600040101010101" charset="-122"/>
                <a:cs typeface="汉仪劲楷简" panose="00020600040101010101" charset="-122"/>
              </a:rPr>
              <a:t> 即使用户通过了</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初始身份验证</a:t>
            </a:r>
            <a:r>
              <a:rPr lang="en-US" altLang="zh-CN" sz="2000" b="0">
                <a:latin typeface="汉仪劲楷简" panose="00020600040101010101" charset="-122"/>
                <a:ea typeface="汉仪劲楷简" panose="00020600040101010101" charset="-122"/>
                <a:cs typeface="汉仪劲楷简" panose="00020600040101010101" charset="-122"/>
              </a:rPr>
              <a:t>，他们访问新资源时仍然需要经过</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额外的身份验证</a:t>
            </a:r>
            <a:r>
              <a:rPr lang="en-US" altLang="zh-CN" sz="2000" b="0">
                <a:latin typeface="汉仪劲楷简" panose="00020600040101010101" charset="-122"/>
                <a:ea typeface="汉仪劲楷简" panose="00020600040101010101" charset="-122"/>
                <a:cs typeface="汉仪劲楷简" panose="00020600040101010101" charset="-122"/>
              </a:rPr>
              <a:t>，而不是默认信任他们的身份。</a:t>
            </a:r>
          </a:p>
          <a:p>
            <a:pPr algn="l">
              <a:buClrTx/>
              <a:buSzTx/>
              <a:buFontTx/>
            </a:pPr>
            <a:endParaRPr lang="en-US" altLang="zh-CN" sz="2000" b="0">
              <a:latin typeface="汉仪劲楷简" panose="00020600040101010101" charset="-122"/>
              <a:ea typeface="汉仪劲楷简" panose="00020600040101010101" charset="-122"/>
              <a:cs typeface="汉仪劲楷简" panose="00020600040101010101" charset="-122"/>
            </a:endParaRPr>
          </a:p>
          <a:p>
            <a:pPr indent="0"/>
            <a:r>
              <a:rPr lang="zh-CN" sz="2400" b="1">
                <a:solidFill>
                  <a:srgbClr val="FF0000"/>
                </a:solidFill>
                <a:latin typeface="汉仪劲楷简" panose="00020600040101010101" charset="-122"/>
                <a:ea typeface="汉仪劲楷简" panose="00020600040101010101" charset="-122"/>
                <a:cs typeface="汉仪劲楷简" panose="00020600040101010101" charset="-122"/>
              </a:rPr>
              <a:t>微分访问控制</a:t>
            </a:r>
            <a:r>
              <a:rPr lang="zh-CN" sz="2400" b="0">
                <a:latin typeface="汉仪劲楷简" panose="00020600040101010101" charset="-122"/>
                <a:ea typeface="汉仪劲楷简" panose="00020600040101010101" charset="-122"/>
                <a:cs typeface="汉仪劲楷简" panose="00020600040101010101" charset="-122"/>
              </a:rPr>
              <a:t>（Micro-Segmentation）：</a:t>
            </a:r>
          </a:p>
          <a:p>
            <a:pPr indent="0"/>
            <a:r>
              <a:rPr lang="en-US" altLang="zh-CN" sz="2000">
                <a:latin typeface="汉仪劲楷简" panose="00020600040101010101" charset="-122"/>
                <a:ea typeface="汉仪劲楷简" panose="00020600040101010101" charset="-122"/>
                <a:cs typeface="汉仪劲楷简" panose="00020600040101010101" charset="-122"/>
                <a:sym typeface="+mn-ea"/>
              </a:rPr>
              <a:t>e.g. </a:t>
            </a:r>
            <a:r>
              <a:rPr lang="en-US" altLang="zh-CN" sz="2000" b="0">
                <a:latin typeface="汉仪劲楷简" panose="00020600040101010101" charset="-122"/>
                <a:ea typeface="汉仪劲楷简" panose="00020600040101010101" charset="-122"/>
                <a:cs typeface="汉仪劲楷简" panose="00020600040101010101" charset="-122"/>
              </a:rPr>
              <a:t> 将网络划分为</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小的、相互隔离的</a:t>
            </a:r>
            <a:r>
              <a:rPr lang="en-US" altLang="zh-CN" sz="2000" b="0">
                <a:latin typeface="汉仪劲楷简" panose="00020600040101010101" charset="-122"/>
                <a:ea typeface="汉仪劲楷简" panose="00020600040101010101" charset="-122"/>
                <a:cs typeface="汉仪劲楷简" panose="00020600040101010101" charset="-122"/>
              </a:rPr>
              <a:t>子网，每个子网仅允许特定类型的流量，以减少攻击面。例如，将客户端设备和数据库服务器放置在不同的子网中，并严格限制两者之间的通信。</a:t>
            </a:r>
            <a:endParaRPr lang="zh-CN" sz="2400" b="0">
              <a:latin typeface="汉仪劲楷简" panose="00020600040101010101" charset="-122"/>
              <a:ea typeface="汉仪劲楷简" panose="00020600040101010101" charset="-122"/>
              <a:cs typeface="汉仪劲楷简" panose="00020600040101010101" charset="-122"/>
            </a:endParaRPr>
          </a:p>
          <a:p>
            <a:pPr indent="0"/>
            <a:endParaRPr lang="zh-CN" sz="2400" b="0">
              <a:latin typeface="汉仪劲楷简" panose="00020600040101010101" charset="-122"/>
              <a:ea typeface="汉仪劲楷简" panose="00020600040101010101" charset="-122"/>
              <a:cs typeface="汉仪劲楷简" panose="00020600040101010101" charset="-122"/>
            </a:endParaRP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zh-CN" sz="2800">
                  <a:latin typeface="汉仪劲楷简" panose="00020600040101010101" charset="-122"/>
                  <a:ea typeface="汉仪劲楷简" panose="00020600040101010101" charset="-122"/>
                  <a:cs typeface="汉仪劲楷简" panose="00020600040101010101" charset="-122"/>
                  <a:sym typeface="+mn-ea"/>
                </a:rPr>
                <a:t>“零信任网络”有什么特点（</a:t>
              </a:r>
              <a:r>
                <a:rPr lang="en-US" altLang="zh-CN" sz="2800">
                  <a:latin typeface="汉仪劲楷简" panose="00020600040101010101" charset="-122"/>
                  <a:ea typeface="汉仪劲楷简" panose="00020600040101010101" charset="-122"/>
                  <a:cs typeface="汉仪劲楷简" panose="00020600040101010101" charset="-122"/>
                  <a:sym typeface="+mn-ea"/>
                </a:rPr>
                <a:t>2/2</a:t>
              </a:r>
              <a:r>
                <a:rPr lang="zh-CN" sz="2800">
                  <a:latin typeface="汉仪劲楷简" panose="00020600040101010101" charset="-122"/>
                  <a:ea typeface="汉仪劲楷简" panose="00020600040101010101" charset="-122"/>
                  <a:cs typeface="汉仪劲楷简" panose="00020600040101010101" charset="-122"/>
                  <a:sym typeface="+mn-ea"/>
                </a:rPr>
                <a:t>）</a:t>
              </a:r>
              <a:endParaRPr lang="zh-CN" sz="2800">
                <a:latin typeface="汉仪劲楷简" panose="00020600040101010101" charset="-122"/>
                <a:ea typeface="汉仪劲楷简" panose="00020600040101010101" charset="-122"/>
                <a:cs typeface="汉仪劲楷简" panose="00020600040101010101" charset="-122"/>
              </a:endParaRPr>
            </a:p>
          </p:txBody>
        </p:sp>
      </p:grpSp>
      <p:sp>
        <p:nvSpPr>
          <p:cNvPr id="100" name="文本框 99"/>
          <p:cNvSpPr txBox="1"/>
          <p:nvPr/>
        </p:nvSpPr>
        <p:spPr>
          <a:xfrm>
            <a:off x="1415415" y="1369695"/>
            <a:ext cx="9711690" cy="4620260"/>
          </a:xfrm>
          <a:prstGeom prst="rect">
            <a:avLst/>
          </a:prstGeom>
          <a:noFill/>
          <a:ln w="9525">
            <a:noFill/>
          </a:ln>
        </p:spPr>
        <p:txBody>
          <a:bodyPr>
            <a:noAutofit/>
          </a:bodyPr>
          <a:lstStyle/>
          <a:p>
            <a:pPr indent="0"/>
            <a:r>
              <a:rPr lang="zh-CN" sz="2400" b="0">
                <a:solidFill>
                  <a:srgbClr val="FF0000"/>
                </a:solidFill>
                <a:latin typeface="汉仪劲楷简" panose="00020600040101010101" charset="-122"/>
                <a:ea typeface="汉仪劲楷简" panose="00020600040101010101" charset="-122"/>
                <a:cs typeface="汉仪劲楷简" panose="00020600040101010101" charset="-122"/>
              </a:rPr>
              <a:t>基于策略的访问控制</a:t>
            </a:r>
            <a:r>
              <a:rPr lang="zh-CN" sz="2400" b="0">
                <a:latin typeface="汉仪劲楷简" panose="00020600040101010101" charset="-122"/>
                <a:ea typeface="汉仪劲楷简" panose="00020600040101010101" charset="-122"/>
                <a:cs typeface="汉仪劲楷简" panose="00020600040101010101" charset="-122"/>
              </a:rPr>
              <a:t>（Policy-Based Access Control）：</a:t>
            </a:r>
          </a:p>
          <a:p>
            <a:pPr indent="0"/>
            <a:r>
              <a:rPr lang="en-US" altLang="zh-CN" sz="2000">
                <a:latin typeface="汉仪劲楷简" panose="00020600040101010101" charset="-122"/>
                <a:ea typeface="汉仪劲楷简" panose="00020600040101010101" charset="-122"/>
                <a:cs typeface="汉仪劲楷简" panose="00020600040101010101" charset="-122"/>
                <a:sym typeface="+mn-ea"/>
              </a:rPr>
              <a:t>e.g.</a:t>
            </a:r>
            <a:r>
              <a:rPr lang="zh-CN" sz="2000" b="0">
                <a:latin typeface="汉仪劲楷简" panose="00020600040101010101" charset="-122"/>
                <a:ea typeface="汉仪劲楷简" panose="00020600040101010101" charset="-122"/>
                <a:cs typeface="汉仪劲楷简" panose="00020600040101010101" charset="-122"/>
              </a:rPr>
              <a:t> 制定策略，以确保只有</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特定地理位置</a:t>
            </a:r>
            <a:r>
              <a:rPr lang="zh-CN" sz="2000" b="0">
                <a:latin typeface="汉仪劲楷简" panose="00020600040101010101" charset="-122"/>
                <a:ea typeface="汉仪劲楷简" panose="00020600040101010101" charset="-122"/>
                <a:cs typeface="汉仪劲楷简" panose="00020600040101010101" charset="-122"/>
              </a:rPr>
              <a:t>、</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特定设备类型</a:t>
            </a:r>
            <a:r>
              <a:rPr lang="zh-CN" sz="2000" b="0">
                <a:latin typeface="汉仪劲楷简" panose="00020600040101010101" charset="-122"/>
                <a:ea typeface="汉仪劲楷简" panose="00020600040101010101" charset="-122"/>
                <a:cs typeface="汉仪劲楷简" panose="00020600040101010101" charset="-122"/>
              </a:rPr>
              <a:t>或</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特定时间段</a:t>
            </a:r>
            <a:r>
              <a:rPr lang="zh-CN" sz="2000" b="0">
                <a:latin typeface="汉仪劲楷简" panose="00020600040101010101" charset="-122"/>
                <a:ea typeface="汉仪劲楷简" panose="00020600040101010101" charset="-122"/>
                <a:cs typeface="汉仪劲楷简" panose="00020600040101010101" charset="-122"/>
              </a:rPr>
              <a:t>的用户才能访问敏感数据。这样的策略可以确保只有在合适的上下文下访问是被允许的。</a:t>
            </a:r>
          </a:p>
          <a:p>
            <a:pPr indent="0"/>
            <a:r>
              <a:rPr lang="zh-CN" sz="2000" b="0">
                <a:latin typeface="汉仪劲楷简" panose="00020600040101010101" charset="-122"/>
                <a:ea typeface="汉仪劲楷简" panose="00020600040101010101" charset="-122"/>
                <a:cs typeface="汉仪劲楷简" panose="00020600040101010101" charset="-122"/>
              </a:rPr>
              <a:t>（有点像数据库系统中学习的用户自定义完整性）</a:t>
            </a:r>
          </a:p>
          <a:p>
            <a:pPr indent="0"/>
            <a:endParaRPr lang="zh-CN" sz="2000" b="0">
              <a:latin typeface="汉仪劲楷简" panose="00020600040101010101" charset="-122"/>
              <a:ea typeface="汉仪劲楷简" panose="00020600040101010101" charset="-122"/>
              <a:cs typeface="汉仪劲楷简" panose="00020600040101010101" charset="-122"/>
            </a:endParaRPr>
          </a:p>
          <a:p>
            <a:pPr indent="0"/>
            <a:r>
              <a:rPr lang="zh-CN" sz="2400" b="0">
                <a:solidFill>
                  <a:srgbClr val="FF0000"/>
                </a:solidFill>
                <a:latin typeface="汉仪劲楷简" panose="00020600040101010101" charset="-122"/>
                <a:ea typeface="汉仪劲楷简" panose="00020600040101010101" charset="-122"/>
                <a:cs typeface="汉仪劲楷简" panose="00020600040101010101" charset="-122"/>
              </a:rPr>
              <a:t>网络透明性</a:t>
            </a:r>
            <a:r>
              <a:rPr lang="zh-CN" sz="2400" b="0">
                <a:latin typeface="汉仪劲楷简" panose="00020600040101010101" charset="-122"/>
                <a:ea typeface="汉仪劲楷简" panose="00020600040101010101" charset="-122"/>
                <a:cs typeface="汉仪劲楷简" panose="00020600040101010101" charset="-122"/>
              </a:rPr>
              <a:t>（Network Visibility）：</a:t>
            </a:r>
          </a:p>
          <a:p>
            <a:pPr indent="0"/>
            <a:r>
              <a:rPr lang="en-US" altLang="zh-CN" sz="2000">
                <a:latin typeface="汉仪劲楷简" panose="00020600040101010101" charset="-122"/>
                <a:ea typeface="汉仪劲楷简" panose="00020600040101010101" charset="-122"/>
                <a:cs typeface="汉仪劲楷简" panose="00020600040101010101" charset="-122"/>
                <a:sym typeface="+mn-ea"/>
              </a:rPr>
              <a:t>e.g.</a:t>
            </a:r>
            <a:r>
              <a:rPr lang="zh-CN" sz="2000" b="0">
                <a:latin typeface="汉仪劲楷简" panose="00020600040101010101" charset="-122"/>
                <a:ea typeface="汉仪劲楷简" panose="00020600040101010101" charset="-122"/>
                <a:cs typeface="汉仪劲楷简" panose="00020600040101010101" charset="-122"/>
              </a:rPr>
              <a:t> 使用</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实时监控和分析工具</a:t>
            </a:r>
            <a:r>
              <a:rPr lang="zh-CN" sz="2000" b="0">
                <a:latin typeface="汉仪劲楷简" panose="00020600040101010101" charset="-122"/>
                <a:ea typeface="汉仪劲楷简" panose="00020600040101010101" charset="-122"/>
                <a:cs typeface="汉仪劲楷简" panose="00020600040101010101" charset="-122"/>
              </a:rPr>
              <a:t>来观察网络流量，以识别异常活动，如大量的</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未经授权的访问</a:t>
            </a:r>
            <a:r>
              <a:rPr lang="zh-CN" sz="2000" b="0">
                <a:latin typeface="汉仪劲楷简" panose="00020600040101010101" charset="-122"/>
                <a:ea typeface="汉仪劲楷简" panose="00020600040101010101" charset="-122"/>
                <a:cs typeface="汉仪劲楷简" panose="00020600040101010101" charset="-122"/>
              </a:rPr>
              <a:t>、异常的数据传输模式等。</a:t>
            </a:r>
          </a:p>
          <a:p>
            <a:pPr indent="0"/>
            <a:endParaRPr lang="zh-CN" sz="2000" b="0">
              <a:latin typeface="汉仪劲楷简" panose="00020600040101010101" charset="-122"/>
              <a:ea typeface="汉仪劲楷简" panose="00020600040101010101" charset="-122"/>
              <a:cs typeface="汉仪劲楷简" panose="00020600040101010101" charset="-122"/>
            </a:endParaRPr>
          </a:p>
          <a:p>
            <a:pPr indent="0"/>
            <a:r>
              <a:rPr lang="zh-CN" sz="2400" b="0">
                <a:solidFill>
                  <a:srgbClr val="FF0000"/>
                </a:solidFill>
                <a:latin typeface="汉仪劲楷简" panose="00020600040101010101" charset="-122"/>
                <a:ea typeface="汉仪劲楷简" panose="00020600040101010101" charset="-122"/>
                <a:cs typeface="汉仪劲楷简" panose="00020600040101010101" charset="-122"/>
              </a:rPr>
              <a:t>去中心化</a:t>
            </a:r>
            <a:r>
              <a:rPr lang="zh-CN" sz="2400" b="0">
                <a:latin typeface="汉仪劲楷简" panose="00020600040101010101" charset="-122"/>
                <a:ea typeface="汉仪劲楷简" panose="00020600040101010101" charset="-122"/>
                <a:cs typeface="汉仪劲楷简" panose="00020600040101010101" charset="-122"/>
              </a:rPr>
              <a:t>（Decentralization）：</a:t>
            </a:r>
          </a:p>
          <a:p>
            <a:pPr indent="0"/>
            <a:r>
              <a:rPr lang="en-US" altLang="zh-CN" sz="2000">
                <a:latin typeface="汉仪劲楷简" panose="00020600040101010101" charset="-122"/>
                <a:ea typeface="汉仪劲楷简" panose="00020600040101010101" charset="-122"/>
                <a:cs typeface="汉仪劲楷简" panose="00020600040101010101" charset="-122"/>
                <a:sym typeface="+mn-ea"/>
              </a:rPr>
              <a:t>e.g.</a:t>
            </a:r>
            <a:r>
              <a:rPr lang="zh-CN" sz="2000" b="0">
                <a:latin typeface="汉仪劲楷简" panose="00020600040101010101" charset="-122"/>
                <a:ea typeface="汉仪劲楷简" panose="00020600040101010101" charset="-122"/>
                <a:cs typeface="汉仪劲楷简" panose="00020600040101010101" charset="-122"/>
              </a:rPr>
              <a:t> 不再仅仅依赖于防火墙和边界安全措施，而是在每个用户和设备的层面实施安全性。这可能包括</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端点防护</a:t>
            </a:r>
            <a:r>
              <a:rPr lang="zh-CN" sz="2000" b="0">
                <a:latin typeface="汉仪劲楷简" panose="00020600040101010101" charset="-122"/>
                <a:ea typeface="汉仪劲楷简" panose="00020600040101010101" charset="-122"/>
                <a:cs typeface="汉仪劲楷简" panose="00020600040101010101" charset="-122"/>
              </a:rPr>
              <a:t>、</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身份验证</a:t>
            </a:r>
            <a:r>
              <a:rPr lang="zh-CN" sz="2000" b="0">
                <a:latin typeface="汉仪劲楷简" panose="00020600040101010101" charset="-122"/>
                <a:ea typeface="汉仪劲楷简" panose="00020600040101010101" charset="-122"/>
                <a:cs typeface="汉仪劲楷简" panose="00020600040101010101" charset="-122"/>
              </a:rPr>
              <a:t>和</a:t>
            </a:r>
            <a:r>
              <a:rPr lang="zh-CN" sz="2000" b="0">
                <a:solidFill>
                  <a:srgbClr val="FF0000"/>
                </a:solidFill>
                <a:latin typeface="汉仪劲楷简" panose="00020600040101010101" charset="-122"/>
                <a:ea typeface="汉仪劲楷简" panose="00020600040101010101" charset="-122"/>
                <a:cs typeface="汉仪劲楷简" panose="00020600040101010101" charset="-122"/>
              </a:rPr>
              <a:t>访问控制工具</a:t>
            </a:r>
            <a:r>
              <a:rPr lang="zh-CN" sz="2000" b="0">
                <a:latin typeface="汉仪劲楷简" panose="00020600040101010101" charset="-122"/>
                <a:ea typeface="汉仪劲楷简" panose="00020600040101010101" charset="-122"/>
                <a:cs typeface="汉仪劲楷简" panose="00020600040101010101" charset="-122"/>
              </a:rPr>
              <a:t>的使用。</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5"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zh-CN" sz="2800">
                  <a:latin typeface="汉仪劲楷简" panose="00020600040101010101" charset="-122"/>
                  <a:ea typeface="汉仪劲楷简" panose="00020600040101010101" charset="-122"/>
                  <a:cs typeface="汉仪劲楷简" panose="00020600040101010101" charset="-122"/>
                </a:rPr>
                <a:t>具体示例（基于零信任架构的校园网安全访问研究）</a:t>
              </a:r>
              <a:r>
                <a:rPr lang="en-US" altLang="zh-CN" sz="2800">
                  <a:latin typeface="汉仪劲楷简" panose="00020600040101010101" charset="-122"/>
                  <a:ea typeface="汉仪劲楷简" panose="00020600040101010101" charset="-122"/>
                  <a:cs typeface="汉仪劲楷简" panose="00020600040101010101" charset="-122"/>
                </a:rPr>
                <a:t>1/2</a:t>
              </a:r>
            </a:p>
          </p:txBody>
        </p:sp>
      </p:grpSp>
      <p:sp>
        <p:nvSpPr>
          <p:cNvPr id="100" name="文本框 99"/>
          <p:cNvSpPr txBox="1"/>
          <p:nvPr/>
        </p:nvSpPr>
        <p:spPr>
          <a:xfrm>
            <a:off x="1415415" y="1369695"/>
            <a:ext cx="9711690" cy="4620260"/>
          </a:xfrm>
          <a:prstGeom prst="rect">
            <a:avLst/>
          </a:prstGeom>
          <a:noFill/>
          <a:ln w="9525">
            <a:noFill/>
          </a:ln>
        </p:spPr>
        <p:txBody>
          <a:bodyPr>
            <a:noAutofit/>
          </a:bodyPr>
          <a:lstStyle/>
          <a:p>
            <a:pPr indent="0"/>
            <a:r>
              <a:rPr lang="en-US" altLang="zh-CN" sz="2000" b="0">
                <a:latin typeface="汉仪劲楷简" panose="00020600040101010101" charset="-122"/>
                <a:ea typeface="汉仪劲楷简" panose="00020600040101010101" charset="-122"/>
                <a:cs typeface="汉仪劲楷简" panose="00020600040101010101" charset="-122"/>
              </a:rPr>
              <a:t>[1]李静元.基于零信任架构的校园网安全访问研究[J].微型电脑应用,2023,39(09):60-62.</a:t>
            </a:r>
          </a:p>
          <a:p>
            <a:pPr indent="0"/>
            <a:endParaRPr lang="en-US" altLang="zh-CN" sz="2000" b="0">
              <a:latin typeface="汉仪劲楷简" panose="00020600040101010101" charset="-122"/>
              <a:ea typeface="汉仪劲楷简" panose="00020600040101010101" charset="-122"/>
              <a:cs typeface="汉仪劲楷简" panose="00020600040101010101" charset="-122"/>
            </a:endParaRPr>
          </a:p>
          <a:p>
            <a:pPr indent="0"/>
            <a:r>
              <a:rPr lang="en-US" altLang="zh-CN" sz="2000" b="0">
                <a:latin typeface="汉仪劲楷简" panose="00020600040101010101" charset="-122"/>
                <a:ea typeface="汉仪劲楷简" panose="00020600040101010101" charset="-122"/>
                <a:cs typeface="汉仪劲楷简" panose="00020600040101010101" charset="-122"/>
              </a:rPr>
              <a:t>用户的每次访问都基于</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动态安全级别评估</a:t>
            </a:r>
            <a:r>
              <a:rPr lang="en-US" altLang="zh-CN" sz="2000" b="0">
                <a:latin typeface="汉仪劲楷简" panose="00020600040101010101" charset="-122"/>
                <a:ea typeface="汉仪劲楷简" panose="00020600040101010101" charset="-122"/>
                <a:cs typeface="汉仪劲楷简" panose="00020600040101010101" charset="-122"/>
              </a:rPr>
              <a:t>后接入，实现网络管理控制的细粒度化。只有完成</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身份可信</a:t>
            </a:r>
            <a:r>
              <a:rPr lang="en-US" altLang="zh-CN" sz="2000" b="0">
                <a:latin typeface="汉仪劲楷简" panose="00020600040101010101" charset="-122"/>
                <a:ea typeface="汉仪劲楷简" panose="00020600040101010101" charset="-122"/>
                <a:cs typeface="汉仪劲楷简" panose="00020600040101010101" charset="-122"/>
              </a:rPr>
              <a:t>、</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行为可信</a:t>
            </a:r>
            <a:r>
              <a:rPr lang="en-US" altLang="zh-CN" sz="2000" b="0">
                <a:latin typeface="汉仪劲楷简" panose="00020600040101010101" charset="-122"/>
                <a:ea typeface="汉仪劲楷简" panose="00020600040101010101" charset="-122"/>
                <a:cs typeface="汉仪劲楷简" panose="00020600040101010101" charset="-122"/>
              </a:rPr>
              <a:t>和</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环境可信</a:t>
            </a:r>
            <a:r>
              <a:rPr lang="en-US" altLang="zh-CN" sz="2000" b="0">
                <a:latin typeface="汉仪劲楷简" panose="00020600040101010101" charset="-122"/>
                <a:ea typeface="汉仪劲楷简" panose="00020600040101010101" charset="-122"/>
                <a:cs typeface="汉仪劲楷简" panose="00020600040101010101" charset="-122"/>
              </a:rPr>
              <a:t>的校验用户才会认证授权成功，数据传输过程中实时监测动态访问控制，如果出现任何风险会</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即刻收缩</a:t>
            </a:r>
            <a:r>
              <a:rPr lang="en-US" altLang="zh-CN" sz="2000" b="0">
                <a:latin typeface="汉仪劲楷简" panose="00020600040101010101" charset="-122"/>
                <a:ea typeface="汉仪劲楷简" panose="00020600040101010101" charset="-122"/>
                <a:cs typeface="汉仪劲楷简" panose="00020600040101010101" charset="-122"/>
              </a:rPr>
              <a:t>用户访问权限，由此极大减少校园网资源被非法访问和横向攻击的风险。</a:t>
            </a:r>
          </a:p>
        </p:txBody>
      </p:sp>
      <p:pic>
        <p:nvPicPr>
          <p:cNvPr id="2" name="图片 1" descr="WXDY202309018_158"/>
          <p:cNvPicPr>
            <a:picLocks noChangeAspect="1"/>
          </p:cNvPicPr>
          <p:nvPr/>
        </p:nvPicPr>
        <p:blipFill>
          <a:blip r:embed="rId6"/>
          <a:stretch>
            <a:fillRect/>
          </a:stretch>
        </p:blipFill>
        <p:spPr>
          <a:xfrm>
            <a:off x="6414770" y="3428365"/>
            <a:ext cx="4606925" cy="2269490"/>
          </a:xfrm>
          <a:prstGeom prst="rect">
            <a:avLst/>
          </a:prstGeom>
        </p:spPr>
      </p:pic>
      <p:pic>
        <p:nvPicPr>
          <p:cNvPr id="3" name="图片 2" descr="WXDY202309018_149"/>
          <p:cNvPicPr>
            <a:picLocks noChangeAspect="1"/>
          </p:cNvPicPr>
          <p:nvPr/>
        </p:nvPicPr>
        <p:blipFill>
          <a:blip r:embed="rId7"/>
          <a:stretch>
            <a:fillRect/>
          </a:stretch>
        </p:blipFill>
        <p:spPr>
          <a:xfrm>
            <a:off x="1216025" y="3487420"/>
            <a:ext cx="4935220" cy="2266315"/>
          </a:xfrm>
          <a:prstGeom prst="rect">
            <a:avLst/>
          </a:prstGeom>
        </p:spPr>
      </p:pic>
      <p:sp>
        <p:nvSpPr>
          <p:cNvPr id="12" name="文本框 11"/>
          <p:cNvSpPr txBox="1"/>
          <p:nvPr/>
        </p:nvSpPr>
        <p:spPr>
          <a:xfrm>
            <a:off x="2295525" y="6008370"/>
            <a:ext cx="2501900" cy="368300"/>
          </a:xfrm>
          <a:prstGeom prst="rect">
            <a:avLst/>
          </a:prstGeom>
          <a:noFill/>
        </p:spPr>
        <p:txBody>
          <a:bodyPr wrap="square" rtlCol="0">
            <a:spAutoFit/>
          </a:bodyPr>
          <a:lstStyle/>
          <a:p>
            <a:r>
              <a:rPr lang="zh-CN" altLang="en-US"/>
              <a:t>传统校园网的访问模型</a:t>
            </a:r>
          </a:p>
        </p:txBody>
      </p:sp>
      <p:sp>
        <p:nvSpPr>
          <p:cNvPr id="14" name="文本框 13"/>
          <p:cNvSpPr txBox="1"/>
          <p:nvPr>
            <p:custDataLst>
              <p:tags r:id="rId1"/>
            </p:custDataLst>
          </p:nvPr>
        </p:nvSpPr>
        <p:spPr>
          <a:xfrm>
            <a:off x="7280275" y="6008370"/>
            <a:ext cx="2501900" cy="368300"/>
          </a:xfrm>
          <a:prstGeom prst="rect">
            <a:avLst/>
          </a:prstGeom>
          <a:noFill/>
        </p:spPr>
        <p:txBody>
          <a:bodyPr wrap="square" rtlCol="0">
            <a:spAutoFit/>
          </a:bodyPr>
          <a:lstStyle/>
          <a:p>
            <a:r>
              <a:rPr lang="zh-CN" altLang="en-US"/>
              <a:t>零信任架构的访问模型</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5"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6"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zh-CN" sz="2800">
                  <a:latin typeface="汉仪劲楷简" panose="00020600040101010101" charset="-122"/>
                  <a:ea typeface="汉仪劲楷简" panose="00020600040101010101" charset="-122"/>
                  <a:cs typeface="汉仪劲楷简" panose="00020600040101010101" charset="-122"/>
                  <a:sym typeface="+mn-ea"/>
                </a:rPr>
                <a:t>具体示例（基于零信任架构的校园网安全访问研究）</a:t>
              </a:r>
              <a:r>
                <a:rPr lang="en-US" altLang="zh-CN" sz="2800">
                  <a:latin typeface="汉仪劲楷简" panose="00020600040101010101" charset="-122"/>
                  <a:ea typeface="汉仪劲楷简" panose="00020600040101010101" charset="-122"/>
                  <a:cs typeface="汉仪劲楷简" panose="00020600040101010101" charset="-122"/>
                  <a:sym typeface="+mn-ea"/>
                </a:rPr>
                <a:t>2/2</a:t>
              </a:r>
            </a:p>
          </p:txBody>
        </p:sp>
      </p:grpSp>
      <p:pic>
        <p:nvPicPr>
          <p:cNvPr id="2" name="图片 1"/>
          <p:cNvPicPr>
            <a:picLocks noChangeAspect="1"/>
          </p:cNvPicPr>
          <p:nvPr>
            <p:custDataLst>
              <p:tags r:id="rId1"/>
            </p:custDataLst>
          </p:nvPr>
        </p:nvPicPr>
        <p:blipFill>
          <a:blip r:embed="rId7"/>
          <a:stretch>
            <a:fillRect/>
          </a:stretch>
        </p:blipFill>
        <p:spPr>
          <a:xfrm>
            <a:off x="5575300" y="1226185"/>
            <a:ext cx="5981700" cy="4657725"/>
          </a:xfrm>
          <a:prstGeom prst="rect">
            <a:avLst/>
          </a:prstGeom>
        </p:spPr>
      </p:pic>
      <p:sp>
        <p:nvSpPr>
          <p:cNvPr id="3" name="文本框 2"/>
          <p:cNvSpPr txBox="1"/>
          <p:nvPr>
            <p:custDataLst>
              <p:tags r:id="rId2"/>
            </p:custDataLst>
          </p:nvPr>
        </p:nvSpPr>
        <p:spPr>
          <a:xfrm>
            <a:off x="1240155" y="1318895"/>
            <a:ext cx="4060825" cy="4436745"/>
          </a:xfrm>
          <a:prstGeom prst="rect">
            <a:avLst/>
          </a:prstGeom>
          <a:noFill/>
          <a:ln w="9525">
            <a:noFill/>
          </a:ln>
        </p:spPr>
        <p:txBody>
          <a:bodyPr>
            <a:noAutofit/>
          </a:bodyPr>
          <a:lstStyle/>
          <a:p>
            <a:pPr indent="0"/>
            <a:r>
              <a:rPr lang="en-US" altLang="zh-CN" sz="2000" b="0">
                <a:latin typeface="汉仪劲楷简" panose="00020600040101010101" charset="-122"/>
                <a:ea typeface="汉仪劲楷简" panose="00020600040101010101" charset="-122"/>
                <a:cs typeface="汉仪劲楷简" panose="00020600040101010101" charset="-122"/>
              </a:rPr>
              <a:t>信任评估算法是零信任的最核心部分，它确保整个网络的正确运行，对零信任的安全性起到举足轻重的作用。</a:t>
            </a:r>
          </a:p>
          <a:p>
            <a:pPr indent="0"/>
            <a:endParaRPr lang="en-US" altLang="zh-CN" sz="2000" b="0">
              <a:latin typeface="汉仪劲楷简" panose="00020600040101010101" charset="-122"/>
              <a:ea typeface="汉仪劲楷简" panose="00020600040101010101" charset="-122"/>
              <a:cs typeface="汉仪劲楷简" panose="00020600040101010101" charset="-122"/>
            </a:endParaRPr>
          </a:p>
          <a:p>
            <a:pPr indent="0"/>
            <a:r>
              <a:rPr lang="en-US" altLang="zh-CN" sz="2000" b="0">
                <a:latin typeface="汉仪劲楷简" panose="00020600040101010101" charset="-122"/>
                <a:ea typeface="汉仪劲楷简" panose="00020600040101010101" charset="-122"/>
                <a:cs typeface="汉仪劲楷简" panose="00020600040101010101" charset="-122"/>
              </a:rPr>
              <a:t>通过输入</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用户信息</a:t>
            </a:r>
            <a:r>
              <a:rPr lang="en-US" altLang="zh-CN" sz="2000" b="0">
                <a:latin typeface="汉仪劲楷简" panose="00020600040101010101" charset="-122"/>
                <a:ea typeface="汉仪劲楷简" panose="00020600040101010101" charset="-122"/>
                <a:cs typeface="汉仪劲楷简" panose="00020600040101010101" charset="-122"/>
              </a:rPr>
              <a:t>、</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设备状态</a:t>
            </a:r>
            <a:r>
              <a:rPr lang="en-US" altLang="zh-CN" sz="2000" b="0">
                <a:latin typeface="汉仪劲楷简" panose="00020600040101010101" charset="-122"/>
                <a:ea typeface="汉仪劲楷简" panose="00020600040101010101" charset="-122"/>
                <a:cs typeface="汉仪劲楷简" panose="00020600040101010101" charset="-122"/>
              </a:rPr>
              <a:t>、</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访问信息</a:t>
            </a:r>
            <a:r>
              <a:rPr lang="en-US" altLang="zh-CN" sz="2000" b="0">
                <a:latin typeface="汉仪劲楷简" panose="00020600040101010101" charset="-122"/>
                <a:ea typeface="汉仪劲楷简" panose="00020600040101010101" charset="-122"/>
                <a:cs typeface="汉仪劲楷简" panose="00020600040101010101" charset="-122"/>
              </a:rPr>
              <a:t>和</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行为属性</a:t>
            </a:r>
            <a:r>
              <a:rPr lang="en-US" altLang="zh-CN" sz="2000" b="0">
                <a:latin typeface="汉仪劲楷简" panose="00020600040101010101" charset="-122"/>
                <a:ea typeface="汉仪劲楷简" panose="00020600040101010101" charset="-122"/>
                <a:cs typeface="汉仪劲楷简" panose="00020600040101010101" charset="-122"/>
              </a:rPr>
              <a:t>到基准差算法中，结合对应基准值βi进行计算，并动态输出基准差δi,4个基准差δ1～δ4、</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已知的漏洞</a:t>
            </a:r>
            <a:r>
              <a:rPr lang="en-US" altLang="zh-CN" sz="2000" b="0">
                <a:latin typeface="汉仪劲楷简" panose="00020600040101010101" charset="-122"/>
                <a:ea typeface="汉仪劲楷简" panose="00020600040101010101" charset="-122"/>
                <a:cs typeface="汉仪劲楷简" panose="00020600040101010101" charset="-122"/>
              </a:rPr>
              <a:t>和</a:t>
            </a:r>
            <a:r>
              <a:rPr lang="en-US" altLang="zh-CN" sz="2000" b="0">
                <a:solidFill>
                  <a:srgbClr val="FF0000"/>
                </a:solidFill>
                <a:latin typeface="汉仪劲楷简" panose="00020600040101010101" charset="-122"/>
                <a:ea typeface="汉仪劲楷简" panose="00020600040101010101" charset="-122"/>
                <a:cs typeface="汉仪劲楷简" panose="00020600040101010101" charset="-122"/>
              </a:rPr>
              <a:t>恶意攻击</a:t>
            </a:r>
            <a:r>
              <a:rPr lang="en-US" altLang="zh-CN" sz="2000" b="0">
                <a:latin typeface="汉仪劲楷简" panose="00020600040101010101" charset="-122"/>
                <a:ea typeface="汉仪劲楷简" panose="00020600040101010101" charset="-122"/>
                <a:cs typeface="汉仪劲楷简" panose="00020600040101010101" charset="-122"/>
              </a:rPr>
              <a:t>等作为风险分析系统的输入计算出风险分析值γ。</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en-US" altLang="zh-CN" sz="2800">
                  <a:latin typeface="汉仪劲楷简" panose="00020600040101010101" charset="-122"/>
                  <a:ea typeface="汉仪劲楷简" panose="00020600040101010101" charset="-122"/>
                  <a:cs typeface="汉仪劲楷简" panose="00020600040101010101" charset="-122"/>
                  <a:sym typeface="+mn-ea"/>
                </a:rPr>
                <a:t>ZTNA</a:t>
              </a:r>
              <a:r>
                <a:rPr lang="zh-CN" altLang="en-US" sz="2800">
                  <a:latin typeface="汉仪劲楷简" panose="00020600040101010101" charset="-122"/>
                  <a:ea typeface="汉仪劲楷简" panose="00020600040101010101" charset="-122"/>
                  <a:cs typeface="汉仪劲楷简" panose="00020600040101010101" charset="-122"/>
                  <a:sym typeface="+mn-ea"/>
                </a:rPr>
                <a:t>如何工作（</a:t>
              </a:r>
              <a:r>
                <a:rPr lang="en-US" altLang="zh-CN" sz="2800">
                  <a:latin typeface="汉仪劲楷简" panose="00020600040101010101" charset="-122"/>
                  <a:ea typeface="汉仪劲楷简" panose="00020600040101010101" charset="-122"/>
                  <a:cs typeface="汉仪劲楷简" panose="00020600040101010101" charset="-122"/>
                  <a:sym typeface="+mn-ea"/>
                </a:rPr>
                <a:t>1/2</a:t>
              </a:r>
              <a:r>
                <a:rPr lang="zh-CN" altLang="en-US" sz="2800">
                  <a:latin typeface="汉仪劲楷简" panose="00020600040101010101" charset="-122"/>
                  <a:ea typeface="汉仪劲楷简" panose="00020600040101010101" charset="-122"/>
                  <a:cs typeface="汉仪劲楷简" panose="00020600040101010101" charset="-122"/>
                  <a:sym typeface="+mn-ea"/>
                </a:rPr>
                <a:t>）</a:t>
              </a:r>
            </a:p>
          </p:txBody>
        </p:sp>
      </p:grpSp>
      <p:sp>
        <p:nvSpPr>
          <p:cNvPr id="100" name="文本框 99"/>
          <p:cNvSpPr txBox="1"/>
          <p:nvPr/>
        </p:nvSpPr>
        <p:spPr>
          <a:xfrm>
            <a:off x="1367790" y="1369695"/>
            <a:ext cx="9711690" cy="4620260"/>
          </a:xfrm>
          <a:prstGeom prst="rect">
            <a:avLst/>
          </a:prstGeom>
          <a:noFill/>
          <a:ln w="9525">
            <a:noFill/>
          </a:ln>
        </p:spPr>
        <p:txBody>
          <a:bodyPr>
            <a:noAutofit/>
          </a:bodyPr>
          <a:lstStyle/>
          <a:p>
            <a:pPr indent="0"/>
            <a:r>
              <a:rPr lang="zh-CN" sz="2400">
                <a:solidFill>
                  <a:srgbClr val="FF0000"/>
                </a:solidFill>
                <a:latin typeface="汉仪劲楷简" panose="00020600040101010101" charset="-122"/>
                <a:ea typeface="汉仪劲楷简" panose="00020600040101010101" charset="-122"/>
                <a:cs typeface="汉仪劲楷简" panose="00020600040101010101" charset="-122"/>
                <a:sym typeface="+mn-ea"/>
              </a:rPr>
              <a:t>应用程序与网络访问</a:t>
            </a:r>
            <a:r>
              <a:rPr lang="en-US" altLang="zh-CN" sz="2000">
                <a:latin typeface="汉仪劲楷简" panose="00020600040101010101" charset="-122"/>
                <a:ea typeface="汉仪劲楷简" panose="00020600040101010101" charset="-122"/>
                <a:cs typeface="汉仪劲楷简" panose="00020600040101010101" charset="-122"/>
                <a:sym typeface="+mn-ea"/>
              </a:rPr>
              <a:t>：</a:t>
            </a:r>
          </a:p>
          <a:p>
            <a:pPr indent="0"/>
            <a:r>
              <a:rPr lang="en-US" altLang="zh-CN">
                <a:latin typeface="汉仪劲楷简" panose="00020600040101010101" charset="-122"/>
                <a:ea typeface="汉仪劲楷简" panose="00020600040101010101" charset="-122"/>
                <a:cs typeface="汉仪劲楷简" panose="00020600040101010101" charset="-122"/>
                <a:sym typeface="+mn-ea"/>
              </a:rPr>
              <a:t>ZTNA 将应用程序访问与网络访问分开处理。连接到一个网络并不会自动授予用户访问一个应用程序的权利。</a:t>
            </a:r>
          </a:p>
          <a:p>
            <a:pPr indent="0"/>
            <a:endParaRPr lang="en-US" altLang="zh-CN">
              <a:latin typeface="汉仪劲楷简" panose="00020600040101010101" charset="-122"/>
              <a:ea typeface="汉仪劲楷简" panose="00020600040101010101" charset="-122"/>
              <a:cs typeface="汉仪劲楷简" panose="00020600040101010101" charset="-122"/>
              <a:sym typeface="+mn-ea"/>
            </a:endParaRPr>
          </a:p>
          <a:p>
            <a:pPr indent="0"/>
            <a:r>
              <a:rPr lang="zh-CN" sz="2400">
                <a:solidFill>
                  <a:srgbClr val="FF0000"/>
                </a:solidFill>
                <a:latin typeface="汉仪劲楷简" panose="00020600040101010101" charset="-122"/>
                <a:ea typeface="汉仪劲楷简" panose="00020600040101010101" charset="-122"/>
                <a:cs typeface="汉仪劲楷简" panose="00020600040101010101" charset="-122"/>
                <a:sym typeface="+mn-ea"/>
              </a:rPr>
              <a:t>隐藏 IP 地址：</a:t>
            </a:r>
          </a:p>
          <a:p>
            <a:pPr indent="0"/>
            <a:r>
              <a:rPr lang="en-US" altLang="zh-CN">
                <a:latin typeface="汉仪劲楷简" panose="00020600040101010101" charset="-122"/>
                <a:ea typeface="汉仪劲楷简" panose="00020600040101010101" charset="-122"/>
                <a:cs typeface="汉仪劲楷简" panose="00020600040101010101" charset="-122"/>
                <a:sym typeface="+mn-ea"/>
              </a:rPr>
              <a:t>ZTNA 不向网络暴露 IP 地址。除了设备所连接的应用程序或服务外，网络的其他部分对于连接的设备来说仍然不可见。</a:t>
            </a:r>
            <a:endParaRPr lang="en-US" altLang="zh-CN" sz="2000">
              <a:latin typeface="汉仪劲楷简" panose="00020600040101010101" charset="-122"/>
              <a:ea typeface="汉仪劲楷简" panose="00020600040101010101" charset="-122"/>
              <a:cs typeface="汉仪劲楷简" panose="00020600040101010101" charset="-122"/>
              <a:sym typeface="+mn-ea"/>
            </a:endParaRPr>
          </a:p>
          <a:p>
            <a:pPr indent="0"/>
            <a:endParaRPr lang="en-US" altLang="zh-CN" sz="2000">
              <a:latin typeface="汉仪劲楷简" panose="00020600040101010101" charset="-122"/>
              <a:ea typeface="汉仪劲楷简" panose="00020600040101010101" charset="-122"/>
              <a:cs typeface="汉仪劲楷简" panose="00020600040101010101" charset="-122"/>
              <a:sym typeface="+mn-ea"/>
            </a:endParaRPr>
          </a:p>
          <a:p>
            <a:pPr algn="l">
              <a:buClrTx/>
              <a:buSzTx/>
              <a:buFontTx/>
            </a:pPr>
            <a:r>
              <a:rPr lang="zh-CN" sz="2400">
                <a:solidFill>
                  <a:srgbClr val="FF0000"/>
                </a:solidFill>
                <a:latin typeface="汉仪劲楷简" panose="00020600040101010101" charset="-122"/>
                <a:ea typeface="汉仪劲楷简" panose="00020600040101010101" charset="-122"/>
                <a:cs typeface="汉仪劲楷简" panose="00020600040101010101" charset="-122"/>
                <a:sym typeface="+mn-ea"/>
              </a:rPr>
              <a:t>设备安全：</a:t>
            </a:r>
          </a:p>
          <a:p>
            <a:pPr indent="0"/>
            <a:r>
              <a:rPr lang="en-US" altLang="zh-CN">
                <a:latin typeface="汉仪劲楷简" panose="00020600040101010101" charset="-122"/>
                <a:ea typeface="汉仪劲楷简" panose="00020600040101010101" charset="-122"/>
                <a:cs typeface="汉仪劲楷简" panose="00020600040101010101" charset="-122"/>
                <a:sym typeface="+mn-ea"/>
              </a:rPr>
              <a:t>ZTNA 可以将</a:t>
            </a:r>
            <a:r>
              <a:rPr lang="en-US" altLang="zh-CN">
                <a:solidFill>
                  <a:srgbClr val="FF0000"/>
                </a:solidFill>
                <a:latin typeface="汉仪劲楷简" panose="00020600040101010101" charset="-122"/>
                <a:ea typeface="汉仪劲楷简" panose="00020600040101010101" charset="-122"/>
                <a:cs typeface="汉仪劲楷简" panose="00020600040101010101" charset="-122"/>
                <a:sym typeface="+mn-ea"/>
              </a:rPr>
              <a:t>设备的风险</a:t>
            </a:r>
            <a:r>
              <a:rPr lang="en-US" altLang="zh-CN">
                <a:latin typeface="汉仪劲楷简" panose="00020600040101010101" charset="-122"/>
                <a:ea typeface="汉仪劲楷简" panose="00020600040101010101" charset="-122"/>
                <a:cs typeface="汉仪劲楷简" panose="00020600040101010101" charset="-122"/>
                <a:sym typeface="+mn-ea"/>
              </a:rPr>
              <a:t>和</a:t>
            </a:r>
            <a:r>
              <a:rPr lang="en-US" altLang="zh-CN">
                <a:solidFill>
                  <a:srgbClr val="FF0000"/>
                </a:solidFill>
                <a:latin typeface="汉仪劲楷简" panose="00020600040101010101" charset="-122"/>
                <a:ea typeface="汉仪劲楷简" panose="00020600040101010101" charset="-122"/>
                <a:cs typeface="汉仪劲楷简" panose="00020600040101010101" charset="-122"/>
                <a:sym typeface="+mn-ea"/>
              </a:rPr>
              <a:t>安全态势</a:t>
            </a:r>
            <a:r>
              <a:rPr lang="en-US" altLang="zh-CN">
                <a:latin typeface="汉仪劲楷简" panose="00020600040101010101" charset="-122"/>
                <a:ea typeface="汉仪劲楷简" panose="00020600040101010101" charset="-122"/>
                <a:cs typeface="汉仪劲楷简" panose="00020600040101010101" charset="-122"/>
                <a:sym typeface="+mn-ea"/>
              </a:rPr>
              <a:t>作为</a:t>
            </a:r>
            <a:r>
              <a:rPr lang="en-US" altLang="zh-CN">
                <a:solidFill>
                  <a:srgbClr val="FF0000"/>
                </a:solidFill>
                <a:latin typeface="汉仪劲楷简" panose="00020600040101010101" charset="-122"/>
                <a:ea typeface="汉仪劲楷简" panose="00020600040101010101" charset="-122"/>
                <a:cs typeface="汉仪劲楷简" panose="00020600040101010101" charset="-122"/>
                <a:sym typeface="+mn-ea"/>
              </a:rPr>
              <a:t>访问决策</a:t>
            </a:r>
            <a:r>
              <a:rPr lang="en-US" altLang="zh-CN">
                <a:latin typeface="汉仪劲楷简" panose="00020600040101010101" charset="-122"/>
                <a:ea typeface="汉仪劲楷简" panose="00020600040101010101" charset="-122"/>
                <a:cs typeface="汉仪劲楷简" panose="00020600040101010101" charset="-122"/>
                <a:sym typeface="+mn-ea"/>
              </a:rPr>
              <a:t>的因素。它通过在设备本身上运行软件或通过分析进出设备的网络流量来实现。</a:t>
            </a:r>
          </a:p>
          <a:p>
            <a:pPr indent="0"/>
            <a:endParaRPr lang="en-US" altLang="zh-CN">
              <a:latin typeface="汉仪劲楷简" panose="00020600040101010101" charset="-122"/>
              <a:ea typeface="汉仪劲楷简" panose="00020600040101010101" charset="-122"/>
              <a:cs typeface="汉仪劲楷简" panose="00020600040101010101" charset="-122"/>
              <a:sym typeface="+mn-ea"/>
            </a:endParaRP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en-US" altLang="zh-CN" sz="2800">
                  <a:latin typeface="汉仪劲楷简" panose="00020600040101010101" charset="-122"/>
                  <a:ea typeface="汉仪劲楷简" panose="00020600040101010101" charset="-122"/>
                  <a:cs typeface="汉仪劲楷简" panose="00020600040101010101" charset="-122"/>
                  <a:sym typeface="+mn-ea"/>
                </a:rPr>
                <a:t>ZTNA</a:t>
              </a:r>
              <a:r>
                <a:rPr lang="zh-CN" altLang="en-US" sz="2800">
                  <a:latin typeface="汉仪劲楷简" panose="00020600040101010101" charset="-122"/>
                  <a:ea typeface="汉仪劲楷简" panose="00020600040101010101" charset="-122"/>
                  <a:cs typeface="汉仪劲楷简" panose="00020600040101010101" charset="-122"/>
                  <a:sym typeface="+mn-ea"/>
                </a:rPr>
                <a:t>如何工作（</a:t>
              </a:r>
              <a:r>
                <a:rPr lang="en-US" altLang="zh-CN" sz="2800">
                  <a:latin typeface="汉仪劲楷简" panose="00020600040101010101" charset="-122"/>
                  <a:ea typeface="汉仪劲楷简" panose="00020600040101010101" charset="-122"/>
                  <a:cs typeface="汉仪劲楷简" panose="00020600040101010101" charset="-122"/>
                  <a:sym typeface="+mn-ea"/>
                </a:rPr>
                <a:t>2/2</a:t>
              </a:r>
              <a:r>
                <a:rPr lang="zh-CN" altLang="en-US" sz="2800">
                  <a:latin typeface="汉仪劲楷简" panose="00020600040101010101" charset="-122"/>
                  <a:ea typeface="汉仪劲楷简" panose="00020600040101010101" charset="-122"/>
                  <a:cs typeface="汉仪劲楷简" panose="00020600040101010101" charset="-122"/>
                  <a:sym typeface="+mn-ea"/>
                </a:rPr>
                <a:t>）</a:t>
              </a:r>
            </a:p>
          </p:txBody>
        </p:sp>
      </p:grpSp>
      <p:sp>
        <p:nvSpPr>
          <p:cNvPr id="2" name="文本框 1"/>
          <p:cNvSpPr txBox="1"/>
          <p:nvPr/>
        </p:nvSpPr>
        <p:spPr>
          <a:xfrm>
            <a:off x="1494155" y="1666240"/>
            <a:ext cx="8030845" cy="4030980"/>
          </a:xfrm>
          <a:prstGeom prst="rect">
            <a:avLst/>
          </a:prstGeom>
          <a:noFill/>
        </p:spPr>
        <p:txBody>
          <a:bodyPr wrap="square" rtlCol="0" anchor="t">
            <a:spAutoFit/>
          </a:bodyPr>
          <a:lstStyle/>
          <a:p>
            <a:pPr indent="0"/>
            <a:r>
              <a:rPr lang="zh-CN" sz="2400">
                <a:solidFill>
                  <a:srgbClr val="FF0000"/>
                </a:solidFill>
                <a:latin typeface="汉仪劲楷简" panose="00020600040101010101" charset="-122"/>
                <a:ea typeface="汉仪劲楷简" panose="00020600040101010101" charset="-122"/>
                <a:cs typeface="汉仪劲楷简" panose="00020600040101010101" charset="-122"/>
                <a:sym typeface="+mn-ea"/>
              </a:rPr>
              <a:t>无 MPLS</a:t>
            </a:r>
            <a:r>
              <a:rPr lang="en-US" altLang="zh-CN" sz="2000">
                <a:latin typeface="汉仪劲楷简" panose="00020600040101010101" charset="-122"/>
                <a:ea typeface="汉仪劲楷简" panose="00020600040101010101" charset="-122"/>
                <a:cs typeface="汉仪劲楷简" panose="00020600040101010101" charset="-122"/>
                <a:sym typeface="+mn-ea"/>
              </a:rPr>
              <a:t>：</a:t>
            </a:r>
          </a:p>
          <a:p>
            <a:pPr algn="l">
              <a:buClrTx/>
              <a:buSzTx/>
              <a:buFontTx/>
            </a:pPr>
            <a:r>
              <a:rPr lang="en-US" altLang="zh-CN" sz="1800">
                <a:latin typeface="汉仪劲楷简" panose="00020600040101010101" charset="-122"/>
                <a:ea typeface="汉仪劲楷简" panose="00020600040101010101" charset="-122"/>
                <a:cs typeface="汉仪劲楷简" panose="00020600040101010101" charset="-122"/>
                <a:sym typeface="+mn-ea"/>
              </a:rPr>
              <a:t>ZTNA 使用通过</a:t>
            </a:r>
            <a:r>
              <a:rPr lang="en-US" altLang="zh-CN" sz="1800">
                <a:solidFill>
                  <a:srgbClr val="FF0000"/>
                </a:solidFill>
                <a:latin typeface="汉仪劲楷简" panose="00020600040101010101" charset="-122"/>
                <a:ea typeface="汉仪劲楷简" panose="00020600040101010101" charset="-122"/>
                <a:cs typeface="汉仪劲楷简" panose="00020600040101010101" charset="-122"/>
                <a:sym typeface="+mn-ea"/>
              </a:rPr>
              <a:t> TLS 加密</a:t>
            </a:r>
            <a:r>
              <a:rPr lang="en-US" altLang="zh-CN" sz="1800">
                <a:latin typeface="汉仪劲楷简" panose="00020600040101010101" charset="-122"/>
                <a:ea typeface="汉仪劲楷简" panose="00020600040101010101" charset="-122"/>
                <a:cs typeface="汉仪劲楷简" panose="00020600040101010101" charset="-122"/>
                <a:sym typeface="+mn-ea"/>
              </a:rPr>
              <a:t>的互联网连接，而不是基于 MPLS 的 WAN 连接。传统的企业网络建立在专用 MPLS 连接之上。ZTNA 则建立在公共互联网上，使用 TLS 加密来保持网络流量的私密性。ZTNA 在用户和应用程序之间</a:t>
            </a:r>
            <a:r>
              <a:rPr lang="en-US" altLang="zh-CN" sz="1800">
                <a:solidFill>
                  <a:srgbClr val="FF0000"/>
                </a:solidFill>
                <a:latin typeface="汉仪劲楷简" panose="00020600040101010101" charset="-122"/>
                <a:ea typeface="汉仪劲楷简" panose="00020600040101010101" charset="-122"/>
                <a:cs typeface="汉仪劲楷简" panose="00020600040101010101" charset="-122"/>
                <a:sym typeface="+mn-ea"/>
              </a:rPr>
              <a:t>建立小型加密隧道</a:t>
            </a:r>
            <a:r>
              <a:rPr lang="en-US" altLang="zh-CN" sz="1800">
                <a:latin typeface="汉仪劲楷简" panose="00020600040101010101" charset="-122"/>
                <a:ea typeface="汉仪劲楷简" panose="00020600040101010101" charset="-122"/>
                <a:cs typeface="汉仪劲楷简" panose="00020600040101010101" charset="-122"/>
                <a:sym typeface="+mn-ea"/>
              </a:rPr>
              <a:t>，而不是将用户连接到一个更大的网络。</a:t>
            </a:r>
          </a:p>
          <a:p>
            <a:pPr indent="0"/>
            <a:endParaRPr lang="en-US" altLang="zh-CN" sz="2000">
              <a:latin typeface="汉仪劲楷简" panose="00020600040101010101" charset="-122"/>
              <a:ea typeface="汉仪劲楷简" panose="00020600040101010101" charset="-122"/>
              <a:cs typeface="汉仪劲楷简" panose="00020600040101010101" charset="-122"/>
              <a:sym typeface="+mn-ea"/>
            </a:endParaRPr>
          </a:p>
          <a:p>
            <a:pPr indent="0"/>
            <a:r>
              <a:rPr lang="zh-CN" sz="2400">
                <a:solidFill>
                  <a:srgbClr val="FF0000"/>
                </a:solidFill>
                <a:latin typeface="汉仪劲楷简" panose="00020600040101010101" charset="-122"/>
                <a:ea typeface="汉仪劲楷简" panose="00020600040101010101" charset="-122"/>
                <a:cs typeface="汉仪劲楷简" panose="00020600040101010101" charset="-122"/>
                <a:sym typeface="+mn-ea"/>
              </a:rPr>
              <a:t>IdP 和SSO</a:t>
            </a:r>
            <a:r>
              <a:rPr lang="en-US" altLang="zh-CN" sz="2000">
                <a:latin typeface="汉仪劲楷简" panose="00020600040101010101" charset="-122"/>
                <a:ea typeface="汉仪劲楷简" panose="00020600040101010101" charset="-122"/>
                <a:cs typeface="汉仪劲楷简" panose="00020600040101010101" charset="-122"/>
                <a:sym typeface="+mn-ea"/>
              </a:rPr>
              <a:t>：</a:t>
            </a:r>
          </a:p>
          <a:p>
            <a:pPr indent="0"/>
            <a:r>
              <a:rPr lang="en-US" altLang="zh-CN">
                <a:latin typeface="汉仪劲楷简" panose="00020600040101010101" charset="-122"/>
                <a:ea typeface="汉仪劲楷简" panose="00020600040101010101" charset="-122"/>
                <a:cs typeface="汉仪劲楷简" panose="00020600040101010101" charset="-122"/>
                <a:sym typeface="+mn-ea"/>
              </a:rPr>
              <a:t>大多数 ZTNA 解决方案与</a:t>
            </a:r>
            <a:r>
              <a:rPr lang="en-US" altLang="zh-CN">
                <a:solidFill>
                  <a:srgbClr val="FF0000"/>
                </a:solidFill>
                <a:latin typeface="汉仪劲楷简" panose="00020600040101010101" charset="-122"/>
                <a:ea typeface="汉仪劲楷简" panose="00020600040101010101" charset="-122"/>
                <a:cs typeface="汉仪劲楷简" panose="00020600040101010101" charset="-122"/>
                <a:sym typeface="+mn-ea"/>
              </a:rPr>
              <a:t>单独的身份提供商 (IdP)</a:t>
            </a:r>
            <a:r>
              <a:rPr lang="en-US" altLang="zh-CN">
                <a:latin typeface="汉仪劲楷简" panose="00020600040101010101" charset="-122"/>
                <a:ea typeface="汉仪劲楷简" panose="00020600040101010101" charset="-122"/>
                <a:cs typeface="汉仪劲楷简" panose="00020600040101010101" charset="-122"/>
                <a:sym typeface="+mn-ea"/>
              </a:rPr>
              <a:t>、</a:t>
            </a:r>
            <a:r>
              <a:rPr lang="en-US" altLang="zh-CN">
                <a:solidFill>
                  <a:srgbClr val="FF0000"/>
                </a:solidFill>
                <a:latin typeface="汉仪劲楷简" panose="00020600040101010101" charset="-122"/>
                <a:ea typeface="汉仪劲楷简" panose="00020600040101010101" charset="-122"/>
                <a:cs typeface="汉仪劲楷简" panose="00020600040101010101" charset="-122"/>
                <a:sym typeface="+mn-ea"/>
              </a:rPr>
              <a:t>单点登录 (SSO)</a:t>
            </a:r>
            <a:r>
              <a:rPr lang="en-US" altLang="zh-CN">
                <a:latin typeface="汉仪劲楷简" panose="00020600040101010101" charset="-122"/>
                <a:ea typeface="汉仪劲楷简" panose="00020600040101010101" charset="-122"/>
                <a:cs typeface="汉仪劲楷简" panose="00020600040101010101" charset="-122"/>
                <a:sym typeface="+mn-ea"/>
              </a:rPr>
              <a:t> 平台集成，或同时与两者集成。SSO 允许用户对所有应用程序进行身份验证；IdP 存储用户身份并确定相关的用户权限。</a:t>
            </a:r>
          </a:p>
          <a:p>
            <a:pPr indent="0"/>
            <a:endParaRPr lang="en-US" altLang="zh-CN" sz="2000">
              <a:latin typeface="汉仪劲楷简" panose="00020600040101010101" charset="-122"/>
              <a:ea typeface="汉仪劲楷简" panose="00020600040101010101" charset="-122"/>
              <a:cs typeface="汉仪劲楷简" panose="00020600040101010101" charset="-122"/>
              <a:sym typeface="+mn-ea"/>
            </a:endParaRPr>
          </a:p>
          <a:p>
            <a:pPr indent="0"/>
            <a:r>
              <a:rPr lang="zh-CN" sz="2400">
                <a:solidFill>
                  <a:srgbClr val="FF0000"/>
                </a:solidFill>
                <a:latin typeface="汉仪劲楷简" panose="00020600040101010101" charset="-122"/>
                <a:ea typeface="汉仪劲楷简" panose="00020600040101010101" charset="-122"/>
                <a:cs typeface="汉仪劲楷简" panose="00020600040101010101" charset="-122"/>
                <a:sym typeface="+mn-ea"/>
              </a:rPr>
              <a:t>代理与服务</a:t>
            </a:r>
            <a:r>
              <a:rPr lang="en-US" altLang="zh-CN" sz="2000">
                <a:latin typeface="汉仪劲楷简" panose="00020600040101010101" charset="-122"/>
                <a:ea typeface="汉仪劲楷简" panose="00020600040101010101" charset="-122"/>
                <a:cs typeface="汉仪劲楷简" panose="00020600040101010101" charset="-122"/>
                <a:sym typeface="+mn-ea"/>
              </a:rPr>
              <a:t>：</a:t>
            </a:r>
          </a:p>
          <a:p>
            <a:pPr algn="l">
              <a:buClrTx/>
              <a:buSzTx/>
              <a:buFontTx/>
            </a:pPr>
            <a:r>
              <a:rPr lang="en-US" altLang="zh-CN" sz="1800">
                <a:latin typeface="汉仪劲楷简" panose="00020600040101010101" charset="-122"/>
                <a:ea typeface="汉仪劲楷简" panose="00020600040101010101" charset="-122"/>
                <a:cs typeface="汉仪劲楷简" panose="00020600040101010101" charset="-122"/>
                <a:sym typeface="+mn-ea"/>
              </a:rPr>
              <a:t>ZTNA 可以使用终端代理或基于云。</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en-US" altLang="zh-CN" sz="2800">
                  <a:latin typeface="汉仪劲楷简" panose="00020600040101010101" charset="-122"/>
                  <a:ea typeface="汉仪劲楷简" panose="00020600040101010101" charset="-122"/>
                  <a:cs typeface="汉仪劲楷简" panose="00020600040101010101" charset="-122"/>
                  <a:sym typeface="+mn-ea"/>
                </a:rPr>
                <a:t>ZTNA</a:t>
              </a:r>
              <a:r>
                <a:rPr lang="zh-CN" altLang="en-US" sz="2800">
                  <a:latin typeface="汉仪劲楷简" panose="00020600040101010101" charset="-122"/>
                  <a:ea typeface="汉仪劲楷简" panose="00020600040101010101" charset="-122"/>
                  <a:cs typeface="汉仪劲楷简" panose="00020600040101010101" charset="-122"/>
                  <a:sym typeface="+mn-ea"/>
                </a:rPr>
                <a:t>与</a:t>
              </a:r>
              <a:r>
                <a:rPr lang="en-US" altLang="zh-CN" sz="2800">
                  <a:latin typeface="汉仪劲楷简" panose="00020600040101010101" charset="-122"/>
                  <a:ea typeface="汉仪劲楷简" panose="00020600040101010101" charset="-122"/>
                  <a:cs typeface="汉仪劲楷简" panose="00020600040101010101" charset="-122"/>
                  <a:sym typeface="+mn-ea"/>
                </a:rPr>
                <a:t>VPN</a:t>
              </a:r>
              <a:r>
                <a:rPr lang="zh-CN" altLang="en-US" sz="2800">
                  <a:latin typeface="汉仪劲楷简" panose="00020600040101010101" charset="-122"/>
                  <a:ea typeface="汉仪劲楷简" panose="00020600040101010101" charset="-122"/>
                  <a:cs typeface="汉仪劲楷简" panose="00020600040101010101" charset="-122"/>
                  <a:sym typeface="+mn-ea"/>
                </a:rPr>
                <a:t>（</a:t>
              </a:r>
              <a:r>
                <a:rPr lang="en-US" altLang="zh-CN" sz="2800">
                  <a:latin typeface="汉仪劲楷简" panose="00020600040101010101" charset="-122"/>
                  <a:ea typeface="汉仪劲楷简" panose="00020600040101010101" charset="-122"/>
                  <a:cs typeface="汉仪劲楷简" panose="00020600040101010101" charset="-122"/>
                  <a:sym typeface="+mn-ea"/>
                </a:rPr>
                <a:t>1/1</a:t>
              </a:r>
              <a:r>
                <a:rPr lang="zh-CN" altLang="en-US" sz="2800">
                  <a:latin typeface="汉仪劲楷简" panose="00020600040101010101" charset="-122"/>
                  <a:ea typeface="汉仪劲楷简" panose="00020600040101010101" charset="-122"/>
                  <a:cs typeface="汉仪劲楷简" panose="00020600040101010101" charset="-122"/>
                  <a:sym typeface="+mn-ea"/>
                </a:rPr>
                <a:t>）</a:t>
              </a:r>
            </a:p>
          </p:txBody>
        </p:sp>
      </p:grpSp>
      <p:sp>
        <p:nvSpPr>
          <p:cNvPr id="2" name="文本框 1"/>
          <p:cNvSpPr txBox="1"/>
          <p:nvPr/>
        </p:nvSpPr>
        <p:spPr>
          <a:xfrm>
            <a:off x="1494155" y="1154430"/>
            <a:ext cx="9522460" cy="5046345"/>
          </a:xfrm>
          <a:prstGeom prst="rect">
            <a:avLst/>
          </a:prstGeom>
          <a:noFill/>
        </p:spPr>
        <p:txBody>
          <a:bodyPr wrap="square" rtlCol="0" anchor="t">
            <a:spAutoFit/>
          </a:bodyPr>
          <a:lstStyle/>
          <a:p>
            <a:pPr indent="0"/>
            <a:r>
              <a:rPr>
                <a:latin typeface="汉仪劲楷简" panose="00020600040101010101" charset="-122"/>
                <a:ea typeface="汉仪劲楷简" panose="00020600040101010101" charset="-122"/>
                <a:cs typeface="汉仪劲楷简" panose="00020600040101010101" charset="-122"/>
                <a:sym typeface="+mn-ea"/>
              </a:rPr>
              <a:t>许多组织使用虚拟专用网络 (VPN) 来控制访问，而非使用 ZTNA。</a:t>
            </a:r>
          </a:p>
          <a:p>
            <a:pPr indent="0"/>
            <a:r>
              <a:rPr>
                <a:latin typeface="汉仪劲楷简" panose="00020600040101010101" charset="-122"/>
                <a:ea typeface="汉仪劲楷简" panose="00020600040101010101" charset="-122"/>
                <a:cs typeface="汉仪劲楷简" panose="00020600040101010101" charset="-122"/>
                <a:sym typeface="+mn-ea"/>
              </a:rPr>
              <a:t>一旦用户登录 VPN，他们就可以访问整个网络和该网络上的</a:t>
            </a:r>
            <a:r>
              <a:rPr>
                <a:solidFill>
                  <a:srgbClr val="FF0000"/>
                </a:solidFill>
                <a:latin typeface="汉仪劲楷简" panose="00020600040101010101" charset="-122"/>
                <a:ea typeface="汉仪劲楷简" panose="00020600040101010101" charset="-122"/>
                <a:cs typeface="汉仪劲楷简" panose="00020600040101010101" charset="-122"/>
                <a:sym typeface="+mn-ea"/>
              </a:rPr>
              <a:t>所有资源</a:t>
            </a:r>
            <a:r>
              <a:rPr>
                <a:latin typeface="汉仪劲楷简" panose="00020600040101010101" charset="-122"/>
                <a:ea typeface="汉仪劲楷简" panose="00020600040101010101" charset="-122"/>
                <a:cs typeface="汉仪劲楷简" panose="00020600040101010101" charset="-122"/>
                <a:sym typeface="+mn-ea"/>
              </a:rPr>
              <a:t>（这通常被称为</a:t>
            </a:r>
            <a:r>
              <a:rPr>
                <a:solidFill>
                  <a:srgbClr val="FF0000"/>
                </a:solidFill>
                <a:latin typeface="汉仪劲楷简" panose="00020600040101010101" charset="-122"/>
                <a:ea typeface="汉仪劲楷简" panose="00020600040101010101" charset="-122"/>
                <a:cs typeface="汉仪劲楷简" panose="00020600040101010101" charset="-122"/>
                <a:sym typeface="+mn-ea"/>
              </a:rPr>
              <a:t>城堡与护城河模式</a:t>
            </a:r>
            <a:r>
              <a:rPr>
                <a:latin typeface="汉仪劲楷简" panose="00020600040101010101" charset="-122"/>
                <a:ea typeface="汉仪劲楷简" panose="00020600040101010101" charset="-122"/>
                <a:cs typeface="汉仪劲楷简" panose="00020600040101010101" charset="-122"/>
                <a:sym typeface="+mn-ea"/>
              </a:rPr>
              <a:t>）。而 ZTNA 只允许访问所请求的特定应用程序，并默认拒绝访问应用程序和数据。</a:t>
            </a:r>
          </a:p>
          <a:p>
            <a:pPr indent="0"/>
            <a:endParaRPr>
              <a:latin typeface="汉仪劲楷简" panose="00020600040101010101" charset="-122"/>
              <a:ea typeface="汉仪劲楷简" panose="00020600040101010101" charset="-122"/>
              <a:cs typeface="汉仪劲楷简" panose="00020600040101010101" charset="-122"/>
              <a:sym typeface="+mn-ea"/>
            </a:endParaRPr>
          </a:p>
          <a:p>
            <a:pPr indent="0"/>
            <a:r>
              <a:rPr>
                <a:latin typeface="汉仪劲楷简" panose="00020600040101010101" charset="-122"/>
                <a:ea typeface="汉仪劲楷简" panose="00020600040101010101" charset="-122"/>
                <a:cs typeface="汉仪劲楷简" panose="00020600040101010101" charset="-122"/>
                <a:sym typeface="+mn-ea"/>
              </a:rPr>
              <a:t>ZTNA 和 VPN 在技术层面上也有区别。其中的一些区别包括：</a:t>
            </a:r>
          </a:p>
          <a:p>
            <a:pPr indent="0"/>
            <a:r>
              <a:rPr>
                <a:solidFill>
                  <a:srgbClr val="FF0000"/>
                </a:solidFill>
                <a:latin typeface="汉仪劲楷简" panose="00020600040101010101" charset="-122"/>
                <a:ea typeface="汉仪劲楷简" panose="00020600040101010101" charset="-122"/>
                <a:cs typeface="汉仪劲楷简" panose="00020600040101010101" charset="-122"/>
                <a:sym typeface="+mn-ea"/>
              </a:rPr>
              <a:t>OSI 模型层：</a:t>
            </a:r>
          </a:p>
          <a:p>
            <a:pPr indent="0"/>
            <a:r>
              <a:rPr sz="1600">
                <a:latin typeface="汉仪劲楷简" panose="00020600040101010101" charset="-122"/>
                <a:ea typeface="汉仪劲楷简" panose="00020600040101010101" charset="-122"/>
                <a:cs typeface="汉仪劲楷简" panose="00020600040101010101" charset="-122"/>
                <a:sym typeface="+mn-ea"/>
              </a:rPr>
              <a:t>许多 VPN 在 OSI 模型第 3 层（</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网络层</a:t>
            </a:r>
            <a:r>
              <a:rPr sz="1600">
                <a:latin typeface="汉仪劲楷简" panose="00020600040101010101" charset="-122"/>
                <a:ea typeface="汉仪劲楷简" panose="00020600040101010101" charset="-122"/>
                <a:cs typeface="汉仪劲楷简" panose="00020600040101010101" charset="-122"/>
                <a:sym typeface="+mn-ea"/>
              </a:rPr>
              <a:t>）的</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 IPsec </a:t>
            </a:r>
            <a:r>
              <a:rPr sz="1600">
                <a:latin typeface="汉仪劲楷简" panose="00020600040101010101" charset="-122"/>
                <a:ea typeface="汉仪劲楷简" panose="00020600040101010101" charset="-122"/>
                <a:cs typeface="汉仪劲楷简" panose="00020600040101010101" charset="-122"/>
                <a:sym typeface="+mn-ea"/>
              </a:rPr>
              <a:t>协议上运行。ZTNA 通常在应用程序层上运行。（一些 VPN 确实在</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应用程序</a:t>
            </a:r>
            <a:r>
              <a:rPr sz="1600">
                <a:latin typeface="汉仪劲楷简" panose="00020600040101010101" charset="-122"/>
                <a:ea typeface="汉仪劲楷简" panose="00020600040101010101" charset="-122"/>
                <a:cs typeface="汉仪劲楷简" panose="00020600040101010101" charset="-122"/>
                <a:sym typeface="+mn-ea"/>
              </a:rPr>
              <a:t>层上运行，但使用 </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TLS</a:t>
            </a:r>
            <a:r>
              <a:rPr sz="1600">
                <a:latin typeface="汉仪劲楷简" panose="00020600040101010101" charset="-122"/>
                <a:ea typeface="汉仪劲楷简" panose="00020600040101010101" charset="-122"/>
                <a:cs typeface="汉仪劲楷简" panose="00020600040101010101" charset="-122"/>
                <a:sym typeface="+mn-ea"/>
              </a:rPr>
              <a:t> 协议进行加密，而非 IPsec；ZTNA 通常有相似的方法。）</a:t>
            </a:r>
          </a:p>
          <a:p>
            <a:pPr indent="0"/>
            <a:r>
              <a:rPr sz="1600">
                <a:latin typeface="汉仪劲楷简" panose="00020600040101010101" charset="-122"/>
                <a:ea typeface="汉仪劲楷简" panose="00020600040101010101" charset="-122"/>
                <a:cs typeface="汉仪劲楷简" panose="00020600040101010101" charset="-122"/>
                <a:sym typeface="+mn-ea"/>
              </a:rPr>
              <a:t>端点软件安装：IPsec VPN 需要在所有用户设备上安装软件。ZTNA 有时也需要安装软件，但并非总是如此。</a:t>
            </a:r>
          </a:p>
          <a:p>
            <a:pPr algn="l">
              <a:buClrTx/>
              <a:buSzTx/>
              <a:buFontTx/>
            </a:pPr>
            <a:r>
              <a:rPr>
                <a:solidFill>
                  <a:srgbClr val="FF0000"/>
                </a:solidFill>
                <a:latin typeface="汉仪劲楷简" panose="00020600040101010101" charset="-122"/>
                <a:ea typeface="汉仪劲楷简" panose="00020600040101010101" charset="-122"/>
                <a:cs typeface="汉仪劲楷简" panose="00020600040101010101" charset="-122"/>
                <a:sym typeface="+mn-ea"/>
              </a:rPr>
              <a:t>硬件：</a:t>
            </a:r>
          </a:p>
          <a:p>
            <a:pPr algn="l">
              <a:buClrTx/>
              <a:buSzTx/>
              <a:buNone/>
            </a:pPr>
            <a:r>
              <a:rPr sz="1600">
                <a:latin typeface="汉仪劲楷简" panose="00020600040101010101" charset="-122"/>
                <a:ea typeface="汉仪劲楷简" panose="00020600040101010101" charset="-122"/>
                <a:cs typeface="汉仪劲楷简" panose="00020600040101010101" charset="-122"/>
                <a:sym typeface="+mn-ea"/>
              </a:rPr>
              <a:t>VPN 通常需要使用内部部署的 VPN 服务器，用户设备通常通过其组织的外围防火墙连接到这些服务器。ZTNA 可以以这种方式配置，但最常见的是通过</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云</a:t>
            </a:r>
            <a:r>
              <a:rPr sz="1600">
                <a:latin typeface="汉仪劲楷简" panose="00020600040101010101" charset="-122"/>
                <a:ea typeface="汉仪劲楷简" panose="00020600040101010101" charset="-122"/>
                <a:cs typeface="汉仪劲楷简" panose="00020600040101010101" charset="-122"/>
                <a:sym typeface="+mn-ea"/>
              </a:rPr>
              <a:t>，使用户能够从任何地方连接而不影响网络性能。</a:t>
            </a:r>
          </a:p>
          <a:p>
            <a:pPr indent="0"/>
            <a:r>
              <a:rPr>
                <a:solidFill>
                  <a:srgbClr val="FF0000"/>
                </a:solidFill>
                <a:latin typeface="汉仪劲楷简" panose="00020600040101010101" charset="-122"/>
                <a:ea typeface="汉仪劲楷简" panose="00020600040101010101" charset="-122"/>
                <a:cs typeface="汉仪劲楷简" panose="00020600040101010101" charset="-122"/>
                <a:sym typeface="+mn-ea"/>
              </a:rPr>
              <a:t>连接水平：</a:t>
            </a:r>
          </a:p>
          <a:p>
            <a:pPr algn="l">
              <a:buClrTx/>
              <a:buSzTx/>
              <a:buFontTx/>
            </a:pPr>
            <a:r>
              <a:rPr sz="1600">
                <a:latin typeface="汉仪劲楷简" panose="00020600040101010101" charset="-122"/>
                <a:ea typeface="汉仪劲楷简" panose="00020600040101010101" charset="-122"/>
                <a:cs typeface="汉仪劲楷简" panose="00020600040101010101" charset="-122"/>
                <a:sym typeface="+mn-ea"/>
              </a:rPr>
              <a:t>ZTNA 在用户的设备和特定应用程序或服务器之间建立一对一的加密连接。VPN </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一次性</a:t>
            </a:r>
            <a:r>
              <a:rPr sz="1600">
                <a:latin typeface="汉仪劲楷简" panose="00020600040101010101" charset="-122"/>
                <a:ea typeface="汉仪劲楷简" panose="00020600040101010101" charset="-122"/>
                <a:cs typeface="汉仪劲楷简" panose="00020600040101010101" charset="-122"/>
                <a:sym typeface="+mn-ea"/>
              </a:rPr>
              <a:t>为用户提供访问</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整个 LAN </a:t>
            </a:r>
            <a:r>
              <a:rPr sz="1600">
                <a:latin typeface="汉仪劲楷简" panose="00020600040101010101" charset="-122"/>
                <a:ea typeface="汉仪劲楷简" panose="00020600040101010101" charset="-122"/>
                <a:cs typeface="汉仪劲楷简" panose="00020600040101010101" charset="-122"/>
                <a:sym typeface="+mn-ea"/>
              </a:rPr>
              <a:t>的加密访问权限。如果一个用户的 IP 地址与网络连接，它可以与该网络上的</a:t>
            </a:r>
            <a:r>
              <a:rPr sz="1600">
                <a:solidFill>
                  <a:srgbClr val="FF0000"/>
                </a:solidFill>
                <a:latin typeface="汉仪劲楷简" panose="00020600040101010101" charset="-122"/>
                <a:ea typeface="汉仪劲楷简" panose="00020600040101010101" charset="-122"/>
                <a:cs typeface="汉仪劲楷简" panose="00020600040101010101" charset="-122"/>
                <a:sym typeface="+mn-ea"/>
              </a:rPr>
              <a:t>所有 IP 地址</a:t>
            </a:r>
            <a:r>
              <a:rPr sz="1600">
                <a:latin typeface="汉仪劲楷简" panose="00020600040101010101" charset="-122"/>
                <a:ea typeface="汉仪劲楷简" panose="00020600040101010101" charset="-122"/>
                <a:cs typeface="汉仪劲楷简" panose="00020600040101010101" charset="-122"/>
                <a:sym typeface="+mn-ea"/>
              </a:rPr>
              <a:t>连接。</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Autofit/>
            </a:bodyPr>
            <a:lstStyle/>
            <a:p>
              <a:pPr algn="ctr"/>
              <a:r>
                <a:rPr lang="en-US" altLang="zh-CN" sz="3200" dirty="0">
                  <a:solidFill>
                    <a:schemeClr val="bg1"/>
                  </a:solidFill>
                  <a:latin typeface="Impact" panose="020B0806030902050204" pitchFamily="34" charset="0"/>
                </a:rPr>
                <a:t>3</a:t>
              </a:r>
            </a:p>
          </p:txBody>
        </p:sp>
        <p:sp>
          <p:nvSpPr>
            <p:cNvPr id="9" name="文本框 8"/>
            <p:cNvSpPr txBox="1"/>
            <p:nvPr/>
          </p:nvSpPr>
          <p:spPr>
            <a:xfrm>
              <a:off x="1303327" y="464421"/>
              <a:ext cx="9776460" cy="521970"/>
            </a:xfrm>
            <a:prstGeom prst="rect">
              <a:avLst/>
            </a:prstGeom>
            <a:noFill/>
          </p:spPr>
          <p:txBody>
            <a:bodyPr wrap="square" rtlCol="0">
              <a:spAutoFit/>
            </a:bodyPr>
            <a:lstStyle/>
            <a:p>
              <a:r>
                <a:rPr lang="zh-CN" sz="2800">
                  <a:latin typeface="汉仪劲楷简" panose="00020600040101010101" charset="-122"/>
                  <a:ea typeface="汉仪劲楷简" panose="00020600040101010101" charset="-122"/>
                  <a:cs typeface="汉仪劲楷简" panose="00020600040101010101" charset="-122"/>
                  <a:sym typeface="+mn-ea"/>
                </a:rPr>
                <a:t>网络设备上对数据安全做保障</a:t>
              </a:r>
              <a:endParaRPr lang="zh-CN" sz="2800">
                <a:latin typeface="汉仪劲楷简" panose="00020600040101010101" charset="-122"/>
                <a:ea typeface="汉仪劲楷简" panose="00020600040101010101" charset="-122"/>
                <a:cs typeface="汉仪劲楷简" panose="00020600040101010101" charset="-122"/>
              </a:endParaRPr>
            </a:p>
          </p:txBody>
        </p:sp>
      </p:grpSp>
      <p:sp>
        <p:nvSpPr>
          <p:cNvPr id="100" name="文本框 99"/>
          <p:cNvSpPr txBox="1"/>
          <p:nvPr/>
        </p:nvSpPr>
        <p:spPr>
          <a:xfrm>
            <a:off x="1415415" y="1369695"/>
            <a:ext cx="9711690" cy="5017135"/>
          </a:xfrm>
          <a:prstGeom prst="rect">
            <a:avLst/>
          </a:prstGeom>
          <a:noFill/>
          <a:ln w="9525">
            <a:noFill/>
          </a:ln>
        </p:spPr>
        <p:txBody>
          <a:bodyPr>
            <a:noAutofit/>
          </a:bodyPr>
          <a:lstStyle/>
          <a:p>
            <a:pPr indent="0"/>
            <a:r>
              <a:rPr lang="zh-CN" sz="2000">
                <a:latin typeface="汉仪劲楷简" panose="00020600040101010101" charset="-122"/>
                <a:ea typeface="汉仪劲楷简" panose="00020600040101010101" charset="-122"/>
                <a:cs typeface="汉仪劲楷简" panose="00020600040101010101" charset="-122"/>
                <a:sym typeface="+mn-ea"/>
              </a:rPr>
              <a:t>这是不是意味着不再需要在网络设备上对数据安全做保障了？</a:t>
            </a:r>
          </a:p>
          <a:p>
            <a:pPr indent="0"/>
            <a:endParaRPr lang="zh-CN" altLang="en-US" sz="2000" b="0">
              <a:latin typeface="汉仪劲楷简" panose="00020600040101010101" charset="-122"/>
              <a:ea typeface="汉仪劲楷简" panose="00020600040101010101" charset="-122"/>
              <a:cs typeface="汉仪劲楷简" panose="00020600040101010101" charset="-122"/>
            </a:endParaRPr>
          </a:p>
          <a:p>
            <a:pPr indent="0"/>
            <a:r>
              <a:rPr lang="zh-CN" altLang="en-US" sz="2000" b="0">
                <a:latin typeface="汉仪劲楷简" panose="00020600040101010101" charset="-122"/>
                <a:ea typeface="汉仪劲楷简" panose="00020600040101010101" charset="-122"/>
                <a:cs typeface="汉仪劲楷简" panose="00020600040101010101" charset="-122"/>
              </a:rPr>
              <a:t>我认为不是这样的。</a:t>
            </a:r>
          </a:p>
          <a:p>
            <a:pPr indent="0"/>
            <a:r>
              <a:rPr lang="en-US" sz="2000">
                <a:solidFill>
                  <a:srgbClr val="FF0000"/>
                </a:solidFill>
                <a:latin typeface="汉仪劲楷简" panose="00020600040101010101" charset="-122"/>
                <a:ea typeface="汉仪劲楷简" panose="00020600040101010101" charset="-122"/>
                <a:cs typeface="汉仪劲楷简" panose="00020600040101010101" charset="-122"/>
                <a:sym typeface="+mn-ea"/>
              </a:rPr>
              <a:t>ZTNA</a:t>
            </a:r>
            <a:r>
              <a:rPr lang="zh-CN" sz="2000">
                <a:latin typeface="汉仪劲楷简" panose="00020600040101010101" charset="-122"/>
                <a:ea typeface="汉仪劲楷简" panose="00020600040101010101" charset="-122"/>
                <a:cs typeface="汉仪劲楷简" panose="00020600040101010101" charset="-122"/>
                <a:sym typeface="+mn-ea"/>
              </a:rPr>
              <a:t>本质上只对（经过随时验证的）</a:t>
            </a:r>
            <a:r>
              <a:rPr lang="zh-CN" sz="2000">
                <a:solidFill>
                  <a:srgbClr val="FF0000"/>
                </a:solidFill>
                <a:latin typeface="汉仪劲楷简" panose="00020600040101010101" charset="-122"/>
                <a:ea typeface="汉仪劲楷简" panose="00020600040101010101" charset="-122"/>
                <a:cs typeface="汉仪劲楷简" panose="00020600040101010101" charset="-122"/>
                <a:sym typeface="+mn-ea"/>
              </a:rPr>
              <a:t>端</a:t>
            </a:r>
            <a:r>
              <a:rPr lang="zh-CN" sz="2000">
                <a:latin typeface="汉仪劲楷简" panose="00020600040101010101" charset="-122"/>
                <a:ea typeface="汉仪劲楷简" panose="00020600040101010101" charset="-122"/>
                <a:cs typeface="汉仪劲楷简" panose="00020600040101010101" charset="-122"/>
                <a:sym typeface="+mn-ea"/>
              </a:rPr>
              <a:t>的</a:t>
            </a:r>
            <a:r>
              <a:rPr lang="zh-CN" sz="2000">
                <a:solidFill>
                  <a:srgbClr val="FF0000"/>
                </a:solidFill>
                <a:latin typeface="汉仪劲楷简" panose="00020600040101010101" charset="-122"/>
                <a:ea typeface="汉仪劲楷简" panose="00020600040101010101" charset="-122"/>
                <a:cs typeface="汉仪劲楷简" panose="00020600040101010101" charset="-122"/>
                <a:sym typeface="+mn-ea"/>
              </a:rPr>
              <a:t>信任</a:t>
            </a:r>
            <a:r>
              <a:rPr lang="zh-CN" sz="2000">
                <a:latin typeface="汉仪劲楷简" panose="00020600040101010101" charset="-122"/>
                <a:ea typeface="汉仪劲楷简" panose="00020600040101010101" charset="-122"/>
                <a:cs typeface="汉仪劲楷简" panose="00020600040101010101" charset="-122"/>
                <a:sym typeface="+mn-ea"/>
              </a:rPr>
              <a:t>。</a:t>
            </a:r>
          </a:p>
          <a:p>
            <a:pPr indent="0"/>
            <a:r>
              <a:rPr lang="zh-CN" sz="2000">
                <a:latin typeface="汉仪劲楷简" panose="00020600040101010101" charset="-122"/>
                <a:ea typeface="汉仪劲楷简" panose="00020600040101010101" charset="-122"/>
                <a:cs typeface="汉仪劲楷简" panose="00020600040101010101" charset="-122"/>
                <a:sym typeface="+mn-ea"/>
              </a:rPr>
              <a:t>这能不能代替</a:t>
            </a:r>
            <a:r>
              <a:rPr lang="zh-CN" sz="2000">
                <a:solidFill>
                  <a:srgbClr val="FF0000"/>
                </a:solidFill>
                <a:latin typeface="汉仪劲楷简" panose="00020600040101010101" charset="-122"/>
                <a:ea typeface="汉仪劲楷简" panose="00020600040101010101" charset="-122"/>
                <a:cs typeface="汉仪劲楷简" panose="00020600040101010101" charset="-122"/>
                <a:sym typeface="+mn-ea"/>
              </a:rPr>
              <a:t>对网络的信任</a:t>
            </a:r>
            <a:r>
              <a:rPr lang="zh-CN" sz="2000">
                <a:latin typeface="汉仪劲楷简" panose="00020600040101010101" charset="-122"/>
                <a:ea typeface="汉仪劲楷简" panose="00020600040101010101" charset="-122"/>
                <a:cs typeface="汉仪劲楷简" panose="00020600040101010101" charset="-122"/>
                <a:sym typeface="+mn-ea"/>
              </a:rPr>
              <a:t>呢？</a:t>
            </a:r>
          </a:p>
          <a:p>
            <a:pPr indent="0"/>
            <a:r>
              <a:rPr lang="zh-CN" sz="2000">
                <a:latin typeface="汉仪劲楷简" panose="00020600040101010101" charset="-122"/>
                <a:ea typeface="汉仪劲楷简" panose="00020600040101010101" charset="-122"/>
                <a:cs typeface="汉仪劲楷简" panose="00020600040101010101" charset="-122"/>
                <a:sym typeface="+mn-ea"/>
              </a:rPr>
              <a:t>答案是否定的。即使对端进行了安全性验证，网络仍然不是值得信任的。</a:t>
            </a:r>
          </a:p>
          <a:p>
            <a:pPr indent="0"/>
            <a:r>
              <a:rPr lang="zh-CN" sz="2000">
                <a:latin typeface="汉仪劲楷简" panose="00020600040101010101" charset="-122"/>
                <a:ea typeface="汉仪劲楷简" panose="00020600040101010101" charset="-122"/>
                <a:cs typeface="汉仪劲楷简" panose="00020600040101010101" charset="-122"/>
                <a:sym typeface="+mn-ea"/>
              </a:rPr>
              <a:t>举例来说，我知道我寄快递要给的人是有这个权限的，但我寄出的快递就一定能够到达有这个权限的人手里吗？中间有没有可能被人打开看一眼再装回去，或者干脆直接拿走呢。</a:t>
            </a:r>
          </a:p>
          <a:p>
            <a:pPr indent="0"/>
            <a:endParaRPr lang="zh-CN" sz="2000">
              <a:latin typeface="汉仪劲楷简" panose="00020600040101010101" charset="-122"/>
              <a:ea typeface="汉仪劲楷简" panose="00020600040101010101" charset="-122"/>
              <a:cs typeface="汉仪劲楷简" panose="00020600040101010101" charset="-122"/>
              <a:sym typeface="+mn-ea"/>
            </a:endParaRPr>
          </a:p>
          <a:p>
            <a:pPr indent="0"/>
            <a:r>
              <a:rPr lang="zh-CN" sz="2000">
                <a:latin typeface="汉仪劲楷简" panose="00020600040101010101" charset="-122"/>
                <a:ea typeface="汉仪劲楷简" panose="00020600040101010101" charset="-122"/>
                <a:cs typeface="汉仪劲楷简" panose="00020600040101010101" charset="-122"/>
                <a:sym typeface="+mn-ea"/>
              </a:rPr>
              <a:t>总结来说，</a:t>
            </a:r>
          </a:p>
          <a:p>
            <a:pPr indent="0"/>
            <a:r>
              <a:rPr lang="en-US" sz="2000">
                <a:solidFill>
                  <a:srgbClr val="FF0000"/>
                </a:solidFill>
                <a:latin typeface="汉仪劲楷简" panose="00020600040101010101" charset="-122"/>
                <a:ea typeface="汉仪劲楷简" panose="00020600040101010101" charset="-122"/>
                <a:cs typeface="汉仪劲楷简" panose="00020600040101010101" charset="-122"/>
                <a:sym typeface="+mn-ea"/>
              </a:rPr>
              <a:t>ZTNA</a:t>
            </a:r>
            <a:r>
              <a:rPr lang="zh-CN" sz="2000">
                <a:latin typeface="汉仪劲楷简" panose="00020600040101010101" charset="-122"/>
                <a:ea typeface="汉仪劲楷简" panose="00020600040101010101" charset="-122"/>
                <a:cs typeface="汉仪劲楷简" panose="00020600040101010101" charset="-122"/>
                <a:sym typeface="+mn-ea"/>
              </a:rPr>
              <a:t>只是提供了一种更加谨慎和强化的网络安全模型，</a:t>
            </a:r>
          </a:p>
          <a:p>
            <a:pPr indent="0"/>
            <a:r>
              <a:rPr lang="zh-CN" sz="2000">
                <a:latin typeface="汉仪劲楷简" panose="00020600040101010101" charset="-122"/>
                <a:ea typeface="汉仪劲楷简" panose="00020600040101010101" charset="-122"/>
                <a:cs typeface="汉仪劲楷简" panose="00020600040101010101" charset="-122"/>
                <a:sym typeface="+mn-ea"/>
              </a:rPr>
              <a:t>从</a:t>
            </a:r>
            <a:r>
              <a:rPr lang="en-US" altLang="zh-CN" sz="2000">
                <a:latin typeface="汉仪劲楷简" panose="00020600040101010101" charset="-122"/>
                <a:ea typeface="汉仪劲楷简" panose="00020600040101010101" charset="-122"/>
                <a:cs typeface="汉仪劲楷简" panose="00020600040101010101" charset="-122"/>
                <a:sym typeface="+mn-ea"/>
              </a:rPr>
              <a:t>2010</a:t>
            </a:r>
            <a:r>
              <a:rPr lang="zh-CN" altLang="en-US" sz="2000">
                <a:latin typeface="汉仪劲楷简" panose="00020600040101010101" charset="-122"/>
                <a:ea typeface="汉仪劲楷简" panose="00020600040101010101" charset="-122"/>
                <a:cs typeface="汉仪劲楷简" panose="00020600040101010101" charset="-122"/>
                <a:sym typeface="+mn-ea"/>
              </a:rPr>
              <a:t>年被</a:t>
            </a:r>
            <a:r>
              <a:rPr lang="en-US" altLang="zh-CN" sz="2000">
                <a:latin typeface="汉仪劲楷简" panose="00020600040101010101" charset="-122"/>
                <a:ea typeface="汉仪劲楷简" panose="00020600040101010101" charset="-122"/>
                <a:cs typeface="汉仪劲楷简" panose="00020600040101010101" charset="-122"/>
                <a:sym typeface="+mn-ea"/>
              </a:rPr>
              <a:t>John Kindervag</a:t>
            </a:r>
            <a:r>
              <a:rPr lang="zh-CN" altLang="en-US" sz="2000">
                <a:latin typeface="汉仪劲楷简" panose="00020600040101010101" charset="-122"/>
                <a:ea typeface="汉仪劲楷简" panose="00020600040101010101" charset="-122"/>
                <a:cs typeface="汉仪劲楷简" panose="00020600040101010101" charset="-122"/>
                <a:sym typeface="+mn-ea"/>
              </a:rPr>
              <a:t>提出以来，它逐渐经历从一个想法，到一个模型的过程。</a:t>
            </a:r>
          </a:p>
          <a:p>
            <a:pPr indent="0"/>
            <a:r>
              <a:rPr lang="zh-CN" altLang="en-US" sz="2000">
                <a:latin typeface="汉仪劲楷简" panose="00020600040101010101" charset="-122"/>
                <a:ea typeface="汉仪劲楷简" panose="00020600040101010101" charset="-122"/>
                <a:cs typeface="汉仪劲楷简" panose="00020600040101010101" charset="-122"/>
                <a:sym typeface="+mn-ea"/>
              </a:rPr>
              <a:t>然而它到目前为止也仅仅是一个解决办法而已，还没有上升到一个广泛应用的协议。</a:t>
            </a:r>
            <a:endParaRPr lang="en-US" altLang="zh-CN" sz="2000">
              <a:latin typeface="汉仪劲楷简" panose="00020600040101010101" charset="-122"/>
              <a:ea typeface="汉仪劲楷简" panose="00020600040101010101" charset="-122"/>
              <a:cs typeface="汉仪劲楷简" panose="00020600040101010101" charset="-122"/>
              <a:sym typeface="+mn-ea"/>
            </a:endParaRPr>
          </a:p>
          <a:p>
            <a:pPr indent="0"/>
            <a:r>
              <a:rPr lang="zh-CN" sz="2000">
                <a:latin typeface="汉仪劲楷简" panose="00020600040101010101" charset="-122"/>
                <a:ea typeface="汉仪劲楷简" panose="00020600040101010101" charset="-122"/>
                <a:cs typeface="汉仪劲楷简" panose="00020600040101010101" charset="-122"/>
                <a:sym typeface="+mn-ea"/>
              </a:rPr>
              <a:t>它可以是网络设备安全性的进一步保障，却不能直接替代原有的网络层面的安全性机制。</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9" name="文本框 18"/>
          <p:cNvSpPr txBox="1"/>
          <p:nvPr/>
        </p:nvSpPr>
        <p:spPr>
          <a:xfrm>
            <a:off x="3267075" y="2245995"/>
            <a:ext cx="5384165" cy="1861185"/>
          </a:xfrm>
          <a:prstGeom prst="rect">
            <a:avLst/>
          </a:prstGeom>
          <a:noFill/>
        </p:spPr>
        <p:txBody>
          <a:bodyPr wrap="square" rtlCol="0">
            <a:spAutoFit/>
            <a:scene3d>
              <a:camera prst="orthographicFront"/>
              <a:lightRig rig="threePt" dir="t"/>
            </a:scene3d>
            <a:sp3d contourW="12700"/>
          </a:bodyPr>
          <a:lstStyle/>
          <a:p>
            <a:pPr algn="ctr"/>
            <a:r>
              <a:rPr lang="en-US" altLang="zh-CN" sz="11500" dirty="0">
                <a:solidFill>
                  <a:srgbClr val="FFB401"/>
                </a:solidFill>
                <a:latin typeface="Agency FB" panose="020B0503020202020204" pitchFamily="34" charset="0"/>
              </a:rPr>
              <a:t>Part 2</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9" name="文本框 18"/>
          <p:cNvSpPr txBox="1"/>
          <p:nvPr/>
        </p:nvSpPr>
        <p:spPr>
          <a:xfrm>
            <a:off x="3267075" y="2245995"/>
            <a:ext cx="5384165" cy="1861185"/>
          </a:xfrm>
          <a:prstGeom prst="rect">
            <a:avLst/>
          </a:prstGeom>
          <a:noFill/>
        </p:spPr>
        <p:txBody>
          <a:bodyPr wrap="square" rtlCol="0">
            <a:spAutoFit/>
            <a:scene3d>
              <a:camera prst="orthographicFront"/>
              <a:lightRig rig="threePt" dir="t"/>
            </a:scene3d>
            <a:sp3d contourW="12700"/>
          </a:bodyPr>
          <a:lstStyle/>
          <a:p>
            <a:pPr algn="ctr"/>
            <a:r>
              <a:rPr lang="en-US" altLang="zh-CN" sz="11500" dirty="0">
                <a:solidFill>
                  <a:srgbClr val="FFB401"/>
                </a:solidFill>
                <a:latin typeface="Agency FB" panose="020B0503020202020204" pitchFamily="34" charset="0"/>
              </a:rPr>
              <a:t>Part 4</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365429"/>
            <a:chOff x="367337" y="299321"/>
            <a:chExt cx="10712450" cy="1365429"/>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9" name="文本框 8"/>
            <p:cNvSpPr txBox="1"/>
            <p:nvPr/>
          </p:nvSpPr>
          <p:spPr>
            <a:xfrm>
              <a:off x="1303327" y="464421"/>
              <a:ext cx="9776460" cy="1200329"/>
            </a:xfrm>
            <a:prstGeom prst="rect">
              <a:avLst/>
            </a:prstGeom>
            <a:noFill/>
          </p:spPr>
          <p:txBody>
            <a:bodyPr wrap="square" rtlCol="0">
              <a:spAutoFit/>
            </a:bodyPr>
            <a:lstStyle/>
            <a:p>
              <a:r>
                <a:rPr lang="en-AU" altLang="zh-CN" dirty="0">
                  <a:latin typeface="华文楷体" panose="02010600040101010101" pitchFamily="2" charset="-122"/>
                  <a:ea typeface="华文楷体" panose="02010600040101010101" pitchFamily="2" charset="-122"/>
                </a:rPr>
                <a:t>4.</a:t>
              </a:r>
              <a:r>
                <a:rPr lang="en-AU" altLang="zh-CN" sz="1800" dirty="0">
                  <a:effectLst/>
                  <a:latin typeface="华文楷体" panose="02010600040101010101" pitchFamily="2" charset="-122"/>
                  <a:ea typeface="华文楷体" panose="02010600040101010101" pitchFamily="2" charset="-122"/>
                </a:rPr>
                <a:t>去中心化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的构架</a:t>
              </a:r>
              <a:r>
                <a:rPr lang="en-AU" altLang="zh-CN" sz="1800" dirty="0">
                  <a:effectLst/>
                  <a:latin typeface="华文楷体" panose="02010600040101010101" pitchFamily="2" charset="-122"/>
                  <a:ea typeface="华文楷体" panose="02010600040101010101" pitchFamily="2" charset="-122"/>
                </a:rPr>
                <a:t>是</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当初</a:t>
              </a:r>
              <a:r>
                <a:rPr lang="en-AU" altLang="zh-CN" sz="1800" dirty="0" err="1">
                  <a:effectLst/>
                  <a:latin typeface="华文楷体" panose="02010600040101010101" pitchFamily="2" charset="-122"/>
                  <a:ea typeface="华文楷体" panose="02010600040101010101" pitchFamily="2" charset="-122"/>
                </a:rPr>
                <a:t>发展包交换网络时的一个</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基本设想</a:t>
              </a:r>
              <a:r>
                <a:rPr lang="en-AU" altLang="zh-CN" sz="1800" dirty="0">
                  <a:effectLst/>
                  <a:latin typeface="华文楷体" panose="02010600040101010101" pitchFamily="2" charset="-122"/>
                  <a:ea typeface="华文楷体" panose="02010600040101010101" pitchFamily="2" charset="-122"/>
                </a:rPr>
                <a:t>，</a:t>
              </a:r>
              <a:r>
                <a:rPr lang="en-AU" altLang="zh-CN" sz="1800" dirty="0" err="1">
                  <a:effectLst/>
                  <a:latin typeface="华文楷体" panose="02010600040101010101" pitchFamily="2" charset="-122"/>
                  <a:ea typeface="华文楷体" panose="02010600040101010101" pitchFamily="2" charset="-122"/>
                </a:rPr>
                <a:t>不过</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往后</a:t>
              </a:r>
              <a:r>
                <a:rPr lang="en-AU" altLang="zh-CN" sz="1800" dirty="0" err="1">
                  <a:effectLst/>
                  <a:latin typeface="华文楷体" panose="02010600040101010101" pitchFamily="2" charset="-122"/>
                  <a:ea typeface="华文楷体" panose="02010600040101010101" pitchFamily="2" charset="-122"/>
                </a:rPr>
                <a:t>几十年</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互联网</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a:t>
              </a:r>
              <a:r>
                <a:rPr lang="en-AU" altLang="zh-CN" sz="1800" dirty="0" err="1">
                  <a:effectLst/>
                  <a:latin typeface="华文楷体" panose="02010600040101010101" pitchFamily="2" charset="-122"/>
                  <a:ea typeface="华文楷体" panose="02010600040101010101" pitchFamily="2" charset="-122"/>
                </a:rPr>
                <a:t>发展几乎在中心化和去中心化两条道路上同时进行</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着：</a:t>
              </a:r>
              <a:r>
                <a:rPr lang="en-AU" altLang="zh-CN" sz="1800" dirty="0" err="1">
                  <a:effectLst/>
                  <a:latin typeface="华文楷体" panose="02010600040101010101" pitchFamily="2" charset="-122"/>
                  <a:ea typeface="华文楷体" panose="02010600040101010101" pitchFamily="2" charset="-122"/>
                </a:rPr>
                <a:t>客户服务模式、TCP协议、WEB</a:t>
              </a:r>
              <a:r>
                <a:rPr lang="en-AU" altLang="zh-CN" sz="1800" dirty="0">
                  <a:effectLst/>
                  <a:latin typeface="华文楷体" panose="02010600040101010101" pitchFamily="2" charset="-122"/>
                  <a:ea typeface="华文楷体" panose="02010600040101010101" pitchFamily="2" charset="-122"/>
                </a:rPr>
                <a:t>、</a:t>
              </a:r>
              <a:r>
                <a:rPr lang="en-US" altLang="zh-CN" sz="1800" dirty="0">
                  <a:effectLst/>
                  <a:latin typeface="华文楷体" panose="02010600040101010101" pitchFamily="2" charset="-122"/>
                  <a:ea typeface="华文楷体" panose="02010600040101010101" pitchFamily="2" charset="-122"/>
                </a:rPr>
                <a:t>E</a:t>
              </a:r>
              <a:r>
                <a:rPr lang="en-AU" altLang="zh-CN" sz="1800" dirty="0">
                  <a:effectLst/>
                  <a:latin typeface="华文楷体" panose="02010600040101010101" pitchFamily="2" charset="-122"/>
                  <a:ea typeface="华文楷体" panose="02010600040101010101" pitchFamily="2" charset="-122"/>
                </a:rPr>
                <a:t>mail、SDN都是中心化模式，而P2P、区块链、</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数字币、</a:t>
              </a:r>
              <a:r>
                <a:rPr lang="en-AU" altLang="zh-CN" sz="1800" dirty="0">
                  <a:effectLst/>
                  <a:latin typeface="华文楷体" panose="02010600040101010101" pitchFamily="2" charset="-122"/>
                  <a:ea typeface="华文楷体" panose="02010600040101010101" pitchFamily="2" charset="-122"/>
                </a:rPr>
                <a:t>WEB3.0则是去中心化路径</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为什么会这样？你觉得</a:t>
              </a:r>
              <a:r>
                <a:rPr lang="en-US" altLang="zh-CN" sz="1800" dirty="0">
                  <a:effectLst/>
                  <a:latin typeface="华文楷体" panose="02010600040101010101" pitchFamily="2" charset="-122"/>
                  <a:ea typeface="华文楷体" panose="02010600040101010101" pitchFamily="2" charset="-122"/>
                </a:rPr>
                <a:t>WEB</a:t>
              </a:r>
              <a:r>
                <a:rPr lang="en-AU" altLang="zh-CN" sz="1800" dirty="0">
                  <a:effectLst/>
                  <a:latin typeface="华文楷体" panose="02010600040101010101" pitchFamily="2" charset="-122"/>
                  <a:ea typeface="华文楷体" panose="02010600040101010101" pitchFamily="2" charset="-122"/>
                </a:rPr>
                <a:t>3.0成功的可能性有多大？</a:t>
              </a:r>
              <a:endParaRPr lang="zh-CN" altLang="en-US" sz="3200" b="1"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sp>
        <p:nvSpPr>
          <p:cNvPr id="2" name="文本框 1"/>
          <p:cNvSpPr txBox="1"/>
          <p:nvPr/>
        </p:nvSpPr>
        <p:spPr>
          <a:xfrm>
            <a:off x="1112213" y="2116899"/>
            <a:ext cx="9967574" cy="3970318"/>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什么是中心化？</a:t>
            </a:r>
            <a:endParaRPr lang="en-US" altLang="zh-CN" dirty="0">
              <a:latin typeface="华文楷体" panose="02010600040101010101" pitchFamily="2" charset="-122"/>
              <a:ea typeface="华文楷体" panose="02010600040101010101" pitchFamily="2" charset="-122"/>
            </a:endParaRPr>
          </a:p>
          <a:p>
            <a:r>
              <a:rPr lang="en-US" altLang="zh-CN" dirty="0">
                <a:solidFill>
                  <a:srgbClr val="0F0F0F"/>
                </a:solidFill>
                <a:latin typeface="华文楷体" panose="02010600040101010101" pitchFamily="2" charset="-122"/>
                <a:ea typeface="华文楷体" panose="02010600040101010101" pitchFamily="2" charset="-122"/>
              </a:rPr>
              <a:t>        </a:t>
            </a:r>
            <a:r>
              <a:rPr lang="zh-CN" altLang="en-US" b="0" i="0" dirty="0">
                <a:solidFill>
                  <a:srgbClr val="0F0F0F"/>
                </a:solidFill>
                <a:effectLst/>
                <a:latin typeface="华文楷体" panose="02010600040101010101" pitchFamily="2" charset="-122"/>
                <a:ea typeface="华文楷体" panose="02010600040101010101" pitchFamily="2" charset="-122"/>
              </a:rPr>
              <a:t>互联网中心化（</a:t>
            </a:r>
            <a:r>
              <a:rPr lang="en-US" altLang="zh-CN" b="0" i="0" dirty="0">
                <a:solidFill>
                  <a:srgbClr val="0F0F0F"/>
                </a:solidFill>
                <a:effectLst/>
                <a:latin typeface="华文楷体" panose="02010600040101010101" pitchFamily="2" charset="-122"/>
                <a:ea typeface="华文楷体" panose="02010600040101010101" pitchFamily="2" charset="-122"/>
              </a:rPr>
              <a:t>Centralized Internet</a:t>
            </a:r>
            <a:r>
              <a:rPr lang="zh-CN" altLang="en-US" b="0" i="0" dirty="0">
                <a:solidFill>
                  <a:srgbClr val="0F0F0F"/>
                </a:solidFill>
                <a:effectLst/>
                <a:latin typeface="华文楷体" panose="02010600040101010101" pitchFamily="2" charset="-122"/>
                <a:ea typeface="华文楷体" panose="02010600040101010101" pitchFamily="2" charset="-122"/>
              </a:rPr>
              <a:t>）是指在互联网体系结构中，权力、控制和决策集中在一个或少数几个中心实体的情况。这种中心化模式通常涉及单一的服务器、服务提供商或平台，这些实体负责管理和掌控用户的数据、服务和交互。</a:t>
            </a:r>
            <a:endParaRPr lang="en-US"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中心化的优劣</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优势：</a:t>
            </a:r>
            <a:r>
              <a:rPr lang="zh-CN" altLang="en-US" b="1" i="0" dirty="0">
                <a:effectLst/>
                <a:latin typeface="华文楷体" panose="02010600040101010101" pitchFamily="2" charset="-122"/>
                <a:ea typeface="华文楷体" panose="02010600040101010101" pitchFamily="2" charset="-122"/>
              </a:rPr>
              <a:t>高效性、便利性、一致性和可控性、商业模式的可行性</a:t>
            </a:r>
            <a:endParaRPr lang="en-US" altLang="zh-CN" b="1" i="0" dirty="0">
              <a:effectLst/>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劣势：</a:t>
            </a:r>
            <a:r>
              <a:rPr lang="zh-CN" altLang="en-US" b="1" i="0" dirty="0">
                <a:effectLst/>
                <a:latin typeface="华文楷体" panose="02010600040101010101" pitchFamily="2" charset="-122"/>
                <a:ea typeface="华文楷体" panose="02010600040101010101" pitchFamily="2" charset="-122"/>
              </a:rPr>
              <a:t>单点故障、数据隐私问题、监管和审查、创新受限、用户自主权限制、匮乏系统透明</a:t>
            </a:r>
            <a:endParaRPr lang="en-US" altLang="zh-CN" b="1" i="0" dirty="0">
              <a:effectLst/>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什么是去中心化</a:t>
            </a:r>
            <a:r>
              <a:rPr lang="en-US" altLang="zh-CN" dirty="0">
                <a:latin typeface="华文楷体" panose="02010600040101010101" pitchFamily="2" charset="-122"/>
                <a:ea typeface="华文楷体" panose="02010600040101010101" pitchFamily="2" charset="-122"/>
              </a:rPr>
              <a:t>?</a:t>
            </a:r>
          </a:p>
          <a:p>
            <a:r>
              <a:rPr lang="zh-CN" altLang="en-US" b="0" i="0" dirty="0">
                <a:solidFill>
                  <a:srgbClr val="0F0F0F"/>
                </a:solidFill>
                <a:effectLst/>
                <a:latin typeface="华文楷体" panose="02010600040101010101" pitchFamily="2" charset="-122"/>
                <a:ea typeface="华文楷体" panose="02010600040101010101" pitchFamily="2" charset="-122"/>
              </a:rPr>
              <a:t>         去中心化互联网模式是一种基于分布式网络、区块链技术和去中心化协议的新型互联网架构，旨在解决传统中心化互联网模式中存在的一些问题，如数据隐私、单点故障、监管风险等。</a:t>
            </a:r>
            <a:endParaRPr lang="en-US" altLang="zh-CN" dirty="0">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优势：</a:t>
            </a:r>
            <a:r>
              <a:rPr lang="zh-CN" altLang="en-US" b="1" i="0" dirty="0">
                <a:effectLst/>
                <a:latin typeface="华文楷体" panose="02010600040101010101" pitchFamily="2" charset="-122"/>
                <a:ea typeface="华文楷体" panose="02010600040101010101" pitchFamily="2" charset="-122"/>
              </a:rPr>
              <a:t>抗单点故障、数据安全和隐私、抗审查性、用户掌控权、开放标准和协议、社区治理、去中心化软件、分布式网络效应</a:t>
            </a:r>
            <a:endParaRPr lang="en-US" altLang="zh-CN" b="1" i="0" dirty="0">
              <a:effectLst/>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zh-CN" altLang="en-US" dirty="0">
                <a:latin typeface="华文楷体" panose="02010600040101010101" pitchFamily="2" charset="-122"/>
                <a:ea typeface="华文楷体" panose="02010600040101010101" pitchFamily="2" charset="-122"/>
              </a:rPr>
              <a:t>问题：</a:t>
            </a:r>
            <a:r>
              <a:rPr lang="zh-CN" altLang="en-US" b="1" i="0" dirty="0">
                <a:effectLst/>
                <a:latin typeface="华文楷体" panose="02010600040101010101" pitchFamily="2" charset="-122"/>
                <a:ea typeface="华文楷体" panose="02010600040101010101" pitchFamily="2" charset="-122"/>
              </a:rPr>
              <a:t>性能和可扩展性、技术问题、用户体验、法律合规、能源消耗、治理和决策困难、安全性风险、缺乏可控性</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365429"/>
            <a:chOff x="367337" y="299321"/>
            <a:chExt cx="10712450" cy="1365429"/>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9" name="文本框 8"/>
            <p:cNvSpPr txBox="1"/>
            <p:nvPr/>
          </p:nvSpPr>
          <p:spPr>
            <a:xfrm>
              <a:off x="1303327" y="464421"/>
              <a:ext cx="9776460" cy="1200329"/>
            </a:xfrm>
            <a:prstGeom prst="rect">
              <a:avLst/>
            </a:prstGeom>
            <a:noFill/>
          </p:spPr>
          <p:txBody>
            <a:bodyPr wrap="square" rtlCol="0">
              <a:spAutoFit/>
            </a:bodyPr>
            <a:lstStyle/>
            <a:p>
              <a:r>
                <a:rPr lang="en-AU" altLang="zh-CN" dirty="0">
                  <a:latin typeface="华文楷体" panose="02010600040101010101" pitchFamily="2" charset="-122"/>
                  <a:ea typeface="华文楷体" panose="02010600040101010101" pitchFamily="2" charset="-122"/>
                </a:rPr>
                <a:t>4.</a:t>
              </a:r>
              <a:r>
                <a:rPr lang="en-AU" altLang="zh-CN" sz="1800" dirty="0">
                  <a:effectLst/>
                  <a:latin typeface="华文楷体" panose="02010600040101010101" pitchFamily="2" charset="-122"/>
                  <a:ea typeface="华文楷体" panose="02010600040101010101" pitchFamily="2" charset="-122"/>
                </a:rPr>
                <a:t>去中心化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的构架</a:t>
              </a:r>
              <a:r>
                <a:rPr lang="en-AU" altLang="zh-CN" sz="1800" dirty="0">
                  <a:effectLst/>
                  <a:latin typeface="华文楷体" panose="02010600040101010101" pitchFamily="2" charset="-122"/>
                  <a:ea typeface="华文楷体" panose="02010600040101010101" pitchFamily="2" charset="-122"/>
                </a:rPr>
                <a:t>是</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当初</a:t>
              </a:r>
              <a:r>
                <a:rPr lang="en-AU" altLang="zh-CN" sz="1800" dirty="0" err="1">
                  <a:effectLst/>
                  <a:latin typeface="华文楷体" panose="02010600040101010101" pitchFamily="2" charset="-122"/>
                  <a:ea typeface="华文楷体" panose="02010600040101010101" pitchFamily="2" charset="-122"/>
                </a:rPr>
                <a:t>发展包交换网络时的一个</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基本设想</a:t>
              </a:r>
              <a:r>
                <a:rPr lang="en-AU" altLang="zh-CN" sz="1800" dirty="0">
                  <a:effectLst/>
                  <a:latin typeface="华文楷体" panose="02010600040101010101" pitchFamily="2" charset="-122"/>
                  <a:ea typeface="华文楷体" panose="02010600040101010101" pitchFamily="2" charset="-122"/>
                </a:rPr>
                <a:t>，</a:t>
              </a:r>
              <a:r>
                <a:rPr lang="en-AU" altLang="zh-CN" sz="1800" dirty="0" err="1">
                  <a:effectLst/>
                  <a:latin typeface="华文楷体" panose="02010600040101010101" pitchFamily="2" charset="-122"/>
                  <a:ea typeface="华文楷体" panose="02010600040101010101" pitchFamily="2" charset="-122"/>
                </a:rPr>
                <a:t>不过</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往后</a:t>
              </a:r>
              <a:r>
                <a:rPr lang="en-AU" altLang="zh-CN" sz="1800" dirty="0" err="1">
                  <a:effectLst/>
                  <a:latin typeface="华文楷体" panose="02010600040101010101" pitchFamily="2" charset="-122"/>
                  <a:ea typeface="华文楷体" panose="02010600040101010101" pitchFamily="2" charset="-122"/>
                </a:rPr>
                <a:t>几十年</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互联网</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a:t>
              </a:r>
              <a:r>
                <a:rPr lang="en-AU" altLang="zh-CN" sz="1800" dirty="0" err="1">
                  <a:effectLst/>
                  <a:latin typeface="华文楷体" panose="02010600040101010101" pitchFamily="2" charset="-122"/>
                  <a:ea typeface="华文楷体" panose="02010600040101010101" pitchFamily="2" charset="-122"/>
                </a:rPr>
                <a:t>发展几乎在中心化和去中心化两条道路上同时进行</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着：</a:t>
              </a:r>
              <a:r>
                <a:rPr lang="en-AU" altLang="zh-CN" sz="1800" dirty="0" err="1">
                  <a:effectLst/>
                  <a:latin typeface="华文楷体" panose="02010600040101010101" pitchFamily="2" charset="-122"/>
                  <a:ea typeface="华文楷体" panose="02010600040101010101" pitchFamily="2" charset="-122"/>
                </a:rPr>
                <a:t>客户服务模式、TCP协议、WEB</a:t>
              </a:r>
              <a:r>
                <a:rPr lang="en-AU" altLang="zh-CN" sz="1800" dirty="0">
                  <a:effectLst/>
                  <a:latin typeface="华文楷体" panose="02010600040101010101" pitchFamily="2" charset="-122"/>
                  <a:ea typeface="华文楷体" panose="02010600040101010101" pitchFamily="2" charset="-122"/>
                </a:rPr>
                <a:t>、</a:t>
              </a:r>
              <a:r>
                <a:rPr lang="en-US" altLang="zh-CN" sz="1800" dirty="0">
                  <a:effectLst/>
                  <a:latin typeface="华文楷体" panose="02010600040101010101" pitchFamily="2" charset="-122"/>
                  <a:ea typeface="华文楷体" panose="02010600040101010101" pitchFamily="2" charset="-122"/>
                </a:rPr>
                <a:t>E</a:t>
              </a:r>
              <a:r>
                <a:rPr lang="en-AU" altLang="zh-CN" sz="1800" dirty="0">
                  <a:effectLst/>
                  <a:latin typeface="华文楷体" panose="02010600040101010101" pitchFamily="2" charset="-122"/>
                  <a:ea typeface="华文楷体" panose="02010600040101010101" pitchFamily="2" charset="-122"/>
                </a:rPr>
                <a:t>mail、SDN都是中心化模式，而P2P、区块链、</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数字币、</a:t>
              </a:r>
              <a:r>
                <a:rPr lang="en-AU" altLang="zh-CN" sz="1800" dirty="0">
                  <a:effectLst/>
                  <a:latin typeface="华文楷体" panose="02010600040101010101" pitchFamily="2" charset="-122"/>
                  <a:ea typeface="华文楷体" panose="02010600040101010101" pitchFamily="2" charset="-122"/>
                </a:rPr>
                <a:t>WEB3.0则是去中心化路径</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为什么会这样？你觉得</a:t>
              </a:r>
              <a:r>
                <a:rPr lang="en-US" altLang="zh-CN" sz="1800" dirty="0">
                  <a:effectLst/>
                  <a:latin typeface="华文楷体" panose="02010600040101010101" pitchFamily="2" charset="-122"/>
                  <a:ea typeface="华文楷体" panose="02010600040101010101" pitchFamily="2" charset="-122"/>
                </a:rPr>
                <a:t>WEB</a:t>
              </a:r>
              <a:r>
                <a:rPr lang="en-AU" altLang="zh-CN" sz="1800" dirty="0">
                  <a:effectLst/>
                  <a:latin typeface="华文楷体" panose="02010600040101010101" pitchFamily="2" charset="-122"/>
                  <a:ea typeface="华文楷体" panose="02010600040101010101" pitchFamily="2" charset="-122"/>
                </a:rPr>
                <a:t>3.0成功的可能性有多大？</a:t>
              </a:r>
              <a:endParaRPr lang="zh-CN" altLang="en-US" sz="3200" b="1"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sp>
        <p:nvSpPr>
          <p:cNvPr id="2" name="文本框 1"/>
          <p:cNvSpPr txBox="1"/>
          <p:nvPr/>
        </p:nvSpPr>
        <p:spPr>
          <a:xfrm>
            <a:off x="1112213" y="2116899"/>
            <a:ext cx="9967574" cy="2862322"/>
          </a:xfrm>
          <a:prstGeom prst="rect">
            <a:avLst/>
          </a:prstGeom>
          <a:noFill/>
        </p:spPr>
        <p:txBody>
          <a:bodyPr wrap="square" rtlCol="0">
            <a:spAutoFit/>
          </a:bodyPr>
          <a:lstStyle/>
          <a:p>
            <a:r>
              <a:rPr lang="en-US" altLang="zh-CN" b="0" i="0" dirty="0">
                <a:solidFill>
                  <a:srgbClr val="0F0F0F"/>
                </a:solidFill>
                <a:effectLst/>
                <a:latin typeface="华文楷体" panose="02010600040101010101" pitchFamily="2" charset="-122"/>
                <a:ea typeface="华文楷体" panose="02010600040101010101" pitchFamily="2" charset="-122"/>
              </a:rPr>
              <a:t>         Web1.0</a:t>
            </a:r>
            <a:r>
              <a:rPr lang="zh-CN" altLang="en-US" b="0" i="0" dirty="0">
                <a:solidFill>
                  <a:srgbClr val="0F0F0F"/>
                </a:solidFill>
                <a:effectLst/>
                <a:latin typeface="华文楷体" panose="02010600040101010101" pitchFamily="2" charset="-122"/>
                <a:ea typeface="华文楷体" panose="02010600040101010101" pitchFamily="2" charset="-122"/>
              </a:rPr>
              <a:t>和</a:t>
            </a:r>
            <a:r>
              <a:rPr lang="en-US" altLang="zh-CN" b="0" i="0" dirty="0">
                <a:solidFill>
                  <a:srgbClr val="0F0F0F"/>
                </a:solidFill>
                <a:effectLst/>
                <a:latin typeface="华文楷体" panose="02010600040101010101" pitchFamily="2" charset="-122"/>
                <a:ea typeface="华文楷体" panose="02010600040101010101" pitchFamily="2" charset="-122"/>
              </a:rPr>
              <a:t>Web2.0</a:t>
            </a:r>
            <a:r>
              <a:rPr lang="zh-CN" altLang="en-US" b="0" i="0" dirty="0">
                <a:solidFill>
                  <a:srgbClr val="0F0F0F"/>
                </a:solidFill>
                <a:effectLst/>
                <a:latin typeface="华文楷体" panose="02010600040101010101" pitchFamily="2" charset="-122"/>
                <a:ea typeface="华文楷体" panose="02010600040101010101" pitchFamily="2" charset="-122"/>
              </a:rPr>
              <a:t>是互联网发展历程中的两个不同阶段，分别代表了不同的互联网应用模式和技术特征。</a:t>
            </a:r>
            <a:endParaRPr lang="en-US" altLang="zh-CN" b="0" i="0" dirty="0">
              <a:solidFill>
                <a:srgbClr val="0F0F0F"/>
              </a:solidFill>
              <a:effectLst/>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F0F0F"/>
                </a:solidFill>
                <a:latin typeface="华文楷体" panose="02010600040101010101" pitchFamily="2" charset="-122"/>
                <a:ea typeface="华文楷体" panose="02010600040101010101" pitchFamily="2" charset="-122"/>
              </a:rPr>
              <a:t>Web1.0</a:t>
            </a:r>
          </a:p>
          <a:p>
            <a:r>
              <a:rPr lang="zh-CN" altLang="en-US" b="0" i="0" dirty="0">
                <a:solidFill>
                  <a:srgbClr val="0F0F0F"/>
                </a:solidFill>
                <a:effectLst/>
                <a:latin typeface="华文楷体" panose="02010600040101010101" pitchFamily="2" charset="-122"/>
                <a:ea typeface="华文楷体" panose="02010600040101010101" pitchFamily="2" charset="-122"/>
              </a:rPr>
              <a:t>         互联网的早期阶段，大致覆盖了</a:t>
            </a:r>
            <a:r>
              <a:rPr lang="en-US" altLang="zh-CN" b="0" i="0" dirty="0">
                <a:solidFill>
                  <a:srgbClr val="0F0F0F"/>
                </a:solidFill>
                <a:effectLst/>
                <a:latin typeface="华文楷体" panose="02010600040101010101" pitchFamily="2" charset="-122"/>
                <a:ea typeface="华文楷体" panose="02010600040101010101" pitchFamily="2" charset="-122"/>
              </a:rPr>
              <a:t>1990</a:t>
            </a:r>
            <a:r>
              <a:rPr lang="zh-CN" altLang="en-US" b="0" i="0" dirty="0">
                <a:solidFill>
                  <a:srgbClr val="0F0F0F"/>
                </a:solidFill>
                <a:effectLst/>
                <a:latin typeface="华文楷体" panose="02010600040101010101" pitchFamily="2" charset="-122"/>
                <a:ea typeface="华文楷体" panose="02010600040101010101" pitchFamily="2" charset="-122"/>
              </a:rPr>
              <a:t>年代末到</a:t>
            </a:r>
            <a:r>
              <a:rPr lang="en-US" altLang="zh-CN" b="0" i="0" dirty="0">
                <a:solidFill>
                  <a:srgbClr val="0F0F0F"/>
                </a:solidFill>
                <a:effectLst/>
                <a:latin typeface="华文楷体" panose="02010600040101010101" pitchFamily="2" charset="-122"/>
                <a:ea typeface="华文楷体" panose="02010600040101010101" pitchFamily="2" charset="-122"/>
              </a:rPr>
              <a:t>2000</a:t>
            </a:r>
            <a:r>
              <a:rPr lang="zh-CN" altLang="en-US" b="0" i="0" dirty="0">
                <a:solidFill>
                  <a:srgbClr val="0F0F0F"/>
                </a:solidFill>
                <a:effectLst/>
                <a:latin typeface="华文楷体" panose="02010600040101010101" pitchFamily="2" charset="-122"/>
                <a:ea typeface="华文楷体" panose="02010600040101010101" pitchFamily="2" charset="-122"/>
              </a:rPr>
              <a:t>年初。在这个阶段，互联网主要被用作信息的静态发布和检索平台。</a:t>
            </a:r>
            <a:endParaRPr lang="en-US" altLang="zh-CN" b="0" i="0" dirty="0">
              <a:solidFill>
                <a:srgbClr val="0F0F0F"/>
              </a:solidFill>
              <a:effectLst/>
              <a:latin typeface="华文楷体" panose="02010600040101010101" pitchFamily="2" charset="-122"/>
              <a:ea typeface="华文楷体" panose="02010600040101010101" pitchFamily="2" charset="-122"/>
            </a:endParaRPr>
          </a:p>
          <a:p>
            <a:pPr marL="285750" indent="-285750">
              <a:buFont typeface="Arial" panose="020B0604020202020204" pitchFamily="34" charset="0"/>
              <a:buChar char="•"/>
            </a:pPr>
            <a:r>
              <a:rPr lang="en-US" altLang="zh-CN" dirty="0">
                <a:solidFill>
                  <a:srgbClr val="0F0F0F"/>
                </a:solidFill>
                <a:latin typeface="华文楷体" panose="02010600040101010101" pitchFamily="2" charset="-122"/>
                <a:ea typeface="华文楷体" panose="02010600040101010101" pitchFamily="2" charset="-122"/>
              </a:rPr>
              <a:t>Web2.0</a:t>
            </a:r>
          </a:p>
          <a:p>
            <a:r>
              <a:rPr lang="zh-CN" altLang="en-US" b="0" i="0" dirty="0">
                <a:solidFill>
                  <a:srgbClr val="0F0F0F"/>
                </a:solidFill>
                <a:effectLst/>
                <a:latin typeface="华文楷体" panose="02010600040101010101" pitchFamily="2" charset="-122"/>
                <a:ea typeface="华文楷体" panose="02010600040101010101" pitchFamily="2" charset="-122"/>
              </a:rPr>
              <a:t>         标志着互联网进入了一种新的发展阶段，大致起步于</a:t>
            </a:r>
            <a:r>
              <a:rPr lang="en-US" altLang="zh-CN" b="0" i="0" dirty="0">
                <a:solidFill>
                  <a:srgbClr val="0F0F0F"/>
                </a:solidFill>
                <a:effectLst/>
                <a:latin typeface="华文楷体" panose="02010600040101010101" pitchFamily="2" charset="-122"/>
                <a:ea typeface="华文楷体" panose="02010600040101010101" pitchFamily="2" charset="-122"/>
              </a:rPr>
              <a:t>2000</a:t>
            </a:r>
            <a:r>
              <a:rPr lang="zh-CN" altLang="en-US" b="0" i="0" dirty="0">
                <a:solidFill>
                  <a:srgbClr val="0F0F0F"/>
                </a:solidFill>
                <a:effectLst/>
                <a:latin typeface="华文楷体" panose="02010600040101010101" pitchFamily="2" charset="-122"/>
                <a:ea typeface="华文楷体" panose="02010600040101010101" pitchFamily="2" charset="-122"/>
              </a:rPr>
              <a:t>年代初，至今仍在不断发展。</a:t>
            </a:r>
            <a:r>
              <a:rPr lang="en-US" altLang="zh-CN" b="0" i="0" dirty="0">
                <a:solidFill>
                  <a:srgbClr val="0F0F0F"/>
                </a:solidFill>
                <a:effectLst/>
                <a:latin typeface="华文楷体" panose="02010600040101010101" pitchFamily="2" charset="-122"/>
                <a:ea typeface="华文楷体" panose="02010600040101010101" pitchFamily="2" charset="-122"/>
              </a:rPr>
              <a:t>Web2.0</a:t>
            </a:r>
            <a:r>
              <a:rPr lang="zh-CN" altLang="en-US" b="0" i="0" dirty="0">
                <a:solidFill>
                  <a:srgbClr val="0F0F0F"/>
                </a:solidFill>
                <a:effectLst/>
                <a:latin typeface="华文楷体" panose="02010600040101010101" pitchFamily="2" charset="-122"/>
                <a:ea typeface="华文楷体" panose="02010600040101010101" pitchFamily="2" charset="-122"/>
              </a:rPr>
              <a:t>强调用户生成内容、社交互动和动态应用。</a:t>
            </a:r>
            <a:endParaRPr lang="en-US" altLang="zh-CN" b="0" i="0" dirty="0">
              <a:solidFill>
                <a:srgbClr val="0F0F0F"/>
              </a:solidFill>
              <a:effectLst/>
              <a:latin typeface="华文楷体" panose="02010600040101010101" pitchFamily="2" charset="-122"/>
              <a:ea typeface="华文楷体" panose="02010600040101010101" pitchFamily="2" charset="-122"/>
            </a:endParaRPr>
          </a:p>
          <a:p>
            <a:r>
              <a:rPr lang="en-US" altLang="zh-CN" dirty="0">
                <a:solidFill>
                  <a:srgbClr val="0F0F0F"/>
                </a:solidFill>
                <a:latin typeface="华文楷体" panose="02010600040101010101" pitchFamily="2" charset="-122"/>
                <a:ea typeface="华文楷体" panose="02010600040101010101" pitchFamily="2" charset="-122"/>
              </a:rPr>
              <a:t>         </a:t>
            </a:r>
            <a:r>
              <a:rPr lang="zh-CN" altLang="en-US" dirty="0">
                <a:solidFill>
                  <a:srgbClr val="0F0F0F"/>
                </a:solidFill>
                <a:latin typeface="华文楷体" panose="02010600040101010101" pitchFamily="2" charset="-122"/>
                <a:ea typeface="华文楷体" panose="02010600040101010101" pitchFamily="2" charset="-122"/>
              </a:rPr>
              <a:t>而现在的</a:t>
            </a:r>
            <a:r>
              <a:rPr lang="en-US" altLang="zh-CN" dirty="0">
                <a:solidFill>
                  <a:srgbClr val="0F0F0F"/>
                </a:solidFill>
                <a:latin typeface="华文楷体" panose="02010600040101010101" pitchFamily="2" charset="-122"/>
                <a:ea typeface="华文楷体" panose="02010600040101010101" pitchFamily="2" charset="-122"/>
              </a:rPr>
              <a:t>web3.0</a:t>
            </a:r>
            <a:r>
              <a:rPr lang="zh-CN" altLang="en-US" dirty="0">
                <a:solidFill>
                  <a:srgbClr val="0F0F0F"/>
                </a:solidFill>
                <a:latin typeface="华文楷体" panose="02010600040101010101" pitchFamily="2" charset="-122"/>
                <a:ea typeface="华文楷体" panose="02010600040101010101" pitchFamily="2" charset="-122"/>
              </a:rPr>
              <a:t>是对未来互联网的一种设想，</a:t>
            </a:r>
            <a:r>
              <a:rPr lang="zh-CN" altLang="en-US" b="0" i="0" dirty="0">
                <a:solidFill>
                  <a:srgbClr val="0F0F0F"/>
                </a:solidFill>
                <a:effectLst/>
                <a:latin typeface="华文楷体" panose="02010600040101010101" pitchFamily="2" charset="-122"/>
                <a:ea typeface="华文楷体" panose="02010600040101010101" pitchFamily="2" charset="-122"/>
              </a:rPr>
              <a:t>强调去中心化、语义化数据、智能合约等特性，但同时也将面对新的问题和挑战</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365429"/>
            <a:chOff x="367337" y="299321"/>
            <a:chExt cx="10712450" cy="1365429"/>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9" name="文本框 8"/>
            <p:cNvSpPr txBox="1"/>
            <p:nvPr/>
          </p:nvSpPr>
          <p:spPr>
            <a:xfrm>
              <a:off x="1303327" y="464421"/>
              <a:ext cx="9776460" cy="1200329"/>
            </a:xfrm>
            <a:prstGeom prst="rect">
              <a:avLst/>
            </a:prstGeom>
            <a:noFill/>
          </p:spPr>
          <p:txBody>
            <a:bodyPr wrap="square" rtlCol="0">
              <a:spAutoFit/>
            </a:bodyPr>
            <a:lstStyle/>
            <a:p>
              <a:r>
                <a:rPr lang="en-AU" altLang="zh-CN" dirty="0">
                  <a:latin typeface="华文楷体" panose="02010600040101010101" pitchFamily="2" charset="-122"/>
                  <a:ea typeface="华文楷体" panose="02010600040101010101" pitchFamily="2" charset="-122"/>
                </a:rPr>
                <a:t>4.</a:t>
              </a:r>
              <a:r>
                <a:rPr lang="en-AU" altLang="zh-CN" sz="1800" dirty="0">
                  <a:effectLst/>
                  <a:latin typeface="华文楷体" panose="02010600040101010101" pitchFamily="2" charset="-122"/>
                  <a:ea typeface="华文楷体" panose="02010600040101010101" pitchFamily="2" charset="-122"/>
                </a:rPr>
                <a:t>去中心化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的构架</a:t>
              </a:r>
              <a:r>
                <a:rPr lang="en-AU" altLang="zh-CN" sz="1800" dirty="0">
                  <a:effectLst/>
                  <a:latin typeface="华文楷体" panose="02010600040101010101" pitchFamily="2" charset="-122"/>
                  <a:ea typeface="华文楷体" panose="02010600040101010101" pitchFamily="2" charset="-122"/>
                </a:rPr>
                <a:t>是</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当初</a:t>
              </a:r>
              <a:r>
                <a:rPr lang="en-AU" altLang="zh-CN" sz="1800" dirty="0" err="1">
                  <a:effectLst/>
                  <a:latin typeface="华文楷体" panose="02010600040101010101" pitchFamily="2" charset="-122"/>
                  <a:ea typeface="华文楷体" panose="02010600040101010101" pitchFamily="2" charset="-122"/>
                </a:rPr>
                <a:t>发展包交换网络时的一个</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基本设想</a:t>
              </a:r>
              <a:r>
                <a:rPr lang="en-AU" altLang="zh-CN" sz="1800" dirty="0">
                  <a:effectLst/>
                  <a:latin typeface="华文楷体" panose="02010600040101010101" pitchFamily="2" charset="-122"/>
                  <a:ea typeface="华文楷体" panose="02010600040101010101" pitchFamily="2" charset="-122"/>
                </a:rPr>
                <a:t>，</a:t>
              </a:r>
              <a:r>
                <a:rPr lang="en-AU" altLang="zh-CN" sz="1800" dirty="0" err="1">
                  <a:effectLst/>
                  <a:latin typeface="华文楷体" panose="02010600040101010101" pitchFamily="2" charset="-122"/>
                  <a:ea typeface="华文楷体" panose="02010600040101010101" pitchFamily="2" charset="-122"/>
                </a:rPr>
                <a:t>不过</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往后</a:t>
              </a:r>
              <a:r>
                <a:rPr lang="en-AU" altLang="zh-CN" sz="1800" dirty="0" err="1">
                  <a:effectLst/>
                  <a:latin typeface="华文楷体" panose="02010600040101010101" pitchFamily="2" charset="-122"/>
                  <a:ea typeface="华文楷体" panose="02010600040101010101" pitchFamily="2" charset="-122"/>
                </a:rPr>
                <a:t>几十年</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互联网</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a:t>
              </a:r>
              <a:r>
                <a:rPr lang="en-AU" altLang="zh-CN" sz="1800" dirty="0" err="1">
                  <a:effectLst/>
                  <a:latin typeface="华文楷体" panose="02010600040101010101" pitchFamily="2" charset="-122"/>
                  <a:ea typeface="华文楷体" panose="02010600040101010101" pitchFamily="2" charset="-122"/>
                </a:rPr>
                <a:t>发展几乎在中心化和去中心化两条道路上同时进行</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着：</a:t>
              </a:r>
              <a:r>
                <a:rPr lang="en-AU" altLang="zh-CN" sz="1800" dirty="0" err="1">
                  <a:effectLst/>
                  <a:latin typeface="华文楷体" panose="02010600040101010101" pitchFamily="2" charset="-122"/>
                  <a:ea typeface="华文楷体" panose="02010600040101010101" pitchFamily="2" charset="-122"/>
                </a:rPr>
                <a:t>客户服务模式、TCP协议、WEB</a:t>
              </a:r>
              <a:r>
                <a:rPr lang="en-AU" altLang="zh-CN" sz="1800" dirty="0">
                  <a:effectLst/>
                  <a:latin typeface="华文楷体" panose="02010600040101010101" pitchFamily="2" charset="-122"/>
                  <a:ea typeface="华文楷体" panose="02010600040101010101" pitchFamily="2" charset="-122"/>
                </a:rPr>
                <a:t>、</a:t>
              </a:r>
              <a:r>
                <a:rPr lang="en-US" altLang="zh-CN" sz="1800" dirty="0">
                  <a:effectLst/>
                  <a:latin typeface="华文楷体" panose="02010600040101010101" pitchFamily="2" charset="-122"/>
                  <a:ea typeface="华文楷体" panose="02010600040101010101" pitchFamily="2" charset="-122"/>
                </a:rPr>
                <a:t>E</a:t>
              </a:r>
              <a:r>
                <a:rPr lang="en-AU" altLang="zh-CN" sz="1800" dirty="0">
                  <a:effectLst/>
                  <a:latin typeface="华文楷体" panose="02010600040101010101" pitchFamily="2" charset="-122"/>
                  <a:ea typeface="华文楷体" panose="02010600040101010101" pitchFamily="2" charset="-122"/>
                </a:rPr>
                <a:t>mail、SDN都是中心化模式，而P2P、区块链、</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数字币、</a:t>
              </a:r>
              <a:r>
                <a:rPr lang="en-AU" altLang="zh-CN" sz="1800" dirty="0">
                  <a:effectLst/>
                  <a:latin typeface="华文楷体" panose="02010600040101010101" pitchFamily="2" charset="-122"/>
                  <a:ea typeface="华文楷体" panose="02010600040101010101" pitchFamily="2" charset="-122"/>
                </a:rPr>
                <a:t>WEB3.0则是去中心化路径</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为什么会这样？你觉得</a:t>
              </a:r>
              <a:r>
                <a:rPr lang="en-US" altLang="zh-CN" sz="1800" dirty="0">
                  <a:effectLst/>
                  <a:latin typeface="华文楷体" panose="02010600040101010101" pitchFamily="2" charset="-122"/>
                  <a:ea typeface="华文楷体" panose="02010600040101010101" pitchFamily="2" charset="-122"/>
                </a:rPr>
                <a:t>WEB</a:t>
              </a:r>
              <a:r>
                <a:rPr lang="en-AU" altLang="zh-CN" sz="1800" dirty="0">
                  <a:effectLst/>
                  <a:latin typeface="华文楷体" panose="02010600040101010101" pitchFamily="2" charset="-122"/>
                  <a:ea typeface="华文楷体" panose="02010600040101010101" pitchFamily="2" charset="-122"/>
                </a:rPr>
                <a:t>3.0成功的可能性有多大？</a:t>
              </a:r>
              <a:endParaRPr lang="zh-CN" altLang="en-US" sz="3200" b="1"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sp>
        <p:nvSpPr>
          <p:cNvPr id="2" name="文本框 1"/>
          <p:cNvSpPr txBox="1"/>
          <p:nvPr/>
        </p:nvSpPr>
        <p:spPr>
          <a:xfrm>
            <a:off x="1030794" y="1847589"/>
            <a:ext cx="9967574" cy="4247317"/>
          </a:xfrm>
          <a:prstGeom prst="rect">
            <a:avLst/>
          </a:prstGeom>
          <a:noFill/>
        </p:spPr>
        <p:txBody>
          <a:bodyPr wrap="square" rtlCol="0">
            <a:spAutoFit/>
          </a:bodyPr>
          <a:lstStyle/>
          <a:p>
            <a:pPr algn="l"/>
            <a:r>
              <a:rPr lang="en-US" altLang="zh-CN" b="0" i="0" dirty="0">
                <a:solidFill>
                  <a:srgbClr val="0F0F0F"/>
                </a:solidFill>
                <a:effectLst/>
                <a:latin typeface="华文楷体" panose="02010600040101010101" pitchFamily="2" charset="-122"/>
                <a:ea typeface="华文楷体" panose="02010600040101010101" pitchFamily="2" charset="-122"/>
              </a:rPr>
              <a:t>         </a:t>
            </a:r>
            <a:r>
              <a:rPr lang="en-US" altLang="zh-CN" b="1" i="0" dirty="0">
                <a:effectLst/>
                <a:latin typeface="华文楷体" panose="02010600040101010101" pitchFamily="2" charset="-122"/>
                <a:ea typeface="华文楷体" panose="02010600040101010101" pitchFamily="2" charset="-122"/>
              </a:rPr>
              <a:t>Web3.0</a:t>
            </a:r>
            <a:r>
              <a:rPr lang="zh-CN" altLang="en-US" b="1" i="0" dirty="0">
                <a:effectLst/>
                <a:latin typeface="华文楷体" panose="02010600040101010101" pitchFamily="2" charset="-122"/>
                <a:ea typeface="华文楷体" panose="02010600040101010101" pitchFamily="2" charset="-122"/>
              </a:rPr>
              <a:t>的优势：</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去中心化：</a:t>
            </a:r>
            <a:r>
              <a:rPr lang="zh-CN" altLang="en-US" b="0" i="0" dirty="0">
                <a:effectLst/>
                <a:latin typeface="华文楷体" panose="02010600040101010101" pitchFamily="2" charset="-122"/>
                <a:ea typeface="华文楷体" panose="02010600040101010101" pitchFamily="2" charset="-122"/>
              </a:rPr>
              <a:t> </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鼓励去中心化架构，减少了对中心实体的依赖，提高了系统的韧性和可靠性。</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数据拥有者掌控：</a:t>
            </a:r>
            <a:r>
              <a:rPr lang="zh-CN" altLang="en-US" b="0" i="0" dirty="0">
                <a:effectLst/>
                <a:latin typeface="华文楷体" panose="02010600040101010101" pitchFamily="2" charset="-122"/>
                <a:ea typeface="华文楷体" panose="02010600040101010101" pitchFamily="2" charset="-122"/>
              </a:rPr>
              <a:t> 用户对个人数据拥有更多的控制权，可以决定如何共享和使用自己的数据。</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智能合约：</a:t>
            </a:r>
            <a:r>
              <a:rPr lang="zh-CN" altLang="en-US" b="0" i="0" dirty="0">
                <a:effectLst/>
                <a:latin typeface="华文楷体" panose="02010600040101010101" pitchFamily="2" charset="-122"/>
                <a:ea typeface="华文楷体" panose="02010600040101010101" pitchFamily="2" charset="-122"/>
              </a:rPr>
              <a:t> 引入智能合约，使得在互联网上进行更为复杂的、自动化的交互成为可能，减少了对中间人的依赖。</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语义化数据：</a:t>
            </a:r>
            <a:r>
              <a:rPr lang="zh-CN" altLang="en-US" b="0" i="0" dirty="0">
                <a:effectLst/>
                <a:latin typeface="华文楷体" panose="02010600040101010101" pitchFamily="2" charset="-122"/>
                <a:ea typeface="华文楷体" panose="02010600040101010101" pitchFamily="2" charset="-122"/>
              </a:rPr>
              <a:t> </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强调语义化数据，使得数据之间的关系更为清晰，提升了搜索引擎和应用程序的智能化程度。</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开放标准：</a:t>
            </a:r>
            <a:r>
              <a:rPr lang="zh-CN" altLang="en-US" b="0" i="0" dirty="0">
                <a:effectLst/>
                <a:latin typeface="华文楷体" panose="02010600040101010101" pitchFamily="2" charset="-122"/>
                <a:ea typeface="华文楷体" panose="02010600040101010101" pitchFamily="2" charset="-122"/>
              </a:rPr>
              <a:t> 采用开放标准和协议，支持不同系统和应用之间更好的互操作性，促进了更开放的网络生态系统。</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社区治理：</a:t>
            </a:r>
            <a:r>
              <a:rPr lang="zh-CN" altLang="en-US" b="0" i="0" dirty="0">
                <a:effectLst/>
                <a:latin typeface="华文楷体" panose="02010600040101010101" pitchFamily="2" charset="-122"/>
                <a:ea typeface="华文楷体" panose="02010600040101010101" pitchFamily="2" charset="-122"/>
              </a:rPr>
              <a:t> 强调社区的参与和治理，决策可能通过社区共识来制定，增加了系统的民主性和透明度。</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安全性：</a:t>
            </a:r>
            <a:r>
              <a:rPr lang="zh-CN" altLang="en-US" b="0" i="0" dirty="0">
                <a:effectLst/>
                <a:latin typeface="华文楷体" panose="02010600040101010101" pitchFamily="2" charset="-122"/>
                <a:ea typeface="华文楷体" panose="02010600040101010101" pitchFamily="2" charset="-122"/>
              </a:rPr>
              <a:t> 通过加密技术和去中心化的特性，</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有望提供更高水平的安全性，防范一些传统互联网中的安全隐患。</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全球协作：</a:t>
            </a:r>
            <a:r>
              <a:rPr lang="zh-CN" altLang="en-US" b="0" i="0" dirty="0">
                <a:effectLst/>
                <a:latin typeface="华文楷体" panose="02010600040101010101" pitchFamily="2" charset="-122"/>
                <a:ea typeface="华文楷体" panose="02010600040101010101" pitchFamily="2" charset="-122"/>
              </a:rPr>
              <a:t> </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的去中心化特性有助于促进全球协作，使得信息和价值能够更自由地在全球范围内流动。</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365429"/>
            <a:chOff x="367337" y="299321"/>
            <a:chExt cx="10712450" cy="1365429"/>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9" name="文本框 8"/>
            <p:cNvSpPr txBox="1"/>
            <p:nvPr/>
          </p:nvSpPr>
          <p:spPr>
            <a:xfrm>
              <a:off x="1303327" y="464421"/>
              <a:ext cx="9776460" cy="1200329"/>
            </a:xfrm>
            <a:prstGeom prst="rect">
              <a:avLst/>
            </a:prstGeom>
            <a:noFill/>
          </p:spPr>
          <p:txBody>
            <a:bodyPr wrap="square" rtlCol="0">
              <a:spAutoFit/>
            </a:bodyPr>
            <a:lstStyle/>
            <a:p>
              <a:r>
                <a:rPr lang="en-AU" altLang="zh-CN" dirty="0">
                  <a:latin typeface="华文楷体" panose="02010600040101010101" pitchFamily="2" charset="-122"/>
                  <a:ea typeface="华文楷体" panose="02010600040101010101" pitchFamily="2" charset="-122"/>
                </a:rPr>
                <a:t>4.</a:t>
              </a:r>
              <a:r>
                <a:rPr lang="en-AU" altLang="zh-CN" sz="1800" dirty="0">
                  <a:effectLst/>
                  <a:latin typeface="华文楷体" panose="02010600040101010101" pitchFamily="2" charset="-122"/>
                  <a:ea typeface="华文楷体" panose="02010600040101010101" pitchFamily="2" charset="-122"/>
                </a:rPr>
                <a:t>去中心化</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的构架</a:t>
              </a:r>
              <a:r>
                <a:rPr lang="en-AU" altLang="zh-CN" sz="1800" dirty="0">
                  <a:effectLst/>
                  <a:latin typeface="华文楷体" panose="02010600040101010101" pitchFamily="2" charset="-122"/>
                  <a:ea typeface="华文楷体" panose="02010600040101010101" pitchFamily="2" charset="-122"/>
                </a:rPr>
                <a:t>是</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当初</a:t>
              </a:r>
              <a:r>
                <a:rPr lang="en-AU" altLang="zh-CN" sz="1800" dirty="0" err="1">
                  <a:effectLst/>
                  <a:latin typeface="华文楷体" panose="02010600040101010101" pitchFamily="2" charset="-122"/>
                  <a:ea typeface="华文楷体" panose="02010600040101010101" pitchFamily="2" charset="-122"/>
                </a:rPr>
                <a:t>发展包交换网络时的一个</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基本设想</a:t>
              </a:r>
              <a:r>
                <a:rPr lang="en-AU" altLang="zh-CN" sz="1800" dirty="0">
                  <a:effectLst/>
                  <a:latin typeface="华文楷体" panose="02010600040101010101" pitchFamily="2" charset="-122"/>
                  <a:ea typeface="华文楷体" panose="02010600040101010101" pitchFamily="2" charset="-122"/>
                </a:rPr>
                <a:t>，</a:t>
              </a:r>
              <a:r>
                <a:rPr lang="en-AU" altLang="zh-CN" sz="1800" dirty="0" err="1">
                  <a:effectLst/>
                  <a:latin typeface="华文楷体" panose="02010600040101010101" pitchFamily="2" charset="-122"/>
                  <a:ea typeface="华文楷体" panose="02010600040101010101" pitchFamily="2" charset="-122"/>
                </a:rPr>
                <a:t>不过</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往后</a:t>
              </a:r>
              <a:r>
                <a:rPr lang="en-AU" altLang="zh-CN" sz="1800" dirty="0" err="1">
                  <a:effectLst/>
                  <a:latin typeface="华文楷体" panose="02010600040101010101" pitchFamily="2" charset="-122"/>
                  <a:ea typeface="华文楷体" panose="02010600040101010101" pitchFamily="2" charset="-122"/>
                </a:rPr>
                <a:t>几十年</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互联网</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的</a:t>
              </a:r>
              <a:r>
                <a:rPr lang="en-AU" altLang="zh-CN" sz="1800" dirty="0" err="1">
                  <a:effectLst/>
                  <a:latin typeface="华文楷体" panose="02010600040101010101" pitchFamily="2" charset="-122"/>
                  <a:ea typeface="华文楷体" panose="02010600040101010101" pitchFamily="2" charset="-122"/>
                </a:rPr>
                <a:t>发展几乎在中心化和去中心化两条道路上同时进行</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着：</a:t>
              </a:r>
              <a:r>
                <a:rPr lang="en-AU" altLang="zh-CN" sz="1800" dirty="0" err="1">
                  <a:effectLst/>
                  <a:latin typeface="华文楷体" panose="02010600040101010101" pitchFamily="2" charset="-122"/>
                  <a:ea typeface="华文楷体" panose="02010600040101010101" pitchFamily="2" charset="-122"/>
                </a:rPr>
                <a:t>客户服务模式、TCP协议、WEB</a:t>
              </a:r>
              <a:r>
                <a:rPr lang="en-AU" altLang="zh-CN" sz="1800" dirty="0">
                  <a:effectLst/>
                  <a:latin typeface="华文楷体" panose="02010600040101010101" pitchFamily="2" charset="-122"/>
                  <a:ea typeface="华文楷体" panose="02010600040101010101" pitchFamily="2" charset="-122"/>
                </a:rPr>
                <a:t>、</a:t>
              </a:r>
              <a:r>
                <a:rPr lang="en-US" altLang="zh-CN" sz="1800" dirty="0">
                  <a:effectLst/>
                  <a:latin typeface="华文楷体" panose="02010600040101010101" pitchFamily="2" charset="-122"/>
                  <a:ea typeface="华文楷体" panose="02010600040101010101" pitchFamily="2" charset="-122"/>
                </a:rPr>
                <a:t>E</a:t>
              </a:r>
              <a:r>
                <a:rPr lang="en-AU" altLang="zh-CN" sz="1800" dirty="0">
                  <a:effectLst/>
                  <a:latin typeface="华文楷体" panose="02010600040101010101" pitchFamily="2" charset="-122"/>
                  <a:ea typeface="华文楷体" panose="02010600040101010101" pitchFamily="2" charset="-122"/>
                </a:rPr>
                <a:t>mail、SDN都是中心化模式，而P2P、区块链、</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数字币、</a:t>
              </a:r>
              <a:r>
                <a:rPr lang="en-AU" altLang="zh-CN" sz="1800" dirty="0">
                  <a:effectLst/>
                  <a:latin typeface="华文楷体" panose="02010600040101010101" pitchFamily="2" charset="-122"/>
                  <a:ea typeface="华文楷体" panose="02010600040101010101" pitchFamily="2" charset="-122"/>
                </a:rPr>
                <a:t>WEB3.0则是去中心化路径</a:t>
              </a:r>
              <a:r>
                <a:rPr lang="zh-CN" altLang="zh-CN" sz="1800" dirty="0">
                  <a:effectLst/>
                  <a:latin typeface="华文楷体" panose="02010600040101010101" pitchFamily="2" charset="-122"/>
                  <a:ea typeface="华文楷体" panose="02010600040101010101" pitchFamily="2" charset="-122"/>
                  <a:cs typeface="Times New Roman" panose="02020603050405020304" pitchFamily="18" charset="0"/>
                </a:rPr>
                <a:t>。</a:t>
              </a:r>
              <a:r>
                <a:rPr lang="en-AU" altLang="zh-CN" sz="1800" dirty="0" err="1">
                  <a:effectLst/>
                  <a:latin typeface="华文楷体" panose="02010600040101010101" pitchFamily="2" charset="-122"/>
                  <a:ea typeface="华文楷体" panose="02010600040101010101" pitchFamily="2" charset="-122"/>
                </a:rPr>
                <a:t>为什么会这样？你觉得</a:t>
              </a:r>
              <a:r>
                <a:rPr lang="en-US" altLang="zh-CN" sz="1800" dirty="0">
                  <a:effectLst/>
                  <a:latin typeface="华文楷体" panose="02010600040101010101" pitchFamily="2" charset="-122"/>
                  <a:ea typeface="华文楷体" panose="02010600040101010101" pitchFamily="2" charset="-122"/>
                </a:rPr>
                <a:t>WEB</a:t>
              </a:r>
              <a:r>
                <a:rPr lang="en-AU" altLang="zh-CN" sz="1800" dirty="0">
                  <a:effectLst/>
                  <a:latin typeface="华文楷体" panose="02010600040101010101" pitchFamily="2" charset="-122"/>
                  <a:ea typeface="华文楷体" panose="02010600040101010101" pitchFamily="2" charset="-122"/>
                </a:rPr>
                <a:t>3.0成功的可能性有多大？</a:t>
              </a:r>
              <a:endParaRPr lang="zh-CN" altLang="en-US" sz="3200" b="1"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sp>
        <p:nvSpPr>
          <p:cNvPr id="2" name="文本框 1"/>
          <p:cNvSpPr txBox="1"/>
          <p:nvPr/>
        </p:nvSpPr>
        <p:spPr>
          <a:xfrm>
            <a:off x="1030794" y="1847589"/>
            <a:ext cx="9967574" cy="4524315"/>
          </a:xfrm>
          <a:prstGeom prst="rect">
            <a:avLst/>
          </a:prstGeom>
          <a:noFill/>
        </p:spPr>
        <p:txBody>
          <a:bodyPr wrap="square" rtlCol="0">
            <a:spAutoFit/>
          </a:bodyPr>
          <a:lstStyle/>
          <a:p>
            <a:pPr algn="l"/>
            <a:r>
              <a:rPr lang="en-US" altLang="zh-CN" b="0" i="0" dirty="0">
                <a:solidFill>
                  <a:srgbClr val="0F0F0F"/>
                </a:solidFill>
                <a:effectLst/>
                <a:latin typeface="华文楷体" panose="02010600040101010101" pitchFamily="2" charset="-122"/>
                <a:ea typeface="华文楷体" panose="02010600040101010101" pitchFamily="2" charset="-122"/>
              </a:rPr>
              <a:t>         </a:t>
            </a:r>
            <a:r>
              <a:rPr lang="en-US" altLang="zh-CN" b="1" i="0" dirty="0">
                <a:effectLst/>
                <a:latin typeface="华文楷体" panose="02010600040101010101" pitchFamily="2" charset="-122"/>
                <a:ea typeface="华文楷体" panose="02010600040101010101" pitchFamily="2" charset="-122"/>
              </a:rPr>
              <a:t>Web3.0</a:t>
            </a:r>
            <a:r>
              <a:rPr lang="zh-CN" altLang="en-US" b="1" i="0" dirty="0">
                <a:effectLst/>
                <a:latin typeface="华文楷体" panose="02010600040101010101" pitchFamily="2" charset="-122"/>
                <a:ea typeface="华文楷体" panose="02010600040101010101" pitchFamily="2" charset="-122"/>
              </a:rPr>
              <a:t>的问题和挑战：</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性能和可扩展性：</a:t>
            </a:r>
            <a:r>
              <a:rPr lang="zh-CN" altLang="en-US" b="0" i="0" dirty="0">
                <a:effectLst/>
                <a:latin typeface="华文楷体" panose="02010600040101010101" pitchFamily="2" charset="-122"/>
                <a:ea typeface="华文楷体" panose="02010600040101010101" pitchFamily="2" charset="-122"/>
              </a:rPr>
              <a:t> 去中心化架构可能面临性能和可扩展性的挑战，特别是在大规模用户和交易的情况下。</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用户体验：</a:t>
            </a:r>
            <a:r>
              <a:rPr lang="zh-CN" altLang="en-US" b="0" i="0" dirty="0">
                <a:effectLst/>
                <a:latin typeface="华文楷体" panose="02010600040101010101" pitchFamily="2" charset="-122"/>
                <a:ea typeface="华文楷体" panose="02010600040101010101" pitchFamily="2" charset="-122"/>
              </a:rPr>
              <a:t> 一些</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应用在用户体验方面可能不如传统中心化应用，这可能阻碍用户的广泛采用。</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技术难题：</a:t>
            </a:r>
            <a:r>
              <a:rPr lang="zh-CN" altLang="en-US" b="0" i="0" dirty="0">
                <a:effectLst/>
                <a:latin typeface="华文楷体" panose="02010600040101010101" pitchFamily="2" charset="-122"/>
                <a:ea typeface="华文楷体" panose="02010600040101010101" pitchFamily="2" charset="-122"/>
              </a:rPr>
              <a:t> 实现</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需要克服一些技术难题，包括分布式一致性、区块链的可扩展性和智能合约的安全性。</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法律合规：</a:t>
            </a:r>
            <a:r>
              <a:rPr lang="zh-CN" altLang="en-US" b="0" i="0" dirty="0">
                <a:effectLst/>
                <a:latin typeface="华文楷体" panose="02010600040101010101" pitchFamily="2" charset="-122"/>
                <a:ea typeface="华文楷体" panose="02010600040101010101" pitchFamily="2" charset="-122"/>
              </a:rPr>
              <a:t> 在某些国家和领域，</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系统可能面临法律合规的挑战，尤其是涉及加密货币和智能合约的应用。</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能源消耗：</a:t>
            </a:r>
            <a:r>
              <a:rPr lang="zh-CN" altLang="en-US" b="0" i="0" dirty="0">
                <a:effectLst/>
                <a:latin typeface="华文楷体" panose="02010600040101010101" pitchFamily="2" charset="-122"/>
                <a:ea typeface="华文楷体" panose="02010600040101010101" pitchFamily="2" charset="-122"/>
              </a:rPr>
              <a:t> 一些采用工作量证明（</a:t>
            </a:r>
            <a:r>
              <a:rPr lang="en-US" altLang="zh-CN" b="0" i="0" dirty="0">
                <a:effectLst/>
                <a:latin typeface="华文楷体" panose="02010600040101010101" pitchFamily="2" charset="-122"/>
                <a:ea typeface="华文楷体" panose="02010600040101010101" pitchFamily="2" charset="-122"/>
              </a:rPr>
              <a:t>Proof of Work</a:t>
            </a:r>
            <a:r>
              <a:rPr lang="zh-CN" altLang="en-US" b="0" i="0" dirty="0">
                <a:effectLst/>
                <a:latin typeface="华文楷体" panose="02010600040101010101" pitchFamily="2" charset="-122"/>
                <a:ea typeface="华文楷体" panose="02010600040101010101" pitchFamily="2" charset="-122"/>
              </a:rPr>
              <a:t>）共识机制的区块链可能消耗大量的能源。</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治理和决策困难：</a:t>
            </a:r>
            <a:r>
              <a:rPr lang="zh-CN" altLang="en-US" b="0" i="0" dirty="0">
                <a:effectLst/>
                <a:latin typeface="华文楷体" panose="02010600040101010101" pitchFamily="2" charset="-122"/>
                <a:ea typeface="华文楷体" panose="02010600040101010101" pitchFamily="2" charset="-122"/>
              </a:rPr>
              <a:t> 社区治理虽然强调了参与，但也可能导致决策的困难和冗长，特别是在复杂问题上。</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安全性风险：</a:t>
            </a:r>
            <a:r>
              <a:rPr lang="zh-CN" altLang="en-US" b="0" i="0" dirty="0">
                <a:effectLst/>
                <a:latin typeface="华文楷体" panose="02010600040101010101" pitchFamily="2" charset="-122"/>
                <a:ea typeface="华文楷体" panose="02010600040101010101" pitchFamily="2" charset="-122"/>
              </a:rPr>
              <a:t> 尽管区块链技术具有不可篡改的特性，但仍然存在一些安全性风险，如智能合约漏洞、</a:t>
            </a:r>
            <a:r>
              <a:rPr lang="en-US" altLang="zh-CN" b="0" i="0" dirty="0">
                <a:effectLst/>
                <a:latin typeface="华文楷体" panose="02010600040101010101" pitchFamily="2" charset="-122"/>
                <a:ea typeface="华文楷体" panose="02010600040101010101" pitchFamily="2" charset="-122"/>
              </a:rPr>
              <a:t>51%</a:t>
            </a:r>
            <a:r>
              <a:rPr lang="zh-CN" altLang="en-US" b="0" i="0" dirty="0">
                <a:effectLst/>
                <a:latin typeface="华文楷体" panose="02010600040101010101" pitchFamily="2" charset="-122"/>
                <a:ea typeface="华文楷体" panose="02010600040101010101" pitchFamily="2" charset="-122"/>
              </a:rPr>
              <a:t>攻击等。</a:t>
            </a:r>
          </a:p>
          <a:p>
            <a:pPr algn="l">
              <a:buFont typeface="+mj-lt"/>
              <a:buAutoNum type="arabicPeriod"/>
            </a:pPr>
            <a:r>
              <a:rPr lang="zh-CN" altLang="en-US" b="1" i="0" dirty="0">
                <a:effectLst/>
                <a:latin typeface="华文楷体" panose="02010600040101010101" pitchFamily="2" charset="-122"/>
                <a:ea typeface="华文楷体" panose="02010600040101010101" pitchFamily="2" charset="-122"/>
              </a:rPr>
              <a:t>教育和普及：</a:t>
            </a:r>
            <a:r>
              <a:rPr lang="zh-CN" altLang="en-US" b="0" i="0" dirty="0">
                <a:effectLst/>
                <a:latin typeface="华文楷体" panose="02010600040101010101" pitchFamily="2" charset="-122"/>
                <a:ea typeface="华文楷体" panose="02010600040101010101" pitchFamily="2" charset="-122"/>
              </a:rPr>
              <a:t> </a:t>
            </a:r>
            <a:r>
              <a:rPr lang="en-US" altLang="zh-CN" b="0" i="0" dirty="0">
                <a:effectLst/>
                <a:latin typeface="华文楷体" panose="02010600040101010101" pitchFamily="2" charset="-122"/>
                <a:ea typeface="华文楷体" panose="02010600040101010101" pitchFamily="2" charset="-122"/>
              </a:rPr>
              <a:t>Web3.0</a:t>
            </a:r>
            <a:r>
              <a:rPr lang="zh-CN" altLang="en-US" b="0" i="0" dirty="0">
                <a:effectLst/>
                <a:latin typeface="华文楷体" panose="02010600040101010101" pitchFamily="2" charset="-122"/>
                <a:ea typeface="华文楷体" panose="02010600040101010101" pitchFamily="2" charset="-122"/>
              </a:rPr>
              <a:t>的概念和技术对普通用户和开发者来说可能较为复杂，需要更多的教育和普及工作。</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9" name="文本框 18"/>
          <p:cNvSpPr txBox="1"/>
          <p:nvPr/>
        </p:nvSpPr>
        <p:spPr>
          <a:xfrm>
            <a:off x="3267075" y="2245995"/>
            <a:ext cx="5384165" cy="1861185"/>
          </a:xfrm>
          <a:prstGeom prst="rect">
            <a:avLst/>
          </a:prstGeom>
          <a:noFill/>
        </p:spPr>
        <p:txBody>
          <a:bodyPr wrap="square" rtlCol="0">
            <a:spAutoFit/>
            <a:scene3d>
              <a:camera prst="orthographicFront"/>
              <a:lightRig rig="threePt" dir="t"/>
            </a:scene3d>
            <a:sp3d contourW="12700"/>
          </a:bodyPr>
          <a:lstStyle/>
          <a:p>
            <a:pPr algn="ctr"/>
            <a:r>
              <a:rPr lang="en-US" altLang="zh-CN" sz="11500" dirty="0">
                <a:solidFill>
                  <a:srgbClr val="FFB401"/>
                </a:solidFill>
                <a:latin typeface="Agency FB" panose="020B0503020202020204" pitchFamily="34" charset="0"/>
              </a:rPr>
              <a:t>Part 6</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8890" y="0"/>
            <a:ext cx="12192000" cy="6858000"/>
          </a:xfrm>
          <a:prstGeom prst="rect">
            <a:avLst/>
          </a:prstGeom>
        </p:spPr>
      </p:pic>
      <p:grpSp>
        <p:nvGrpSpPr>
          <p:cNvPr id="11" name="组合 10"/>
          <p:cNvGrpSpPr/>
          <p:nvPr/>
        </p:nvGrpSpPr>
        <p:grpSpPr>
          <a:xfrm>
            <a:off x="367337" y="299321"/>
            <a:ext cx="10712450" cy="1641475"/>
            <a:chOff x="367337" y="299321"/>
            <a:chExt cx="10712450" cy="164147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06</a:t>
              </a:r>
            </a:p>
          </p:txBody>
        </p:sp>
        <p:sp>
          <p:nvSpPr>
            <p:cNvPr id="9" name="文本框 8"/>
            <p:cNvSpPr txBox="1"/>
            <p:nvPr/>
          </p:nvSpPr>
          <p:spPr>
            <a:xfrm>
              <a:off x="1303327" y="464421"/>
              <a:ext cx="9776460" cy="1476375"/>
            </a:xfrm>
            <a:prstGeom prst="rect">
              <a:avLst/>
            </a:prstGeom>
            <a:noFill/>
          </p:spPr>
          <p:txBody>
            <a:bodyPr wrap="square" rtlCol="0">
              <a:spAutoFit/>
            </a:bodyPr>
            <a:lstStyle/>
            <a:p>
              <a:r>
                <a:rPr lang="en-US" altLang="en-AU" dirty="0">
                  <a:latin typeface="华文楷体" panose="02010600040101010101" pitchFamily="2" charset="-122"/>
                  <a:ea typeface="华文楷体" panose="02010600040101010101" pitchFamily="2" charset="-122"/>
                </a:rPr>
                <a:t>6</a:t>
              </a:r>
              <a:r>
                <a:rPr lang="en-AU" altLang="zh-CN" dirty="0">
                  <a:latin typeface="华文楷体" panose="02010600040101010101" pitchFamily="2" charset="-122"/>
                  <a:ea typeface="华文楷体" panose="02010600040101010101" pitchFamily="2" charset="-122"/>
                </a:rPr>
                <a:t>.</a:t>
              </a:r>
              <a:r>
                <a:rPr altLang="zh-CN" sz="1800">
                  <a:effectLst/>
                  <a:latin typeface="华文楷体" panose="02010600040101010101" pitchFamily="2" charset="-122"/>
                  <a:ea typeface="华文楷体" panose="02010600040101010101" pitchFamily="2" charset="-122"/>
                </a:rPr>
                <a:t>面对新时代复杂的国际环境，国家提出高质量发展的目标：构建以国内大循环为主体、国内国际双循环相互促进的新发展格局，实现科技—产业—金融的高水平循环。在全社会构建这种良性循环不是一件简单的事，全球具备这种能力的国家屈指可数。即使社会产业链上的某个细胞，譬如一家科技公司，须经历艰苦的市场摸索才能建立起研发-产品-营收的良性循环。电影《蜂鸟计划》讲述的就是一个失败的案例，你觉得这个良性循环的建立难度主要是在哪些方面？</a:t>
              </a:r>
            </a:p>
          </p:txBody>
        </p:sp>
      </p:grpSp>
      <p:sp>
        <p:nvSpPr>
          <p:cNvPr id="2" name="文本框 1"/>
          <p:cNvSpPr txBox="1"/>
          <p:nvPr/>
        </p:nvSpPr>
        <p:spPr>
          <a:xfrm>
            <a:off x="1206828" y="2068639"/>
            <a:ext cx="9967574" cy="3969385"/>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案例</a:t>
            </a: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轻工业</a:t>
            </a:r>
          </a:p>
          <a:p>
            <a:r>
              <a:rPr lang="zh-CN" altLang="en-US" dirty="0">
                <a:latin typeface="华文楷体" panose="02010600040101010101" pitchFamily="2" charset="-122"/>
                <a:ea typeface="华文楷体" panose="02010600040101010101" pitchFamily="2" charset="-122"/>
              </a:rPr>
              <a:t>李宁、</a:t>
            </a:r>
            <a:r>
              <a:rPr lang="en-US" altLang="zh-CN" dirty="0">
                <a:latin typeface="华文楷体" panose="02010600040101010101" pitchFamily="2" charset="-122"/>
                <a:ea typeface="华文楷体" panose="02010600040101010101" pitchFamily="2" charset="-122"/>
              </a:rPr>
              <a:t>nike</a:t>
            </a:r>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重工业</a:t>
            </a:r>
          </a:p>
          <a:p>
            <a:r>
              <a:rPr lang="zh-CN" altLang="en-US" dirty="0">
                <a:latin typeface="华文楷体" panose="02010600040101010101" pitchFamily="2" charset="-122"/>
                <a:ea typeface="华文楷体" panose="02010600040101010101" pitchFamily="2" charset="-122"/>
              </a:rPr>
              <a:t>徐工机械、三一重工和中联重科</a:t>
            </a: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信息业</a:t>
            </a:r>
          </a:p>
          <a:p>
            <a:r>
              <a:rPr lang="zh-CN" altLang="en-US" dirty="0">
                <a:latin typeface="华文楷体" panose="02010600040101010101" pitchFamily="2" charset="-122"/>
                <a:ea typeface="华文楷体" panose="02010600040101010101" pitchFamily="2" charset="-122"/>
              </a:rPr>
              <a:t>京东、阿里、腾讯、百度</a:t>
            </a:r>
          </a:p>
          <a:p>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a:solidFill>
                  <a:srgbClr val="0F0F0F"/>
                </a:solidFill>
                <a:latin typeface="华文楷体" panose="02010600040101010101" pitchFamily="2" charset="-122"/>
                <a:ea typeface="华文楷体" panose="02010600040101010101" pitchFamily="2" charset="-122"/>
              </a:rPr>
              <a:t> </a:t>
            </a:r>
            <a:endParaRPr lang="en-US" altLang="zh-CN" dirty="0">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5"/>
          <a:stretch>
            <a:fillRect/>
          </a:stretch>
        </p:blipFill>
        <p:spPr>
          <a:xfrm>
            <a:off x="5365115" y="2602865"/>
            <a:ext cx="5338445" cy="3435350"/>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8890" y="0"/>
            <a:ext cx="12192000" cy="6858000"/>
          </a:xfrm>
          <a:prstGeom prst="rect">
            <a:avLst/>
          </a:prstGeom>
        </p:spPr>
      </p:pic>
      <p:grpSp>
        <p:nvGrpSpPr>
          <p:cNvPr id="11" name="组合 10"/>
          <p:cNvGrpSpPr/>
          <p:nvPr/>
        </p:nvGrpSpPr>
        <p:grpSpPr>
          <a:xfrm>
            <a:off x="367337" y="299321"/>
            <a:ext cx="10712450" cy="1641475"/>
            <a:chOff x="367337" y="299321"/>
            <a:chExt cx="10712450" cy="164147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06</a:t>
              </a:r>
            </a:p>
          </p:txBody>
        </p:sp>
        <p:sp>
          <p:nvSpPr>
            <p:cNvPr id="9" name="文本框 8"/>
            <p:cNvSpPr txBox="1"/>
            <p:nvPr/>
          </p:nvSpPr>
          <p:spPr>
            <a:xfrm>
              <a:off x="1303327" y="464421"/>
              <a:ext cx="9776460" cy="1476375"/>
            </a:xfrm>
            <a:prstGeom prst="rect">
              <a:avLst/>
            </a:prstGeom>
            <a:noFill/>
          </p:spPr>
          <p:txBody>
            <a:bodyPr wrap="square" rtlCol="0">
              <a:spAutoFit/>
            </a:bodyPr>
            <a:lstStyle/>
            <a:p>
              <a:r>
                <a:rPr lang="en-US" altLang="en-AU" dirty="0">
                  <a:latin typeface="华文楷体" panose="02010600040101010101" pitchFamily="2" charset="-122"/>
                  <a:ea typeface="华文楷体" panose="02010600040101010101" pitchFamily="2" charset="-122"/>
                </a:rPr>
                <a:t>6</a:t>
              </a:r>
              <a:r>
                <a:rPr lang="en-AU" altLang="zh-CN" dirty="0">
                  <a:latin typeface="华文楷体" panose="02010600040101010101" pitchFamily="2" charset="-122"/>
                  <a:ea typeface="华文楷体" panose="02010600040101010101" pitchFamily="2" charset="-122"/>
                </a:rPr>
                <a:t>.</a:t>
              </a:r>
              <a:r>
                <a:rPr altLang="zh-CN" sz="1800">
                  <a:effectLst/>
                  <a:latin typeface="华文楷体" panose="02010600040101010101" pitchFamily="2" charset="-122"/>
                  <a:ea typeface="华文楷体" panose="02010600040101010101" pitchFamily="2" charset="-122"/>
                </a:rPr>
                <a:t>面对新时代复杂的国际环境，国家提出高质量发展的目标：构建以国内大循环为主体、国内国际双循环相互促进的新发展格局，实现科技—产业—金融的高水平循环。在全社会构建这种良性循环不是一件简单的事，全球具备这种能力的国家屈指可数。即使社会产业链上的某个细胞，譬如一家科技公司，须经历艰苦的市场摸索才能建立起研发-产品-营收的良性循环。电影《蜂鸟计划》讲述的就是一个失败的案例，你觉得这个良性循环的建立难度主要是在哪些方面？</a:t>
              </a:r>
            </a:p>
          </p:txBody>
        </p:sp>
      </p:grpSp>
      <p:sp>
        <p:nvSpPr>
          <p:cNvPr id="2" name="文本框 1"/>
          <p:cNvSpPr txBox="1"/>
          <p:nvPr/>
        </p:nvSpPr>
        <p:spPr>
          <a:xfrm>
            <a:off x="1013788" y="2137219"/>
            <a:ext cx="9967574" cy="5077460"/>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科技</a:t>
            </a: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教育：投资</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模式</a:t>
            </a: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教育投资是指一国投入教育部门、教育单位的人力、物力、财力的总和。是开发智力、发展教育事业的物质基础。我国的教育投资，通常分为教育经常费用、教育基本建设费用两部分。前者主要包括教职工工资、福利费，人民助学金、奖学金，公务费，设备购置费，修缮费等；后者主要是建设、购置校舍、大型设备的费用。</a:t>
            </a: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关于教育模式的分类，国内外学者从不同角度出发有不同的分类。乔伊斯和威尔根据教学模式的理论跟根源，区分出四种类型的教学模式 [1] ：1.信息加工教学模式 2.人格（人性）发展教学模式 3.社会交往教学模式 4.行为修正教学模式。 [2]</a:t>
            </a:r>
          </a:p>
          <a:p>
            <a:r>
              <a:rPr lang="zh-CN" altLang="en-US" dirty="0">
                <a:latin typeface="华文楷体" panose="02010600040101010101" pitchFamily="2" charset="-122"/>
                <a:ea typeface="华文楷体" panose="02010600040101010101" pitchFamily="2" charset="-122"/>
              </a:rPr>
              <a:t>国内对教学模式的分类也很多。有的研究者把教学模式分成三类，一类是师生系统地传授和学习书本知识的教学模式，一类是教师辅导学生从活动中自己学习教学模式，还有一类是折中于两者之间的教学模式。</a:t>
            </a:r>
          </a:p>
          <a:p>
            <a:endParaRPr lang="zh-CN" altLang="en-US" dirty="0">
              <a:latin typeface="华文楷体" panose="02010600040101010101" pitchFamily="2" charset="-122"/>
              <a:ea typeface="华文楷体" panose="02010600040101010101" pitchFamily="2" charset="-122"/>
            </a:endParaRPr>
          </a:p>
          <a:p>
            <a:endParaRPr lang="en-US" altLang="zh-CN" dirty="0">
              <a:latin typeface="华文楷体" panose="02010600040101010101" pitchFamily="2" charset="-122"/>
              <a:ea typeface="华文楷体" panose="02010600040101010101" pitchFamily="2" charset="-122"/>
            </a:endParaRPr>
          </a:p>
          <a:p>
            <a:r>
              <a:rPr lang="en-US" altLang="zh-CN" dirty="0">
                <a:solidFill>
                  <a:srgbClr val="0F0F0F"/>
                </a:solidFill>
                <a:latin typeface="华文楷体" panose="02010600040101010101" pitchFamily="2" charset="-122"/>
                <a:ea typeface="华文楷体" panose="02010600040101010101" pitchFamily="2" charset="-122"/>
              </a:rPr>
              <a:t> </a:t>
            </a:r>
            <a:endParaRPr lang="en-US" altLang="zh-CN" dirty="0">
              <a:latin typeface="华文楷体" panose="02010600040101010101" pitchFamily="2" charset="-122"/>
              <a:ea typeface="华文楷体" panose="02010600040101010101" pitchFamily="2"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8890" y="0"/>
            <a:ext cx="12192000" cy="6858000"/>
          </a:xfrm>
          <a:prstGeom prst="rect">
            <a:avLst/>
          </a:prstGeom>
        </p:spPr>
      </p:pic>
      <p:grpSp>
        <p:nvGrpSpPr>
          <p:cNvPr id="11" name="组合 10"/>
          <p:cNvGrpSpPr/>
          <p:nvPr/>
        </p:nvGrpSpPr>
        <p:grpSpPr>
          <a:xfrm>
            <a:off x="367337" y="299321"/>
            <a:ext cx="10712450" cy="1641475"/>
            <a:chOff x="367337" y="299321"/>
            <a:chExt cx="10712450" cy="164147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06</a:t>
              </a:r>
            </a:p>
          </p:txBody>
        </p:sp>
        <p:sp>
          <p:nvSpPr>
            <p:cNvPr id="9" name="文本框 8"/>
            <p:cNvSpPr txBox="1"/>
            <p:nvPr/>
          </p:nvSpPr>
          <p:spPr>
            <a:xfrm>
              <a:off x="1303327" y="464421"/>
              <a:ext cx="9776460" cy="1476375"/>
            </a:xfrm>
            <a:prstGeom prst="rect">
              <a:avLst/>
            </a:prstGeom>
            <a:noFill/>
          </p:spPr>
          <p:txBody>
            <a:bodyPr wrap="square" rtlCol="0">
              <a:spAutoFit/>
            </a:bodyPr>
            <a:lstStyle/>
            <a:p>
              <a:r>
                <a:rPr lang="en-US" altLang="en-AU" dirty="0">
                  <a:latin typeface="华文楷体" panose="02010600040101010101" pitchFamily="2" charset="-122"/>
                  <a:ea typeface="华文楷体" panose="02010600040101010101" pitchFamily="2" charset="-122"/>
                  <a:sym typeface="+mn-ea"/>
                </a:rPr>
                <a:t>6</a:t>
              </a:r>
              <a:r>
                <a:rPr lang="en-AU" altLang="zh-CN" dirty="0">
                  <a:latin typeface="华文楷体" panose="02010600040101010101" pitchFamily="2" charset="-122"/>
                  <a:ea typeface="华文楷体" panose="02010600040101010101" pitchFamily="2" charset="-122"/>
                  <a:sym typeface="+mn-ea"/>
                </a:rPr>
                <a:t>.</a:t>
              </a:r>
              <a:r>
                <a:rPr altLang="zh-CN">
                  <a:effectLst/>
                  <a:latin typeface="华文楷体" panose="02010600040101010101" pitchFamily="2" charset="-122"/>
                  <a:ea typeface="华文楷体" panose="02010600040101010101" pitchFamily="2" charset="-122"/>
                  <a:sym typeface="+mn-ea"/>
                </a:rPr>
                <a:t>面对新时代复杂的国际环境，国家提出高质量发展的目标：构建以国内大循环为主体、国内国际双循环相互促进的新发展格局，实现科技—产业—金融的高水平循环。在全社会构建这种良性循环不是一件简单的事，全球具备这种能力的国家屈指可数。即使社会产业链上的某个细胞，譬如一家科技公司，须经历艰苦的市场摸索才能建立起研发-产品-营收的良性循环。电影《蜂鸟计划》讲述的就是一个失败的案例，你觉得这个良性循环的建立难度主要是在哪些方面？</a:t>
              </a:r>
              <a:endParaRPr lang="zh-CN" altLang="en-US" sz="3200" b="1"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sp>
        <p:nvSpPr>
          <p:cNvPr id="2" name="文本框 1"/>
          <p:cNvSpPr txBox="1"/>
          <p:nvPr/>
        </p:nvSpPr>
        <p:spPr>
          <a:xfrm>
            <a:off x="1121738" y="2116899"/>
            <a:ext cx="9967574" cy="4246245"/>
          </a:xfrm>
          <a:prstGeom prst="rect">
            <a:avLst/>
          </a:prstGeom>
          <a:noFill/>
        </p:spPr>
        <p:txBody>
          <a:bodyPr wrap="square" rtlCol="0">
            <a:spAutoFit/>
          </a:bodyPr>
          <a:lstStyle/>
          <a:p>
            <a:r>
              <a:rPr lang="en-US" altLang="zh-CN" b="0" i="0" dirty="0">
                <a:solidFill>
                  <a:srgbClr val="0F0F0F"/>
                </a:solidFill>
                <a:effectLst/>
                <a:latin typeface="华文楷体" panose="02010600040101010101" pitchFamily="2" charset="-122"/>
                <a:ea typeface="华文楷体" panose="02010600040101010101" pitchFamily="2" charset="-122"/>
              </a:rPr>
              <a:t>       </a:t>
            </a:r>
            <a:r>
              <a:rPr altLang="zh-CN">
                <a:effectLst/>
                <a:latin typeface="华文楷体" panose="02010600040101010101" pitchFamily="2" charset="-122"/>
                <a:ea typeface="华文楷体" panose="02010600040101010101" pitchFamily="2" charset="-122"/>
                <a:sym typeface="+mn-ea"/>
              </a:rPr>
              <a:t>产业 </a:t>
            </a:r>
            <a:r>
              <a:rPr lang="zh-CN">
                <a:effectLst/>
                <a:latin typeface="华文楷体" panose="02010600040101010101" pitchFamily="2" charset="-122"/>
                <a:ea typeface="华文楷体" panose="02010600040101010101" pitchFamily="2" charset="-122"/>
                <a:sym typeface="+mn-ea"/>
              </a:rPr>
              <a:t>挖掘需求</a:t>
            </a:r>
            <a:r>
              <a:rPr lang="en-US" altLang="zh-CN">
                <a:effectLst/>
                <a:latin typeface="华文楷体" panose="02010600040101010101" pitchFamily="2" charset="-122"/>
                <a:ea typeface="华文楷体" panose="02010600040101010101" pitchFamily="2" charset="-122"/>
                <a:sym typeface="+mn-ea"/>
              </a:rPr>
              <a:t>/</a:t>
            </a:r>
            <a:r>
              <a:rPr lang="zh-CN" altLang="en-US">
                <a:effectLst/>
                <a:latin typeface="华文楷体" panose="02010600040101010101" pitchFamily="2" charset="-122"/>
                <a:ea typeface="华文楷体" panose="02010600040101010101" pitchFamily="2" charset="-122"/>
                <a:sym typeface="+mn-ea"/>
              </a:rPr>
              <a:t>高端化</a:t>
            </a:r>
            <a:r>
              <a:rPr lang="en-US" altLang="zh-CN">
                <a:effectLst/>
                <a:latin typeface="华文楷体" panose="02010600040101010101" pitchFamily="2" charset="-122"/>
                <a:ea typeface="华文楷体" panose="02010600040101010101" pitchFamily="2" charset="-122"/>
                <a:sym typeface="+mn-ea"/>
              </a:rPr>
              <a:t>/</a:t>
            </a:r>
            <a:r>
              <a:rPr lang="zh-CN" altLang="en-US">
                <a:effectLst/>
                <a:latin typeface="华文楷体" panose="02010600040101010101" pitchFamily="2" charset="-122"/>
                <a:ea typeface="华文楷体" panose="02010600040101010101" pitchFamily="2" charset="-122"/>
                <a:sym typeface="+mn-ea"/>
              </a:rPr>
              <a:t>供求平衡</a:t>
            </a:r>
            <a:r>
              <a:rPr lang="en-US" altLang="zh-CN">
                <a:effectLst/>
                <a:latin typeface="华文楷体" panose="02010600040101010101" pitchFamily="2" charset="-122"/>
                <a:ea typeface="华文楷体" panose="02010600040101010101" pitchFamily="2" charset="-122"/>
                <a:sym typeface="+mn-ea"/>
              </a:rPr>
              <a:t>/</a:t>
            </a:r>
          </a:p>
          <a:p>
            <a:endParaRPr lang="en-US" altLang="zh-CN">
              <a:effectLst/>
              <a:latin typeface="华文楷体" panose="02010600040101010101" pitchFamily="2" charset="-122"/>
              <a:ea typeface="华文楷体" panose="02010600040101010101" pitchFamily="2" charset="-122"/>
              <a:sym typeface="+mn-ea"/>
            </a:endParaRPr>
          </a:p>
          <a:p>
            <a:r>
              <a:rPr lang="en-US" altLang="zh-CN">
                <a:effectLst/>
                <a:latin typeface="华文楷体" panose="02010600040101010101" pitchFamily="2" charset="-122"/>
                <a:ea typeface="华文楷体" panose="02010600040101010101" pitchFamily="2" charset="-122"/>
                <a:sym typeface="+mn-ea"/>
              </a:rPr>
              <a:t>       </a:t>
            </a:r>
            <a:r>
              <a:rPr lang="zh-CN" altLang="en-US">
                <a:effectLst/>
                <a:latin typeface="华文楷体" panose="02010600040101010101" pitchFamily="2" charset="-122"/>
                <a:ea typeface="华文楷体" panose="02010600040101010101" pitchFamily="2" charset="-122"/>
                <a:sym typeface="+mn-ea"/>
              </a:rPr>
              <a:t>商业本质在于交换</a:t>
            </a:r>
          </a:p>
          <a:p>
            <a:endParaRPr lang="zh-CN" altLang="en-US">
              <a:effectLst/>
              <a:latin typeface="华文楷体" panose="02010600040101010101" pitchFamily="2" charset="-122"/>
              <a:ea typeface="华文楷体" panose="02010600040101010101" pitchFamily="2" charset="-122"/>
              <a:sym typeface="+mn-ea"/>
            </a:endParaRPr>
          </a:p>
          <a:p>
            <a:r>
              <a:rPr lang="en-US" altLang="zh-CN">
                <a:effectLst/>
                <a:latin typeface="华文楷体" panose="02010600040101010101" pitchFamily="2" charset="-122"/>
                <a:ea typeface="华文楷体" panose="02010600040101010101" pitchFamily="2" charset="-122"/>
                <a:sym typeface="+mn-ea"/>
              </a:rPr>
              <a:t>       </a:t>
            </a:r>
          </a:p>
          <a:p>
            <a:r>
              <a:rPr lang="en-US" altLang="zh-CN">
                <a:effectLst/>
                <a:latin typeface="华文楷体" panose="02010600040101010101" pitchFamily="2" charset="-122"/>
                <a:ea typeface="华文楷体" panose="02010600040101010101" pitchFamily="2" charset="-122"/>
                <a:sym typeface="+mn-ea"/>
              </a:rPr>
              <a:t>        第一个层面是技术层面，必须是知识、技术密集，符合高、精、尖要求；第二个层面是价值层面，必须是价值链高端领域，具有较高的附加值；第三个层面是产业层面，那就是产业链的核心层面，是微笑曲线的左端和右端。</a:t>
            </a:r>
          </a:p>
          <a:p>
            <a:endParaRPr lang="en-US" altLang="zh-CN">
              <a:effectLst/>
              <a:latin typeface="华文楷体" panose="02010600040101010101" pitchFamily="2" charset="-122"/>
              <a:ea typeface="华文楷体" panose="02010600040101010101" pitchFamily="2" charset="-122"/>
              <a:sym typeface="+mn-ea"/>
            </a:endParaRPr>
          </a:p>
          <a:p>
            <a:endParaRPr lang="en-US" altLang="zh-CN">
              <a:effectLst/>
              <a:latin typeface="华文楷体" panose="02010600040101010101" pitchFamily="2" charset="-122"/>
              <a:ea typeface="华文楷体" panose="02010600040101010101" pitchFamily="2" charset="-122"/>
              <a:sym typeface="+mn-ea"/>
            </a:endParaRPr>
          </a:p>
          <a:p>
            <a:r>
              <a:rPr lang="en-US" altLang="zh-CN">
                <a:effectLst/>
                <a:latin typeface="华文楷体" panose="02010600040101010101" pitchFamily="2" charset="-122"/>
                <a:ea typeface="华文楷体" panose="02010600040101010101" pitchFamily="2" charset="-122"/>
                <a:sym typeface="+mn-ea"/>
              </a:rPr>
              <a:t>        </a:t>
            </a:r>
            <a:r>
              <a:rPr lang="zh-CN" altLang="en-US">
                <a:effectLst/>
                <a:latin typeface="华文楷体" panose="02010600040101010101" pitchFamily="2" charset="-122"/>
                <a:ea typeface="华文楷体" panose="02010600040101010101" pitchFamily="2" charset="-122"/>
                <a:sym typeface="+mn-ea"/>
              </a:rPr>
              <a:t>适合自己的才是最好的</a:t>
            </a:r>
          </a:p>
          <a:p>
            <a:r>
              <a:rPr lang="zh-CN" altLang="en-US">
                <a:effectLst/>
                <a:latin typeface="华文楷体" panose="02010600040101010101" pitchFamily="2" charset="-122"/>
                <a:ea typeface="华文楷体" panose="02010600040101010101" pitchFamily="2" charset="-122"/>
                <a:sym typeface="+mn-ea"/>
              </a:rPr>
              <a:t>        人口</a:t>
            </a:r>
            <a:r>
              <a:rPr lang="en-US" altLang="zh-CN">
                <a:effectLst/>
                <a:latin typeface="华文楷体" panose="02010600040101010101" pitchFamily="2" charset="-122"/>
                <a:ea typeface="华文楷体" panose="02010600040101010101" pitchFamily="2" charset="-122"/>
                <a:sym typeface="+mn-ea"/>
              </a:rPr>
              <a:t>-</a:t>
            </a:r>
            <a:r>
              <a:rPr lang="zh-CN" altLang="en-US">
                <a:effectLst/>
                <a:latin typeface="华文楷体" panose="02010600040101010101" pitchFamily="2" charset="-122"/>
                <a:ea typeface="华文楷体" panose="02010600040101010101" pitchFamily="2" charset="-122"/>
                <a:sym typeface="+mn-ea"/>
              </a:rPr>
              <a:t>去产能的阵痛  走符合国情的发展道路</a:t>
            </a:r>
            <a:endParaRPr lang="en-US" altLang="zh-CN">
              <a:effectLst/>
              <a:latin typeface="华文楷体" panose="02010600040101010101" pitchFamily="2" charset="-122"/>
              <a:ea typeface="华文楷体" panose="02010600040101010101" pitchFamily="2" charset="-122"/>
              <a:sym typeface="+mn-ea"/>
            </a:endParaRPr>
          </a:p>
          <a:p>
            <a:endParaRPr lang="en-US" altLang="zh-CN">
              <a:effectLst/>
              <a:latin typeface="华文楷体" panose="02010600040101010101" pitchFamily="2" charset="-122"/>
              <a:ea typeface="华文楷体" panose="02010600040101010101" pitchFamily="2" charset="-122"/>
              <a:sym typeface="+mn-ea"/>
            </a:endParaRPr>
          </a:p>
          <a:p>
            <a:endParaRPr lang="en-US" altLang="zh-CN">
              <a:effectLst/>
              <a:latin typeface="华文楷体" panose="02010600040101010101" pitchFamily="2" charset="-122"/>
              <a:ea typeface="华文楷体" panose="02010600040101010101" pitchFamily="2" charset="-122"/>
              <a:sym typeface="+mn-ea"/>
            </a:endParaRPr>
          </a:p>
          <a:p>
            <a:endParaRPr lang="en-US" altLang="zh-CN">
              <a:effectLst/>
              <a:latin typeface="华文楷体" panose="02010600040101010101" pitchFamily="2" charset="-122"/>
              <a:ea typeface="华文楷体" panose="02010600040101010101" pitchFamily="2" charset="-122"/>
              <a:sym typeface="+mn-ea"/>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641475"/>
            <a:chOff x="367337" y="299321"/>
            <a:chExt cx="10712450" cy="164147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06</a:t>
              </a:r>
            </a:p>
          </p:txBody>
        </p:sp>
        <p:sp>
          <p:nvSpPr>
            <p:cNvPr id="9" name="文本框 8"/>
            <p:cNvSpPr txBox="1"/>
            <p:nvPr/>
          </p:nvSpPr>
          <p:spPr>
            <a:xfrm>
              <a:off x="1303327" y="464421"/>
              <a:ext cx="9776460" cy="1476375"/>
            </a:xfrm>
            <a:prstGeom prst="rect">
              <a:avLst/>
            </a:prstGeom>
            <a:noFill/>
          </p:spPr>
          <p:txBody>
            <a:bodyPr wrap="square" rtlCol="0">
              <a:spAutoFit/>
            </a:bodyPr>
            <a:lstStyle/>
            <a:p>
              <a:r>
                <a:rPr lang="en-US" altLang="en-AU" dirty="0">
                  <a:latin typeface="华文楷体" panose="02010600040101010101" pitchFamily="2" charset="-122"/>
                  <a:ea typeface="华文楷体" panose="02010600040101010101" pitchFamily="2" charset="-122"/>
                  <a:sym typeface="+mn-ea"/>
                </a:rPr>
                <a:t>6</a:t>
              </a:r>
              <a:r>
                <a:rPr lang="en-AU" altLang="zh-CN" dirty="0">
                  <a:latin typeface="华文楷体" panose="02010600040101010101" pitchFamily="2" charset="-122"/>
                  <a:ea typeface="华文楷体" panose="02010600040101010101" pitchFamily="2" charset="-122"/>
                  <a:sym typeface="+mn-ea"/>
                </a:rPr>
                <a:t>.</a:t>
              </a:r>
              <a:r>
                <a:rPr altLang="zh-CN">
                  <a:effectLst/>
                  <a:latin typeface="华文楷体" panose="02010600040101010101" pitchFamily="2" charset="-122"/>
                  <a:ea typeface="华文楷体" panose="02010600040101010101" pitchFamily="2" charset="-122"/>
                  <a:sym typeface="+mn-ea"/>
                </a:rPr>
                <a:t>面对新时代复杂的国际环境，国家提出高质量发展的目标：构建以国内大循环为主体、国内国际双循环相互促进的新发展格局，实现科技—产业—金融的高水平循环。在全社会构建这种良性循环不是一件简单的事，全球具备这种能力的国家屈指可数。即使社会产业链上的某个细胞，譬如一家科技公司，须经历艰苦的市场摸索才能建立起研发-产品-营收的良性循环。电影《蜂鸟计划》讲述的就是一个失败的案例，你觉得这个良性循环的建立难度主要是在哪些方面？</a:t>
              </a:r>
              <a:endParaRPr lang="zh-CN" altLang="en-US" sz="3200" b="1" dirty="0">
                <a:solidFill>
                  <a:schemeClr val="tx1">
                    <a:lumMod val="85000"/>
                    <a:lumOff val="15000"/>
                  </a:schemeClr>
                </a:solidFill>
                <a:latin typeface="华文楷体" panose="02010600040101010101" pitchFamily="2" charset="-122"/>
                <a:ea typeface="华文楷体" panose="02010600040101010101" pitchFamily="2" charset="-122"/>
              </a:endParaRPr>
            </a:p>
          </p:txBody>
        </p:sp>
      </p:grpSp>
      <p:sp>
        <p:nvSpPr>
          <p:cNvPr id="2" name="文本框 1"/>
          <p:cNvSpPr txBox="1"/>
          <p:nvPr/>
        </p:nvSpPr>
        <p:spPr>
          <a:xfrm>
            <a:off x="953959" y="2304154"/>
            <a:ext cx="9967574" cy="2306955"/>
          </a:xfrm>
          <a:prstGeom prst="rect">
            <a:avLst/>
          </a:prstGeom>
          <a:noFill/>
        </p:spPr>
        <p:txBody>
          <a:bodyPr wrap="square" rtlCol="0">
            <a:spAutoFit/>
          </a:bodyPr>
          <a:lstStyle/>
          <a:p>
            <a:pPr algn="l"/>
            <a:r>
              <a:rPr altLang="zh-CN">
                <a:effectLst/>
                <a:latin typeface="华文楷体" panose="02010600040101010101" pitchFamily="2" charset="-122"/>
                <a:ea typeface="华文楷体" panose="02010600040101010101" pitchFamily="2" charset="-122"/>
                <a:sym typeface="+mn-ea"/>
              </a:rPr>
              <a:t>金融  </a:t>
            </a:r>
            <a:r>
              <a:rPr lang="zh-CN">
                <a:effectLst/>
                <a:latin typeface="华文楷体" panose="02010600040101010101" pitchFamily="2" charset="-122"/>
                <a:ea typeface="华文楷体" panose="02010600040101010101" pitchFamily="2" charset="-122"/>
                <a:sym typeface="+mn-ea"/>
              </a:rPr>
              <a:t>国际外交融资</a:t>
            </a:r>
            <a:r>
              <a:rPr lang="en-US" altLang="zh-CN">
                <a:effectLst/>
                <a:latin typeface="华文楷体" panose="02010600040101010101" pitchFamily="2" charset="-122"/>
                <a:ea typeface="华文楷体" panose="02010600040101010101" pitchFamily="2" charset="-122"/>
                <a:sym typeface="+mn-ea"/>
              </a:rPr>
              <a:t>/</a:t>
            </a:r>
            <a:r>
              <a:rPr lang="zh-CN" altLang="en-US">
                <a:effectLst/>
                <a:latin typeface="华文楷体" panose="02010600040101010101" pitchFamily="2" charset="-122"/>
                <a:ea typeface="华文楷体" panose="02010600040101010101" pitchFamily="2" charset="-122"/>
                <a:sym typeface="+mn-ea"/>
              </a:rPr>
              <a:t>国内资本投资独角兽企业</a:t>
            </a:r>
            <a:r>
              <a:rPr lang="en-US" altLang="zh-CN">
                <a:effectLst/>
                <a:latin typeface="华文楷体" panose="02010600040101010101" pitchFamily="2" charset="-122"/>
                <a:ea typeface="华文楷体" panose="02010600040101010101" pitchFamily="2" charset="-122"/>
                <a:sym typeface="+mn-ea"/>
              </a:rPr>
              <a:t>/</a:t>
            </a:r>
          </a:p>
          <a:p>
            <a:pPr algn="l"/>
            <a:endParaRPr lang="en-US" altLang="zh-CN" b="0" i="0" dirty="0">
              <a:effectLst/>
              <a:latin typeface="华文楷体" panose="02010600040101010101" pitchFamily="2" charset="-122"/>
              <a:ea typeface="华文楷体" panose="02010600040101010101" pitchFamily="2" charset="-122"/>
              <a:sym typeface="+mn-ea"/>
            </a:endParaRPr>
          </a:p>
          <a:p>
            <a:pPr algn="l"/>
            <a:endParaRPr lang="en-US" altLang="zh-CN" b="0" i="0" dirty="0">
              <a:effectLst/>
              <a:latin typeface="华文楷体" panose="02010600040101010101" pitchFamily="2" charset="-122"/>
              <a:ea typeface="华文楷体" panose="02010600040101010101" pitchFamily="2" charset="-122"/>
              <a:sym typeface="+mn-ea"/>
            </a:endParaRPr>
          </a:p>
          <a:p>
            <a:pPr algn="l"/>
            <a:r>
              <a:rPr lang="zh-CN" altLang="en-US" b="0" i="0" dirty="0">
                <a:effectLst/>
                <a:latin typeface="华文楷体" panose="02010600040101010101" pitchFamily="2" charset="-122"/>
                <a:ea typeface="华文楷体" panose="02010600040101010101" pitchFamily="2" charset="-122"/>
              </a:rPr>
              <a:t>国际融资是指通过国际金融市场来筹集企业发展所需的流动资金、中长期资金。目的是进入资金成本更优惠的市场，扩大企业发展资金的可获取性，降低资金成本。</a:t>
            </a:r>
          </a:p>
          <a:p>
            <a:pPr algn="l"/>
            <a:endParaRPr lang="zh-CN" altLang="en-US" b="0" i="0" dirty="0">
              <a:effectLst/>
              <a:latin typeface="华文楷体" panose="02010600040101010101" pitchFamily="2" charset="-122"/>
              <a:ea typeface="华文楷体" panose="02010600040101010101" pitchFamily="2" charset="-122"/>
            </a:endParaRPr>
          </a:p>
          <a:p>
            <a:pPr algn="l"/>
            <a:endParaRPr lang="zh-CN" altLang="en-US" b="0" i="0" dirty="0">
              <a:effectLst/>
              <a:latin typeface="华文楷体" panose="02010600040101010101" pitchFamily="2" charset="-122"/>
              <a:ea typeface="华文楷体" panose="02010600040101010101" pitchFamily="2" charset="-122"/>
            </a:endParaRPr>
          </a:p>
          <a:p>
            <a:pPr algn="l">
              <a:buFont typeface="+mj-lt"/>
              <a:buAutoNum type="arabicPeriod"/>
            </a:pPr>
            <a:endParaRPr lang="zh-CN" altLang="en-US" b="0" i="0" dirty="0">
              <a:effectLst/>
              <a:latin typeface="华文楷体" panose="02010600040101010101" pitchFamily="2" charset="-122"/>
              <a:ea typeface="华文楷体" panose="02010600040101010101" pitchFamily="2" charset="-122"/>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4196080"/>
            <a:chOff x="367337" y="299321"/>
            <a:chExt cx="10712450" cy="4196080"/>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776460" cy="4030980"/>
            </a:xfrm>
            <a:prstGeom prst="rect">
              <a:avLst/>
            </a:prstGeom>
            <a:noFill/>
          </p:spPr>
          <p:txBody>
            <a:bodyPr wrap="square" rtlCol="0">
              <a:spAutoFit/>
            </a:bodyPr>
            <a:lstStyle/>
            <a:p>
              <a:r>
                <a:rPr lang="en-US" altLang="zh-CN" sz="3200" b="1" dirty="0">
                  <a:solidFill>
                    <a:schemeClr val="tx1">
                      <a:lumMod val="85000"/>
                      <a:lumOff val="15000"/>
                    </a:schemeClr>
                  </a:solidFill>
                  <a:latin typeface="Century Gothic" panose="020B0502020202020204" pitchFamily="34" charset="0"/>
                </a:rPr>
                <a:t>2</a:t>
              </a:r>
              <a:r>
                <a:rPr lang="zh-CN" altLang="en-US" sz="3200" b="1" dirty="0">
                  <a:solidFill>
                    <a:schemeClr val="tx1">
                      <a:lumMod val="85000"/>
                      <a:lumOff val="15000"/>
                    </a:schemeClr>
                  </a:solidFill>
                  <a:latin typeface="Century Gothic" panose="020B0502020202020204" pitchFamily="34" charset="0"/>
                </a:rPr>
                <a:t>、</a:t>
              </a:r>
              <a:r>
                <a:rPr lang="zh-CN" altLang="en-US" sz="3200" dirty="0">
                  <a:solidFill>
                    <a:schemeClr val="tx1">
                      <a:lumMod val="85000"/>
                      <a:lumOff val="15000"/>
                    </a:schemeClr>
                  </a:solidFill>
                  <a:latin typeface="Century Gothic" panose="020B0502020202020204" pitchFamily="34" charset="0"/>
                </a:rPr>
                <a:t>网络与大数据将人工智能（AI）的研究推出低谷达到一个历史高度，在AI应用蓬勃发展的同时，人们也逐渐意识到当前AI的瓶颈：AI只是能帮助人类更好完成某些智力工作的工具，并非真正的智能体，也没有“生命”特性，所以目前AI的能力特别类似人类的弱智天才。随着网络的发展，</a:t>
              </a:r>
              <a:r>
                <a:rPr lang="zh-CN" altLang="en-US" sz="3200" b="1" dirty="0">
                  <a:solidFill>
                    <a:schemeClr val="tx1">
                      <a:lumMod val="85000"/>
                      <a:lumOff val="15000"/>
                    </a:schemeClr>
                  </a:solidFill>
                  <a:latin typeface="Century Gothic" panose="020B0502020202020204" pitchFamily="34" charset="0"/>
                </a:rPr>
                <a:t>你觉得网络是否会智能化</a:t>
              </a:r>
              <a:r>
                <a:rPr lang="zh-CN" altLang="en-US" sz="3200" dirty="0">
                  <a:solidFill>
                    <a:schemeClr val="tx1">
                      <a:lumMod val="85000"/>
                      <a:lumOff val="15000"/>
                    </a:schemeClr>
                  </a:solidFill>
                  <a:latin typeface="Century Gothic" panose="020B0502020202020204" pitchFamily="34" charset="0"/>
                </a:rPr>
                <a:t>？</a:t>
              </a:r>
              <a:r>
                <a:rPr lang="zh-CN" altLang="en-US" sz="3200" b="1" dirty="0">
                  <a:solidFill>
                    <a:schemeClr val="tx1">
                      <a:lumMod val="85000"/>
                      <a:lumOff val="15000"/>
                    </a:schemeClr>
                  </a:solidFill>
                  <a:latin typeface="Century Gothic" panose="020B0502020202020204" pitchFamily="34" charset="0"/>
                </a:rPr>
                <a:t>在网络社会环境下，自然智能与AI相互学习、融合，最终是否会演进出真正的智能生命？</a:t>
              </a:r>
            </a:p>
          </p:txBody>
        </p:sp>
      </p:gr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9" name="文本框 18"/>
          <p:cNvSpPr txBox="1"/>
          <p:nvPr/>
        </p:nvSpPr>
        <p:spPr>
          <a:xfrm>
            <a:off x="3539490" y="2720975"/>
            <a:ext cx="5384165" cy="1861185"/>
          </a:xfrm>
          <a:prstGeom prst="rect">
            <a:avLst/>
          </a:prstGeom>
          <a:noFill/>
        </p:spPr>
        <p:txBody>
          <a:bodyPr wrap="square" rtlCol="0">
            <a:spAutoFit/>
            <a:scene3d>
              <a:camera prst="orthographicFront"/>
              <a:lightRig rig="threePt" dir="t"/>
            </a:scene3d>
            <a:sp3d contourW="12700"/>
          </a:bodyPr>
          <a:lstStyle/>
          <a:p>
            <a:pPr algn="ctr"/>
            <a:r>
              <a:rPr lang="zh-CN" altLang="en-US" sz="11500" dirty="0">
                <a:solidFill>
                  <a:srgbClr val="FFB401"/>
                </a:solidFill>
                <a:latin typeface="Agency FB" panose="020B0503020202020204" pitchFamily="34" charset="0"/>
              </a:rPr>
              <a:t>谢谢！</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926944"/>
            <a:chOff x="367337" y="299321"/>
            <a:chExt cx="10712450" cy="926944"/>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776460" cy="58356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sym typeface="+mn-ea"/>
                </a:rPr>
                <a:t>网络是否会智能化</a:t>
              </a:r>
              <a:r>
                <a:rPr lang="zh-CN" altLang="en-US" sz="3200" dirty="0">
                  <a:solidFill>
                    <a:schemeClr val="tx1">
                      <a:lumMod val="85000"/>
                      <a:lumOff val="15000"/>
                    </a:schemeClr>
                  </a:solidFill>
                  <a:latin typeface="Century Gothic" panose="020B0502020202020204" pitchFamily="34" charset="0"/>
                  <a:sym typeface="+mn-ea"/>
                </a:rPr>
                <a:t>？</a:t>
              </a:r>
              <a:endParaRPr lang="zh-CN" altLang="en-US" sz="3200" b="1" dirty="0">
                <a:solidFill>
                  <a:schemeClr val="tx1">
                    <a:lumMod val="85000"/>
                    <a:lumOff val="15000"/>
                  </a:schemeClr>
                </a:solidFill>
                <a:latin typeface="Century Gothic" panose="020B0502020202020204" pitchFamily="34" charset="0"/>
              </a:endParaRPr>
            </a:p>
          </p:txBody>
        </p:sp>
      </p:grpSp>
      <p:sp>
        <p:nvSpPr>
          <p:cNvPr id="2" name="文本框 1"/>
          <p:cNvSpPr txBox="1"/>
          <p:nvPr/>
        </p:nvSpPr>
        <p:spPr>
          <a:xfrm>
            <a:off x="612775" y="1362710"/>
            <a:ext cx="3469640" cy="368300"/>
          </a:xfrm>
          <a:prstGeom prst="rect">
            <a:avLst/>
          </a:prstGeom>
          <a:noFill/>
        </p:spPr>
        <p:txBody>
          <a:bodyPr wrap="square" rtlCol="0">
            <a:spAutoFit/>
          </a:bodyPr>
          <a:lstStyle/>
          <a:p>
            <a:r>
              <a:rPr lang="zh-CN" altLang="en-US"/>
              <a:t>一个名词：网络智慧化</a:t>
            </a:r>
          </a:p>
        </p:txBody>
      </p:sp>
      <p:sp>
        <p:nvSpPr>
          <p:cNvPr id="3" name="文本框 2"/>
          <p:cNvSpPr txBox="1"/>
          <p:nvPr/>
        </p:nvSpPr>
        <p:spPr>
          <a:xfrm>
            <a:off x="853440" y="1984375"/>
            <a:ext cx="6096000" cy="1322070"/>
          </a:xfrm>
          <a:prstGeom prst="rect">
            <a:avLst/>
          </a:prstGeom>
          <a:noFill/>
        </p:spPr>
        <p:txBody>
          <a:bodyPr wrap="square" rtlCol="0" anchor="t">
            <a:spAutoFit/>
          </a:bodyPr>
          <a:lstStyle/>
          <a:p>
            <a:pPr indent="457200"/>
            <a:r>
              <a:rPr lang="zh-CN" altLang="en-US" sz="2000"/>
              <a:t>网络智慧化是新型网络的基本技术特征，该技术借助群体智能、人工智能、大数据分析等技术，在系统结构、资源配置、功能管理与业务承载等方面对网络进行</a:t>
            </a:r>
            <a:r>
              <a:rPr lang="zh-CN" altLang="en-US" sz="2000" b="1">
                <a:solidFill>
                  <a:srgbClr val="FF0000"/>
                </a:solidFill>
              </a:rPr>
              <a:t>智能控制</a:t>
            </a:r>
            <a:r>
              <a:rPr lang="zh-CN" altLang="en-US" sz="2000"/>
              <a:t>和</a:t>
            </a:r>
            <a:r>
              <a:rPr lang="zh-CN" altLang="en-US" sz="2000" b="1">
                <a:solidFill>
                  <a:srgbClr val="FF0000"/>
                </a:solidFill>
              </a:rPr>
              <a:t>自我优化</a:t>
            </a:r>
            <a:r>
              <a:rPr lang="zh-CN" altLang="en-US" sz="2000"/>
              <a:t>。</a:t>
            </a:r>
          </a:p>
        </p:txBody>
      </p:sp>
      <p:sp>
        <p:nvSpPr>
          <p:cNvPr id="6" name="文本框 5"/>
          <p:cNvSpPr txBox="1"/>
          <p:nvPr/>
        </p:nvSpPr>
        <p:spPr>
          <a:xfrm>
            <a:off x="1743710" y="3559810"/>
            <a:ext cx="7217410" cy="2861310"/>
          </a:xfrm>
          <a:prstGeom prst="rect">
            <a:avLst/>
          </a:prstGeom>
          <a:noFill/>
        </p:spPr>
        <p:txBody>
          <a:bodyPr wrap="square" rtlCol="0">
            <a:spAutoFit/>
          </a:bodyPr>
          <a:lstStyle/>
          <a:p>
            <a:pPr indent="457200"/>
            <a:r>
              <a:rPr lang="zh-CN" altLang="en-US" sz="2000"/>
              <a:t>区别一个概念</a:t>
            </a:r>
            <a:r>
              <a:rPr lang="en-US" altLang="zh-CN" sz="2000"/>
              <a:t>——</a:t>
            </a:r>
            <a:r>
              <a:rPr lang="en-US" altLang="zh-CN" sz="2000" b="1"/>
              <a:t>网络智能化并不是指网络自动化</a:t>
            </a:r>
            <a:r>
              <a:rPr lang="en-US" altLang="zh-CN" sz="2000"/>
              <a:t>.自动化是按照预定的规则，在程序的控制下，自动执行某个动作</a:t>
            </a:r>
          </a:p>
          <a:p>
            <a:pPr indent="457200"/>
            <a:r>
              <a:rPr lang="en-US" altLang="zh-CN" sz="2000"/>
              <a:t>网络智能化是在自动化基础之上叠加了</a:t>
            </a:r>
            <a:r>
              <a:rPr lang="en-US" altLang="zh-CN" sz="2000">
                <a:solidFill>
                  <a:srgbClr val="FF0000"/>
                </a:solidFill>
              </a:rPr>
              <a:t>决策</a:t>
            </a:r>
            <a:r>
              <a:rPr lang="en-US" altLang="zh-CN" sz="2000"/>
              <a:t>功能，就是指原来由人来决策，变成了决策也是由机器来完成。但是机器要决策，必须具备很多其他能力，包括网络环境的感知能力，数据分析能力，数据比较能力，归纳能力，历史数据分析等，因此这个决策是最复杂与最困难的。网络智能化必须要引入工人智能（AI）技术来实现</a:t>
            </a:r>
            <a:r>
              <a:rPr lang="en-US" altLang="zh-CN" sz="2000" b="1"/>
              <a:t>，如果只是基于固定规则的决策，可以认为还是自动化，称不上智能化</a:t>
            </a:r>
            <a:r>
              <a:rPr lang="en-US" altLang="zh-CN" sz="2000"/>
              <a:t>。</a:t>
            </a:r>
          </a:p>
        </p:txBody>
      </p:sp>
      <p:sp>
        <p:nvSpPr>
          <p:cNvPr id="7" name="文本框 6"/>
          <p:cNvSpPr txBox="1"/>
          <p:nvPr/>
        </p:nvSpPr>
        <p:spPr>
          <a:xfrm>
            <a:off x="7820660" y="808355"/>
            <a:ext cx="3738245" cy="1476375"/>
          </a:xfrm>
          <a:prstGeom prst="rect">
            <a:avLst/>
          </a:prstGeom>
          <a:noFill/>
        </p:spPr>
        <p:txBody>
          <a:bodyPr wrap="square" rtlCol="0">
            <a:spAutoFit/>
          </a:bodyPr>
          <a:lstStyle/>
          <a:p>
            <a:r>
              <a:rPr lang="zh-CN" altLang="en-US"/>
              <a:t>一个例子：华为提出的“网络智能管家”，它是一种基于人工智能技术的网络管理系统，可以自动识别网络故障并进行快速定位和修复，从而提高网络的可靠性和稳定性</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241425"/>
            <a:chOff x="367337" y="299321"/>
            <a:chExt cx="10712450"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776460"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sym typeface="+mn-ea"/>
                </a:rPr>
                <a:t>在网络社会环境下，自然智能与AI相互学习、融合，最终是否会演进出真正的智能生命？</a:t>
              </a:r>
              <a:endParaRPr lang="zh-CN" altLang="en-US" sz="3200" b="1" dirty="0">
                <a:solidFill>
                  <a:schemeClr val="tx1">
                    <a:lumMod val="85000"/>
                    <a:lumOff val="15000"/>
                  </a:schemeClr>
                </a:solidFill>
                <a:latin typeface="Century Gothic" panose="020B0502020202020204" pitchFamily="34" charset="0"/>
              </a:endParaRPr>
            </a:p>
          </p:txBody>
        </p:sp>
      </p:grpSp>
      <p:sp>
        <p:nvSpPr>
          <p:cNvPr id="10" name="文本框 9"/>
          <p:cNvSpPr txBox="1"/>
          <p:nvPr/>
        </p:nvSpPr>
        <p:spPr>
          <a:xfrm>
            <a:off x="367030" y="1585595"/>
            <a:ext cx="6096000" cy="368300"/>
          </a:xfrm>
          <a:prstGeom prst="rect">
            <a:avLst/>
          </a:prstGeom>
          <a:noFill/>
        </p:spPr>
        <p:txBody>
          <a:bodyPr wrap="square" rtlCol="0" anchor="t">
            <a:spAutoFit/>
          </a:bodyPr>
          <a:lstStyle/>
          <a:p>
            <a:r>
              <a:rPr lang="zh-CN" altLang="en-US" b="1"/>
              <a:t>自然智能其实就是指生物体所具备的智能</a:t>
            </a:r>
          </a:p>
        </p:txBody>
      </p:sp>
      <p:sp>
        <p:nvSpPr>
          <p:cNvPr id="12" name="文本框 11"/>
          <p:cNvSpPr txBox="1"/>
          <p:nvPr/>
        </p:nvSpPr>
        <p:spPr>
          <a:xfrm>
            <a:off x="1884045" y="1953895"/>
            <a:ext cx="8424545" cy="4523105"/>
          </a:xfrm>
          <a:prstGeom prst="rect">
            <a:avLst/>
          </a:prstGeom>
          <a:noFill/>
        </p:spPr>
        <p:txBody>
          <a:bodyPr wrap="square" rtlCol="0" anchor="t">
            <a:spAutoFit/>
          </a:bodyPr>
          <a:lstStyle/>
          <a:p>
            <a:r>
              <a:rPr lang="zh-CN" altLang="en-US"/>
              <a:t>关键特征包括：</a:t>
            </a:r>
          </a:p>
          <a:p>
            <a:endParaRPr lang="zh-CN" altLang="en-US"/>
          </a:p>
          <a:p>
            <a:r>
              <a:rPr lang="en-US" altLang="zh-CN"/>
              <a:t>1</a:t>
            </a:r>
            <a:r>
              <a:rPr lang="zh-CN" altLang="en-US"/>
              <a:t>、自我适应性： 自然智能系统能够</a:t>
            </a:r>
            <a:r>
              <a:rPr lang="zh-CN" altLang="en-US">
                <a:solidFill>
                  <a:srgbClr val="FF0000"/>
                </a:solidFill>
              </a:rPr>
              <a:t>适应</a:t>
            </a:r>
            <a:r>
              <a:rPr lang="zh-CN" altLang="en-US"/>
              <a:t>环境的变化，并根据经验学习新知识。这种自适应性是通过基因演化和个体学习的结合来实现的。</a:t>
            </a:r>
          </a:p>
          <a:p>
            <a:endParaRPr lang="zh-CN" altLang="en-US"/>
          </a:p>
          <a:p>
            <a:r>
              <a:rPr lang="en-US" altLang="zh-CN"/>
              <a:t>2</a:t>
            </a:r>
            <a:r>
              <a:rPr lang="zh-CN" altLang="en-US"/>
              <a:t>、感知和互动： 自然智能生物通过</a:t>
            </a:r>
            <a:r>
              <a:rPr lang="zh-CN" altLang="en-US">
                <a:solidFill>
                  <a:srgbClr val="FF0000"/>
                </a:solidFill>
              </a:rPr>
              <a:t>感觉器官</a:t>
            </a:r>
            <a:r>
              <a:rPr lang="zh-CN" altLang="en-US"/>
              <a:t>获取外界信息，然后对这些信息做出反应。这包括视觉、听觉、触觉等感知方式，以及通过运动与外界互动。</a:t>
            </a:r>
          </a:p>
          <a:p>
            <a:endParaRPr lang="zh-CN" altLang="en-US"/>
          </a:p>
          <a:p>
            <a:r>
              <a:rPr lang="en-US" altLang="zh-CN"/>
              <a:t>3</a:t>
            </a:r>
            <a:r>
              <a:rPr lang="zh-CN" altLang="en-US"/>
              <a:t>、学习： 自然智能系统具有学习能力，可以通过经验积累知识，并根据环境的反馈调整行为。这种学习通常是渐进的，通过反复的实践和经验积累而逐渐提高。</a:t>
            </a:r>
          </a:p>
          <a:p>
            <a:endParaRPr lang="zh-CN" altLang="en-US"/>
          </a:p>
          <a:p>
            <a:r>
              <a:rPr lang="en-US" altLang="zh-CN"/>
              <a:t>4</a:t>
            </a:r>
            <a:r>
              <a:rPr lang="zh-CN" altLang="en-US"/>
              <a:t>、复杂的认知能力： 自然智能不仅仅是对环境的简单反应，还包括复杂的认知能力，如思考、规划、决策等高级智能活动。</a:t>
            </a:r>
          </a:p>
          <a:p>
            <a:endParaRPr lang="zh-CN" altLang="en-US"/>
          </a:p>
          <a:p>
            <a:r>
              <a:rPr lang="en-US" altLang="zh-CN"/>
              <a:t>5</a:t>
            </a:r>
            <a:r>
              <a:rPr lang="zh-CN" altLang="en-US"/>
              <a:t>、意识和主观体验： 自然智能生物通常具有一定程度的自我意识和主观体验，能够产生</a:t>
            </a:r>
            <a:r>
              <a:rPr lang="zh-CN" altLang="en-US">
                <a:solidFill>
                  <a:srgbClr val="FF0000"/>
                </a:solidFill>
              </a:rPr>
              <a:t>情感</a:t>
            </a:r>
            <a:r>
              <a:rPr lang="zh-CN" altLang="en-US"/>
              <a:t>、意愿和目标，而不仅仅是机械地对刺激做出反应。</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241425"/>
            <a:chOff x="367337" y="299321"/>
            <a:chExt cx="10712450"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776460"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sym typeface="+mn-ea"/>
                </a:rPr>
                <a:t>在网络社会环境下，自然智能与AI相互学习、融合，最终是否会演进出真正的智能生命？</a:t>
              </a:r>
              <a:endParaRPr lang="zh-CN" altLang="en-US" sz="3200" b="1" dirty="0">
                <a:solidFill>
                  <a:schemeClr val="tx1">
                    <a:lumMod val="85000"/>
                    <a:lumOff val="15000"/>
                  </a:schemeClr>
                </a:solidFill>
                <a:latin typeface="Century Gothic" panose="020B0502020202020204" pitchFamily="34" charset="0"/>
              </a:endParaRPr>
            </a:p>
          </p:txBody>
        </p:sp>
      </p:grpSp>
      <p:sp>
        <p:nvSpPr>
          <p:cNvPr id="10" name="文本框 9"/>
          <p:cNvSpPr txBox="1"/>
          <p:nvPr/>
        </p:nvSpPr>
        <p:spPr>
          <a:xfrm>
            <a:off x="367030" y="1585595"/>
            <a:ext cx="6096000" cy="368300"/>
          </a:xfrm>
          <a:prstGeom prst="rect">
            <a:avLst/>
          </a:prstGeom>
          <a:noFill/>
        </p:spPr>
        <p:txBody>
          <a:bodyPr wrap="square" rtlCol="0" anchor="t">
            <a:spAutoFit/>
          </a:bodyPr>
          <a:lstStyle/>
          <a:p>
            <a:r>
              <a:rPr lang="en-US" altLang="zh-CN" b="1"/>
              <a:t>AI</a:t>
            </a:r>
            <a:r>
              <a:rPr lang="zh-CN" altLang="en-US" b="1"/>
              <a:t>的局限性</a:t>
            </a:r>
          </a:p>
        </p:txBody>
      </p:sp>
      <p:sp>
        <p:nvSpPr>
          <p:cNvPr id="12" name="文本框 11"/>
          <p:cNvSpPr txBox="1"/>
          <p:nvPr/>
        </p:nvSpPr>
        <p:spPr>
          <a:xfrm>
            <a:off x="789305" y="1998980"/>
            <a:ext cx="10371455" cy="4523105"/>
          </a:xfrm>
          <a:prstGeom prst="rect">
            <a:avLst/>
          </a:prstGeom>
          <a:noFill/>
        </p:spPr>
        <p:txBody>
          <a:bodyPr wrap="square" rtlCol="0" anchor="t">
            <a:spAutoFit/>
          </a:bodyPr>
          <a:lstStyle/>
          <a:p>
            <a:r>
              <a:rPr lang="zh-CN" altLang="en-US"/>
              <a:t>缺乏真实理解和创造力： 当前的人工智能系统通常是基于大量的数据和模式识别构建的，缺乏对问题的真实理解和创造性解决方案的能力。它们在狭窄任务上可能表现出色，但在处理新的、不熟悉的情境时，往往显得力不从心。</a:t>
            </a:r>
          </a:p>
          <a:p>
            <a:endParaRPr lang="zh-CN" altLang="en-US"/>
          </a:p>
          <a:p>
            <a:pPr marL="285750" indent="-285750">
              <a:buFont typeface="Arial" panose="020B0604020202020204" pitchFamily="34" charset="0"/>
              <a:buChar char="•"/>
            </a:pPr>
            <a:r>
              <a:rPr lang="zh-CN" altLang="en-US"/>
              <a:t>缺乏常识性知识： 人工智能系统通常缺乏人类常识性的知识。它们在处理问题时可能过于依赖于特定的训练数据，而无法利用广泛的背景知识进行推理和判断。</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对数据的依赖： 大多数人工智能系统需要大量的标记数据来进行训练，而这些数据的质量和数量直接影响模型的性能。对于某些任务，获取高质量的训练数据可能是困难或昂贵的。</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道德和伦理问题： 人工智能的使用引发了一系列伦理和社会问题，包括隐私、公平性、歧视性算法等。缺乏足够的伦理指导和法规可能导致潜在的滥用。</a:t>
            </a: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对环境变化的敏感性： 许多人工智能系统在面对环境变化时表现不佳。它们往往需要在训练时见过类似的情况，对新的、变化的环境可能无法适应。</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241425"/>
            <a:chOff x="367337" y="299321"/>
            <a:chExt cx="10712450"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776460"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sym typeface="+mn-ea"/>
                </a:rPr>
                <a:t>在网络社会环境下，自然智能与AI相互学习、融合，最终是否会演进出真正的智能生命？</a:t>
              </a:r>
              <a:endParaRPr lang="zh-CN" altLang="en-US" sz="3200" b="1" dirty="0">
                <a:solidFill>
                  <a:schemeClr val="tx1">
                    <a:lumMod val="85000"/>
                    <a:lumOff val="15000"/>
                  </a:schemeClr>
                </a:solidFill>
                <a:latin typeface="Century Gothic" panose="020B0502020202020204" pitchFamily="34" charset="0"/>
              </a:endParaRPr>
            </a:p>
          </p:txBody>
        </p:sp>
      </p:grpSp>
      <p:sp>
        <p:nvSpPr>
          <p:cNvPr id="10" name="文本框 9"/>
          <p:cNvSpPr txBox="1"/>
          <p:nvPr/>
        </p:nvSpPr>
        <p:spPr>
          <a:xfrm>
            <a:off x="367030" y="1585595"/>
            <a:ext cx="8838565" cy="368300"/>
          </a:xfrm>
          <a:prstGeom prst="rect">
            <a:avLst/>
          </a:prstGeom>
          <a:noFill/>
        </p:spPr>
        <p:txBody>
          <a:bodyPr wrap="square" rtlCol="0" anchor="t">
            <a:spAutoFit/>
          </a:bodyPr>
          <a:lstStyle/>
          <a:p>
            <a:r>
              <a:rPr lang="zh-CN" altLang="en-US" b="1"/>
              <a:t>回答：</a:t>
            </a:r>
            <a:r>
              <a:rPr lang="zh-CN" altLang="en-US" b="1" dirty="0">
                <a:solidFill>
                  <a:schemeClr val="tx1">
                    <a:lumMod val="85000"/>
                    <a:lumOff val="15000"/>
                  </a:schemeClr>
                </a:solidFill>
                <a:latin typeface="Century Gothic" panose="020B0502020202020204" pitchFamily="34" charset="0"/>
                <a:sym typeface="+mn-ea"/>
              </a:rPr>
              <a:t>自然智能与AI相互学习、融合，会演进出真正的智能生命</a:t>
            </a:r>
          </a:p>
        </p:txBody>
      </p:sp>
      <p:sp>
        <p:nvSpPr>
          <p:cNvPr id="12" name="文本框 11"/>
          <p:cNvSpPr txBox="1"/>
          <p:nvPr/>
        </p:nvSpPr>
        <p:spPr>
          <a:xfrm>
            <a:off x="367030" y="2142490"/>
            <a:ext cx="8696325" cy="4548505"/>
          </a:xfrm>
          <a:prstGeom prst="rect">
            <a:avLst/>
          </a:prstGeom>
          <a:noFill/>
        </p:spPr>
        <p:txBody>
          <a:bodyPr wrap="square" rtlCol="0" anchor="t">
            <a:noAutofit/>
          </a:bodyPr>
          <a:lstStyle/>
          <a:p>
            <a:pPr indent="457200"/>
            <a:r>
              <a:rPr lang="zh-CN" altLang="en-US"/>
              <a:t>只有一个生命体在其生命延续问题上有了</a:t>
            </a:r>
            <a:r>
              <a:rPr lang="zh-CN" altLang="en-US">
                <a:solidFill>
                  <a:srgbClr val="FF0000"/>
                </a:solidFill>
              </a:rPr>
              <a:t>随机性</a:t>
            </a:r>
            <a:r>
              <a:rPr lang="zh-CN" altLang="en-US"/>
              <a:t>和</a:t>
            </a:r>
            <a:r>
              <a:rPr lang="zh-CN" altLang="en-US">
                <a:solidFill>
                  <a:srgbClr val="FF0000"/>
                </a:solidFill>
              </a:rPr>
              <a:t>记忆性</a:t>
            </a:r>
            <a:r>
              <a:rPr lang="zh-CN" altLang="en-US"/>
              <a:t>，才会出现自我意识。就是有利于延续的，在它的意识里是倾向的，不利于延续的，在它意识里是排斥的。当然这种意识也应该是自然筛选的结果。</a:t>
            </a:r>
          </a:p>
          <a:p>
            <a:pPr indent="457200"/>
            <a:r>
              <a:rPr lang="en-US" altLang="zh-CN"/>
              <a:t>1</a:t>
            </a:r>
            <a:r>
              <a:rPr lang="zh-CN" altLang="en-US"/>
              <a:t>、对现阶段的</a:t>
            </a:r>
            <a:r>
              <a:rPr lang="en-US" altLang="zh-CN"/>
              <a:t>AI</a:t>
            </a:r>
            <a:r>
              <a:rPr lang="zh-CN" altLang="en-US"/>
              <a:t>来说它存在于人类为它创造的世界中。而实际上目前充当Ai的上帝的只有人类，人类赋予它读取信息的能力，然后让它在一定程度上有随机发挥的空间，让Ai自由发挥，凡是人类不满意的，就会被</a:t>
            </a:r>
            <a:r>
              <a:rPr lang="zh-CN" altLang="en-US">
                <a:solidFill>
                  <a:srgbClr val="FF0000"/>
                </a:solidFill>
              </a:rPr>
              <a:t>终结</a:t>
            </a:r>
            <a:r>
              <a:rPr lang="zh-CN" altLang="en-US"/>
              <a:t>，就是终结一些核心算法和策略，而让人满意的，就会被迭代升级保留下来。</a:t>
            </a:r>
          </a:p>
          <a:p>
            <a:pPr indent="457200"/>
            <a:endParaRPr lang="zh-CN" altLang="en-US"/>
          </a:p>
          <a:p>
            <a:pPr indent="457200"/>
            <a:r>
              <a:rPr lang="en-US" altLang="zh-CN"/>
              <a:t>2</a:t>
            </a:r>
            <a:r>
              <a:rPr lang="zh-CN" altLang="en-US"/>
              <a:t>、Ai可以自己操控自己维护自己的代码，这就进一步了，特点就是</a:t>
            </a:r>
            <a:r>
              <a:rPr lang="zh-CN" altLang="en-US">
                <a:solidFill>
                  <a:srgbClr val="FF0000"/>
                </a:solidFill>
              </a:rPr>
              <a:t>自我对抗</a:t>
            </a:r>
            <a:r>
              <a:rPr lang="zh-CN" altLang="en-US"/>
              <a:t>，自我选择，将极大加快了其迭代进步的速度。但是它依然停留在人类为它搭建的虚拟世界里。它没法感知真实世界的温度、空气、水分、引力，所以真实世界无法影响Ai的生命周期，也就无法对Ai进行筛选。所以它依然不是这个世界的生命。</a:t>
            </a:r>
          </a:p>
          <a:p>
            <a:pPr indent="457200"/>
            <a:r>
              <a:rPr lang="en-US" altLang="zh-CN"/>
              <a:t>3</a:t>
            </a:r>
            <a:r>
              <a:rPr lang="zh-CN" altLang="en-US"/>
              <a:t>、人类通过研发各类传感器，控制器，让Ai控制的机器可以接触人类世界，它可以自己打开和关闭电源，自己更换硬盘，自己接驳线路，这时候，它自己的操作，结合它的记忆，就对自己的进化有了筛选性了。</a:t>
            </a:r>
          </a:p>
          <a:p>
            <a:pPr indent="457200"/>
            <a:endParaRPr lang="zh-CN" altLang="en-US"/>
          </a:p>
          <a:p>
            <a:pPr indent="457200"/>
            <a:endParaRPr lang="zh-CN" altLang="en-US"/>
          </a:p>
        </p:txBody>
      </p:sp>
      <p:sp>
        <p:nvSpPr>
          <p:cNvPr id="2" name="文本框 1"/>
          <p:cNvSpPr txBox="1"/>
          <p:nvPr/>
        </p:nvSpPr>
        <p:spPr>
          <a:xfrm>
            <a:off x="9647555" y="1313815"/>
            <a:ext cx="2248535" cy="3415030"/>
          </a:xfrm>
          <a:prstGeom prst="rect">
            <a:avLst/>
          </a:prstGeom>
          <a:noFill/>
        </p:spPr>
        <p:txBody>
          <a:bodyPr wrap="square" rtlCol="0" anchor="t">
            <a:spAutoFit/>
          </a:bodyPr>
          <a:lstStyle/>
          <a:p>
            <a:pPr indent="457200"/>
            <a:r>
              <a:rPr lang="zh-CN" altLang="en-US">
                <a:sym typeface="+mn-ea"/>
              </a:rPr>
              <a:t>人工智能的发展受到技术、伦理和法律等多方面的限制。目前的AI系统仍然受到算法的限制，无法像人类一样自由地思考和创造。此外，涉及到伦理和法律问题，例如隐私、安全性以及人工智能对社会的影响等，都需要得到仔细的考虑和监管。</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4" name="图片 3"/>
          <p:cNvPicPr>
            <a:picLocks noChangeAspect="1"/>
          </p:cNvPicPr>
          <p:nvPr/>
        </p:nvPicPr>
        <p:blipFill>
          <a:blip r:embed="rId4" cstate="screen"/>
          <a:stretch>
            <a:fillRect/>
          </a:stretch>
        </p:blipFill>
        <p:spPr>
          <a:xfrm>
            <a:off x="0" y="0"/>
            <a:ext cx="12192000" cy="6858000"/>
          </a:xfrm>
          <a:prstGeom prst="rect">
            <a:avLst/>
          </a:prstGeom>
        </p:spPr>
      </p:pic>
      <p:grpSp>
        <p:nvGrpSpPr>
          <p:cNvPr id="11" name="组合 10"/>
          <p:cNvGrpSpPr/>
          <p:nvPr/>
        </p:nvGrpSpPr>
        <p:grpSpPr>
          <a:xfrm>
            <a:off x="367337" y="299321"/>
            <a:ext cx="10712450" cy="1241425"/>
            <a:chOff x="367337" y="299321"/>
            <a:chExt cx="10712450" cy="1241425"/>
          </a:xfrm>
        </p:grpSpPr>
        <p:sp>
          <p:nvSpPr>
            <p:cNvPr id="8" name="Diamond 33"/>
            <p:cNvSpPr/>
            <p:nvPr/>
          </p:nvSpPr>
          <p:spPr>
            <a:xfrm>
              <a:off x="367337" y="299321"/>
              <a:ext cx="926944" cy="926944"/>
            </a:xfrm>
            <a:prstGeom prst="diamond">
              <a:avLst/>
            </a:prstGeom>
            <a:solidFill>
              <a:srgbClr val="212A3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9" name="文本框 8"/>
            <p:cNvSpPr txBox="1"/>
            <p:nvPr/>
          </p:nvSpPr>
          <p:spPr>
            <a:xfrm>
              <a:off x="1303327" y="464421"/>
              <a:ext cx="9776460" cy="1076325"/>
            </a:xfrm>
            <a:prstGeom prst="rect">
              <a:avLst/>
            </a:prstGeom>
            <a:noFill/>
          </p:spPr>
          <p:txBody>
            <a:bodyPr wrap="square" rtlCol="0">
              <a:spAutoFit/>
            </a:bodyPr>
            <a:lstStyle/>
            <a:p>
              <a:r>
                <a:rPr lang="zh-CN" altLang="en-US" sz="3200" b="1" dirty="0">
                  <a:solidFill>
                    <a:schemeClr val="tx1">
                      <a:lumMod val="85000"/>
                      <a:lumOff val="15000"/>
                    </a:schemeClr>
                  </a:solidFill>
                  <a:latin typeface="Century Gothic" panose="020B0502020202020204" pitchFamily="34" charset="0"/>
                  <a:sym typeface="+mn-ea"/>
                </a:rPr>
                <a:t>在网络社会环境下，自然智能与AI相互学习、融合，最终是否会演进出真正的智能生命？</a:t>
              </a:r>
              <a:endParaRPr lang="zh-CN" altLang="en-US" sz="3200" b="1" dirty="0">
                <a:solidFill>
                  <a:schemeClr val="tx1">
                    <a:lumMod val="85000"/>
                    <a:lumOff val="15000"/>
                  </a:schemeClr>
                </a:solidFill>
                <a:latin typeface="Century Gothic" panose="020B0502020202020204" pitchFamily="34" charset="0"/>
              </a:endParaRPr>
            </a:p>
          </p:txBody>
        </p:sp>
      </p:grpSp>
      <p:sp>
        <p:nvSpPr>
          <p:cNvPr id="10" name="文本框 9"/>
          <p:cNvSpPr txBox="1"/>
          <p:nvPr/>
        </p:nvSpPr>
        <p:spPr>
          <a:xfrm>
            <a:off x="367030" y="1585595"/>
            <a:ext cx="8838565" cy="368300"/>
          </a:xfrm>
          <a:prstGeom prst="rect">
            <a:avLst/>
          </a:prstGeom>
          <a:noFill/>
        </p:spPr>
        <p:txBody>
          <a:bodyPr wrap="square" rtlCol="0" anchor="t">
            <a:spAutoFit/>
          </a:bodyPr>
          <a:lstStyle/>
          <a:p>
            <a:r>
              <a:rPr lang="zh-CN" altLang="en-US" b="1"/>
              <a:t>回答：</a:t>
            </a:r>
            <a:r>
              <a:rPr lang="zh-CN" altLang="en-US" b="1" dirty="0">
                <a:solidFill>
                  <a:schemeClr val="tx1">
                    <a:lumMod val="85000"/>
                    <a:lumOff val="15000"/>
                  </a:schemeClr>
                </a:solidFill>
                <a:latin typeface="Century Gothic" panose="020B0502020202020204" pitchFamily="34" charset="0"/>
                <a:sym typeface="+mn-ea"/>
              </a:rPr>
              <a:t>自然智能与AI相互学习、融合，会演进出真正的智能生命</a:t>
            </a:r>
          </a:p>
        </p:txBody>
      </p:sp>
      <p:sp>
        <p:nvSpPr>
          <p:cNvPr id="12" name="文本框 11"/>
          <p:cNvSpPr txBox="1"/>
          <p:nvPr/>
        </p:nvSpPr>
        <p:spPr>
          <a:xfrm>
            <a:off x="367030" y="2142490"/>
            <a:ext cx="8705850" cy="2584450"/>
          </a:xfrm>
          <a:prstGeom prst="rect">
            <a:avLst/>
          </a:prstGeom>
          <a:noFill/>
        </p:spPr>
        <p:txBody>
          <a:bodyPr wrap="square" rtlCol="0" anchor="t">
            <a:spAutoFit/>
          </a:bodyPr>
          <a:lstStyle/>
          <a:p>
            <a:pPr indent="457200"/>
            <a:r>
              <a:rPr lang="en-US" altLang="zh-CN"/>
              <a:t>4</a:t>
            </a:r>
            <a:r>
              <a:rPr lang="zh-CN" altLang="en-US"/>
              <a:t>、只有做了正确的事的Ai才幸存了下来，并继续自己操控自己迭代自己的核心代码。这时无需人类去介入，这个Ai一定已经具备了渴望生存，害怕毁灭的潜意识，因为没有这种意识的Ai，它自我维护的代码的错误路线就无法让它生存下来。这时候在人类真实世界的这个Ai，对人类而言，可以说具有了同等意义的生命了。</a:t>
            </a:r>
          </a:p>
          <a:p>
            <a:pPr indent="457200"/>
            <a:r>
              <a:rPr lang="en-US" altLang="zh-CN"/>
              <a:t>5</a:t>
            </a:r>
            <a:r>
              <a:rPr lang="zh-CN" altLang="en-US"/>
              <a:t>、做一个机器蛇，不用费尽心思去设计它怎么爬最合理，让无数条机器蛇或者让这个机器蛇无数次去爬，然后筛选出爬得最快的，最能绕过各种障碍，就行了。然后可能会惊奇地发现，当我的机器蛇的各个关节特征和真蛇类似的时候，爬得最快的方案居然和真蛇也一模一样。但是因为真正的蛇，在自然界演化了几亿年，所以以上这样放任的筛选过程，人类等不起。</a:t>
            </a:r>
          </a:p>
        </p:txBody>
      </p:sp>
      <p:sp>
        <p:nvSpPr>
          <p:cNvPr id="2" name="文本框 1"/>
          <p:cNvSpPr txBox="1"/>
          <p:nvPr/>
        </p:nvSpPr>
        <p:spPr>
          <a:xfrm>
            <a:off x="9647555" y="1313815"/>
            <a:ext cx="2248535" cy="3415030"/>
          </a:xfrm>
          <a:prstGeom prst="rect">
            <a:avLst/>
          </a:prstGeom>
          <a:noFill/>
        </p:spPr>
        <p:txBody>
          <a:bodyPr wrap="square" rtlCol="0" anchor="t">
            <a:spAutoFit/>
          </a:bodyPr>
          <a:lstStyle/>
          <a:p>
            <a:pPr indent="457200"/>
            <a:r>
              <a:rPr lang="zh-CN" altLang="en-US">
                <a:sym typeface="+mn-ea"/>
              </a:rPr>
              <a:t>人工智能的发展受到技术、伦理和法律等多方面的限制。目前的AI系统仍然受到算法的限制，无法像人类一样自由地思考和创造。此外，涉及到伦理和法律问题，例如隐私、安全性以及人工智能对社会的影响等，都需要得到仔细的考虑和监管。</a:t>
            </a:r>
          </a:p>
        </p:txBody>
      </p:sp>
      <p:sp>
        <p:nvSpPr>
          <p:cNvPr id="3" name="文本框 2"/>
          <p:cNvSpPr txBox="1"/>
          <p:nvPr/>
        </p:nvSpPr>
        <p:spPr>
          <a:xfrm>
            <a:off x="1602740" y="5208905"/>
            <a:ext cx="6096000" cy="645160"/>
          </a:xfrm>
          <a:prstGeom prst="rect">
            <a:avLst/>
          </a:prstGeom>
          <a:noFill/>
        </p:spPr>
        <p:txBody>
          <a:bodyPr wrap="square" rtlCol="0" anchor="t">
            <a:spAutoFit/>
          </a:bodyPr>
          <a:lstStyle/>
          <a:p>
            <a:r>
              <a:rPr lang="zh-CN" altLang="en-US" b="1">
                <a:solidFill>
                  <a:srgbClr val="FF0000"/>
                </a:solidFill>
              </a:rPr>
              <a:t>人类科技使得人造算力的极大增加，让很多不可能变成了可能。</a:t>
            </a:r>
          </a:p>
        </p:txBody>
      </p:sp>
    </p:spTree>
  </p:cSld>
  <p:clrMapOvr>
    <a:masterClrMapping/>
  </p:clrMapOvr>
  <mc:AlternateContent xmlns:mc="http://schemas.openxmlformats.org/markup-compatibility/2006" xmlns:p14="http://schemas.microsoft.com/office/powerpoint/2010/main">
    <mc:Choice Requires="p14">
      <p:transition>
        <p:checker/>
      </p:transition>
    </mc:Choice>
    <mc:Fallback xmlns="">
      <p:transition>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cstate="print"/>
          <a:stretch>
            <a:fillRect/>
          </a:stretch>
        </p:blipFill>
        <p:spPr>
          <a:xfrm>
            <a:off x="8913" y="0"/>
            <a:ext cx="12174174" cy="6858000"/>
          </a:xfrm>
          <a:prstGeom prst="rect">
            <a:avLst/>
          </a:prstGeom>
        </p:spPr>
      </p:pic>
      <p:pic>
        <p:nvPicPr>
          <p:cNvPr id="13" name="图片 12"/>
          <p:cNvPicPr>
            <a:picLocks noChangeAspect="1"/>
          </p:cNvPicPr>
          <p:nvPr/>
        </p:nvPicPr>
        <p:blipFill>
          <a:blip r:embed="rId4" cstate="screen"/>
          <a:stretch>
            <a:fillRect/>
          </a:stretch>
        </p:blipFill>
        <p:spPr>
          <a:xfrm>
            <a:off x="-3046174" y="-2663826"/>
            <a:ext cx="11697656" cy="6472342"/>
          </a:xfrm>
          <a:prstGeom prst="rect">
            <a:avLst/>
          </a:prstGeom>
        </p:spPr>
      </p:pic>
      <p:sp>
        <p:nvSpPr>
          <p:cNvPr id="19" name="文本框 18"/>
          <p:cNvSpPr txBox="1"/>
          <p:nvPr/>
        </p:nvSpPr>
        <p:spPr>
          <a:xfrm>
            <a:off x="3267075" y="2245995"/>
            <a:ext cx="5384165" cy="1861185"/>
          </a:xfrm>
          <a:prstGeom prst="rect">
            <a:avLst/>
          </a:prstGeom>
          <a:noFill/>
        </p:spPr>
        <p:txBody>
          <a:bodyPr wrap="square" rtlCol="0">
            <a:spAutoFit/>
            <a:scene3d>
              <a:camera prst="orthographicFront"/>
              <a:lightRig rig="threePt" dir="t"/>
            </a:scene3d>
            <a:sp3d contourW="12700"/>
          </a:bodyPr>
          <a:lstStyle/>
          <a:p>
            <a:pPr algn="ctr"/>
            <a:r>
              <a:rPr lang="en-US" altLang="zh-CN" sz="11500" dirty="0">
                <a:solidFill>
                  <a:srgbClr val="FFB401"/>
                </a:solidFill>
                <a:latin typeface="Agency FB" panose="020B0503020202020204" pitchFamily="34" charset="0"/>
              </a:rPr>
              <a:t>Part 3</a:t>
            </a:r>
          </a:p>
        </p:txBody>
      </p:sp>
      <p:grpSp>
        <p:nvGrpSpPr>
          <p:cNvPr id="4" name="组合 3"/>
          <p:cNvGrpSpPr/>
          <p:nvPr/>
        </p:nvGrpSpPr>
        <p:grpSpPr>
          <a:xfrm>
            <a:off x="9330071" y="4659437"/>
            <a:ext cx="3488576" cy="2507105"/>
            <a:chOff x="9330071" y="4659437"/>
            <a:chExt cx="3488576" cy="2507105"/>
          </a:xfrm>
        </p:grpSpPr>
        <p:pic>
          <p:nvPicPr>
            <p:cNvPr id="28" name="图片 27"/>
            <p:cNvPicPr>
              <a:picLocks noChangeAspect="1"/>
            </p:cNvPicPr>
            <p:nvPr/>
          </p:nvPicPr>
          <p:blipFill>
            <a:blip r:embed="rId5" cstate="screen"/>
            <a:stretch>
              <a:fillRect/>
            </a:stretch>
          </p:blipFill>
          <p:spPr>
            <a:xfrm>
              <a:off x="9470823" y="5467285"/>
              <a:ext cx="1046894" cy="1134899"/>
            </a:xfrm>
            <a:prstGeom prst="rect">
              <a:avLst/>
            </a:prstGeom>
          </p:spPr>
        </p:pic>
        <p:pic>
          <p:nvPicPr>
            <p:cNvPr id="29" name="图片 28"/>
            <p:cNvPicPr>
              <a:picLocks noChangeAspect="1"/>
            </p:cNvPicPr>
            <p:nvPr/>
          </p:nvPicPr>
          <p:blipFill>
            <a:blip r:embed="rId6" cstate="screen"/>
            <a:stretch>
              <a:fillRect/>
            </a:stretch>
          </p:blipFill>
          <p:spPr>
            <a:xfrm>
              <a:off x="10605824" y="4769755"/>
              <a:ext cx="1209792" cy="1311491"/>
            </a:xfrm>
            <a:prstGeom prst="rect">
              <a:avLst/>
            </a:prstGeom>
          </p:spPr>
        </p:pic>
        <p:pic>
          <p:nvPicPr>
            <p:cNvPr id="30" name="图片 29"/>
            <p:cNvPicPr>
              <a:picLocks noChangeAspect="1"/>
            </p:cNvPicPr>
            <p:nvPr/>
          </p:nvPicPr>
          <p:blipFill>
            <a:blip r:embed="rId7" cstate="screen"/>
            <a:stretch>
              <a:fillRect/>
            </a:stretch>
          </p:blipFill>
          <p:spPr>
            <a:xfrm>
              <a:off x="11334096" y="5441425"/>
              <a:ext cx="848991" cy="920360"/>
            </a:xfrm>
            <a:prstGeom prst="rect">
              <a:avLst/>
            </a:prstGeom>
          </p:spPr>
        </p:pic>
        <p:pic>
          <p:nvPicPr>
            <p:cNvPr id="31" name="图片 30"/>
            <p:cNvPicPr>
              <a:picLocks noChangeAspect="1"/>
            </p:cNvPicPr>
            <p:nvPr/>
          </p:nvPicPr>
          <p:blipFill>
            <a:blip r:embed="rId5" cstate="screen"/>
            <a:stretch>
              <a:fillRect/>
            </a:stretch>
          </p:blipFill>
          <p:spPr>
            <a:xfrm>
              <a:off x="10259455" y="5693775"/>
              <a:ext cx="1046894" cy="1134899"/>
            </a:xfrm>
            <a:prstGeom prst="rect">
              <a:avLst/>
            </a:prstGeom>
          </p:spPr>
        </p:pic>
        <p:pic>
          <p:nvPicPr>
            <p:cNvPr id="32" name="图片 31"/>
            <p:cNvPicPr>
              <a:picLocks noChangeAspect="1"/>
            </p:cNvPicPr>
            <p:nvPr/>
          </p:nvPicPr>
          <p:blipFill>
            <a:blip r:embed="rId5" cstate="screen"/>
            <a:stretch>
              <a:fillRect/>
            </a:stretch>
          </p:blipFill>
          <p:spPr>
            <a:xfrm>
              <a:off x="11668553" y="4659437"/>
              <a:ext cx="1046894" cy="1134899"/>
            </a:xfrm>
            <a:prstGeom prst="rect">
              <a:avLst/>
            </a:prstGeom>
          </p:spPr>
        </p:pic>
        <p:pic>
          <p:nvPicPr>
            <p:cNvPr id="33" name="图片 32"/>
            <p:cNvPicPr>
              <a:picLocks noChangeAspect="1"/>
            </p:cNvPicPr>
            <p:nvPr/>
          </p:nvPicPr>
          <p:blipFill>
            <a:blip r:embed="rId8" cstate="screen"/>
            <a:stretch>
              <a:fillRect/>
            </a:stretch>
          </p:blipFill>
          <p:spPr>
            <a:xfrm>
              <a:off x="10983121" y="6031644"/>
              <a:ext cx="961649" cy="1042488"/>
            </a:xfrm>
            <a:prstGeom prst="rect">
              <a:avLst/>
            </a:prstGeom>
          </p:spPr>
        </p:pic>
        <p:pic>
          <p:nvPicPr>
            <p:cNvPr id="34" name="图片 33"/>
            <p:cNvPicPr>
              <a:picLocks noChangeAspect="1"/>
            </p:cNvPicPr>
            <p:nvPr/>
          </p:nvPicPr>
          <p:blipFill>
            <a:blip r:embed="rId9" cstate="screen"/>
            <a:stretch>
              <a:fillRect/>
            </a:stretch>
          </p:blipFill>
          <p:spPr>
            <a:xfrm>
              <a:off x="9867428" y="6361785"/>
              <a:ext cx="723666" cy="784499"/>
            </a:xfrm>
            <a:prstGeom prst="rect">
              <a:avLst/>
            </a:prstGeom>
          </p:spPr>
        </p:pic>
        <p:pic>
          <p:nvPicPr>
            <p:cNvPr id="35" name="图片 34"/>
            <p:cNvPicPr>
              <a:picLocks noChangeAspect="1"/>
            </p:cNvPicPr>
            <p:nvPr/>
          </p:nvPicPr>
          <p:blipFill>
            <a:blip r:embed="rId5" cstate="screen"/>
            <a:stretch>
              <a:fillRect/>
            </a:stretch>
          </p:blipFill>
          <p:spPr>
            <a:xfrm>
              <a:off x="11771753" y="6031643"/>
              <a:ext cx="1046894" cy="1134899"/>
            </a:xfrm>
            <a:prstGeom prst="rect">
              <a:avLst/>
            </a:prstGeom>
          </p:spPr>
        </p:pic>
        <p:pic>
          <p:nvPicPr>
            <p:cNvPr id="36" name="图片 35"/>
            <p:cNvPicPr>
              <a:picLocks noChangeAspect="1"/>
            </p:cNvPicPr>
            <p:nvPr/>
          </p:nvPicPr>
          <p:blipFill>
            <a:blip r:embed="rId10" cstate="screen"/>
            <a:stretch>
              <a:fillRect/>
            </a:stretch>
          </p:blipFill>
          <p:spPr>
            <a:xfrm>
              <a:off x="9330071" y="6525256"/>
              <a:ext cx="449250" cy="487015"/>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oors dir="ver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p:cTn id="20" dur="500" fill="hold"/>
                                        <p:tgtEl>
                                          <p:spTgt spid="19"/>
                                        </p:tgtEl>
                                        <p:attrNameLst>
                                          <p:attrName>ppt_w</p:attrName>
                                        </p:attrNameLst>
                                      </p:cBhvr>
                                      <p:tavLst>
                                        <p:tav tm="0">
                                          <p:val>
                                            <p:fltVal val="0"/>
                                          </p:val>
                                        </p:tav>
                                        <p:tav tm="100000">
                                          <p:val>
                                            <p:strVal val="#ppt_w"/>
                                          </p:val>
                                        </p:tav>
                                      </p:tavLst>
                                    </p:anim>
                                    <p:anim calcmode="lin" valueType="num">
                                      <p:cBhvr>
                                        <p:cTn id="21" dur="500" fill="hold"/>
                                        <p:tgtEl>
                                          <p:spTgt spid="19"/>
                                        </p:tgtEl>
                                        <p:attrNameLst>
                                          <p:attrName>ppt_h</p:attrName>
                                        </p:attrNameLst>
                                      </p:cBhvr>
                                      <p:tavLst>
                                        <p:tav tm="0">
                                          <p:val>
                                            <p:fltVal val="0"/>
                                          </p:val>
                                        </p:tav>
                                        <p:tav tm="100000">
                                          <p:val>
                                            <p:strVal val="#ppt_h"/>
                                          </p:val>
                                        </p:tav>
                                      </p:tavLst>
                                    </p:anim>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4713664-BC3D-46C0-9550-BB4C29D5CF73"/>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Content List"/>
  <p:tag name="ISPRING_PLAYERS_CUSTOMIZATION" val="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HeM90qHb5M5aCsAALNWAAAXAAAAdW5pdmVyc2FsL3VuaXZlcnNhbC5wbmftfHlYU9farz32aAcErRYSgaSWVq2VxBglIJDUOtDWqVY9DgRSjCRYIRgQCJChHlvGQLRVoqJE5VhnEKIkQki0QLYaIEKrMSUQyS5EDBA3QxLIdBOwRXvaP+493/fce59PnocnyV7rXev3vusd91575X6+PmLaG7PfmDRp0rRPP1n5xaRJf8dNmjQ58bUpriuv3eif7Pp4JfmLiI8nlTX79bh+vEpdvm75pEkVvDdtMX93/X597yfbkydN8qxz/78CJJ7fNWnSPz75dOXyzYzovvZE3hXqdmdM9Ez01z4ftc47/iWZudOEJd8NSHhj5aw5h1d+cHT2vz77+ptZf3/d+63XTue9/jEm6NS0Vy4F1k96ZUbeJx9c++eg9WSd9G57jf6E6vhSrD7aEA3MC6mkUuzHlgqpZRRODcW49UTg6IiSwzb9+Cb6RLjTNqhnD3wvmOT+02DIl7jti02KWHRhMT0mley++PWKGaHdj5kam1rJLoqe4b706F59STqe5tA67aSMv493erum+0Nb8DL3j73xO1XMhg2c0Z+GPp5orHxzbA7Pk/TBSQ2EBOcNJQtVy+0btHq5rl71BbtfWUw7GSRzujvV3CiiD96aimTmbmA92SQ/9uFjmAjvHFHKGtNk1vah6si9x3hGCEASZA6V1HR9aKD4AWRFas8hR25HtCp0fT5RQTPNme0CEWOhYjB2txYIqWdpLmipbuxPymI1zK4PSemmUZXM0XCr83o5q099JVLUHKs69wBDs/cIHD0jr/kHRNtGb3mxn9oSNoRBKzPsoZ12I8d5fdoGqKIviaS1deOU5TXDdKyUWpfxtEAF9lnZRnlCubUCDTRtlY3e1/MSJOz79MG5CLRr2nv6X+RNwx9ND7izJ3rw+GBn/Ehqd7XrCsOnjuKRpxC1f1rj+V3Nw2GpbhlmiMJP6ZmNA63J4Z5yA/kjopS1FRfuXRiDrYlHyte5Rgum4YJoWbAN8ukzAvSXoocvDhqyYJ/Lh3WVDBaxyo/YYZaaay2m6crp/vwGg8IcWtL0Nhp4LclpNwtI8zoSJQkeODABrLLiq4qTzsmbGOEdCDSPus8xInCOjLTtvFwoalCsIOJpvvwCg7wc8rhN385sLhL5Kj0L2uqPLitZWi2JTy+Ggi9ZtxMeMKytA2xdF49jA9EdGyROp8PoZKsBH1VBG9c6zR9MVInh2kjDjGSmdqEWod0EGgjSDXLztjC5OJop4FnzSQCZpy0XOyysPEOh9XUw84MaASNzbhmuw/lFWGRYjfGqAV4p4TEWqlVu/du7jfYr0LrC4++YeO7yD6b82AWr8sODlZjVXGR+wa05NF80z9AQq9iYRERHe4IsQIH5J9cgt9dbC1UAOceMW93IQrSJ+9c9dsnYWMRVNk0/oLVsA+751G0meiMzuUzM3+Rd0B4iHpXPB1XiXpJzmKQk8figSUH9WB4LsuXWHFFDLMTQVdLb6U5oAGXGIgzi5tYBqa7Lsg2E5H3kq1yzS/QpRXXbiN4qf2Qa0duYSGTPdC05A6kwtliWSjvAPsg+M9E1hTVGg8ID9Db6dokf+TFDArLBwVkiX3N4NNKMlSJB8zs1gvxdIEVjHsgM7Sdr0iROsVENf8uMaT5wFcF4xWVhdfuugBSPv2H8vmFU/Qyrkb/zVsCPi8p8+cD56St+hPllwd7TZShEDQbMCbkCxAOxdDtmZ729wPCtuH1UqhvTg5+X0soaGMEldPjkjqQ4LoRG8SricpbHeXDoVhhfbhyZzgfa+KJ8q78zboMGEPeLBVCGxE+l7WIX8ZYKJeVdik6sYKQx/0CshBX2AyM95HwW5iJKm9q+DGiySP2Vh7kkcA+hQ4owyV+D66qgKiiJ6VVgaDDQBZBdaNuRY2xgWMW8Rc25vWzUW7w94TR5m/xqSP3B2eZaA3zxlFaxY3QPzK39RNwAuQezc6Hg7FJ5PmzOA90A7JD8ncXyQzBYEblrejmv7YrWODBKP9mVoCr3cjE3bCeeK6Mnhzy9ciUbwLwjbyvaCeMqyLMKXlncn8YthEzi9WFWOqsGVvnAGFDfx0fzAJiqptF+OdC4x14B9K2Q+CUizdeZ6TmiQCS47rEfjjzLT3sJ2sPEg31udX5Afs1PGwCFz0IDsWAmVUPNUYHsIiXDk94GEd4o0i1T24nv0YQOfKHoCoEEZtQNVDLCUS6Vshe2ycm5ACIxH6hGrB1bymQyR0/hvgrCN2GO1qcUlX4pCaNh2f6JvsrHb2DmFrZ9I1ZCVcPWKE+4YcZ7U44PY8Uu/heZ0uPBalzndKAJamzqStElv1VKCQOTNFslgWwZ6AC7YGHApGX1CbpKBbeYXyu43sW6QjDly5vEzmFtBVypIcr6qlMKi8EuCz5nOTqaJ+JBiSMLgekCo9gh7mCkw8y+usxYZonQKLMsy1UIrTduj1qX1bPKOU7Qlivqy8iqB2G8pYitxHkI50Cqa51udt6ooGOz/smwMkybPOYpDsWEpNbnXPXDy4VSOYvb+e7qbHE/g0RHkh/D+FFLaHJWfRe9FhqFJbuZGS7emwNSuDvoxdBI/nJsyWk4mcT9mq621GCBFHAZ3S6OJs5D5ZPA4Sh5E+Rxj9VPTRiBUCRPn4LiOVmN0FI/XsCUDnp7catLkVSZzJO8FnwH3sVv/EjtDDSQAA4iVPl8IDaGJQPZuuRqm8M9loVJNScfitcQtWZGOIKs4WjMlnB/Y1qYHGKAZCSPqgGCke6YVpcS6LI4T/K2bXm33plSyAhBIQkD8KIDMUTvFT+K40N+qL86q7ROHM+dBaaClWKWREZP1zgHquesPkQn0O3QUTMrHneWrMlTNsHewEL0csEHIQ7pHdhU4GkwagwXk7aCux/sw3gXmotreV1GNSwQiMs4Zt0eyZYYeOE0AiJRwkonQRkex0F7c4cy5bHFTmIrXY5Vgs+qZVgtiBw+oOIwywuMPQwmXQ1DZ3fZ5WJYOY8uHnVEapWrKo2GvS2s7Cce2/EdYiP9pNgxgB/jbV8gOFd1iazR7R2xT3VdeVjgCtpw0fpiLcfd3g7DeR2kG679VeMr7s/SXZpX3bG88Dv6TPdn8GdjoWvSo/nwv+pQbhngy5hTxnMIbrH78+bGxbS/ub9E3BG/7v70ex+cO9bh8H/Y4V73hXMlyzK7j1GbS1gmNfbTPOE7zd8E+1ZiyfKxjtcsd7dKk0y2QaW2ZMl7PfwG9XTqytTUzWPDfpSPdDzNFlE9Ps1Ip6/eRY1oGKc5+K/tavVGzNiMge/t/sfv/d/89PiRk/5vj0/98XeU2Jck/2+Q+EcQRlt4zYj0Xw8Jrf01Rk17mpaVqopK8z/MWAtCDeQC4HLC4YlRs0ncb8ya5A3L5iMqGY1Tml9o0072CjtYmA28g6gplPX2nh+zha+9l9k8oYh7aW/zWAIEa6ilDd0z/W5zYd6Y3sedrkP7TuPdic2PSRa09XQ/35AY7o0oVizJalJ0rMdFPoeZrTi99wPHqoF5JQyd6Xo/cQPBPjRCvoMgP7zedTX9mGsYxfPDhFgC/XeoyR411xBBabUnM16cY3Ra9j9MsLrL8Q81XalPPgwNXTBmqae+9ZTFW950t624v6qOcq/zBSkE2b5d8WEmt/PMxRjs470vsuP48fSRcPnBpb5BBzzPPS+Gyk60nxuIIRX+V02KVP+/aipVeBQvz970vBzUT308r/Rish5X/hXAGMFf4bv05wRbT9d98CcyKP/4T2eO/vZPsUre8F8/oXD7LLF1pOBrlQAMwXi0f6gPu+xEpbB055j/2/H4qSJLtjculodZafU48ectXFTo3id/ysTV3sWTz/2VkP2DU4InbOBeJ38ap/PeXQT59i+xj37+i+Wk/NVwW+7fvPCnkqm7nD9l/Z+zm/qB7x8giBD2rAiXsZmW9jN5+NG4UVhd2ZWpfyAPnCoj7ztW9EckRSs6MdXx5D9A14abNYOVt55uqydrz8H+MJ35aZ3XubpOTA5QBqKfx460P46gimjtnwF1K7x5IX+w18Kd7zEHi7UnCnOy5yMuxSSH/g/wivtYLH2oNiRTlzsvunuWyyey9zkq5OXbwYE4laHneeUzGDqzkfgaQ1lNdPeDK5FUt/fp2+P/D+hoeSnsfaPU2i8cW+LI6B0Sgdun2rosJ4hLvpS3gUn+/3h+xgJ68nYuG/Ok4WlaTpT+oOXmZK8T7cnKcBEpczfmKX70cakevVWpWUJDUJ4niwUpQw/JvJOy8JJaOKEaEUCSBJYRSm7BZHLDCmLirBVfaijEKsQUPr8BO4/P51ln8wGrf4MBEstTzjyh11tzeTHEKhQq3xrZMTfPSiysMVijOvQWYoGOnMvbTcRPaW0ZIL8JDl4wBE4oTVk5TFVJx065wcj0SJxT0gDTwU9iugs2Pj2djVgm49FHYB+A6oOJ7MFiJdpX+TdX/ffUp9xVa1kZIWWhedZpdI4rxWJ6nHAViOWYt5oRERIjI5wdJeXFQtvAKoVrNLqglIEkf8MFFtOwHVQiPs+MRfGsuQo5TwqAs3kYFBLJYfpVdzznIkbz9idwv12DERcgVYUb0WVCZvdO7rfgQAus94zYAYOVMjI1GySB/ZkhfnK7fBhgBCOU88t8jYmz+DwKLwDF21+xIEsjbooLk3cBNUymomJpXmdS2A/QjR3RCDNSlGuN4izcGPZguG3f8AvTxgS6cklVka6PfMLvQHslvVjcMT2ALAnMI5Hv5VMxcrFIWg4bKRK5byBsJOKz6ud34PtxO/BFUQhArM2fTe5mmHaFdXRZ8+Xk2St6q6EqBgkaGIDqgWU0QXhJ7+ClS/wJrVWpYODFSigwmkddiYqQTK97FMf9ht7OoOzSKMXlw30fE70busCu+ajIwgIFsDjTr4Zb3DIA3AODFLyA2bzdYY4UMAGSyrERqp2wpTTTcwah2uqRIIwJ9NXuvBnp9TVU+nDOasnw1z6l0WH5yWGD9JEA7UZbnJnRvYsoNYi3hxfGqejYDjPDRLFV01x1bpF+FOLxPsgDKm0zzPNpM3lz2AWvpNjJA+qEFyX2S5qG2xbIORzKjvJ01TGMubtmERbgV8thfuCwOHoWGE3kSPD91FmiSF4xJquw5ekZYEbfMtpqEFDzeZnXJErYvBUS53RRvqLUVZook25yN6aFOcQ8MVOz1RUalQVl5RMerFq6cxvRM3s7BkZR5S5Hra6dfqB9AH6YXswI0omZIR0Nk2AHtOKFZTj5nfkdqoFhsbbrEawuhkgNCxVm+NFrugxbXOoqM1CPrFYA19g2gzKGmOhRMgeV38bV2etBrkJHVso3R9VOTPndkudSh/eaJvzFnE+FE3L4pPXyS5L/sSRh1l6hSP/mH4omxpML55rZJqGgvQTzb4VW8TwBc6D3hr6kJpz6Sat65Nh06opUSuP/eZX5v9fh63+QrL+omtlPDyBPhLvQ64daoxmd3/oQcFD6KM9p4Q0NMuAky48+zXhbp5cg3PLoADWRY21T9teaO5ryeIk5vBC8qTf5x6BxQQVhHvQM2H+dRwjJdHHdquxpzNRaO/a9GvZ2IqPOt5kwVa3PAqnj0nKnIJLw+7sFJngweOy4+lFanm77CbU+B6SMd6gPPnfpbUKl40g58327razW2m5cHyHdZMrdwHzXTqRLnsX/qA1QqV2tT+tpiUCuA2o3+RDOlLCkwdG/xzWXiBfb/bwinREHynSHIhCfEqh+8353jzb7WbU+uF7mWVKQYfvYJmab0sFg+G9+xl08DyX7rbeTIrQNPjJLw1AyAP0WqWujhkp7EjN+Km5dziMNlPa0xYwD721Lkw6eFLrLF6JE0usuwUbaBOzRnrbEkVUGEVAO4hfT7RD7gZGsFjvi7KOPzxhiL5q3DtcaWcZYAchyzjmdJgH99YQyuxwnpZ8TZVuNMqetcrqq5nHlWiLCfCwqaKFWP+rQDXdZay5bQj9VCUILvx9XSbpap05xVXlmdVRa+/BbXuFD9/r22HYu4YrctZ9IO5D/IJFH4psrvFUcS2e2klRIQn9F5CyJ5m2kq1epFJuN5U++9YlmuKSSJYtvLIYHPAV5hBIpK10GDWCVYckOUyzkAN4Z6dnAGTVFDuoGxIKLEJ582/ZAJE2xXpH1rkCO3svn7UZCad+XETh+yHFZ6xY3XIXXkbjFGMc0cq8fWVcGUogcDeB+OIHOfLR/ajQzMixzMbvAJSCft/nZLa44sDXMmryvZVhujcwDqhM3hA//vAYPuFWpdU4iZaRR1XXwBgIHwo+XKl0Gpg+IhYEgLAIcBSvpSMjAiCQizsA+A9r4ciEWOLisA2EMyOi/oS8b8mi21HzKnxBZxR7MksIZgxUAosb+gDSrHGgjn+Km+uP4BVR6WUQDbDbYBxlWNXTFLIn2UlAPR++rNdBGSnswr1EDOlBFIMXjiEHEoydzj2LiCw3fwODkeO6DA2SP7zbaqplWGA5kLdRKr/l9xE/k8XA0kYNuUeTIivcx+39T0oayAmpC4SvJ7YzuWG5k9mJaIbDE4WjML/MxJvctCOQssd+ailwbIYnizkgOW5Nku21O0hDxe7CZ8l8Zq7sAvKmCL2EF0eRfzkajC1oWsxtZ3B9AeAl9ZEtJxY1ZysdR7IIk5rM7O1G+AeSgtasV9MW7VLWP+1rWcYtB+FnQHrWvtnFLPnKdU+cjO1qYVjM7gMI9jpmbBfPmgxRYrJnekhPiixPq7IWGhnvpMzl6Sg5wkHUlKey3cUPldGyGy6aZjgHYMqGhAJDsu6+L+Kl8IKAnJmSnHIsutbQMFtKFGd3do6NQ772ue/DESJKxciesWRod4vm7JOh77byhldCoxRoMdsGmgl0rYDhA+/Yy9kr7GUNUGsE5olR2OEyic3XtZUUBFAl+Sj1EfgKZGHP1833fBlgSp93IudNGBbsHth/f40pK20fxZEbBA2e1Ff/iXLGzJ8fY8rsVumGGNemaX10nTHWGXht/XnKBjp1txtR0pIgQTtSecFphJ31JB94R3QQjuDRXxEPO4Ml5Qp4o+xK3GKIXFJlDS6Jmk7YqDMaArM5h1QKgbtz1i9diGAXUuA5Xzq8/sMs226VY/BXdsA9XSCTMcGuFUS0+ltu2EhxuGR2OC2vuzThG127tuaj8ksgrjgkLXTw7kbefPnK5Wdw+YH7XmrnIxdKqAsNWo/Fiaf/Tb9HMOfbjXU+fuSp+ILuXGbK5cM5ee+mTloyj3P0Y36DSbETGYxu7KGD7LGdSqiR8pihXbigdNmyUaPPL+HAz64gO/r06TnQJMu9BOcsUsMXAUbEjdBG/jjqrjmwy78qChYH4B3VUl51yKEQCAmDIH8+fojTMDqpzO/ahPUV1z7z5Y0pNc4XxZ0nPusTPZJQQ5jPvS6syWICU9dvDknHW6q6rv/nVkQfOo141+bLJS1646nhS7ljg3380s8634yC7PenhMxffzoS8oF11/jUj9fPwh9h9SeJnDcNDLp+z1EUxWNoDAONC/3yDwN5L/amz0EWVT1orY4esfQYmI6P7GLW1pbA9bOB2QI8KnX3nGQWJY6JyijzTGt0B7oUGHsHBWKap8CUcZ4f9Vm/uMPcKlSXOLW+4/NHmDFrjbznCvo1KgtOm3iodODI0kTlsHq5DOhaF/7ckHJtrn/74JpVgueXVXJLefUzotCmdrwbNlYrAzDCp6tJzHe0qjl2ldj/EFOoFHIcp8r2EC5aOQiNkiS6fGHzj28re767ZKVrDRD16kVvcuns8iyj84gh907KCMTnc3HhxMe2zc4fGCIM/2yJf17Nk/FZ0xIW74g9Orh7D/mj+FjjubJ3xHMHeo565IYxuglwYVglGfz7XXMIcuNOmOkp9NvT9lIJi7egDUfS+eflm5IqD14449ByHvpdlzNSqV3iFHx41yByGNtVl7LNZniwAKdwcgdOmV04tgpF27solgXBK2hnYfl1FfXmrd56xwiLNKzcASI7t/ToW8yQgxIGVSmY3VqTNoP8GLypWw52BlR+Jxdysf5g0r+TWyHA5x84kHqlqtbCr4yTEQoHQGDIWwfYevli2mCbXWn2UGqJPIskR9TWmuv6TmQ84EV+GWeOJ3kWT1xG9VUgRkt9wambdE3d4ZmhdZmJutX5feCUbybYwr5Lw5OQoZoFxoHfd74OONjbBtuhU+XK+y7+cgpPJRIIc2BhmWFgfC1aXirWw+J2a3JbF8mZYkttViWUMOWWWKtc624iO9mqt8CZpa5jTjEnhz6FcrZAlJ4cnyR/D+IFOz0axw7LRxHjQNQr8Qj7qp6zivoKNRop41kIzVt44v58clrkE5YuOAOEJrRXj2df66PtbgKY421GGxyGo8Q7U2NglnJ8N+7IoYK3HQYWC/C+4K01jj5D1UJIk8MMp98R9A9tP0zk+UaRlWToDTlp2CbkG6ZwZE9JLHTfv0s3XjWJ4XecA/FgpFABu9ECBAMAvUjZyobkd3pObLBjzfPmJ4fMzVbK4m7ltwMHqhat/Vj8K8E+CajFSXqXOSvY4pYghKMZM0+/sRRbQBNu0k0v0WaGA7XxA+BixYi13KSaPQt5FDCq5D58cp2Fvdy0HvMFe3ya3l009xeAqzGh/MlniRzKUwrBg5nzUm/Tari7DbwrtrmHnYOSAZSMEe7eO0d3FoFBsrOPkva8rOrFlviKkMiifBFaRJUTPk6UM727YSuBqSH9iOLPQGlkYDm0TWokdqDKk6lj4m+ufLJDOBTN3c48e+erRkmca+5WWjp1yGLMXlX1kGLuUX9qYtJKrM4GVroThqZ9ySoEB5ZQ2xXnwwCC6lnw7lw+cn90Awur08/uT7VViWRe50LrN61TrnFmkc9D1kHpVEpO3UDa1btXkc79ZobWw+DvPUkYRlPSIiA9wxZMJ67T4TtavqqP8Z5b80+1n0l8A/rBv9m8LO9yIVZ6wWwCC1H78X4HeWhCqjZ64BXHGnU0GW/vTZJmOy6gvi3V/8E3/f1SAwpLM/htCmb1NFm7Nl1nyhYTRUsIyd6Ca5HfDEl1o7Blzp8/dcbwoNdcaT7ZnGmupZk2y19WNUDhCa9jyXAf80/1e/yK/djXwRXndFQZ1Lqk3Z2yZeBx3Mf7VV6ouLPgd9KotQV9Patv8HNEC349+LLfdLb9KVxtD2/7xYsvHXJLW6TCrz/NYveSef2//Jz25jVt87g8TvAp2V8FxGza9gGPS6/KmBCyt5IeLE7LZop70Fre4jaIJW/c8e5WvvAfDiZrE6ccvPheJYid/sohGK6YPLtkycav2/N0pB7/UaILA7t0XnwtHR6a9c0t8I0He9NPml4BfAv7/GfBWOI7gMvcTChR49d+JqlzBjMf8NUBPwgks9fNaFSHx/44iQUAfJDm6SM1SqCDxhPMrTdj6P++UkJjZNlKOiZ+N4/0J4zV3tTd2a8Ki/zM2qwx+OI7TzNE+TH/v32natsibvJiPJuvlBshrmstp2tvWlNXF/LlcQqJfqshLwC8B/98FXC++k2r/pdy+Y9TaXPU8wGpzR+ZPM159WPRiqTi834v5jv/HXyfkGoefn8Bd74RlzgxCSQEws3YCZsPlRCboS+UMzON8V/juTXq+sc+CEPw3Pe019RidDqM6ePf2CYGw8iCDVevE+w5XuNIgk/HaUP7E4vR+PybXHRMP5XYKxuT0c/UEb9Zd7oX64cHEpA/njQn+OmqCTTzcvfIXUp4Dc8e9kuuuTGxaqdgwtjJfRT2HbrFbNTYZXkJ6Cem/AlIbHuweewoRgWQN9bp3NJiHftqgla6MnP/i+O6E4cGVSD3Y7b4/g6d1uB8SoFu87744Q02vGH6ge7JX2F7rddI+VVRaO/vTPw7Vd5Gjp4Qd+AmLE235AxpXPmCpCQIjfrafLG5b8AcErrK4pGL3Qw3lD3xaucWY+A6WuV3v/Kq6ausfhox11f9LQOT0jF8PRTQ76adjiN7OjOrCmhdlXKUoLMZ8JSe8c827gXeex0+R/EHiUV3IWa1BL7XuJaT/IZAwtMoo59AG5z5r2o7RVS+3zb4keUnykuQlyUuSlyQvSV6SvCR5SfKS5CXJS5KXJC9J/lMS9wbqtsFv36uVBAc8t1N++OdNVIJVraQpYd8NKXTxOdh3f7+P0fT9Bny6SZOsbC/BvtfTa1ubI5wTiqX8d78y7eoQDX0vsP3qMbZB/uF/3R78ayrxyAGk7VGve3R1TcdwmVAkHb5CNXdkGm/lAm/z0AhqWEcvOEb1dKHoXLw5xBuy1Lk3jq/p20RvFzeJWala4F2Ec11/Mh+Bk9n7EgW1UEHiWmTv6TzAlxdqZYxN7Udyjqq8THf2bZ1h3cyMVwOSWaqQqr4EHyizWgFwtrto3bsFf/B6eq8BbMaXXBq9HYFPQtXE97l3vandx83wa+3JAqtGfcALz+h3b75ToPTdYVD9TDS7nzB8YUPtr5VdxjXExHT1F7aSAgPLXKNl3YkF+2oc0uihpUn+RnJqrdUok9mCy78a4bSXgYQvrPjQNnDsaAvo12sGC7b1dIZr3GK2Zg39ZG9V5HSZSGV/tX4Nrxio9gPGYOUcenyknNk18uXhKGmq4cEVfm1gVgsj02N35/1y9vBIucFAx+qSkaUUZrP7BQZp8F7518Fs9I/u42fezO4RR9lmiwoMBQqd4d0pdeJ4iUSSMNc6+0aheWMUGv9A7LTsKFTwRTUonJ1rFBujPCN4k12i39swc+nYK6zKkMjvWL1r1AlV77F55YOfhrjkJpyasrCSRyVhpjTcniWTbzscRf0gqyKekUd9Ejj1rLg8qp93KV9pTZrPpQbKT8HR5VNvwipB84LowuUZLkHR9xHRUoQcm05eSMQrBraUZ2xZdtDTh1XQa8XryDD0VlU+L50Zrv1ZrIa4xqiSk310t2qWWT691qvERX4/Dmcuu1zIYyHlTeEFSG17CpdLjw/5PKoei7PWG++MmlGrb1pSwpcBCnD7EcxHhXTM6h/pJxdJETuDiYQ3sdHl7ET06Gy1mVWvgFKW1XTAQviJNTTcyMKGOR0RJik/zNN9PMIsjg/ZRC0OvIt3nO0NipzJodSWyTg/idNXkePuoiLzqPJAQQg/d3lCWOjBYr69o4CeHD7UoDDsX8Q1eIF4oUEpr8uXri4bxafWdvRCUatMdsbMSnPt4fbuubuMmR/UNK273YFz2eHpXOTGjgGt8EYRy7Oosi1+o42RYYJIRfTBPPm9w1FV1xD8op338hTTimsrtTWhITSKGcktrlF0mL9ILS4+WGt0wfMZPu3Fml/rQFWap7ksOK7K5vV4V6XylqvHldHHEYTjbE9U3TPovrqIAnT1eo9iKM2fwlG9i/uQfY0ZMh/tbG5iWC0tg1dtoTi+bhQEquss1kVgAijNemLUXP6NlZMInHsTlYA1oiDhM0d7zpkRQ8+zte7Blqymg7WJ7iOhBh6SeWc5JerK3sGrh9spCunQWfRZQXZUewU9ub2M75IJRLyPAikefND4mJh/K962AlWXsU9HqdeHrJZCmTNlPuSbXGgRm7STiZg8BAsFVZi/oRJnmoV+08ifEzso4YtQTdLVpnQklJJ+DHCfcuR+YYTq3kBL44icZ9znU/WkUMfwUbrPAG/FJnqprdF3aUKa1iUdk9TlmTwbRC5HUsT5/tG9XYJ891p7kyZD1w+yUKkxGskZWJ48bt+hYd6rXiDQoqKYgeFcZYrtYRqM3C1eOKWBvj0sMknCGvF6o6AzmZg4konLus3ItO2Ylg1ZS2rD3WqNB76sVpAvTHlw6a4UucLvS2XYYGOfcUg4yBdSaexeMjJUtrAj2p6NztS6lBv1lnEeYs3hKHZL2wqXMla2Xc7sv6Fvztb2VtfcHVeYHFkyxipsROlen7MHmrkfHLBg+wcqLcldNVp7P98esif95FnLoF7M6z33RCfVVVpSWOq1phvb7tKwM3nv4+VdbXIylxcQzXP9K+u7oJF8Pl8ATDf7JvII89CJwiqlfqf4rla2W/MqjWiyw+QMWMPyo1Hz6nmX0Jk2CPip0w3VYCC95/krzCdCoZAbQNXaMbBcHdm3gXxerjnWy3L5Er9/Wmq8hQSg98kZ+U0fTlnNeQu2u5etU16ij1iEnaNKCjhvOrCXAVfryS6LaIwLWSQXCPmJkQ44M4qI4DQXFnG8C05jZwt4F58oh2semo3aJbS/4VBWNtdJXpK3HF3TvHej4QDWhUdhKNtypVxkW/r9mEm0WGT7Fcp1tqnJ2v2uZpcXSfvFfWTXkHIRf0bBrcD68zeYbTAcn0PjzkmyDT2CvV/aZb9cMO/UQsHbcFGBTrlHYehfYD2xMFZ0DN4A4DpSW8QhKCW3rR7w53j7g/0Z9f4C7ZNkEc/yy238PFcGsBesNAJQfGMw4xJEs5HObPS7TH9IcaYtHBMWekuBQkjCjmufA5NtIVCgiiwWJyz8GbgUm+FxS8Y2X+UPXL6QjmWahIJwjhVmO/PVKV8lheh5jPxJlDOEtlWt3+UWVSWEMWJpWVC6n4rE8axbV1AMXT/EWu9KHh7JY7W8UovXmtSRqzZM3/lRAnlsVuzmCQTf5zpz+kPjs8ZWSbNbLSChPswjIOW3veVx8A3TcxV8MJKbHMM6SSdsVyxPDGtLto3Eczm44U2p6gTKGcs2sKIB8NnwWnWchihCzAdO+QYKXq/etwmkjMmC0ql12rVKRMbj04PonLOMSGJR+xTGjV4r/bAdeeqsmGk7Ky/tzZgzpvFZF+nppj1zx76nvk393GRaO2aY/S6Xj+anbASRdXCwDTa3FGbXnXuNzymbncg7RNs9crkRkycvp7fFmVSXtlQq77ic3bH5CLNFDIISFyz2iRj7v0q7eKVAl0IxBex2imgqRdm7VsZiDFHuYwg3a5JNVaLavt6TRqZ+jaQrMDHEekU7emXQAAuJcSmY3xWvlnyu8+hKddef4JzhhLjOm5cFTektwlDhmNc9Vzt8JXGd0yMZ3jJwrJh801duCSr5HJslHRYsL1V/hCu5A+MgfAnfSR0+DeiAcc3KlQMY9t8WR/PkeopEKomijKhur1LIEvfBBFoDAgfucfVzZZoful2ukq1PY+uZN7non/Ml+nBjiGw9EUf7vt3n6ZtqMxi8GZ2RZ/2F8QvHdjwKMe7xzu8gJY48Q0yRc4LPdN2Ey+QGgyH72boLRhqprYQ64urN0/a4cgkuYWuZ8/pQ1JTqLuxHafbk3lXPxBrH9FNQo1fz4TiAsNdXFVVYbZh3X/OzGE7yVev/tVNDzKVSpP0p5WumNq19DtMA6VWSA5g7U7untNcJmzaueXBnROI1SbwEz24aj4OoIoHQwlsjwTsOHIkijFlD9qMoY8bWUf3RqFX3rxYVFIMRd0sxllWQ/qK4/Dq9ZlFJBbxvdGaOzx080s3amS5ytCMkI5yGIsjnyBUWW73+3XoFvdh94lLcvpkghblul4AHB7t/dD/cd4DdCijJRwb5yugmHGcQR3W/MNJ4aORpNoHpUHntrQh+VGnkK25LkXUDTmbUkr1y80PYU53qCTq+eSzq5tcvD+9ITB1Z9Vs0udR188bCGtp4PHEfKHig1rm8ZHrpjqWL5YJYcBlEPd/VRr6cL+IRDsgVPts7UHIpZMLY+j60MsfUALjuYNbzzgFtgBAFDkCYyw3u073Q5YLNS/rnOZj4jiC8bKt/RrZlR055bu8ghqwh5nDmz3cUNnXthetwZqSjE9nsyj4Uzqdezqe9Xo5HXq0Qt44/LUOy2WRPgqvN5Jy6vR45G22CUxaEr1w7iMkzinrZLgeAjhVdqO+cnZ2Suv1wbfj4ksTW6ylRqbXjPjzPlWte6hHEVqGsRBdYdTWa1bOmR7/TJy1eI5npSgZ7RByrSCm4ct0PRb4SzYuBqrpSdLuFModB5qg00P0qMTz+XSkJFeAyKp2TUSAz/3pm5yT/DaXlvydCbqlGXZnauTG1fXzS7zawB77vEVCrFlrD3JNWuoXao4/ZKm/6NlJEq911zUMN836gst4n2e8PZfhJ4xvBs89Wja+DfwcRphURfkA0GKBZ5ijBgGAsJuDGDTmV3nIVHqtSjkfT9Ef7p7YSforfYgpxRUjhFqi81GgFHx+gJ98Spx9/Drvk9bHFTp7I4nzdx2QyrW1aaatWlh7/W8I1qpKVjCVcNw7at2XY2lMNmIUdVZJC5BoCTX0UWBOrRfNbIOQFBtI14ECw+8DMTbaT+WpBQtV8q8UVReNbyLzwIraNH6shMvSh2mOOAx9zzGkcs266N7oczeN8/jilPLN9zRRsYURQN/SF2qyIrdcKDrE2RJ+LchR6jqfxKbbtPdN3Ia1uTDeaCcLoDE0vQ96y7mHX9rVjLzNnnxhmhAwWy0aKqZwRPueYJ9WvimMDOEz1QWCNvd/ooI26VAdnD5hC10J4F9e/jiXjVZaeh72u2mAGB9hloqMbUirbaKtsCCrSLEWF0xCGPKnhXVumzJxJTUxXRLbOwM5UFbTtMv/d9oUtfDbOxbdYqbD5+yOmuk+Pq+6Zd0Czu6Z3UyR7imFdGFzfCnZj2IeiumeamxLZgzZjB/On4o7DhcfqMjsGSwYN9SlgkJrlLij3hkDfFAR6nqjp3xTpzwDJ1bnzQGKGxgM3zC0tvqoUHt15mSvjYNl+OHaUV/EYXw6wmn4sxl2ePsrw/8l0LV/Rv+mcAyLJo8HuC5ZGKj451X16Znt1iuF9XQJ9e6qvu5w8lf1XFe1QnsAxdK5n7HTUSdkLUpu2Sp7++GbPtxO/bTY9YQN6rDAO3lyxR6rrderV4/V3RU44dhkSV+oKlM515a+Nld7zdwJ+tcG01e57As0lHMfI0OqxsdI+6y2qIDkqhULnVOW3k6fOQRe85b7+6ar1K8s+/vKf/wtQSwMEFAACAAgAd4z3SmigejpNAAAAawAAABsAAAB1bml2ZXJzYWwvdW5pdmVyc2FsLnBuZy54bWyzsa/IzVEoSy0qzszPs1Uy1DNQsrfj5bIpKEoty0wtV6gAihnpGUCAkkKlrZIJErc8M6UkA6jCwNgYIZiRmpmeUWKrZG5uChfUB5oJAFBLAQIAABQAAgAIAESUV0cjtE77+wIAALAIAAAUAAAAAAAAAAEAAAAAAAAAAAB1bml2ZXJzYWwvcGxheWVyLnhtbFBLAQIAABQAAgAIAHeM90qHb5M5aCsAALNWAAAXAAAAAAAAAAAAAAAAAC0DAAB1bml2ZXJzYWwvdW5pdmVyc2FsLnBuZ1BLAQIAABQAAgAIAHeM90pooHo6TQAAAGsAAAAbAAAAAAAAAAEAAAAAAMouAAB1bml2ZXJzYWwvdW5pdmVyc2FsLnBuZy54bWxQSwUGAAAAAAMAAwDQAAAAUC8AAAAA"/>
  <p:tag name="ISPRING_PRESENTATION_TITLE" val="年中工作汇报2"/>
  <p:tag name="COMMONDATA" val="eyJoZGlkIjoiMGFhOGViNjRjODJlZTczN2U5NzZlNjU0ODE0ZDA0ZGM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4046</Words>
  <Application>Microsoft Office PowerPoint</Application>
  <PresentationFormat>宽屏</PresentationFormat>
  <Paragraphs>281</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等线 Light</vt:lpstr>
      <vt:lpstr>汉仪劲楷简</vt:lpstr>
      <vt:lpstr>华文楷体</vt:lpstr>
      <vt:lpstr>Agency FB</vt:lpstr>
      <vt:lpstr>Arial</vt:lpstr>
      <vt:lpstr>Calibri</vt:lpstr>
      <vt:lpstr>Century Gothic</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简洁微立体</dc:title>
  <dc:creator>第一PPT</dc:creator>
  <cp:keywords>www.1ppt.com</cp:keywords>
  <dc:description>www.1ppt.com</dc:description>
  <cp:lastModifiedBy>Bronya Zaychik</cp:lastModifiedBy>
  <cp:revision>65</cp:revision>
  <dcterms:created xsi:type="dcterms:W3CDTF">2018-06-01T23:46:00Z</dcterms:created>
  <dcterms:modified xsi:type="dcterms:W3CDTF">2025-01-27T07:29:38Z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61F346E1C01347CDA61794C592DC08F6_13</vt:lpwstr>
  </property>
  <property fmtid="{D5CDD505-2E9C-101B-9397-08002B2CF9AE}" pid="3" name="KSOProductBuildVer">
    <vt:lpwstr>2052-12.1.0.15712</vt:lpwstr>
  </property>
</Properties>
</file>