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333" r:id="rId2"/>
    <p:sldId id="1202" r:id="rId3"/>
    <p:sldId id="1204" r:id="rId4"/>
    <p:sldId id="1205" r:id="rId5"/>
    <p:sldId id="1206" r:id="rId6"/>
    <p:sldId id="1276" r:id="rId7"/>
    <p:sldId id="1207" r:id="rId8"/>
    <p:sldId id="1208" r:id="rId9"/>
    <p:sldId id="1286" r:id="rId10"/>
    <p:sldId id="1209" r:id="rId11"/>
    <p:sldId id="1210" r:id="rId12"/>
    <p:sldId id="1262" r:id="rId13"/>
    <p:sldId id="1285" r:id="rId14"/>
    <p:sldId id="1211" r:id="rId15"/>
    <p:sldId id="1212" r:id="rId16"/>
    <p:sldId id="1213" r:id="rId17"/>
    <p:sldId id="1277" r:id="rId18"/>
    <p:sldId id="1249" r:id="rId19"/>
    <p:sldId id="1250" r:id="rId20"/>
    <p:sldId id="1253" r:id="rId21"/>
    <p:sldId id="1254" r:id="rId22"/>
    <p:sldId id="1263" r:id="rId23"/>
    <p:sldId id="1264" r:id="rId24"/>
    <p:sldId id="1274" r:id="rId25"/>
    <p:sldId id="1255" r:id="rId26"/>
    <p:sldId id="1216" r:id="rId27"/>
    <p:sldId id="1217" r:id="rId28"/>
    <p:sldId id="1218" r:id="rId29"/>
    <p:sldId id="1278" r:id="rId30"/>
    <p:sldId id="1265" r:id="rId31"/>
    <p:sldId id="1266" r:id="rId32"/>
    <p:sldId id="1267" r:id="rId33"/>
    <p:sldId id="1268" r:id="rId34"/>
    <p:sldId id="1269" r:id="rId35"/>
    <p:sldId id="1270" r:id="rId36"/>
    <p:sldId id="1261" r:id="rId37"/>
    <p:sldId id="1288" r:id="rId38"/>
    <p:sldId id="1220" r:id="rId39"/>
    <p:sldId id="1287" r:id="rId40"/>
    <p:sldId id="1284" r:id="rId41"/>
    <p:sldId id="1271" r:id="rId42"/>
    <p:sldId id="1272" r:id="rId43"/>
    <p:sldId id="1273" r:id="rId44"/>
    <p:sldId id="1221" r:id="rId45"/>
    <p:sldId id="1238" r:id="rId46"/>
    <p:sldId id="1239" r:id="rId47"/>
    <p:sldId id="1226" r:id="rId48"/>
    <p:sldId id="1279" r:id="rId49"/>
    <p:sldId id="1228" r:id="rId50"/>
    <p:sldId id="1229" r:id="rId51"/>
    <p:sldId id="1280" r:id="rId52"/>
    <p:sldId id="1230" r:id="rId53"/>
    <p:sldId id="1231" r:id="rId54"/>
    <p:sldId id="1232" r:id="rId55"/>
    <p:sldId id="1233" r:id="rId56"/>
    <p:sldId id="1275" r:id="rId57"/>
    <p:sldId id="1246" r:id="rId58"/>
    <p:sldId id="1289" r:id="rId59"/>
    <p:sldId id="1235" r:id="rId60"/>
    <p:sldId id="1236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7" d="100"/>
          <a:sy n="67" d="100"/>
        </p:scale>
        <p:origin x="8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B2391-8DC8-400B-B301-7225171965B8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78EC6-4FC7-4B02-B3B7-9083693E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19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75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31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806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60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616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565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275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43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363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039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56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707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293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869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250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627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024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./forks</a:t>
            </a:r>
            <a:r>
              <a:rPr lang="en-US" baseline="0" dirty="0"/>
              <a:t> 2</a:t>
            </a:r>
          </a:p>
          <a:p>
            <a:endParaRPr lang="en-US" baseline="0" dirty="0"/>
          </a:p>
          <a:p>
            <a:r>
              <a:rPr lang="en-US" baseline="0" dirty="0"/>
              <a:t>(Similarly for other examples)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2742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474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057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922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79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834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727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48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453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893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consistently terminate in order, even with random delays.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But, can turn off delays on parent with</a:t>
            </a:r>
          </a:p>
          <a:p>
            <a:endParaRPr lang="en-US" baseline="0" dirty="0"/>
          </a:p>
          <a:p>
            <a:r>
              <a:rPr lang="en-US" baseline="0" dirty="0" err="1"/>
              <a:t>setenv</a:t>
            </a:r>
            <a:r>
              <a:rPr lang="en-US" baseline="0" dirty="0"/>
              <a:t> PARENT 0</a:t>
            </a:r>
          </a:p>
          <a:p>
            <a:endParaRPr lang="en-US" baseline="0" dirty="0"/>
          </a:p>
          <a:p>
            <a:r>
              <a:rPr lang="en-US" baseline="0" dirty="0"/>
              <a:t>Then see variations in termination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06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always terminate in reverse order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9065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068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311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200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97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1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33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99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9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6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82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2D8FC-7ABE-4AFE-8084-B0F78A67E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5141A-2AE0-4635-8D82-A249562E7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3A7EA-A37B-4C30-96A8-35957D91D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08DAD-E1F5-4B6C-8885-7F7EEA045CDB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AABAC-A12F-47E7-900F-94BBE32A9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27D10-D992-48B0-8373-C007E760E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0EB5-1856-4DC7-8DD8-EA71397FD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0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203B-63F8-4C5D-8C9D-66119AC7D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8BF9CA-307E-4A83-806C-979EC7CFC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75CDC-BFDA-49AF-B908-E69D41153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08DAD-E1F5-4B6C-8885-7F7EEA045CDB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0D193-A7AE-4E8C-A6A4-23B3F6E2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7E90F-5F1E-4A82-B51D-ADDB2EC7D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0EB5-1856-4DC7-8DD8-EA71397FD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29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09267A-6EB3-4286-A57B-58E57CC53B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71A3A8-5777-41C8-9961-D9A660CB1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FD508-A098-4861-A9C4-AE53A3A27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08DAD-E1F5-4B6C-8885-7F7EEA045CDB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7DFBB-C259-4C82-B34E-868F0AE1C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8B498-BC7F-4CE8-A8CF-DEB62FEFE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0EB5-1856-4DC7-8DD8-EA71397FD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1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D4EBE-20BB-4269-9BE1-0BC6173BE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DA50D-4275-4CD2-B5C5-3D2C81EBD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38D57-F9F2-4A38-936B-AFA9A482C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08DAD-E1F5-4B6C-8885-7F7EEA045CDB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02C79-10F7-4306-9C69-CDA5C0C1D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9BE88-002F-4E60-88BE-CB02EFDBE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0EB5-1856-4DC7-8DD8-EA71397FD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6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FCF06-389F-4931-BBBA-7D7A605A9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18831-AB04-41B7-8553-6B30463FB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4668B-91FB-4C7B-9730-C7D5ACD46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08DAD-E1F5-4B6C-8885-7F7EEA045CDB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4055C-DF59-46AC-8B43-8F0450C3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BE7AC-16C8-4C64-ACC6-C1EA70588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0EB5-1856-4DC7-8DD8-EA71397FD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9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3DE0-4646-4211-8795-C55878969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EBEB8-8ACC-4C57-A098-BB3F1C46A1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9902AB-2DD0-41C5-BE87-11A8F24FC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2B720-DB35-44C4-8B14-D8E222A28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08DAD-E1F5-4B6C-8885-7F7EEA045CDB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FDD44-E4F1-4376-B2D9-03ADCD52C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53D96-50DC-4330-A519-1DF3B97DD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0EB5-1856-4DC7-8DD8-EA71397FD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35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43688-B6A6-4550-A504-19C25E2A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E55D0-D1A1-4E08-9E48-42E3701B1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DFDC8-552D-443C-BDBE-CA9937F0D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8D5762-6FC7-4B26-84EC-7BB0488653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359DED-3CB4-4018-8FEA-EE4666394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8190D9-1B2D-46C4-8B95-028C7F320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08DAD-E1F5-4B6C-8885-7F7EEA045CDB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629BD9-BC9F-48A2-BC1C-1A0157203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55EB1C-DA8D-4330-A975-49F6E8331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0EB5-1856-4DC7-8DD8-EA71397FD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88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EF237-1F0E-48E8-AC4E-478F3822A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FC0DCD-0B19-4AC7-865E-08D65D915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08DAD-E1F5-4B6C-8885-7F7EEA045CDB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AF8C9F-5E59-4FB4-928B-535CFAFE6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93D288-1E83-4899-8A68-2440343D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0EB5-1856-4DC7-8DD8-EA71397FD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20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D529A4-3AB4-407E-99ED-F63E8E469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08DAD-E1F5-4B6C-8885-7F7EEA045CDB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513B72-7F2E-4028-A487-FA43E4738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19169-BE46-4C27-B7F4-0B7E46AFC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0EB5-1856-4DC7-8DD8-EA71397FD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33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5A174-5C6D-47BE-B2EB-E4DABB9E8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BE6E6-7BF8-4642-B5C6-DA5F709A2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A7B95-514B-42F5-B95C-F70E67E34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1EBDB-7C21-4A9F-A82A-5E012F0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08DAD-E1F5-4B6C-8885-7F7EEA045CDB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3745A-469E-4DB4-987A-0546B5971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C1BA1-4EEA-47B9-A45F-21C217975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0EB5-1856-4DC7-8DD8-EA71397FD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2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83D58-D89B-4DF0-A2BC-179A8D9B2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560831-D2DC-4F2A-ACDD-03BC98DD57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0C0117-3F2B-4F09-AAB2-905805D06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A2C4E-0930-4892-8899-07F47C455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08DAD-E1F5-4B6C-8885-7F7EEA045CDB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0F65D-4101-44D8-99D3-679635BA6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BF58B-3A04-4B5E-AFE7-297F8A5E8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0EB5-1856-4DC7-8DD8-EA71397FD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19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C8CA2A-CD34-48D8-9833-8412E7791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556643-8B3D-4828-9F1F-3AA07DCB7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21632-66D2-46B6-905E-39D21B40B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08DAD-E1F5-4B6C-8885-7F7EEA045CDB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FDE9E-9896-4FE6-9523-567A07041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E6ABA-8B25-4AAB-AE39-BBCEB50A7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50EB5-1856-4DC7-8DD8-EA71397FD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70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adh0344@Colorado.edu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209800" y="1035050"/>
            <a:ext cx="7772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/>
              <a:t>Exceptional Control Flow: Exceptions and Processes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CSCI 2400: Introduction to Computer Systems</a:t>
            </a:r>
            <a:br>
              <a:rPr lang="en-US" sz="3600" kern="0" dirty="0">
                <a:latin typeface="Calibri" pitchFamily="34" charset="0"/>
                <a:ea typeface="+mj-ea"/>
                <a:cs typeface="+mj-cs"/>
              </a:rPr>
            </a:b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14</a:t>
            </a:r>
            <a:r>
              <a:rPr lang="en-US" sz="2000" kern="0" baseline="30000" dirty="0">
                <a:latin typeface="Calibri" pitchFamily="34" charset="0"/>
                <a:ea typeface="+mj-ea"/>
                <a:cs typeface="+mj-cs"/>
              </a:rPr>
              <a:t>th</a:t>
            </a: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 Lecture, 3</a:t>
            </a:r>
            <a:r>
              <a:rPr lang="en-US" sz="2000" kern="0" baseline="30000" dirty="0">
                <a:latin typeface="Calibri" pitchFamily="34" charset="0"/>
                <a:ea typeface="+mj-ea"/>
                <a:cs typeface="+mj-cs"/>
              </a:rPr>
              <a:t>rd</a:t>
            </a: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 April , 2019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Spring 2019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 bwMode="auto">
          <a:xfrm>
            <a:off x="2209800" y="3334302"/>
            <a:ext cx="7678738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r>
              <a:rPr lang="en-US" sz="2000" b="1" kern="0" dirty="0">
                <a:latin typeface="Calibri" pitchFamily="34" charset="0"/>
              </a:rPr>
              <a:t>Instructor: SANDESH DHAWASKAR SATHYANARAYANA</a:t>
            </a:r>
            <a:r>
              <a:rPr lang="en-US" sz="2000" kern="0" dirty="0">
                <a:latin typeface="Calibri" pitchFamily="34" charset="0"/>
              </a:rPr>
              <a:t> 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endParaRPr lang="en-US" sz="2000" kern="0" dirty="0">
              <a:latin typeface="Calibri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r>
              <a:rPr lang="en-US" sz="2000" kern="0" dirty="0">
                <a:latin typeface="Calibri" pitchFamily="34" charset="0"/>
              </a:rPr>
              <a:t>Email ID: </a:t>
            </a:r>
            <a:r>
              <a:rPr lang="en-US" sz="2000" kern="0" dirty="0">
                <a:latin typeface="Calibri" pitchFamily="34" charset="0"/>
                <a:hlinkClick r:id="rId2"/>
              </a:rPr>
              <a:t>sadh0344@Colorado.edu</a:t>
            </a:r>
            <a:endParaRPr lang="en-US" sz="2000" kern="0" dirty="0">
              <a:latin typeface="Calibri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endParaRPr lang="en-US" sz="2000" kern="0" dirty="0">
              <a:latin typeface="Calibri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r>
              <a:rPr lang="en-US" sz="2000" kern="0" dirty="0">
                <a:latin typeface="Calibri" pitchFamily="34" charset="0"/>
              </a:rPr>
              <a:t>Slides are adopted from CMU text book slides</a:t>
            </a:r>
          </a:p>
        </p:txBody>
      </p:sp>
    </p:spTree>
    <p:extLst>
      <p:ext uri="{BB962C8B-B14F-4D97-AF65-F5344CB8AC3E}">
        <p14:creationId xmlns:p14="http://schemas.microsoft.com/office/powerpoint/2010/main" val="1152223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20766" y="569912"/>
            <a:ext cx="7912100" cy="573088"/>
          </a:xfrm>
        </p:spPr>
        <p:txBody>
          <a:bodyPr>
            <a:normAutofit fontScale="90000"/>
          </a:bodyPr>
          <a:lstStyle/>
          <a:p>
            <a:r>
              <a:rPr lang="en-US"/>
              <a:t>Asynchronous Exceptions (Interrupts)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Caused by events external to the processor</a:t>
            </a:r>
          </a:p>
          <a:p>
            <a:pPr lvl="1"/>
            <a:r>
              <a:rPr lang="en-US" dirty="0"/>
              <a:t>Indicated by setting the processor’s </a:t>
            </a:r>
            <a:r>
              <a:rPr lang="en-US" i="1" dirty="0"/>
              <a:t>interrupt pin</a:t>
            </a:r>
          </a:p>
          <a:p>
            <a:pPr lvl="1"/>
            <a:r>
              <a:rPr lang="en-US" dirty="0"/>
              <a:t>Handler returns to “next” instruction</a:t>
            </a:r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Timer interrupt</a:t>
            </a:r>
          </a:p>
          <a:p>
            <a:pPr lvl="2"/>
            <a:r>
              <a:rPr lang="en-US" dirty="0"/>
              <a:t>Every few </a:t>
            </a:r>
            <a:r>
              <a:rPr lang="en-US" dirty="0" err="1"/>
              <a:t>ms</a:t>
            </a:r>
            <a:r>
              <a:rPr lang="en-US" dirty="0"/>
              <a:t>, an external timer chip triggers an interrupt</a:t>
            </a:r>
          </a:p>
          <a:p>
            <a:pPr lvl="2"/>
            <a:r>
              <a:rPr lang="en-US" dirty="0"/>
              <a:t>Used by the kernel to take back control from user programs</a:t>
            </a:r>
          </a:p>
          <a:p>
            <a:pPr lvl="1"/>
            <a:r>
              <a:rPr lang="en-US" dirty="0"/>
              <a:t> I/O interrupt from external device</a:t>
            </a:r>
          </a:p>
          <a:p>
            <a:pPr lvl="2"/>
            <a:r>
              <a:rPr lang="en-US" dirty="0"/>
              <a:t>Hitting Ctrl-C at the keyboard</a:t>
            </a:r>
          </a:p>
          <a:p>
            <a:pPr lvl="2"/>
            <a:r>
              <a:rPr lang="en-US" dirty="0"/>
              <a:t>Arrival of a packet from a network</a:t>
            </a:r>
          </a:p>
          <a:p>
            <a:pPr lvl="2"/>
            <a:r>
              <a:rPr lang="en-US" dirty="0"/>
              <a:t>Arrival of data from a disk</a:t>
            </a:r>
          </a:p>
        </p:txBody>
      </p:sp>
    </p:spTree>
    <p:extLst>
      <p:ext uri="{BB962C8B-B14F-4D97-AF65-F5344CB8AC3E}">
        <p14:creationId xmlns:p14="http://schemas.microsoft.com/office/powerpoint/2010/main" val="318738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43100" y="569912"/>
            <a:ext cx="6819900" cy="573088"/>
          </a:xfrm>
        </p:spPr>
        <p:txBody>
          <a:bodyPr>
            <a:normAutofit fontScale="90000"/>
          </a:bodyPr>
          <a:lstStyle/>
          <a:p>
            <a:r>
              <a:rPr lang="en-US" dirty="0"/>
              <a:t>Synchronous Exceptions</a:t>
            </a:r>
          </a:p>
        </p:txBody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0876" y="1219200"/>
            <a:ext cx="7896225" cy="5334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Caused by events that occur as a result of executing an instruction: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Traps</a:t>
            </a:r>
          </a:p>
          <a:p>
            <a:pPr lvl="2"/>
            <a:r>
              <a:rPr lang="en-US" dirty="0"/>
              <a:t>Intentional</a:t>
            </a:r>
          </a:p>
          <a:p>
            <a:pPr lvl="2"/>
            <a:r>
              <a:rPr lang="en-US" dirty="0"/>
              <a:t>Examples: </a:t>
            </a:r>
            <a:r>
              <a:rPr lang="en-US" b="1" i="1" dirty="0"/>
              <a:t>system calls</a:t>
            </a:r>
            <a:r>
              <a:rPr lang="en-US" dirty="0"/>
              <a:t>, breakpoint traps, special instructions</a:t>
            </a:r>
          </a:p>
          <a:p>
            <a:pPr lvl="2"/>
            <a:r>
              <a:rPr lang="en-US" dirty="0"/>
              <a:t>Returns control to “next” instruction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Faults</a:t>
            </a:r>
          </a:p>
          <a:p>
            <a:pPr lvl="2"/>
            <a:r>
              <a:rPr lang="en-US" dirty="0"/>
              <a:t>Unintentional but possibly recoverable </a:t>
            </a:r>
          </a:p>
          <a:p>
            <a:pPr lvl="2"/>
            <a:r>
              <a:rPr lang="en-US" dirty="0"/>
              <a:t>Examples: page faults (recoverable), protection faults (unrecoverable), floating point exceptions</a:t>
            </a:r>
          </a:p>
          <a:p>
            <a:pPr lvl="2"/>
            <a:r>
              <a:rPr lang="en-US" dirty="0"/>
              <a:t>Either re-executes faulting (“current”) instruction or aborts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Aborts</a:t>
            </a:r>
          </a:p>
          <a:p>
            <a:pPr lvl="2"/>
            <a:r>
              <a:rPr lang="en-US" dirty="0"/>
              <a:t>Unintentional and unrecoverable</a:t>
            </a:r>
          </a:p>
          <a:p>
            <a:pPr lvl="2"/>
            <a:r>
              <a:rPr lang="en-US" dirty="0"/>
              <a:t>Examples: illegal instruction, parity error, machine check</a:t>
            </a:r>
          </a:p>
          <a:p>
            <a:pPr lvl="2"/>
            <a:r>
              <a:rPr lang="en-US" dirty="0"/>
              <a:t>Aborts current program</a:t>
            </a:r>
          </a:p>
        </p:txBody>
      </p:sp>
    </p:spTree>
    <p:extLst>
      <p:ext uri="{BB962C8B-B14F-4D97-AF65-F5344CB8AC3E}">
        <p14:creationId xmlns:p14="http://schemas.microsoft.com/office/powerpoint/2010/main" val="364687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981200" y="2311400"/>
          <a:ext cx="7086600" cy="370840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rgbClr val="C00000"/>
                          </a:solidFill>
                          <a:latin typeface="Calibri" pitchFamily="34" charset="0"/>
                        </a:rPr>
                        <a:t>Number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rgbClr val="C00000"/>
                          </a:solidFill>
                          <a:latin typeface="Calibri" pitchFamily="34" charset="0"/>
                        </a:rPr>
                        <a:t>Name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rgbClr val="C00000"/>
                          </a:solidFill>
                          <a:latin typeface="Calibri" pitchFamily="34" charset="0"/>
                        </a:rPr>
                        <a:t>Description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urier New"/>
                        </a:rPr>
                        <a:t>read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Read file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urier New"/>
                        </a:rPr>
                        <a:t>write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Write file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urier New"/>
                        </a:rPr>
                        <a:t>open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Open file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urier New"/>
                        </a:rPr>
                        <a:t>close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Close file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urier New"/>
                        </a:rPr>
                        <a:t>stat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Get info</a:t>
                      </a:r>
                      <a:r>
                        <a:rPr lang="en-US" baseline="0" dirty="0">
                          <a:latin typeface="Calibri" pitchFamily="34" charset="0"/>
                        </a:rPr>
                        <a:t> about file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57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urier New"/>
                        </a:rPr>
                        <a:t>fork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Create process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59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latin typeface="Courier New"/>
                        </a:rPr>
                        <a:t>execve</a:t>
                      </a:r>
                      <a:endParaRPr lang="en-US" b="0" dirty="0">
                        <a:latin typeface="Courier New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Execute a program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60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urier New"/>
                        </a:rPr>
                        <a:t>_exit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Terminate process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62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urier New"/>
                        </a:rPr>
                        <a:t>kill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Send signal to process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920876" y="1219200"/>
            <a:ext cx="7896225" cy="5334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Each x86-64 system call has a unique ID number</a:t>
            </a:r>
          </a:p>
          <a:p>
            <a:r>
              <a:rPr lang="en-US" dirty="0"/>
              <a:t>Examples:</a:t>
            </a:r>
          </a:p>
        </p:txBody>
      </p:sp>
    </p:spTree>
    <p:extLst>
      <p:ext uri="{BB962C8B-B14F-4D97-AF65-F5344CB8AC3E}">
        <p14:creationId xmlns:p14="http://schemas.microsoft.com/office/powerpoint/2010/main" val="292240045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 bwMode="auto">
          <a:xfrm>
            <a:off x="1905000" y="4191000"/>
            <a:ext cx="4876800" cy="22860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88912"/>
            <a:ext cx="8606503" cy="573088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/>
              <a:t>System Call Example: Opening File</a:t>
            </a:r>
          </a:p>
        </p:txBody>
      </p:sp>
      <p:sp>
        <p:nvSpPr>
          <p:cNvPr id="480271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1887008" y="859520"/>
            <a:ext cx="8399992" cy="1045481"/>
          </a:xfrm>
        </p:spPr>
        <p:txBody>
          <a:bodyPr>
            <a:normAutofit/>
          </a:bodyPr>
          <a:lstStyle/>
          <a:p>
            <a:r>
              <a:rPr lang="en-US" sz="2000" dirty="0"/>
              <a:t>User calls: </a:t>
            </a:r>
            <a:r>
              <a:rPr lang="en-US" sz="2000" dirty="0">
                <a:latin typeface="Courier New" pitchFamily="49" charset="0"/>
              </a:rPr>
              <a:t>open(filename, options)</a:t>
            </a:r>
            <a:endParaRPr lang="en-US" sz="2000" dirty="0"/>
          </a:p>
          <a:p>
            <a:r>
              <a:rPr lang="en-US" sz="2000" dirty="0"/>
              <a:t>Calls __</a:t>
            </a:r>
            <a:r>
              <a:rPr lang="en-US" sz="2000" dirty="0">
                <a:latin typeface="Courier New" pitchFamily="49" charset="0"/>
              </a:rPr>
              <a:t>open</a:t>
            </a:r>
            <a:r>
              <a:rPr lang="en-US" sz="2000" dirty="0"/>
              <a:t> function, which invokes system call instruction </a:t>
            </a:r>
            <a:r>
              <a:rPr lang="en-US" sz="2000" dirty="0" err="1">
                <a:latin typeface="Courier New" pitchFamily="49" charset="0"/>
              </a:rPr>
              <a:t>syscall</a:t>
            </a:r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80272" name="Text Box 16"/>
          <p:cNvSpPr txBox="1">
            <a:spLocks noChangeArrowheads="1"/>
          </p:cNvSpPr>
          <p:nvPr/>
        </p:nvSpPr>
        <p:spPr bwMode="auto">
          <a:xfrm>
            <a:off x="2053303" y="1917918"/>
            <a:ext cx="8458200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000000"/>
                </a:solidFill>
                <a:latin typeface="Menlo-Regular"/>
              </a:rPr>
              <a:t>00000000000e5d70 &lt;__open&gt;:</a:t>
            </a:r>
          </a:p>
          <a:p>
            <a:r>
              <a:rPr lang="de-DE" sz="1600" dirty="0">
                <a:solidFill>
                  <a:srgbClr val="000000"/>
                </a:solidFill>
                <a:latin typeface="Menlo-Regular"/>
              </a:rPr>
              <a:t>...</a:t>
            </a:r>
          </a:p>
          <a:p>
            <a:r>
              <a:rPr lang="sk-SK" sz="1600" dirty="0">
                <a:solidFill>
                  <a:srgbClr val="000000"/>
                </a:solidFill>
                <a:latin typeface="Menlo-Regular"/>
              </a:rPr>
              <a:t>e5d79:   b8 02 00 00 00      mov  $0x2,%eax  # </a:t>
            </a:r>
            <a:r>
              <a:rPr lang="sk-SK" sz="1600" dirty="0">
                <a:solidFill>
                  <a:srgbClr val="000000"/>
                </a:solidFill>
                <a:latin typeface="Courier New"/>
                <a:cs typeface="Courier New"/>
              </a:rPr>
              <a:t>open</a:t>
            </a:r>
            <a:r>
              <a:rPr lang="sk-SK" sz="1600" dirty="0">
                <a:solidFill>
                  <a:srgbClr val="000000"/>
                </a:solidFill>
                <a:latin typeface="Menlo-Regular"/>
              </a:rPr>
              <a:t> is syscall #2</a:t>
            </a:r>
            <a:endParaRPr lang="de-DE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e5d7e:   0f 05       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syscall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# Return value in %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rax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e5d80:   48 3d 01 f0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ff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ff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 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cmp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 $0xfffffffffffff001,%rax 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...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e5dfa:   c3                 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retq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006383" y="4191001"/>
            <a:ext cx="1104131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code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4697772" y="4191001"/>
            <a:ext cx="1264368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Kernel code</a:t>
            </a:r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2820770" y="4713287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2827120" y="5318125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5640170" y="5324475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 flipH="1" flipV="1">
            <a:off x="2814420" y="5387975"/>
            <a:ext cx="2832100" cy="546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 flipH="1">
            <a:off x="2814420" y="5414962"/>
            <a:ext cx="6350" cy="909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3689132" y="4953001"/>
            <a:ext cx="107899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Exception</a:t>
            </a: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5670332" y="5410201"/>
            <a:ext cx="1219200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Open file</a:t>
            </a:r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3689132" y="5719763"/>
            <a:ext cx="914772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Returns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28" name="Text Box 15"/>
          <p:cNvSpPr txBox="1">
            <a:spLocks noChangeArrowheads="1"/>
          </p:cNvSpPr>
          <p:nvPr/>
        </p:nvSpPr>
        <p:spPr bwMode="auto">
          <a:xfrm>
            <a:off x="2209801" y="5086514"/>
            <a:ext cx="650689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syscall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auto">
          <a:xfrm>
            <a:off x="2306335" y="5291873"/>
            <a:ext cx="498329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cmp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32" name="Rectangle 15"/>
          <p:cNvSpPr txBox="1">
            <a:spLocks noChangeArrowheads="1"/>
          </p:cNvSpPr>
          <p:nvPr/>
        </p:nvSpPr>
        <p:spPr bwMode="auto">
          <a:xfrm>
            <a:off x="6934200" y="4241216"/>
            <a:ext cx="3753280" cy="254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0" dirty="0">
                <a:latin typeface="Courier New"/>
                <a:cs typeface="Courier New"/>
              </a:rPr>
              <a:t>%</a:t>
            </a:r>
            <a:r>
              <a:rPr lang="en-US" sz="2000" b="0" dirty="0" err="1">
                <a:latin typeface="Courier New"/>
                <a:cs typeface="Courier New"/>
              </a:rPr>
              <a:t>rax</a:t>
            </a:r>
            <a:r>
              <a:rPr lang="en-US" sz="2000" b="0" dirty="0">
                <a:latin typeface="Courier New"/>
                <a:cs typeface="Courier New"/>
              </a:rPr>
              <a:t> </a:t>
            </a:r>
            <a:r>
              <a:rPr lang="en-US" sz="2000" b="0" dirty="0"/>
              <a:t>contains </a:t>
            </a:r>
            <a:r>
              <a:rPr lang="en-US" sz="2000" b="0" dirty="0" err="1"/>
              <a:t>syscall</a:t>
            </a:r>
            <a:r>
              <a:rPr lang="en-US" sz="2000" b="0" dirty="0"/>
              <a:t> number</a:t>
            </a:r>
          </a:p>
          <a:p>
            <a:r>
              <a:rPr lang="en-US" sz="2000" b="0" dirty="0"/>
              <a:t>Other arguments in </a:t>
            </a:r>
            <a:r>
              <a:rPr lang="en-US" sz="2000" b="0" dirty="0">
                <a:latin typeface="Courier New"/>
                <a:cs typeface="Courier New"/>
              </a:rPr>
              <a:t>%</a:t>
            </a:r>
            <a:r>
              <a:rPr lang="en-US" sz="2000" b="0" dirty="0" err="1">
                <a:latin typeface="Courier New"/>
                <a:cs typeface="Courier New"/>
              </a:rPr>
              <a:t>rdi</a:t>
            </a:r>
            <a:r>
              <a:rPr lang="en-US" sz="2000" b="0" dirty="0"/>
              <a:t>, </a:t>
            </a:r>
            <a:r>
              <a:rPr lang="en-US" sz="2000" b="0" dirty="0">
                <a:latin typeface="Courier New"/>
                <a:cs typeface="Courier New"/>
              </a:rPr>
              <a:t>%</a:t>
            </a:r>
            <a:r>
              <a:rPr lang="en-US" sz="2000" b="0" dirty="0" err="1">
                <a:latin typeface="Courier New"/>
                <a:cs typeface="Courier New"/>
              </a:rPr>
              <a:t>rsi</a:t>
            </a:r>
            <a:r>
              <a:rPr lang="en-US" sz="2000" b="0" dirty="0"/>
              <a:t>, </a:t>
            </a:r>
            <a:r>
              <a:rPr lang="en-US" sz="2000" b="0" dirty="0">
                <a:latin typeface="Courier New"/>
                <a:cs typeface="Courier New"/>
              </a:rPr>
              <a:t>%</a:t>
            </a:r>
            <a:r>
              <a:rPr lang="en-US" sz="2000" b="0" dirty="0" err="1">
                <a:latin typeface="Courier New"/>
                <a:cs typeface="Courier New"/>
              </a:rPr>
              <a:t>rdx</a:t>
            </a:r>
            <a:r>
              <a:rPr lang="en-US" sz="2000" b="0" dirty="0"/>
              <a:t>, </a:t>
            </a:r>
            <a:r>
              <a:rPr lang="en-US" sz="2000" b="0" dirty="0">
                <a:latin typeface="Courier New"/>
                <a:cs typeface="Courier New"/>
              </a:rPr>
              <a:t>%r10</a:t>
            </a:r>
            <a:r>
              <a:rPr lang="en-US" sz="2000" b="0" dirty="0"/>
              <a:t>, </a:t>
            </a:r>
            <a:r>
              <a:rPr lang="en-US" sz="2000" b="0" dirty="0">
                <a:latin typeface="Courier New"/>
                <a:cs typeface="Courier New"/>
              </a:rPr>
              <a:t>%r8</a:t>
            </a:r>
            <a:r>
              <a:rPr lang="en-US" sz="2000" b="0" dirty="0"/>
              <a:t>, </a:t>
            </a:r>
            <a:r>
              <a:rPr lang="en-US" sz="2000" b="0" dirty="0">
                <a:latin typeface="Courier New"/>
                <a:cs typeface="Courier New"/>
              </a:rPr>
              <a:t>%r9</a:t>
            </a:r>
          </a:p>
          <a:p>
            <a:r>
              <a:rPr lang="en-US" sz="2000" b="0" dirty="0"/>
              <a:t>Return value in </a:t>
            </a:r>
            <a:r>
              <a:rPr lang="en-US" sz="2000" b="0" dirty="0">
                <a:latin typeface="Courier New"/>
                <a:cs typeface="Courier New"/>
              </a:rPr>
              <a:t>%</a:t>
            </a:r>
            <a:r>
              <a:rPr lang="en-US" sz="2000" b="0" dirty="0" err="1">
                <a:latin typeface="Courier New"/>
                <a:cs typeface="Courier New"/>
              </a:rPr>
              <a:t>rax</a:t>
            </a:r>
            <a:endParaRPr lang="en-US" sz="2000" b="0" dirty="0">
              <a:latin typeface="Courier New"/>
              <a:cs typeface="Courier New"/>
            </a:endParaRPr>
          </a:p>
          <a:p>
            <a:r>
              <a:rPr lang="en-US" sz="2000" b="0" dirty="0">
                <a:latin typeface="Calibri"/>
                <a:cs typeface="Calibri"/>
              </a:rPr>
              <a:t>Negative value is an error corresponding to negative </a:t>
            </a:r>
            <a:r>
              <a:rPr lang="en-US" sz="2000" b="0" dirty="0" err="1">
                <a:latin typeface="Courier New"/>
                <a:cs typeface="Courier New"/>
              </a:rPr>
              <a:t>errno</a:t>
            </a:r>
            <a:endParaRPr lang="en-US" sz="2000" b="0" dirty="0">
              <a:latin typeface="Courier New"/>
              <a:cs typeface="Courier New"/>
            </a:endParaRPr>
          </a:p>
          <a:p>
            <a:endParaRPr lang="en-US" sz="2000" b="0" dirty="0">
              <a:latin typeface="+mn-lt"/>
              <a:cs typeface="Courier New"/>
            </a:endParaRPr>
          </a:p>
          <a:p>
            <a:endParaRPr lang="en-US" sz="2000" b="0" dirty="0"/>
          </a:p>
          <a:p>
            <a:endParaRPr lang="en-US" sz="2000" b="0" dirty="0"/>
          </a:p>
          <a:p>
            <a:endParaRPr lang="en-US" sz="2000" b="0" dirty="0"/>
          </a:p>
          <a:p>
            <a:endParaRPr lang="en-US" sz="2000" b="0" dirty="0"/>
          </a:p>
          <a:p>
            <a:endParaRPr lang="en-US" sz="2000" b="0" dirty="0"/>
          </a:p>
          <a:p>
            <a:pPr marL="0" indent="0">
              <a:buNone/>
            </a:pPr>
            <a:endParaRPr lang="en-US" sz="2000" b="0" dirty="0"/>
          </a:p>
          <a:p>
            <a:pPr marL="0" indent="0">
              <a:buNone/>
            </a:pPr>
            <a:endParaRPr lang="en-US" sz="2000" b="0" dirty="0"/>
          </a:p>
          <a:p>
            <a:endParaRPr lang="en-US" sz="2000" b="0" dirty="0"/>
          </a:p>
          <a:p>
            <a:endParaRPr lang="en-US" sz="2000" b="0" dirty="0"/>
          </a:p>
          <a:p>
            <a:pPr marL="0" indent="0">
              <a:buNone/>
            </a:pP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81607390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 bwMode="auto">
          <a:xfrm>
            <a:off x="1905000" y="4191000"/>
            <a:ext cx="4876800" cy="22860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88912"/>
            <a:ext cx="8606503" cy="573088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/>
              <a:t>System Call Example: Opening File</a:t>
            </a:r>
          </a:p>
        </p:txBody>
      </p:sp>
      <p:sp>
        <p:nvSpPr>
          <p:cNvPr id="480271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1887008" y="859520"/>
            <a:ext cx="8399992" cy="1045481"/>
          </a:xfrm>
        </p:spPr>
        <p:txBody>
          <a:bodyPr>
            <a:normAutofit/>
          </a:bodyPr>
          <a:lstStyle/>
          <a:p>
            <a:r>
              <a:rPr lang="en-US" sz="2000" dirty="0"/>
              <a:t>User calls: </a:t>
            </a:r>
            <a:r>
              <a:rPr lang="en-US" sz="2000" dirty="0">
                <a:latin typeface="Courier New" pitchFamily="49" charset="0"/>
              </a:rPr>
              <a:t>open(filename, options)</a:t>
            </a:r>
            <a:endParaRPr lang="en-US" sz="2000" dirty="0"/>
          </a:p>
          <a:p>
            <a:r>
              <a:rPr lang="en-US" sz="2000" dirty="0"/>
              <a:t>Calls __</a:t>
            </a:r>
            <a:r>
              <a:rPr lang="en-US" sz="2000" dirty="0">
                <a:latin typeface="Courier New" pitchFamily="49" charset="0"/>
              </a:rPr>
              <a:t>open</a:t>
            </a:r>
            <a:r>
              <a:rPr lang="en-US" sz="2000" dirty="0"/>
              <a:t> function, which invokes system call instruction </a:t>
            </a:r>
            <a:r>
              <a:rPr lang="en-US" sz="2000" dirty="0" err="1">
                <a:latin typeface="Courier New" pitchFamily="49" charset="0"/>
              </a:rPr>
              <a:t>syscall</a:t>
            </a:r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80272" name="Text Box 16"/>
          <p:cNvSpPr txBox="1">
            <a:spLocks noChangeArrowheads="1"/>
          </p:cNvSpPr>
          <p:nvPr/>
        </p:nvSpPr>
        <p:spPr bwMode="auto">
          <a:xfrm>
            <a:off x="2053303" y="1917918"/>
            <a:ext cx="8458200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000000"/>
                </a:solidFill>
                <a:latin typeface="Menlo-Regular"/>
              </a:rPr>
              <a:t>00000000000e5d70 &lt;__open&gt;:</a:t>
            </a:r>
          </a:p>
          <a:p>
            <a:r>
              <a:rPr lang="de-DE" sz="1600" dirty="0">
                <a:solidFill>
                  <a:srgbClr val="000000"/>
                </a:solidFill>
                <a:latin typeface="Menlo-Regular"/>
              </a:rPr>
              <a:t>...</a:t>
            </a:r>
          </a:p>
          <a:p>
            <a:r>
              <a:rPr lang="sk-SK" sz="1600" dirty="0">
                <a:solidFill>
                  <a:srgbClr val="000000"/>
                </a:solidFill>
                <a:latin typeface="Menlo-Regular"/>
              </a:rPr>
              <a:t>e5d79:   b8 02 00 00 00      mov  $0x2,%eax  # </a:t>
            </a:r>
            <a:r>
              <a:rPr lang="sk-SK" sz="1600" dirty="0">
                <a:solidFill>
                  <a:srgbClr val="000000"/>
                </a:solidFill>
                <a:latin typeface="Courier New"/>
                <a:cs typeface="Courier New"/>
              </a:rPr>
              <a:t>open</a:t>
            </a:r>
            <a:r>
              <a:rPr lang="sk-SK" sz="1600" dirty="0">
                <a:solidFill>
                  <a:srgbClr val="000000"/>
                </a:solidFill>
                <a:latin typeface="Menlo-Regular"/>
              </a:rPr>
              <a:t> is syscall #2</a:t>
            </a:r>
            <a:endParaRPr lang="de-DE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e5d7e:   0f 05       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syscall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# Return value in %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rax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e5d80:   48 3d 01 f0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ff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ff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 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cmp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 $0xfffffffffffff001,%rax 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...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e5dfa:   c3                 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retq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006383" y="4191001"/>
            <a:ext cx="1104131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code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4697772" y="4191001"/>
            <a:ext cx="1264368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Kernel code</a:t>
            </a:r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2820770" y="4713287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2827120" y="5318125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5640170" y="5324475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 flipH="1" flipV="1">
            <a:off x="2814420" y="5387975"/>
            <a:ext cx="2832100" cy="546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 flipH="1">
            <a:off x="2814420" y="5414962"/>
            <a:ext cx="6350" cy="909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3689132" y="4953001"/>
            <a:ext cx="107899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Exception</a:t>
            </a: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5670332" y="5410201"/>
            <a:ext cx="1219200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Open file</a:t>
            </a:r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3689132" y="5719763"/>
            <a:ext cx="914772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Returns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28" name="Text Box 15"/>
          <p:cNvSpPr txBox="1">
            <a:spLocks noChangeArrowheads="1"/>
          </p:cNvSpPr>
          <p:nvPr/>
        </p:nvSpPr>
        <p:spPr bwMode="auto">
          <a:xfrm>
            <a:off x="2209801" y="5086514"/>
            <a:ext cx="650689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syscall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auto">
          <a:xfrm>
            <a:off x="2306335" y="5291873"/>
            <a:ext cx="498329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cmp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32" name="Rectangle 15"/>
          <p:cNvSpPr txBox="1">
            <a:spLocks noChangeArrowheads="1"/>
          </p:cNvSpPr>
          <p:nvPr/>
        </p:nvSpPr>
        <p:spPr bwMode="auto">
          <a:xfrm>
            <a:off x="6934200" y="4241216"/>
            <a:ext cx="3753280" cy="254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0" dirty="0">
                <a:latin typeface="Courier New"/>
                <a:cs typeface="Courier New"/>
              </a:rPr>
              <a:t>%</a:t>
            </a:r>
            <a:r>
              <a:rPr lang="en-US" sz="2000" b="0" dirty="0" err="1">
                <a:latin typeface="Courier New"/>
                <a:cs typeface="Courier New"/>
              </a:rPr>
              <a:t>rax</a:t>
            </a:r>
            <a:r>
              <a:rPr lang="en-US" sz="2000" b="0" dirty="0">
                <a:latin typeface="Courier New"/>
                <a:cs typeface="Courier New"/>
              </a:rPr>
              <a:t> </a:t>
            </a:r>
            <a:r>
              <a:rPr lang="en-US" sz="2000" b="0" dirty="0"/>
              <a:t>contains </a:t>
            </a:r>
            <a:r>
              <a:rPr lang="en-US" sz="2000" b="0" dirty="0" err="1"/>
              <a:t>syscall</a:t>
            </a:r>
            <a:r>
              <a:rPr lang="en-US" sz="2000" b="0" dirty="0"/>
              <a:t> number</a:t>
            </a:r>
          </a:p>
          <a:p>
            <a:r>
              <a:rPr lang="en-US" sz="2000" b="0" dirty="0"/>
              <a:t>Other arguments in </a:t>
            </a:r>
            <a:r>
              <a:rPr lang="en-US" sz="2000" b="0" dirty="0">
                <a:latin typeface="Courier New"/>
                <a:cs typeface="Courier New"/>
              </a:rPr>
              <a:t>%</a:t>
            </a:r>
            <a:r>
              <a:rPr lang="en-US" sz="2000" b="0" dirty="0" err="1">
                <a:latin typeface="Courier New"/>
                <a:cs typeface="Courier New"/>
              </a:rPr>
              <a:t>rdi</a:t>
            </a:r>
            <a:r>
              <a:rPr lang="en-US" sz="2000" b="0" dirty="0"/>
              <a:t>, </a:t>
            </a:r>
            <a:r>
              <a:rPr lang="en-US" sz="2000" b="0" dirty="0">
                <a:latin typeface="Courier New"/>
                <a:cs typeface="Courier New"/>
              </a:rPr>
              <a:t>%</a:t>
            </a:r>
            <a:r>
              <a:rPr lang="en-US" sz="2000" b="0" dirty="0" err="1">
                <a:latin typeface="Courier New"/>
                <a:cs typeface="Courier New"/>
              </a:rPr>
              <a:t>rsi</a:t>
            </a:r>
            <a:r>
              <a:rPr lang="en-US" sz="2000" b="0" dirty="0"/>
              <a:t>, </a:t>
            </a:r>
            <a:r>
              <a:rPr lang="en-US" sz="2000" b="0" dirty="0">
                <a:latin typeface="Courier New"/>
                <a:cs typeface="Courier New"/>
              </a:rPr>
              <a:t>%</a:t>
            </a:r>
            <a:r>
              <a:rPr lang="en-US" sz="2000" b="0" dirty="0" err="1">
                <a:latin typeface="Courier New"/>
                <a:cs typeface="Courier New"/>
              </a:rPr>
              <a:t>rdx</a:t>
            </a:r>
            <a:r>
              <a:rPr lang="en-US" sz="2000" b="0" dirty="0"/>
              <a:t>, </a:t>
            </a:r>
            <a:r>
              <a:rPr lang="en-US" sz="2000" b="0" dirty="0">
                <a:latin typeface="Courier New"/>
                <a:cs typeface="Courier New"/>
              </a:rPr>
              <a:t>%r10</a:t>
            </a:r>
            <a:r>
              <a:rPr lang="en-US" sz="2000" b="0" dirty="0"/>
              <a:t>, </a:t>
            </a:r>
            <a:r>
              <a:rPr lang="en-US" sz="2000" b="0" dirty="0">
                <a:latin typeface="Courier New"/>
                <a:cs typeface="Courier New"/>
              </a:rPr>
              <a:t>%r8</a:t>
            </a:r>
            <a:r>
              <a:rPr lang="en-US" sz="2000" b="0" dirty="0"/>
              <a:t>, </a:t>
            </a:r>
            <a:r>
              <a:rPr lang="en-US" sz="2000" b="0" dirty="0">
                <a:latin typeface="Courier New"/>
                <a:cs typeface="Courier New"/>
              </a:rPr>
              <a:t>%r9</a:t>
            </a:r>
          </a:p>
          <a:p>
            <a:r>
              <a:rPr lang="en-US" sz="2000" b="0" dirty="0"/>
              <a:t>Return value in </a:t>
            </a:r>
            <a:r>
              <a:rPr lang="en-US" sz="2000" b="0" dirty="0">
                <a:latin typeface="Courier New"/>
                <a:cs typeface="Courier New"/>
              </a:rPr>
              <a:t>%</a:t>
            </a:r>
            <a:r>
              <a:rPr lang="en-US" sz="2000" b="0" dirty="0" err="1">
                <a:latin typeface="Courier New"/>
                <a:cs typeface="Courier New"/>
              </a:rPr>
              <a:t>rax</a:t>
            </a:r>
            <a:endParaRPr lang="en-US" sz="2000" b="0" dirty="0">
              <a:latin typeface="Courier New"/>
              <a:cs typeface="Courier New"/>
            </a:endParaRPr>
          </a:p>
          <a:p>
            <a:r>
              <a:rPr lang="en-US" sz="2000" b="0" dirty="0">
                <a:latin typeface="Calibri"/>
                <a:cs typeface="Calibri"/>
              </a:rPr>
              <a:t>Negative value is an error corresponding to negative </a:t>
            </a:r>
            <a:r>
              <a:rPr lang="en-US" sz="2000" b="0" dirty="0" err="1">
                <a:latin typeface="Courier New"/>
                <a:cs typeface="Courier New"/>
              </a:rPr>
              <a:t>errno</a:t>
            </a:r>
            <a:endParaRPr lang="en-US" sz="2000" b="0" dirty="0">
              <a:latin typeface="Courier New"/>
              <a:cs typeface="Courier New"/>
            </a:endParaRPr>
          </a:p>
          <a:p>
            <a:endParaRPr lang="en-US" sz="2000" b="0" dirty="0">
              <a:latin typeface="+mn-lt"/>
              <a:cs typeface="Courier New"/>
            </a:endParaRPr>
          </a:p>
          <a:p>
            <a:endParaRPr lang="en-US" sz="2000" b="0" dirty="0"/>
          </a:p>
          <a:p>
            <a:endParaRPr lang="en-US" sz="2000" b="0" dirty="0"/>
          </a:p>
          <a:p>
            <a:endParaRPr lang="en-US" sz="2000" b="0" dirty="0"/>
          </a:p>
          <a:p>
            <a:endParaRPr lang="en-US" sz="2000" b="0" dirty="0"/>
          </a:p>
          <a:p>
            <a:endParaRPr lang="en-US" sz="2000" b="0" dirty="0"/>
          </a:p>
          <a:p>
            <a:pPr marL="0" indent="0">
              <a:buNone/>
            </a:pPr>
            <a:endParaRPr lang="en-US" sz="2000" b="0" dirty="0"/>
          </a:p>
          <a:p>
            <a:pPr marL="0" indent="0">
              <a:buNone/>
            </a:pPr>
            <a:endParaRPr lang="en-US" sz="2000" b="0" dirty="0"/>
          </a:p>
          <a:p>
            <a:endParaRPr lang="en-US" sz="2000" b="0" dirty="0"/>
          </a:p>
          <a:p>
            <a:endParaRPr lang="en-US" sz="2000" b="0" dirty="0"/>
          </a:p>
          <a:p>
            <a:pPr marL="0" indent="0">
              <a:buNone/>
            </a:pPr>
            <a:endParaRPr lang="en-US" sz="2000" b="0" dirty="0"/>
          </a:p>
        </p:txBody>
      </p:sp>
      <p:sp>
        <p:nvSpPr>
          <p:cNvPr id="2" name="TextBox 1"/>
          <p:cNvSpPr txBox="1"/>
          <p:nvPr/>
        </p:nvSpPr>
        <p:spPr>
          <a:xfrm>
            <a:off x="4343400" y="317481"/>
            <a:ext cx="6402058" cy="369331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Almost like a function 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</a:rPr>
              <a:t>Transfer of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</a:rPr>
              <a:t>On return, executes next instruction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</a:rPr>
              <a:t>Passes arguments using calling convention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</a:rPr>
              <a:t>Gets result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alibri" pitchFamily="34" charset="0"/>
              </a:rPr>
              <a:t>One Important exception!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</a:rPr>
              <a:t>Executed by Kernel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</a:rPr>
              <a:t>Different set of privileges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</a:rPr>
              <a:t>And other differences: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</a:rPr>
              <a:t>E.g., “address” of “function” is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</a:rPr>
              <a:t>Uses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5432211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 bwMode="auto">
          <a:xfrm>
            <a:off x="2286000" y="3581400"/>
            <a:ext cx="5715000" cy="22860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65652" y="587376"/>
            <a:ext cx="7893050" cy="555625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/>
              <a:t>Fault Example: Page Fault</a:t>
            </a:r>
          </a:p>
        </p:txBody>
      </p:sp>
      <p:sp>
        <p:nvSpPr>
          <p:cNvPr id="481297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1981200" y="1295400"/>
            <a:ext cx="8153400" cy="1066800"/>
          </a:xfrm>
        </p:spPr>
        <p:txBody>
          <a:bodyPr/>
          <a:lstStyle/>
          <a:p>
            <a:r>
              <a:rPr lang="en-US" sz="2000" dirty="0"/>
              <a:t>User writes to memory location</a:t>
            </a:r>
          </a:p>
          <a:p>
            <a:r>
              <a:rPr lang="en-US" sz="2000" dirty="0"/>
              <a:t>That portion (page) of user’s memory </a:t>
            </a:r>
            <a:br>
              <a:rPr lang="en-US" sz="2000" dirty="0"/>
            </a:br>
            <a:r>
              <a:rPr lang="en-US" sz="2000" dirty="0"/>
              <a:t>is currently on disk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81298" name="Text Box 18"/>
          <p:cNvSpPr txBox="1">
            <a:spLocks noChangeArrowheads="1"/>
          </p:cNvSpPr>
          <p:nvPr/>
        </p:nvSpPr>
        <p:spPr bwMode="auto">
          <a:xfrm>
            <a:off x="7637354" y="1022350"/>
            <a:ext cx="2165350" cy="13398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a[1000];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main ()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a[500] = 13;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481299" name="Text Box 19"/>
          <p:cNvSpPr txBox="1">
            <a:spLocks noChangeArrowheads="1"/>
          </p:cNvSpPr>
          <p:nvPr/>
        </p:nvSpPr>
        <p:spPr bwMode="auto">
          <a:xfrm>
            <a:off x="2438401" y="2488982"/>
            <a:ext cx="739337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80483b7:	c7 05 10 9d 04 08 0d 	movl   $0xd,0x8049d10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2362201" y="3633952"/>
            <a:ext cx="1104131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code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5105400" y="3633952"/>
            <a:ext cx="1264368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Kernel code</a:t>
            </a:r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3176588" y="4156238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>
            <a:off x="3182938" y="4761076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5995988" y="4767426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 flipH="1" flipV="1">
            <a:off x="3170237" y="4767426"/>
            <a:ext cx="28321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3170238" y="4857913"/>
            <a:ext cx="6350" cy="909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3648964" y="4395952"/>
            <a:ext cx="221311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Exception: page fault</a:t>
            </a:r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6026150" y="4740166"/>
            <a:ext cx="1974850" cy="6437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Copy page from disk to memory</a:t>
            </a:r>
          </a:p>
        </p:txBody>
      </p:sp>
      <p:sp>
        <p:nvSpPr>
          <p:cNvPr id="29" name="Rectangle 13"/>
          <p:cNvSpPr>
            <a:spLocks noChangeArrowheads="1"/>
          </p:cNvSpPr>
          <p:nvPr/>
        </p:nvSpPr>
        <p:spPr bwMode="auto">
          <a:xfrm>
            <a:off x="4044951" y="5147442"/>
            <a:ext cx="1817130" cy="6437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Return and </a:t>
            </a:r>
            <a:r>
              <a:rPr lang="en-US" i="1" dirty="0" err="1">
                <a:latin typeface="Calibri" pitchFamily="34" charset="0"/>
              </a:rPr>
              <a:t>reexecute</a:t>
            </a:r>
            <a:r>
              <a:rPr lang="en-US" i="1" dirty="0">
                <a:latin typeface="Calibri" pitchFamily="34" charset="0"/>
              </a:rPr>
              <a:t> </a:t>
            </a:r>
            <a:r>
              <a:rPr lang="en-US" i="1" dirty="0" err="1">
                <a:latin typeface="Calibri" pitchFamily="34" charset="0"/>
              </a:rPr>
              <a:t>movl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2622333" y="4595650"/>
            <a:ext cx="544573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movl</a:t>
            </a:r>
            <a:endParaRPr lang="en-US" sz="1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1093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0" grpId="0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33401"/>
            <a:ext cx="8686800" cy="555625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/>
              <a:t>Fault Example: Invalid Memory Reference</a:t>
            </a:r>
          </a:p>
        </p:txBody>
      </p:sp>
      <p:sp>
        <p:nvSpPr>
          <p:cNvPr id="482318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2041634" y="5525816"/>
            <a:ext cx="6705600" cy="874985"/>
          </a:xfrm>
        </p:spPr>
        <p:txBody>
          <a:bodyPr/>
          <a:lstStyle/>
          <a:p>
            <a:r>
              <a:rPr lang="en-US" sz="2000" dirty="0"/>
              <a:t>Sends </a:t>
            </a:r>
            <a:r>
              <a:rPr lang="en-US" sz="2000" dirty="0">
                <a:latin typeface="Courier New" pitchFamily="49" charset="0"/>
              </a:rPr>
              <a:t>SIGSEGV</a:t>
            </a:r>
            <a:r>
              <a:rPr lang="en-US" sz="2000" dirty="0"/>
              <a:t> signal to user process</a:t>
            </a:r>
          </a:p>
          <a:p>
            <a:r>
              <a:rPr lang="en-US" sz="2000" dirty="0"/>
              <a:t>User process exits with “segmentation fault”</a:t>
            </a:r>
          </a:p>
        </p:txBody>
      </p:sp>
      <p:sp>
        <p:nvSpPr>
          <p:cNvPr id="482319" name="Text Box 15"/>
          <p:cNvSpPr txBox="1">
            <a:spLocks noChangeArrowheads="1"/>
          </p:cNvSpPr>
          <p:nvPr/>
        </p:nvSpPr>
        <p:spPr bwMode="auto">
          <a:xfrm>
            <a:off x="2483068" y="1219200"/>
            <a:ext cx="2287588" cy="13398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 a[1000];</a:t>
            </a:r>
          </a:p>
          <a:p>
            <a:r>
              <a:rPr lang="en-US" sz="1600" dirty="0" err="1">
                <a:latin typeface="Courier New" pitchFamily="49" charset="0"/>
              </a:rPr>
              <a:t>main ()</a:t>
            </a:r>
          </a:p>
          <a:p>
            <a:r>
              <a:rPr lang="en-US" sz="1600" dirty="0" err="1">
                <a:latin typeface="Courier New" pitchFamily="49" charset="0"/>
              </a:rPr>
              <a:t>{</a:t>
            </a:r>
          </a:p>
          <a:p>
            <a:r>
              <a:rPr lang="en-US" sz="1600" dirty="0" err="1">
                <a:latin typeface="Courier New" pitchFamily="49" charset="0"/>
              </a:rPr>
              <a:t>    a[5000] = 13;</a:t>
            </a:r>
          </a:p>
          <a:p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  <p:sp>
        <p:nvSpPr>
          <p:cNvPr id="482320" name="Text Box 16"/>
          <p:cNvSpPr txBox="1">
            <a:spLocks noChangeArrowheads="1"/>
          </p:cNvSpPr>
          <p:nvPr/>
        </p:nvSpPr>
        <p:spPr bwMode="auto">
          <a:xfrm>
            <a:off x="2483069" y="2667000"/>
            <a:ext cx="739337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</a:rPr>
              <a:t> 80483b7:	c7 05 60 e3 04 08 0d 	movl   $0xd,0x804e360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483068" y="3276600"/>
            <a:ext cx="7270532" cy="20574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584451" y="3276601"/>
            <a:ext cx="1104131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code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334000" y="3276601"/>
            <a:ext cx="1264368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Kernel code</a:t>
            </a:r>
          </a:p>
        </p:txBody>
      </p:sp>
      <p:sp>
        <p:nvSpPr>
          <p:cNvPr id="21" name="Line 6"/>
          <p:cNvSpPr>
            <a:spLocks noChangeShapeType="1"/>
          </p:cNvSpPr>
          <p:nvPr/>
        </p:nvSpPr>
        <p:spPr bwMode="auto">
          <a:xfrm>
            <a:off x="3398838" y="3798887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2" name="Line 7"/>
          <p:cNvSpPr>
            <a:spLocks noChangeShapeType="1"/>
          </p:cNvSpPr>
          <p:nvPr/>
        </p:nvSpPr>
        <p:spPr bwMode="auto">
          <a:xfrm>
            <a:off x="3405188" y="4403725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Line 8"/>
          <p:cNvSpPr>
            <a:spLocks noChangeShapeType="1"/>
          </p:cNvSpPr>
          <p:nvPr/>
        </p:nvSpPr>
        <p:spPr bwMode="auto">
          <a:xfrm>
            <a:off x="6218238" y="4410075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Rectangle 11"/>
          <p:cNvSpPr>
            <a:spLocks noChangeArrowheads="1"/>
          </p:cNvSpPr>
          <p:nvPr/>
        </p:nvSpPr>
        <p:spPr bwMode="auto">
          <a:xfrm>
            <a:off x="3801364" y="4038601"/>
            <a:ext cx="221311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Exception: page fault</a:t>
            </a:r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6248400" y="4495801"/>
            <a:ext cx="2286000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Detect invalid address</a:t>
            </a:r>
          </a:p>
        </p:txBody>
      </p: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2843050" y="4240575"/>
            <a:ext cx="544573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movl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6232634" y="5005551"/>
            <a:ext cx="176836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2" name="Rectangle 12"/>
          <p:cNvSpPr>
            <a:spLocks noChangeArrowheads="1"/>
          </p:cNvSpPr>
          <p:nvPr/>
        </p:nvSpPr>
        <p:spPr bwMode="auto">
          <a:xfrm>
            <a:off x="8001000" y="4814842"/>
            <a:ext cx="1600200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Signal process</a:t>
            </a:r>
          </a:p>
        </p:txBody>
      </p:sp>
    </p:spTree>
    <p:extLst>
      <p:ext uri="{BB962C8B-B14F-4D97-AF65-F5344CB8AC3E}">
        <p14:creationId xmlns:p14="http://schemas.microsoft.com/office/powerpoint/2010/main" val="40150196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18" grpId="0" build="p"/>
      <p:bldP spid="18" grpId="0" animBg="1"/>
      <p:bldP spid="19" grpId="0"/>
      <p:bldP spid="20" grpId="0"/>
      <p:bldP spid="21" grpId="0" animBg="1"/>
      <p:bldP spid="22" grpId="0" animBg="1"/>
      <p:bldP spid="23" grpId="0" animBg="1"/>
      <p:bldP spid="26" grpId="0"/>
      <p:bldP spid="27" grpId="0"/>
      <p:bldP spid="29" grpId="0"/>
      <p:bldP spid="31" grpId="0" animBg="1"/>
      <p:bldP spid="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Exceptional Control Flow</a:t>
            </a:r>
          </a:p>
          <a:p>
            <a:r>
              <a:rPr lang="en-US" dirty="0">
                <a:solidFill>
                  <a:schemeClr val="bg2"/>
                </a:solidFill>
              </a:rPr>
              <a:t>Exceptions</a:t>
            </a:r>
          </a:p>
          <a:p>
            <a:r>
              <a:rPr lang="en-US" dirty="0"/>
              <a:t>Processes</a:t>
            </a:r>
          </a:p>
          <a:p>
            <a:r>
              <a:rPr lang="en-US" dirty="0">
                <a:solidFill>
                  <a:schemeClr val="bg2"/>
                </a:solidFill>
              </a:rPr>
              <a:t>Process Control</a:t>
            </a:r>
          </a:p>
        </p:txBody>
      </p:sp>
    </p:spTree>
    <p:extLst>
      <p:ext uri="{BB962C8B-B14F-4D97-AF65-F5344CB8AC3E}">
        <p14:creationId xmlns:p14="http://schemas.microsoft.com/office/powerpoint/2010/main" val="3464747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65149" y="457200"/>
            <a:ext cx="5245100" cy="573088"/>
          </a:xfrm>
        </p:spPr>
        <p:txBody>
          <a:bodyPr>
            <a:normAutofit fontScale="90000"/>
          </a:bodyPr>
          <a:lstStyle/>
          <a:p>
            <a:r>
              <a:rPr lang="en-US"/>
              <a:t>Processes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90714" y="1143000"/>
            <a:ext cx="7100887" cy="5530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Definition: A </a:t>
            </a:r>
            <a:r>
              <a:rPr lang="en-US" i="1" dirty="0">
                <a:solidFill>
                  <a:srgbClr val="C00000"/>
                </a:solidFill>
              </a:rPr>
              <a:t>process</a:t>
            </a:r>
            <a:r>
              <a:rPr lang="en-US" dirty="0"/>
              <a:t> is an instance of a running program.</a:t>
            </a:r>
          </a:p>
          <a:p>
            <a:pPr lvl="1"/>
            <a:r>
              <a:rPr lang="en-US" dirty="0"/>
              <a:t>One of the most profound ideas in computer science</a:t>
            </a:r>
          </a:p>
          <a:p>
            <a:pPr lvl="1"/>
            <a:r>
              <a:rPr lang="en-US" dirty="0"/>
              <a:t>Not the same as “program” or “processor”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Process provides each program with two key abstractions: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Logical control flow</a:t>
            </a:r>
          </a:p>
          <a:p>
            <a:pPr lvl="2"/>
            <a:r>
              <a:rPr lang="en-US" dirty="0"/>
              <a:t>Each program seems to have exclusive use of the CPU</a:t>
            </a:r>
          </a:p>
          <a:p>
            <a:pPr lvl="2"/>
            <a:r>
              <a:rPr lang="en-US" dirty="0"/>
              <a:t>Provided by kernel mechanism called </a:t>
            </a:r>
            <a:r>
              <a:rPr lang="en-US" i="1" dirty="0"/>
              <a:t>context switching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Private address space</a:t>
            </a:r>
          </a:p>
          <a:p>
            <a:pPr lvl="2"/>
            <a:r>
              <a:rPr lang="en-US" dirty="0"/>
              <a:t>Each program seems to have exclusive use of main memory. </a:t>
            </a:r>
          </a:p>
          <a:p>
            <a:pPr lvl="2"/>
            <a:r>
              <a:rPr lang="en-US" dirty="0"/>
              <a:t>Provided by kernel mechanism called </a:t>
            </a:r>
            <a:r>
              <a:rPr lang="en-US" i="1" dirty="0"/>
              <a:t>virtual memory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140520" y="5257800"/>
            <a:ext cx="1371600" cy="990600"/>
            <a:chOff x="7208670" y="5257800"/>
            <a:chExt cx="1371600" cy="990600"/>
          </a:xfrm>
        </p:grpSpPr>
        <p:sp>
          <p:nvSpPr>
            <p:cNvPr id="5" name="Rectangle 4"/>
            <p:cNvSpPr/>
            <p:nvPr/>
          </p:nvSpPr>
          <p:spPr bwMode="auto">
            <a:xfrm>
              <a:off x="7208670" y="5257800"/>
              <a:ext cx="1371600" cy="990600"/>
            </a:xfrm>
            <a:prstGeom prst="rect">
              <a:avLst/>
            </a:prstGeom>
            <a:solidFill>
              <a:srgbClr val="F6F5BD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t" anchorCtr="1"/>
            <a:lstStyle/>
            <a:p>
              <a:pPr algn="ctr"/>
              <a:r>
                <a:rPr lang="en-US" dirty="0"/>
                <a:t>CPU</a:t>
              </a:r>
            </a:p>
          </p:txBody>
        </p:sp>
        <p:sp>
          <p:nvSpPr>
            <p:cNvPr id="3" name="Rectangle 2"/>
            <p:cNvSpPr/>
            <p:nvPr/>
          </p:nvSpPr>
          <p:spPr bwMode="auto">
            <a:xfrm>
              <a:off x="7361070" y="5715000"/>
              <a:ext cx="1066800" cy="304800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/>
                <a:t>Registers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144000" y="3291499"/>
            <a:ext cx="1371600" cy="1905000"/>
            <a:chOff x="7212150" y="3291499"/>
            <a:chExt cx="1371600" cy="1905000"/>
          </a:xfrm>
        </p:grpSpPr>
        <p:sp>
          <p:nvSpPr>
            <p:cNvPr id="2" name="Rectangle 1"/>
            <p:cNvSpPr/>
            <p:nvPr/>
          </p:nvSpPr>
          <p:spPr bwMode="auto">
            <a:xfrm>
              <a:off x="7212150" y="3291499"/>
              <a:ext cx="1371600" cy="1905000"/>
            </a:xfrm>
            <a:prstGeom prst="rect">
              <a:avLst/>
            </a:prstGeom>
            <a:solidFill>
              <a:srgbClr val="F1C7C7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t" anchorCtr="1"/>
            <a:lstStyle/>
            <a:p>
              <a:pPr algn="ctr"/>
              <a:r>
                <a:rPr lang="en-US" dirty="0"/>
                <a:t>Memory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348740" y="3861884"/>
              <a:ext cx="1066800" cy="304801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/>
                <a:t>Stack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348740" y="4166685"/>
              <a:ext cx="1066800" cy="304801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/>
                <a:t>Heap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348740" y="4739470"/>
              <a:ext cx="1066800" cy="304801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/>
                <a:t>Code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348740" y="4455389"/>
              <a:ext cx="1066800" cy="304801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402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Multiprocessing: The Illusion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1920876" y="4501452"/>
            <a:ext cx="7896225" cy="1975548"/>
          </a:xfrm>
        </p:spPr>
        <p:txBody>
          <a:bodyPr/>
          <a:lstStyle/>
          <a:p>
            <a:r>
              <a:rPr lang="en-US" dirty="0"/>
              <a:t>Computer runs many processes simultaneously</a:t>
            </a:r>
          </a:p>
          <a:p>
            <a:pPr lvl="1"/>
            <a:r>
              <a:rPr lang="en-US" dirty="0"/>
              <a:t>Applications for one or more users</a:t>
            </a:r>
          </a:p>
          <a:p>
            <a:pPr lvl="2"/>
            <a:r>
              <a:rPr lang="en-US" dirty="0"/>
              <a:t>Web browsers, email clients, editors, …</a:t>
            </a:r>
          </a:p>
          <a:p>
            <a:pPr lvl="1"/>
            <a:r>
              <a:rPr lang="en-US" dirty="0"/>
              <a:t>Background tasks</a:t>
            </a:r>
          </a:p>
          <a:p>
            <a:pPr lvl="2"/>
            <a:r>
              <a:rPr lang="en-US" dirty="0"/>
              <a:t>Monitoring network &amp; I/O devices</a:t>
            </a:r>
          </a:p>
          <a:p>
            <a:pPr lvl="2"/>
            <a:endParaRPr lang="en-US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2271916" y="3352628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2424316" y="3809828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Registers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2275396" y="1379305"/>
            <a:ext cx="1371600" cy="19050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2411986" y="1949691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411986" y="2254492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2411986" y="2827277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2411986" y="2543196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4051834" y="33528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4204234" y="38100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Registers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4055314" y="1379477"/>
            <a:ext cx="1371600" cy="19050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4191904" y="194986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4191904" y="225466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4191904" y="282744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4191904" y="254336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1200" y="2254664"/>
            <a:ext cx="513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</a:rPr>
              <a:t>…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6628737" y="33528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6781137" y="38100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Registers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6632217" y="1379477"/>
            <a:ext cx="1371600" cy="19050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6768807" y="194986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6768807" y="225466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6768807" y="282744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6768807" y="254336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71687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Exceptional Control Flow</a:t>
            </a:r>
          </a:p>
          <a:p>
            <a:r>
              <a:rPr lang="en-US" dirty="0">
                <a:solidFill>
                  <a:srgbClr val="7F7F7F"/>
                </a:solidFill>
              </a:rPr>
              <a:t>Exceptions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Processes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Process Control</a:t>
            </a:r>
          </a:p>
        </p:txBody>
      </p:sp>
    </p:spTree>
    <p:extLst>
      <p:ext uri="{BB962C8B-B14F-4D97-AF65-F5344CB8AC3E}">
        <p14:creationId xmlns:p14="http://schemas.microsoft.com/office/powerpoint/2010/main" val="2242487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1CBA5E-8B9C-4A63-B5AD-13757BA532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9" r="622" b="-1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4100"/>
              <a:t>Multiprocessing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0" y="2438400"/>
            <a:ext cx="3667037" cy="3785419"/>
          </a:xfrm>
        </p:spPr>
        <p:txBody>
          <a:bodyPr>
            <a:normAutofit/>
          </a:bodyPr>
          <a:lstStyle/>
          <a:p>
            <a:r>
              <a:rPr lang="en-US" sz="1800" dirty="0"/>
              <a:t>Running program “top” on</a:t>
            </a:r>
          </a:p>
          <a:p>
            <a:pPr lvl="1"/>
            <a:r>
              <a:rPr lang="en-US" sz="1800" dirty="0"/>
              <a:t>Identified by Process ID (PID)</a:t>
            </a:r>
          </a:p>
        </p:txBody>
      </p:sp>
    </p:spTree>
    <p:extLst>
      <p:ext uri="{BB962C8B-B14F-4D97-AF65-F5344CB8AC3E}">
        <p14:creationId xmlns:p14="http://schemas.microsoft.com/office/powerpoint/2010/main" val="4196451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018" y="435678"/>
            <a:ext cx="8482182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Multiprocessing: The (Traditional) Reality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2057400" y="5257800"/>
            <a:ext cx="8534400" cy="1295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Single processor executes multiple processes concurrently</a:t>
            </a:r>
          </a:p>
          <a:p>
            <a:pPr lvl="1"/>
            <a:r>
              <a:rPr lang="en-US" dirty="0"/>
              <a:t>Process executions interleaved (multitasking) </a:t>
            </a:r>
          </a:p>
          <a:p>
            <a:pPr lvl="1"/>
            <a:r>
              <a:rPr lang="en-US" dirty="0"/>
              <a:t>Address spaces managed by virtual memory system (later in course)</a:t>
            </a:r>
          </a:p>
          <a:p>
            <a:pPr lvl="1"/>
            <a:r>
              <a:rPr lang="en-US" dirty="0"/>
              <a:t>Register values for </a:t>
            </a:r>
            <a:r>
              <a:rPr lang="en-US" dirty="0" err="1"/>
              <a:t>nonexecuting</a:t>
            </a:r>
            <a:r>
              <a:rPr lang="en-US" dirty="0"/>
              <a:t> processes saved in memory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438400" y="40386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576716" y="44958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Registers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2275396" y="1219200"/>
            <a:ext cx="6030404" cy="2506896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564386" y="17895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564386" y="20943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564386" y="266717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2564386" y="238309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2362200" y="1668696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4254870" y="1789590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4254870" y="2094391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4254870" y="2667176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4254870" y="2383095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4254870" y="3040299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Saved registers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6845670" y="17895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6845670" y="2094390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6845670" y="2667175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6845670" y="238309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6845670" y="3040298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Saved registers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867400" y="2165367"/>
            <a:ext cx="513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07506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018" y="435678"/>
            <a:ext cx="8482182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Multiprocessing: The (Traditional) Reality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2057400" y="5257800"/>
            <a:ext cx="8534400" cy="533400"/>
          </a:xfrm>
        </p:spPr>
        <p:txBody>
          <a:bodyPr>
            <a:normAutofit/>
          </a:bodyPr>
          <a:lstStyle/>
          <a:p>
            <a:r>
              <a:rPr lang="en-US" dirty="0"/>
              <a:t>Save current registers in memory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438400" y="40386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576716" y="44958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Registers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2275396" y="1219200"/>
            <a:ext cx="6030404" cy="2506896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564386" y="17895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564386" y="20943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564386" y="266717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2564386" y="238309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2362200" y="1668696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564386" y="3040297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Saved registers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254870" y="1789590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4254870" y="2094391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4254870" y="2667176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4254870" y="2383095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4254870" y="3040299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Saved registers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6845670" y="17895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6845670" y="2094390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6845670" y="2667175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6845670" y="238309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6845670" y="3040298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Saved registers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867400" y="2165367"/>
            <a:ext cx="513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</a:rPr>
              <a:t>…</a:t>
            </a:r>
          </a:p>
        </p:txBody>
      </p:sp>
      <p:sp>
        <p:nvSpPr>
          <p:cNvPr id="5" name="Up Arrow 4"/>
          <p:cNvSpPr/>
          <p:nvPr/>
        </p:nvSpPr>
        <p:spPr bwMode="auto">
          <a:xfrm>
            <a:off x="2971800" y="3573700"/>
            <a:ext cx="228600" cy="464901"/>
          </a:xfrm>
          <a:prstGeom prst="upArrow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84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4038600" y="1668696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018" y="435678"/>
            <a:ext cx="8482182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Multiprocessing: The (Traditional) Reality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2057400" y="5257800"/>
            <a:ext cx="8534400" cy="533400"/>
          </a:xfrm>
        </p:spPr>
        <p:txBody>
          <a:bodyPr>
            <a:normAutofit/>
          </a:bodyPr>
          <a:lstStyle/>
          <a:p>
            <a:r>
              <a:rPr lang="en-US" dirty="0"/>
              <a:t>Schedule next process for execution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114800" y="40386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253116" y="44958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Registers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2275396" y="1219200"/>
            <a:ext cx="6030404" cy="2506896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564386" y="17895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564386" y="20943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564386" y="266717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2564386" y="238309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2564386" y="3040297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Saved registers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254870" y="1789590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4254870" y="2094391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4254870" y="2667176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4254870" y="2383095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6845670" y="17895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6845670" y="2094390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6845670" y="2667175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6845670" y="238309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6845670" y="3040298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Saved registers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867400" y="2165367"/>
            <a:ext cx="513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06959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018" y="435678"/>
            <a:ext cx="8482182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Multiprocessing: The (Traditional) Reality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2057400" y="5257800"/>
            <a:ext cx="8534400" cy="5334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Load saved registers and switch address space (context switch)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114800" y="40386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253116" y="44958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Registers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2275396" y="1219200"/>
            <a:ext cx="6030404" cy="2506896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564386" y="17895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564386" y="20943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564386" y="266717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2564386" y="238309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4038600" y="1668696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564386" y="3040297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Saved registers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254870" y="1789590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4254870" y="2094391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4254870" y="2667176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4254870" y="2383095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4254870" y="3040299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Saved registers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6845670" y="17895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6845670" y="2094390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6845670" y="2667175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6845670" y="238309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6845670" y="3040298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Saved registers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867400" y="2165367"/>
            <a:ext cx="513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</a:rPr>
              <a:t>…</a:t>
            </a:r>
          </a:p>
        </p:txBody>
      </p:sp>
      <p:sp>
        <p:nvSpPr>
          <p:cNvPr id="5" name="Up Arrow 4"/>
          <p:cNvSpPr/>
          <p:nvPr/>
        </p:nvSpPr>
        <p:spPr bwMode="auto">
          <a:xfrm flipV="1">
            <a:off x="4724400" y="3573700"/>
            <a:ext cx="228600" cy="464901"/>
          </a:xfrm>
          <a:prstGeom prst="upArrow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14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018" y="435678"/>
            <a:ext cx="8482182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Multiprocessing: The (Modern) Reality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5867402" y="4110038"/>
            <a:ext cx="4952999" cy="2671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Multicore processors</a:t>
            </a:r>
          </a:p>
          <a:p>
            <a:pPr marL="519113" lvl="1" indent="-179388"/>
            <a:r>
              <a:rPr lang="en-US" dirty="0"/>
              <a:t>Multiple CPUs on single chip</a:t>
            </a:r>
          </a:p>
          <a:p>
            <a:pPr marL="519113" lvl="1" indent="-179388"/>
            <a:r>
              <a:rPr lang="en-US" dirty="0"/>
              <a:t>Share main memory (and some caches)</a:t>
            </a:r>
          </a:p>
          <a:p>
            <a:pPr marL="519113" lvl="1" indent="-179388"/>
            <a:r>
              <a:rPr lang="en-US" dirty="0"/>
              <a:t>Each can execute a separate process</a:t>
            </a:r>
          </a:p>
          <a:p>
            <a:pPr marL="687388" lvl="2" indent="-168275"/>
            <a:r>
              <a:rPr lang="en-US" dirty="0"/>
              <a:t>Scheduling of processors onto cores done by kernel</a:t>
            </a:r>
          </a:p>
          <a:p>
            <a:endParaRPr lang="en-US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4114800" y="40386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253116" y="44958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Registers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2275396" y="1219200"/>
            <a:ext cx="6030404" cy="2506896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2564386" y="17895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2564386" y="20943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564386" y="266717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2564386" y="238309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4038600" y="1668696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4254870" y="1789590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4254870" y="2094391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4254870" y="2667176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4254870" y="2383095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845670" y="17895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6845670" y="2094390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6845670" y="2667175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6845670" y="238309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6845670" y="3040298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Saved registers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867400" y="2165367"/>
            <a:ext cx="513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</a:rPr>
              <a:t>…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2438400" y="4046304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2576716" y="4503504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Registers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2362200" y="1676400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658267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493712"/>
            <a:ext cx="6070600" cy="573088"/>
          </a:xfrm>
        </p:spPr>
        <p:txBody>
          <a:bodyPr>
            <a:normAutofit fontScale="90000"/>
          </a:bodyPr>
          <a:lstStyle/>
          <a:p>
            <a:r>
              <a:rPr lang="en-US" dirty="0"/>
              <a:t>Concurrent Processes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3576" y="1219200"/>
            <a:ext cx="7896225" cy="2590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Each process is a logical control flow. </a:t>
            </a:r>
          </a:p>
          <a:p>
            <a:r>
              <a:rPr lang="en-US" dirty="0"/>
              <a:t>Two processes </a:t>
            </a:r>
            <a:r>
              <a:rPr lang="en-US" i="1" dirty="0"/>
              <a:t>run </a:t>
            </a:r>
            <a:r>
              <a:rPr lang="en-US" i="1" dirty="0">
                <a:solidFill>
                  <a:srgbClr val="C00000"/>
                </a:solidFill>
              </a:rPr>
              <a:t>concurrently</a:t>
            </a:r>
            <a:r>
              <a:rPr lang="en-US" dirty="0"/>
              <a:t> (</a:t>
            </a:r>
            <a:r>
              <a:rPr lang="en-US" i="1" dirty="0"/>
              <a:t>are concurrent)</a:t>
            </a:r>
            <a:r>
              <a:rPr lang="en-US" dirty="0"/>
              <a:t> if their flows overlap in time</a:t>
            </a:r>
          </a:p>
          <a:p>
            <a:r>
              <a:rPr lang="en-US" dirty="0"/>
              <a:t>Otherwise, they are </a:t>
            </a:r>
            <a:r>
              <a:rPr lang="en-US" i="1" dirty="0">
                <a:solidFill>
                  <a:srgbClr val="C00000"/>
                </a:solidFill>
              </a:rPr>
              <a:t>sequential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Examples (running on single core):</a:t>
            </a:r>
          </a:p>
          <a:p>
            <a:pPr lvl="1"/>
            <a:r>
              <a:rPr lang="en-US" dirty="0"/>
              <a:t>Concurrent: A &amp; B, A &amp; C</a:t>
            </a:r>
          </a:p>
          <a:p>
            <a:pPr lvl="1"/>
            <a:r>
              <a:rPr lang="en-US" dirty="0"/>
              <a:t>Sequential: B &amp; C</a:t>
            </a:r>
          </a:p>
        </p:txBody>
      </p:sp>
      <p:sp>
        <p:nvSpPr>
          <p:cNvPr id="485383" name="Line 7"/>
          <p:cNvSpPr>
            <a:spLocks noChangeShapeType="1"/>
          </p:cNvSpPr>
          <p:nvPr/>
        </p:nvSpPr>
        <p:spPr bwMode="auto">
          <a:xfrm>
            <a:off x="4648200" y="4648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84" name="Text Box 8"/>
          <p:cNvSpPr txBox="1">
            <a:spLocks noChangeArrowheads="1"/>
          </p:cNvSpPr>
          <p:nvPr/>
        </p:nvSpPr>
        <p:spPr bwMode="auto">
          <a:xfrm>
            <a:off x="4146333" y="4267200"/>
            <a:ext cx="99969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A</a:t>
            </a:r>
          </a:p>
        </p:txBody>
      </p:sp>
      <p:sp>
        <p:nvSpPr>
          <p:cNvPr id="485385" name="Text Box 9"/>
          <p:cNvSpPr txBox="1">
            <a:spLocks noChangeArrowheads="1"/>
          </p:cNvSpPr>
          <p:nvPr/>
        </p:nvSpPr>
        <p:spPr bwMode="auto">
          <a:xfrm>
            <a:off x="5670333" y="4267200"/>
            <a:ext cx="99007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B</a:t>
            </a:r>
          </a:p>
        </p:txBody>
      </p:sp>
      <p:sp>
        <p:nvSpPr>
          <p:cNvPr id="485386" name="Text Box 10"/>
          <p:cNvSpPr txBox="1">
            <a:spLocks noChangeArrowheads="1"/>
          </p:cNvSpPr>
          <p:nvPr/>
        </p:nvSpPr>
        <p:spPr bwMode="auto">
          <a:xfrm>
            <a:off x="7194333" y="4267200"/>
            <a:ext cx="98366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C</a:t>
            </a:r>
          </a:p>
        </p:txBody>
      </p:sp>
      <p:sp>
        <p:nvSpPr>
          <p:cNvPr id="485387" name="Line 11"/>
          <p:cNvSpPr>
            <a:spLocks noChangeShapeType="1"/>
          </p:cNvSpPr>
          <p:nvPr/>
        </p:nvSpPr>
        <p:spPr bwMode="auto">
          <a:xfrm>
            <a:off x="61722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88" name="Line 12"/>
          <p:cNvSpPr>
            <a:spLocks noChangeShapeType="1"/>
          </p:cNvSpPr>
          <p:nvPr/>
        </p:nvSpPr>
        <p:spPr bwMode="auto">
          <a:xfrm>
            <a:off x="7696200" y="5257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89" name="Line 13"/>
          <p:cNvSpPr>
            <a:spLocks noChangeShapeType="1"/>
          </p:cNvSpPr>
          <p:nvPr/>
        </p:nvSpPr>
        <p:spPr bwMode="auto">
          <a:xfrm>
            <a:off x="4648200" y="5562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0" name="Line 14"/>
          <p:cNvSpPr>
            <a:spLocks noChangeShapeType="1"/>
          </p:cNvSpPr>
          <p:nvPr/>
        </p:nvSpPr>
        <p:spPr bwMode="auto">
          <a:xfrm>
            <a:off x="7696200" y="5867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1" name="Line 15"/>
          <p:cNvSpPr>
            <a:spLocks noChangeShapeType="1"/>
          </p:cNvSpPr>
          <p:nvPr/>
        </p:nvSpPr>
        <p:spPr bwMode="auto">
          <a:xfrm>
            <a:off x="4191000" y="49530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2" name="Line 16"/>
          <p:cNvSpPr>
            <a:spLocks noChangeShapeType="1"/>
          </p:cNvSpPr>
          <p:nvPr/>
        </p:nvSpPr>
        <p:spPr bwMode="auto">
          <a:xfrm>
            <a:off x="4191000" y="52578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3" name="Line 17"/>
          <p:cNvSpPr>
            <a:spLocks noChangeShapeType="1"/>
          </p:cNvSpPr>
          <p:nvPr/>
        </p:nvSpPr>
        <p:spPr bwMode="auto">
          <a:xfrm>
            <a:off x="4191000" y="55626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4" name="Line 18"/>
          <p:cNvSpPr>
            <a:spLocks noChangeShapeType="1"/>
          </p:cNvSpPr>
          <p:nvPr/>
        </p:nvSpPr>
        <p:spPr bwMode="auto">
          <a:xfrm>
            <a:off x="4191000" y="58674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5" name="Line 19"/>
          <p:cNvSpPr>
            <a:spLocks noChangeShapeType="1"/>
          </p:cNvSpPr>
          <p:nvPr/>
        </p:nvSpPr>
        <p:spPr bwMode="auto">
          <a:xfrm>
            <a:off x="4191000" y="61722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" name="Text Box 1031"/>
          <p:cNvSpPr txBox="1">
            <a:spLocks noChangeArrowheads="1"/>
          </p:cNvSpPr>
          <p:nvPr/>
        </p:nvSpPr>
        <p:spPr bwMode="auto">
          <a:xfrm>
            <a:off x="2534948" y="5177135"/>
            <a:ext cx="81785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21" name="Down Arrow 20"/>
          <p:cNvSpPr/>
          <p:nvPr/>
        </p:nvSpPr>
        <p:spPr bwMode="auto">
          <a:xfrm>
            <a:off x="3276600" y="4800600"/>
            <a:ext cx="457200" cy="16002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98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3" grpId="0" animBg="1"/>
      <p:bldP spid="485384" grpId="0"/>
      <p:bldP spid="485385" grpId="0"/>
      <p:bldP spid="485386" grpId="0"/>
      <p:bldP spid="485387" grpId="0" animBg="1"/>
      <p:bldP spid="485388" grpId="0" animBg="1"/>
      <p:bldP spid="485389" grpId="0" animBg="1"/>
      <p:bldP spid="485390" grpId="0" animBg="1"/>
      <p:bldP spid="485391" grpId="0" animBg="1"/>
      <p:bldP spid="485392" grpId="0" animBg="1"/>
      <p:bldP spid="485393" grpId="0" animBg="1"/>
      <p:bldP spid="485394" grpId="0" animBg="1"/>
      <p:bldP spid="485395" grpId="0" animBg="1"/>
      <p:bldP spid="20" grpId="0"/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533400"/>
            <a:ext cx="8458200" cy="573088"/>
          </a:xfrm>
        </p:spPr>
        <p:txBody>
          <a:bodyPr>
            <a:normAutofit fontScale="90000"/>
          </a:bodyPr>
          <a:lstStyle/>
          <a:p>
            <a:r>
              <a:rPr lang="en-US"/>
              <a:t>User View of Concurrent Processes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4032" y="1285876"/>
            <a:ext cx="7896225" cy="19907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Control flows for concurrent processes are physically disjoint in time</a:t>
            </a:r>
          </a:p>
          <a:p>
            <a:endParaRPr lang="en-US" dirty="0"/>
          </a:p>
          <a:p>
            <a:r>
              <a:rPr lang="en-US" dirty="0"/>
              <a:t>However, we can think of concurrent processes as running in parallel with each other</a:t>
            </a:r>
          </a:p>
        </p:txBody>
      </p:sp>
      <p:sp>
        <p:nvSpPr>
          <p:cNvPr id="486405" name="Text Box 5"/>
          <p:cNvSpPr txBox="1">
            <a:spLocks noChangeArrowheads="1"/>
          </p:cNvSpPr>
          <p:nvPr/>
        </p:nvSpPr>
        <p:spPr bwMode="auto">
          <a:xfrm>
            <a:off x="2743201" y="4311650"/>
            <a:ext cx="6495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486406" name="Line 6"/>
          <p:cNvSpPr>
            <a:spLocks noChangeShapeType="1"/>
          </p:cNvSpPr>
          <p:nvPr/>
        </p:nvSpPr>
        <p:spPr bwMode="auto">
          <a:xfrm>
            <a:off x="4800600" y="4191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07" name="Text Box 7"/>
          <p:cNvSpPr txBox="1">
            <a:spLocks noChangeArrowheads="1"/>
          </p:cNvSpPr>
          <p:nvPr/>
        </p:nvSpPr>
        <p:spPr bwMode="auto">
          <a:xfrm>
            <a:off x="4233864" y="3810000"/>
            <a:ext cx="99969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A</a:t>
            </a:r>
          </a:p>
        </p:txBody>
      </p:sp>
      <p:sp>
        <p:nvSpPr>
          <p:cNvPr id="486408" name="Text Box 8"/>
          <p:cNvSpPr txBox="1">
            <a:spLocks noChangeArrowheads="1"/>
          </p:cNvSpPr>
          <p:nvPr/>
        </p:nvSpPr>
        <p:spPr bwMode="auto">
          <a:xfrm>
            <a:off x="5757864" y="3810000"/>
            <a:ext cx="99007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B</a:t>
            </a:r>
          </a:p>
        </p:txBody>
      </p:sp>
      <p:sp>
        <p:nvSpPr>
          <p:cNvPr id="486409" name="Text Box 9"/>
          <p:cNvSpPr txBox="1">
            <a:spLocks noChangeArrowheads="1"/>
          </p:cNvSpPr>
          <p:nvPr/>
        </p:nvSpPr>
        <p:spPr bwMode="auto">
          <a:xfrm>
            <a:off x="7281864" y="3810000"/>
            <a:ext cx="98366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C</a:t>
            </a:r>
          </a:p>
        </p:txBody>
      </p:sp>
      <p:sp>
        <p:nvSpPr>
          <p:cNvPr id="486410" name="Line 10"/>
          <p:cNvSpPr>
            <a:spLocks noChangeShapeType="1"/>
          </p:cNvSpPr>
          <p:nvPr/>
        </p:nvSpPr>
        <p:spPr bwMode="auto">
          <a:xfrm>
            <a:off x="6324600" y="4343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1" name="Line 11"/>
          <p:cNvSpPr>
            <a:spLocks noChangeShapeType="1"/>
          </p:cNvSpPr>
          <p:nvPr/>
        </p:nvSpPr>
        <p:spPr bwMode="auto">
          <a:xfrm>
            <a:off x="7848600" y="4648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2" name="Line 12"/>
          <p:cNvSpPr>
            <a:spLocks noChangeShapeType="1"/>
          </p:cNvSpPr>
          <p:nvPr/>
        </p:nvSpPr>
        <p:spPr bwMode="auto">
          <a:xfrm>
            <a:off x="4800600" y="4495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3" name="Line 13"/>
          <p:cNvSpPr>
            <a:spLocks noChangeShapeType="1"/>
          </p:cNvSpPr>
          <p:nvPr/>
        </p:nvSpPr>
        <p:spPr bwMode="auto">
          <a:xfrm>
            <a:off x="4343400" y="41910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4" name="Line 14"/>
          <p:cNvSpPr>
            <a:spLocks noChangeShapeType="1"/>
          </p:cNvSpPr>
          <p:nvPr/>
        </p:nvSpPr>
        <p:spPr bwMode="auto">
          <a:xfrm>
            <a:off x="4343400" y="48006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5" name="Line 15"/>
          <p:cNvSpPr>
            <a:spLocks noChangeShapeType="1"/>
          </p:cNvSpPr>
          <p:nvPr/>
        </p:nvSpPr>
        <p:spPr bwMode="auto">
          <a:xfrm>
            <a:off x="78486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6" name="Line 16"/>
          <p:cNvSpPr>
            <a:spLocks noChangeShapeType="1"/>
          </p:cNvSpPr>
          <p:nvPr/>
        </p:nvSpPr>
        <p:spPr bwMode="auto">
          <a:xfrm>
            <a:off x="4343400" y="43434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7" name="Line 17"/>
          <p:cNvSpPr>
            <a:spLocks noChangeShapeType="1"/>
          </p:cNvSpPr>
          <p:nvPr/>
        </p:nvSpPr>
        <p:spPr bwMode="auto">
          <a:xfrm>
            <a:off x="4343400" y="46482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" name="Down Arrow 17"/>
          <p:cNvSpPr/>
          <p:nvPr/>
        </p:nvSpPr>
        <p:spPr bwMode="auto">
          <a:xfrm>
            <a:off x="3505200" y="4000500"/>
            <a:ext cx="457200" cy="12573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8695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 bwMode="auto">
          <a:xfrm>
            <a:off x="3644444" y="5485260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3644444" y="50598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3644444" y="59107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3644444" y="4628466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3644444" y="4203016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88" y="387578"/>
            <a:ext cx="5842000" cy="573088"/>
          </a:xfrm>
        </p:spPr>
        <p:txBody>
          <a:bodyPr>
            <a:normAutofit fontScale="90000"/>
          </a:bodyPr>
          <a:lstStyle/>
          <a:p>
            <a:r>
              <a:rPr lang="en-US"/>
              <a:t>Context Switching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1" y="1104900"/>
            <a:ext cx="8294687" cy="2552700"/>
          </a:xfrm>
        </p:spPr>
        <p:txBody>
          <a:bodyPr/>
          <a:lstStyle/>
          <a:p>
            <a:r>
              <a:rPr lang="en-US" dirty="0"/>
              <a:t>Processes are managed by a shared chunk of memory-resident OS code called the </a:t>
            </a:r>
            <a:r>
              <a:rPr lang="en-US" i="1" dirty="0">
                <a:solidFill>
                  <a:srgbClr val="C00000"/>
                </a:solidFill>
              </a:rPr>
              <a:t>kernel</a:t>
            </a:r>
          </a:p>
          <a:p>
            <a:pPr lvl="1"/>
            <a:r>
              <a:rPr lang="en-US" dirty="0"/>
              <a:t>Important: the kernel is not a separate process, but rather runs as part of some existing process.</a:t>
            </a:r>
          </a:p>
          <a:p>
            <a:r>
              <a:rPr lang="en-US" dirty="0"/>
              <a:t>Control flow passes from one process to another via a </a:t>
            </a:r>
            <a:r>
              <a:rPr lang="en-US" i="1" dirty="0">
                <a:solidFill>
                  <a:srgbClr val="C00000"/>
                </a:solidFill>
              </a:rPr>
              <a:t>context switch</a:t>
            </a: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87428" name="Text Box 4"/>
          <p:cNvSpPr txBox="1">
            <a:spLocks noChangeArrowheads="1"/>
          </p:cNvSpPr>
          <p:nvPr/>
        </p:nvSpPr>
        <p:spPr bwMode="auto">
          <a:xfrm>
            <a:off x="3866466" y="3581400"/>
            <a:ext cx="109716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Process A</a:t>
            </a:r>
          </a:p>
        </p:txBody>
      </p:sp>
      <p:sp>
        <p:nvSpPr>
          <p:cNvPr id="487429" name="Text Box 5"/>
          <p:cNvSpPr txBox="1">
            <a:spLocks noChangeArrowheads="1"/>
          </p:cNvSpPr>
          <p:nvPr/>
        </p:nvSpPr>
        <p:spPr bwMode="auto">
          <a:xfrm>
            <a:off x="5389458" y="3581400"/>
            <a:ext cx="108754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Process B</a:t>
            </a:r>
          </a:p>
        </p:txBody>
      </p:sp>
      <p:sp>
        <p:nvSpPr>
          <p:cNvPr id="487430" name="Line 6"/>
          <p:cNvSpPr>
            <a:spLocks noChangeShapeType="1"/>
          </p:cNvSpPr>
          <p:nvPr/>
        </p:nvSpPr>
        <p:spPr bwMode="auto">
          <a:xfrm flipH="1">
            <a:off x="4419600" y="4206200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7435" name="Line 11"/>
          <p:cNvSpPr>
            <a:spLocks noChangeShapeType="1"/>
          </p:cNvSpPr>
          <p:nvPr/>
        </p:nvSpPr>
        <p:spPr bwMode="auto">
          <a:xfrm flipH="1">
            <a:off x="5245100" y="3581400"/>
            <a:ext cx="12700" cy="3124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7436" name="Text Box 12"/>
          <p:cNvSpPr txBox="1">
            <a:spLocks noChangeArrowheads="1"/>
          </p:cNvSpPr>
          <p:nvPr/>
        </p:nvSpPr>
        <p:spPr bwMode="auto">
          <a:xfrm>
            <a:off x="6946901" y="4267200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487437" name="Text Box 13"/>
          <p:cNvSpPr txBox="1">
            <a:spLocks noChangeArrowheads="1"/>
          </p:cNvSpPr>
          <p:nvPr/>
        </p:nvSpPr>
        <p:spPr bwMode="auto">
          <a:xfrm>
            <a:off x="6946901" y="4681538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487438" name="Text Box 14"/>
          <p:cNvSpPr txBox="1">
            <a:spLocks noChangeArrowheads="1"/>
          </p:cNvSpPr>
          <p:nvPr/>
        </p:nvSpPr>
        <p:spPr bwMode="auto">
          <a:xfrm>
            <a:off x="6946901" y="5094288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487439" name="Text Box 15"/>
          <p:cNvSpPr txBox="1">
            <a:spLocks noChangeArrowheads="1"/>
          </p:cNvSpPr>
          <p:nvPr/>
        </p:nvSpPr>
        <p:spPr bwMode="auto">
          <a:xfrm>
            <a:off x="6929439" y="5530850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487440" name="Text Box 16"/>
          <p:cNvSpPr txBox="1">
            <a:spLocks noChangeArrowheads="1"/>
          </p:cNvSpPr>
          <p:nvPr/>
        </p:nvSpPr>
        <p:spPr bwMode="auto">
          <a:xfrm>
            <a:off x="6946901" y="5988050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487451" name="AutoShape 27"/>
          <p:cNvSpPr>
            <a:spLocks/>
          </p:cNvSpPr>
          <p:nvPr/>
        </p:nvSpPr>
        <p:spPr bwMode="auto">
          <a:xfrm>
            <a:off x="8382000" y="4627343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487452" name="Text Box 28"/>
          <p:cNvSpPr txBox="1">
            <a:spLocks noChangeArrowheads="1"/>
          </p:cNvSpPr>
          <p:nvPr/>
        </p:nvSpPr>
        <p:spPr bwMode="auto">
          <a:xfrm>
            <a:off x="8461375" y="4648566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487453" name="AutoShape 29"/>
          <p:cNvSpPr>
            <a:spLocks/>
          </p:cNvSpPr>
          <p:nvPr/>
        </p:nvSpPr>
        <p:spPr bwMode="auto">
          <a:xfrm>
            <a:off x="8382000" y="5496837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487454" name="Text Box 30"/>
          <p:cNvSpPr txBox="1">
            <a:spLocks noChangeArrowheads="1"/>
          </p:cNvSpPr>
          <p:nvPr/>
        </p:nvSpPr>
        <p:spPr bwMode="auto">
          <a:xfrm>
            <a:off x="8461375" y="5518060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2057401" y="4953000"/>
            <a:ext cx="6495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32" name="Down Arrow 31"/>
          <p:cNvSpPr/>
          <p:nvPr/>
        </p:nvSpPr>
        <p:spPr bwMode="auto">
          <a:xfrm>
            <a:off x="2819400" y="4152900"/>
            <a:ext cx="457200" cy="24003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8" name="Line 6"/>
          <p:cNvSpPr>
            <a:spLocks noChangeShapeType="1"/>
          </p:cNvSpPr>
          <p:nvPr/>
        </p:nvSpPr>
        <p:spPr bwMode="auto">
          <a:xfrm flipH="1">
            <a:off x="4413250" y="5903976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" name="Line 6"/>
          <p:cNvSpPr>
            <a:spLocks noChangeShapeType="1"/>
          </p:cNvSpPr>
          <p:nvPr/>
        </p:nvSpPr>
        <p:spPr bwMode="auto">
          <a:xfrm flipH="1">
            <a:off x="6013450" y="5065776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>
            <a:stCxn id="487430" idx="1"/>
            <a:endCxn id="39" idx="0"/>
          </p:cNvCxnSpPr>
          <p:nvPr/>
        </p:nvCxnSpPr>
        <p:spPr bwMode="auto">
          <a:xfrm rot="16200000" flipH="1">
            <a:off x="5000224" y="4046200"/>
            <a:ext cx="438952" cy="160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3" name="Straight Arrow Connector 42"/>
          <p:cNvCxnSpPr>
            <a:stCxn id="39" idx="1"/>
            <a:endCxn id="38" idx="0"/>
          </p:cNvCxnSpPr>
          <p:nvPr/>
        </p:nvCxnSpPr>
        <p:spPr bwMode="auto">
          <a:xfrm rot="16200000" flipH="1" flipV="1">
            <a:off x="5007737" y="4898263"/>
            <a:ext cx="417576" cy="159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13129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Exceptional Control Flow</a:t>
            </a:r>
          </a:p>
          <a:p>
            <a:r>
              <a:rPr lang="en-US" dirty="0">
                <a:solidFill>
                  <a:schemeClr val="bg2"/>
                </a:solidFill>
              </a:rPr>
              <a:t>Exceptions</a:t>
            </a:r>
          </a:p>
          <a:p>
            <a:r>
              <a:rPr lang="en-US" dirty="0">
                <a:solidFill>
                  <a:srgbClr val="808080"/>
                </a:solidFill>
              </a:rPr>
              <a:t>Processes</a:t>
            </a:r>
          </a:p>
          <a:p>
            <a:r>
              <a:rPr lang="en-US" dirty="0"/>
              <a:t>Process Control</a:t>
            </a:r>
          </a:p>
        </p:txBody>
      </p:sp>
    </p:spTree>
    <p:extLst>
      <p:ext uri="{BB962C8B-B14F-4D97-AF65-F5344CB8AC3E}">
        <p14:creationId xmlns:p14="http://schemas.microsoft.com/office/powerpoint/2010/main" val="4151027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55800" y="457200"/>
            <a:ext cx="4292600" cy="573088"/>
          </a:xfrm>
        </p:spPr>
        <p:txBody>
          <a:bodyPr>
            <a:normAutofit fontScale="90000"/>
          </a:bodyPr>
          <a:lstStyle/>
          <a:p>
            <a:r>
              <a:rPr lang="en-US"/>
              <a:t>Control Flow</a:t>
            </a:r>
          </a:p>
        </p:txBody>
      </p:sp>
      <p:sp>
        <p:nvSpPr>
          <p:cNvPr id="472067" name="Text Box 1027"/>
          <p:cNvSpPr txBox="1">
            <a:spLocks noChangeArrowheads="1"/>
          </p:cNvSpPr>
          <p:nvPr/>
        </p:nvSpPr>
        <p:spPr bwMode="auto">
          <a:xfrm>
            <a:off x="4714876" y="3460751"/>
            <a:ext cx="1352999" cy="20313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&lt;startup&gt;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inst</a:t>
            </a:r>
            <a:r>
              <a:rPr lang="en-US" baseline="-25000" dirty="0">
                <a:latin typeface="Calibri" pitchFamily="34" charset="0"/>
              </a:rPr>
              <a:t>1</a:t>
            </a:r>
            <a:endParaRPr lang="en-US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inst</a:t>
            </a:r>
            <a:r>
              <a:rPr lang="en-US" baseline="-25000" dirty="0">
                <a:latin typeface="Calibri" pitchFamily="34" charset="0"/>
              </a:rPr>
              <a:t>2</a:t>
            </a:r>
            <a:endParaRPr lang="en-US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inst</a:t>
            </a:r>
            <a:r>
              <a:rPr lang="en-US" baseline="-25000" dirty="0">
                <a:latin typeface="Calibri" pitchFamily="34" charset="0"/>
              </a:rPr>
              <a:t>3</a:t>
            </a:r>
            <a:endParaRPr lang="en-US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…</a:t>
            </a:r>
          </a:p>
          <a:p>
            <a:pPr>
              <a:lnSpc>
                <a:spcPct val="100000"/>
              </a:lnSpc>
            </a:pPr>
            <a:r>
              <a:rPr lang="en-US" dirty="0" err="1">
                <a:latin typeface="Calibri" pitchFamily="34" charset="0"/>
              </a:rPr>
              <a:t>inst</a:t>
            </a:r>
            <a:r>
              <a:rPr lang="en-US" baseline="-25000" dirty="0" err="1">
                <a:latin typeface="Calibri" pitchFamily="34" charset="0"/>
              </a:rPr>
              <a:t>n</a:t>
            </a:r>
            <a:endParaRPr lang="en-US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&lt;shutdown&gt;</a:t>
            </a:r>
          </a:p>
        </p:txBody>
      </p:sp>
      <p:sp>
        <p:nvSpPr>
          <p:cNvPr id="472068" name="Rectangle 1028"/>
          <p:cNvSpPr>
            <a:spLocks noGrp="1" noChangeArrowheads="1"/>
          </p:cNvSpPr>
          <p:nvPr>
            <p:ph type="body" idx="1"/>
          </p:nvPr>
        </p:nvSpPr>
        <p:spPr>
          <a:xfrm>
            <a:off x="1976548" y="1219201"/>
            <a:ext cx="8294687" cy="1741487"/>
          </a:xfrm>
          <a:noFill/>
          <a:ln/>
        </p:spPr>
        <p:txBody>
          <a:bodyPr vert="horz" lIns="90487" tIns="44450" rIns="90487" bIns="44450" rtlCol="0">
            <a:normAutofit/>
          </a:bodyPr>
          <a:lstStyle/>
          <a:p>
            <a:r>
              <a:rPr lang="en-US" dirty="0"/>
              <a:t>Processors do only one thing:</a:t>
            </a:r>
          </a:p>
          <a:p>
            <a:pPr lvl="1"/>
            <a:r>
              <a:rPr lang="en-US" dirty="0"/>
              <a:t>From startup to shutdown, a CPU simply reads and executes (interprets) a sequence of instructions, one at a time</a:t>
            </a:r>
          </a:p>
          <a:p>
            <a:pPr lvl="1"/>
            <a:r>
              <a:rPr lang="en-US" dirty="0"/>
              <a:t>This sequence is the CPU’s </a:t>
            </a:r>
            <a:r>
              <a:rPr lang="en-US" i="1" dirty="0"/>
              <a:t>control flow</a:t>
            </a:r>
            <a:r>
              <a:rPr lang="en-US" dirty="0"/>
              <a:t> (or </a:t>
            </a:r>
            <a:r>
              <a:rPr lang="en-US" i="1" dirty="0"/>
              <a:t>flow of control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72069" name="Text Box 1029"/>
          <p:cNvSpPr txBox="1">
            <a:spLocks noChangeArrowheads="1"/>
          </p:cNvSpPr>
          <p:nvPr/>
        </p:nvSpPr>
        <p:spPr bwMode="auto">
          <a:xfrm>
            <a:off x="4714876" y="2895600"/>
            <a:ext cx="209730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Physical control flow</a:t>
            </a:r>
          </a:p>
        </p:txBody>
      </p:sp>
      <p:sp>
        <p:nvSpPr>
          <p:cNvPr id="472071" name="Text Box 1031"/>
          <p:cNvSpPr txBox="1">
            <a:spLocks noChangeArrowheads="1"/>
          </p:cNvSpPr>
          <p:nvPr/>
        </p:nvSpPr>
        <p:spPr bwMode="auto">
          <a:xfrm>
            <a:off x="3068348" y="4370685"/>
            <a:ext cx="6495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8" name="Down Arrow 7"/>
          <p:cNvSpPr/>
          <p:nvPr/>
        </p:nvSpPr>
        <p:spPr bwMode="auto">
          <a:xfrm>
            <a:off x="3962400" y="3613150"/>
            <a:ext cx="457200" cy="23622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3033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88" y="387578"/>
            <a:ext cx="7620912" cy="573088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 Call Error Handling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1" y="1104900"/>
            <a:ext cx="8294687" cy="2647771"/>
          </a:xfrm>
        </p:spPr>
        <p:txBody>
          <a:bodyPr>
            <a:normAutofit fontScale="92500"/>
          </a:bodyPr>
          <a:lstStyle/>
          <a:p>
            <a:r>
              <a:rPr lang="en-US" dirty="0"/>
              <a:t>On error</a:t>
            </a:r>
            <a:r>
              <a:rPr lang="en-US"/>
              <a:t>, Linux </a:t>
            </a:r>
            <a:r>
              <a:rPr lang="en-US" dirty="0"/>
              <a:t>system-level functions typically return -1 and set global variable </a:t>
            </a:r>
            <a:r>
              <a:rPr lang="en-US" dirty="0" err="1">
                <a:latin typeface="Courier New"/>
                <a:cs typeface="Courier New"/>
              </a:rPr>
              <a:t>errno</a:t>
            </a:r>
            <a:r>
              <a:rPr lang="en-US" dirty="0"/>
              <a:t> to indicate cause. </a:t>
            </a:r>
          </a:p>
          <a:p>
            <a:r>
              <a:rPr lang="en-US" dirty="0"/>
              <a:t>Hard and fast rule: </a:t>
            </a:r>
          </a:p>
          <a:p>
            <a:pPr lvl="1"/>
            <a:r>
              <a:rPr lang="en-US" dirty="0"/>
              <a:t>You must check the return status of every system-level function</a:t>
            </a:r>
          </a:p>
          <a:p>
            <a:pPr lvl="1"/>
            <a:r>
              <a:rPr lang="en-US" dirty="0"/>
              <a:t>Only exception is the handful of functions that return </a:t>
            </a:r>
            <a:r>
              <a:rPr lang="en-US" dirty="0">
                <a:latin typeface="Courier New"/>
                <a:cs typeface="Courier New"/>
              </a:rPr>
              <a:t>void</a:t>
            </a:r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1752600" y="3810001"/>
            <a:ext cx="8634508" cy="1200329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nb-NO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nb-NO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nb-NO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nb-NO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nb-NO" dirty="0">
                <a:solidFill>
                  <a:srgbClr val="000000"/>
                </a:solidFill>
                <a:latin typeface="Courier New"/>
                <a:cs typeface="Courier New"/>
              </a:rPr>
              <a:t> = fork()) &lt; 0) {</a:t>
            </a:r>
          </a:p>
          <a:p>
            <a:r>
              <a:rPr lang="nb-NO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nb-NO" dirty="0" err="1">
                <a:solidFill>
                  <a:srgbClr val="000000"/>
                </a:solidFill>
                <a:latin typeface="Courier New"/>
                <a:cs typeface="Courier New"/>
              </a:rPr>
              <a:t>fprintf</a:t>
            </a:r>
            <a:r>
              <a:rPr lang="nb-NO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b-NO" dirty="0" err="1">
                <a:solidFill>
                  <a:srgbClr val="000000"/>
                </a:solidFill>
                <a:latin typeface="Courier New"/>
                <a:cs typeface="Courier New"/>
              </a:rPr>
              <a:t>stderr</a:t>
            </a:r>
            <a:r>
              <a:rPr lang="nb-NO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nb-NO" dirty="0">
                <a:solidFill>
                  <a:srgbClr val="9D206F"/>
                </a:solidFill>
                <a:latin typeface="Courier New"/>
                <a:cs typeface="Courier New"/>
              </a:rPr>
              <a:t>"fork </a:t>
            </a:r>
            <a:r>
              <a:rPr lang="nb-NO" dirty="0" err="1">
                <a:solidFill>
                  <a:srgbClr val="9D206F"/>
                </a:solidFill>
                <a:latin typeface="Courier New"/>
                <a:cs typeface="Courier New"/>
              </a:rPr>
              <a:t>error</a:t>
            </a:r>
            <a:r>
              <a:rPr lang="nb-NO" dirty="0">
                <a:solidFill>
                  <a:srgbClr val="9D206F"/>
                </a:solidFill>
                <a:latin typeface="Courier New"/>
                <a:cs typeface="Courier New"/>
              </a:rPr>
              <a:t>: %s\n"</a:t>
            </a:r>
            <a:r>
              <a:rPr lang="nb-NO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nb-NO" dirty="0" err="1">
                <a:solidFill>
                  <a:srgbClr val="000000"/>
                </a:solidFill>
                <a:latin typeface="Courier New"/>
                <a:cs typeface="Courier New"/>
              </a:rPr>
              <a:t>strerror</a:t>
            </a:r>
            <a:r>
              <a:rPr lang="nb-NO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b-NO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nb-NO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nb-NO" dirty="0">
                <a:solidFill>
                  <a:srgbClr val="000000"/>
                </a:solidFill>
                <a:latin typeface="Courier New"/>
                <a:cs typeface="Courier New"/>
              </a:rPr>
              <a:t>        exit(-1);</a:t>
            </a:r>
          </a:p>
          <a:p>
            <a:r>
              <a:rPr lang="nb-NO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640803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Error-reporting functions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876" y="1362076"/>
            <a:ext cx="7896225" cy="466725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Can simplify somewhat using an </a:t>
            </a:r>
            <a:r>
              <a:rPr lang="en-US" i="1" dirty="0"/>
              <a:t>error-reporting function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But, must think about application.  Not </a:t>
            </a:r>
            <a:r>
              <a:rPr lang="en-US" dirty="0" err="1"/>
              <a:t>alway</a:t>
            </a:r>
            <a:r>
              <a:rPr lang="en-US" dirty="0"/>
              <a:t> appropriate to exit when something goes wrong.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957209" y="1981200"/>
            <a:ext cx="7664854" cy="1477328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4A00FF"/>
                </a:solidFill>
                <a:latin typeface="Courier New"/>
                <a:cs typeface="Courier New"/>
              </a:rPr>
              <a:t>unix_error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dirty="0" err="1">
                <a:solidFill>
                  <a:srgbClr val="C1651C"/>
                </a:solidFill>
                <a:latin typeface="Courier New"/>
                <a:cs typeface="Courier New"/>
              </a:rPr>
              <a:t>msg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dirty="0">
                <a:solidFill>
                  <a:srgbClr val="CB2418"/>
                </a:solidFill>
                <a:latin typeface="Courier New"/>
                <a:cs typeface="Courier New"/>
              </a:rPr>
              <a:t>/* Unix-style error */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fprintf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stderr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dirty="0">
                <a:solidFill>
                  <a:srgbClr val="9D206F"/>
                </a:solidFill>
                <a:latin typeface="Courier New"/>
                <a:cs typeface="Courier New"/>
              </a:rPr>
              <a:t>"%s: %s\n"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msg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strerror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   exit(-1);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98117" y="4230470"/>
            <a:ext cx="4256209" cy="646331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nb-NO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nb-NO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nb-NO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nb-NO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nb-NO" dirty="0">
                <a:solidFill>
                  <a:srgbClr val="000000"/>
                </a:solidFill>
                <a:latin typeface="Courier New"/>
                <a:cs typeface="Courier New"/>
              </a:rPr>
              <a:t> = fork()) &lt; 0)</a:t>
            </a:r>
          </a:p>
          <a:p>
            <a:r>
              <a:rPr lang="nb-NO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nb-NO" dirty="0" err="1">
                <a:solidFill>
                  <a:srgbClr val="000000"/>
                </a:solidFill>
                <a:latin typeface="Courier New"/>
                <a:cs typeface="Courier New"/>
              </a:rPr>
              <a:t>unix_error</a:t>
            </a:r>
            <a:r>
              <a:rPr lang="nb-NO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b-NO" dirty="0">
                <a:solidFill>
                  <a:srgbClr val="9D206F"/>
                </a:solidFill>
                <a:latin typeface="Courier New"/>
                <a:cs typeface="Courier New"/>
              </a:rPr>
              <a:t>"fork </a:t>
            </a:r>
            <a:r>
              <a:rPr lang="nb-NO" dirty="0" err="1">
                <a:solidFill>
                  <a:srgbClr val="9D206F"/>
                </a:solidFill>
                <a:latin typeface="Courier New"/>
                <a:cs typeface="Courier New"/>
              </a:rPr>
              <a:t>error</a:t>
            </a:r>
            <a:r>
              <a:rPr lang="nb-NO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nb-NO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endParaRPr lang="en-US" dirty="0">
              <a:latin typeface="Courier New"/>
              <a:cs typeface="Courier New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505200" y="3200400"/>
            <a:ext cx="7010400" cy="1359932"/>
            <a:chOff x="1447800" y="3048000"/>
            <a:chExt cx="7010400" cy="1359932"/>
          </a:xfrm>
        </p:grpSpPr>
        <p:sp>
          <p:nvSpPr>
            <p:cNvPr id="7" name="TextBox 6"/>
            <p:cNvSpPr txBox="1"/>
            <p:nvPr/>
          </p:nvSpPr>
          <p:spPr>
            <a:xfrm>
              <a:off x="5410200" y="4038600"/>
              <a:ext cx="3048000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Note: </a:t>
              </a:r>
              <a:r>
                <a:rPr lang="en-US" dirty="0" err="1">
                  <a:latin typeface="Calibri" pitchFamily="34" charset="0"/>
                </a:rPr>
                <a:t>csapp.c</a:t>
              </a:r>
              <a:r>
                <a:rPr lang="en-US" dirty="0">
                  <a:latin typeface="Calibri" pitchFamily="34" charset="0"/>
                </a:rPr>
                <a:t> exits with 0.</a:t>
              </a: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 bwMode="auto">
            <a:xfrm flipH="1" flipV="1">
              <a:off x="1447800" y="3048000"/>
              <a:ext cx="3962400" cy="117526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30448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Error-handling Wrappers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876" y="1362076"/>
            <a:ext cx="7896225" cy="847725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We simplify the code we present to you even further by using Stevens-style error-handling wrappers: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 what you generally want to do in a real application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957210" y="2408872"/>
            <a:ext cx="4770769" cy="230832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4A00FF"/>
                </a:solidFill>
                <a:latin typeface="Courier New"/>
                <a:cs typeface="Courier New"/>
              </a:rPr>
              <a:t>Fork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i-FI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fi-FI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b-NO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nb-NO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nb-NO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nb-NO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nb-NO" dirty="0">
                <a:solidFill>
                  <a:srgbClr val="000000"/>
                </a:solidFill>
                <a:latin typeface="Courier New"/>
                <a:cs typeface="Courier New"/>
              </a:rPr>
              <a:t> = fork()) &lt; 0)</a:t>
            </a:r>
          </a:p>
          <a:p>
            <a:r>
              <a:rPr lang="nb-NO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nb-NO" dirty="0" err="1">
                <a:solidFill>
                  <a:srgbClr val="000000"/>
                </a:solidFill>
                <a:latin typeface="Courier New"/>
                <a:cs typeface="Courier New"/>
              </a:rPr>
              <a:t>unix_error</a:t>
            </a:r>
            <a:r>
              <a:rPr lang="nb-NO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b-NO" dirty="0">
                <a:solidFill>
                  <a:srgbClr val="9D206F"/>
                </a:solidFill>
                <a:latin typeface="Courier New"/>
                <a:cs typeface="Courier New"/>
              </a:rPr>
              <a:t>"Fork </a:t>
            </a:r>
            <a:r>
              <a:rPr lang="nb-NO" dirty="0" err="1">
                <a:solidFill>
                  <a:srgbClr val="9D206F"/>
                </a:solidFill>
                <a:latin typeface="Courier New"/>
                <a:cs typeface="Courier New"/>
              </a:rPr>
              <a:t>error</a:t>
            </a:r>
            <a:r>
              <a:rPr lang="nb-NO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nb-NO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nb-NO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nb-NO" dirty="0" err="1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nb-NO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nb-NO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nb-NO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nb-NO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98116" y="5221069"/>
            <a:ext cx="2316900" cy="369332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nb-NO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dirty="0" err="1">
                <a:solidFill>
                  <a:srgbClr val="000000"/>
                </a:solidFill>
                <a:latin typeface="Courier New"/>
                <a:cs typeface="Courier New"/>
              </a:rPr>
              <a:t>Fork</a:t>
            </a:r>
            <a:r>
              <a:rPr lang="fi-FI" dirty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390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Process 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876" y="1362076"/>
            <a:ext cx="7896225" cy="2524125"/>
          </a:xfrm>
        </p:spPr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pid_t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getpid</a:t>
            </a:r>
            <a:r>
              <a:rPr lang="en-US" dirty="0">
                <a:latin typeface="Courier New"/>
                <a:cs typeface="Courier New"/>
              </a:rPr>
              <a:t>(void)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Returns PID of current process</a:t>
            </a:r>
          </a:p>
          <a:p>
            <a:pPr lvl="1"/>
            <a:endParaRPr lang="en-US" dirty="0">
              <a:latin typeface="Calibri"/>
              <a:cs typeface="Calibri"/>
            </a:endParaRPr>
          </a:p>
          <a:p>
            <a:r>
              <a:rPr lang="en-US" dirty="0" err="1">
                <a:latin typeface="Courier New"/>
                <a:cs typeface="Courier New"/>
              </a:rPr>
              <a:t>pid_t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getppid</a:t>
            </a:r>
            <a:r>
              <a:rPr lang="en-US" dirty="0">
                <a:latin typeface="Courier New"/>
                <a:cs typeface="Courier New"/>
              </a:rPr>
              <a:t>(void)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Returns PID of parent process</a:t>
            </a:r>
          </a:p>
          <a:p>
            <a:pPr lvl="1"/>
            <a:endParaRPr lang="en-US" dirty="0">
              <a:latin typeface="Calibri"/>
              <a:cs typeface="Calibri"/>
            </a:endParaRPr>
          </a:p>
          <a:p>
            <a:pPr lvl="1"/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8395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and Terminating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876" y="1362076"/>
            <a:ext cx="7896225" cy="50387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alibri"/>
                <a:cs typeface="Calibri"/>
              </a:rPr>
              <a:t>From a programmer’s perspective, we can think of a process as being in one of three states</a:t>
            </a:r>
          </a:p>
          <a:p>
            <a:pPr marL="0" indent="0">
              <a:buNone/>
            </a:pPr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Running	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Process is either executing, or waiting to be executed and will eventually be </a:t>
            </a:r>
            <a:r>
              <a:rPr lang="en-US" i="1" dirty="0">
                <a:latin typeface="Calibri"/>
                <a:cs typeface="Calibri"/>
              </a:rPr>
              <a:t>scheduled</a:t>
            </a:r>
            <a:r>
              <a:rPr lang="en-US" dirty="0">
                <a:latin typeface="Calibri"/>
                <a:cs typeface="Calibri"/>
              </a:rPr>
              <a:t> (i.e., chosen to execute) by the kernel</a:t>
            </a:r>
          </a:p>
          <a:p>
            <a:pPr lvl="1"/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Stopped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Process execution is </a:t>
            </a:r>
            <a:r>
              <a:rPr lang="en-US" i="1" dirty="0">
                <a:latin typeface="Calibri"/>
                <a:cs typeface="Calibri"/>
              </a:rPr>
              <a:t>suspended</a:t>
            </a:r>
            <a:r>
              <a:rPr lang="en-US" dirty="0">
                <a:latin typeface="Calibri"/>
                <a:cs typeface="Calibri"/>
              </a:rPr>
              <a:t> and will not be scheduled until further notice (next lecture when we study signals)	</a:t>
            </a:r>
          </a:p>
          <a:p>
            <a:pPr lvl="1"/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Terminated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Process is stopped permanently</a:t>
            </a:r>
            <a:r>
              <a:rPr lang="en-US" dirty="0">
                <a:latin typeface="Courier New"/>
                <a:cs typeface="Courier New"/>
              </a:rPr>
              <a:t> </a:t>
            </a:r>
            <a:endParaRPr lang="en-US" dirty="0">
              <a:latin typeface="Calibri"/>
              <a:cs typeface="Calibri"/>
            </a:endParaRPr>
          </a:p>
          <a:p>
            <a:pPr lvl="1"/>
            <a:endParaRPr lang="en-US" dirty="0">
              <a:latin typeface="Calibri"/>
              <a:cs typeface="Calibri"/>
            </a:endParaRPr>
          </a:p>
          <a:p>
            <a:pPr lvl="1"/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58219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Terminating Processes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876" y="1362076"/>
            <a:ext cx="8670925" cy="50895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Process becomes terminated for one of three reasons:</a:t>
            </a:r>
          </a:p>
          <a:p>
            <a:pPr lvl="1"/>
            <a:r>
              <a:rPr lang="en-US" dirty="0"/>
              <a:t>Receiving a signal whose default action is to terminate (next lecture)</a:t>
            </a:r>
          </a:p>
          <a:p>
            <a:pPr lvl="1"/>
            <a:r>
              <a:rPr lang="en-US" dirty="0"/>
              <a:t>Returning from the </a:t>
            </a:r>
            <a:r>
              <a:rPr lang="en-US" b="1" dirty="0">
                <a:latin typeface="Courier New"/>
                <a:cs typeface="Courier New"/>
              </a:rPr>
              <a:t>main</a:t>
            </a:r>
            <a:r>
              <a:rPr lang="en-US" dirty="0"/>
              <a:t> routine</a:t>
            </a:r>
          </a:p>
          <a:p>
            <a:pPr lvl="1"/>
            <a:r>
              <a:rPr lang="en-US" dirty="0"/>
              <a:t>Calling the </a:t>
            </a:r>
            <a:r>
              <a:rPr lang="en-US" b="1" dirty="0">
                <a:latin typeface="Courier New"/>
                <a:cs typeface="Courier New"/>
              </a:rPr>
              <a:t>exit</a:t>
            </a:r>
            <a:r>
              <a:rPr lang="en-US" dirty="0"/>
              <a:t> function</a:t>
            </a:r>
          </a:p>
          <a:p>
            <a:pPr lvl="1"/>
            <a:endParaRPr lang="en-US" dirty="0"/>
          </a:p>
          <a:p>
            <a:r>
              <a:rPr lang="en-US" dirty="0">
                <a:latin typeface="Courier New"/>
                <a:cs typeface="Courier New"/>
              </a:rPr>
              <a:t>void exit(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status)</a:t>
            </a:r>
          </a:p>
          <a:p>
            <a:pPr lvl="1"/>
            <a:r>
              <a:rPr lang="en-US" dirty="0"/>
              <a:t>Terminates with an </a:t>
            </a:r>
            <a:r>
              <a:rPr lang="en-US" i="1" dirty="0"/>
              <a:t>exit status </a:t>
            </a:r>
            <a:r>
              <a:rPr lang="en-US" dirty="0"/>
              <a:t>of </a:t>
            </a:r>
            <a:r>
              <a:rPr lang="en-US" b="1" dirty="0">
                <a:latin typeface="Courier New"/>
                <a:cs typeface="Courier New"/>
              </a:rPr>
              <a:t>status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Convention: normal return status is 0, nonzero on error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Another way to explicitly set the exit status is to return an integer value from the main routine</a:t>
            </a:r>
          </a:p>
          <a:p>
            <a:pPr lvl="1"/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ourier New"/>
                <a:cs typeface="Courier New"/>
              </a:rPr>
              <a:t>exit</a:t>
            </a:r>
            <a:r>
              <a:rPr lang="en-US" dirty="0">
                <a:latin typeface="Calibri"/>
                <a:cs typeface="Calibri"/>
              </a:rPr>
              <a:t> is called </a:t>
            </a: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once</a:t>
            </a:r>
            <a:r>
              <a:rPr lang="en-US" dirty="0">
                <a:latin typeface="Calibri"/>
                <a:cs typeface="Calibri"/>
              </a:rPr>
              <a:t> but </a:t>
            </a: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never </a:t>
            </a:r>
            <a:r>
              <a:rPr lang="en-US" dirty="0">
                <a:latin typeface="Calibri"/>
                <a:cs typeface="Calibri"/>
              </a:rPr>
              <a:t>returns.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4490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876426" y="493712"/>
            <a:ext cx="7159078" cy="57308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/>
                <a:cs typeface="Calibri"/>
              </a:rPr>
              <a:t>Creating Processes</a:t>
            </a:r>
            <a:endParaRPr lang="en-US" dirty="0"/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91845" y="1282244"/>
            <a:ext cx="8015287" cy="5270956"/>
          </a:xfrm>
        </p:spPr>
        <p:txBody>
          <a:bodyPr>
            <a:normAutofit lnSpcReduction="10000"/>
          </a:bodyPr>
          <a:lstStyle/>
          <a:p>
            <a:r>
              <a:rPr lang="en-US" i="1" dirty="0">
                <a:latin typeface="Calibri"/>
                <a:cs typeface="Calibri"/>
              </a:rPr>
              <a:t>Parent process </a:t>
            </a:r>
            <a:r>
              <a:rPr lang="en-US" dirty="0">
                <a:latin typeface="Calibri"/>
                <a:cs typeface="Calibri"/>
              </a:rPr>
              <a:t>creates a new running </a:t>
            </a:r>
            <a:r>
              <a:rPr lang="en-US" i="1" dirty="0">
                <a:latin typeface="Calibri"/>
                <a:cs typeface="Calibri"/>
              </a:rPr>
              <a:t>child process </a:t>
            </a:r>
            <a:r>
              <a:rPr lang="en-US" dirty="0">
                <a:latin typeface="Calibri"/>
                <a:cs typeface="Calibri"/>
              </a:rPr>
              <a:t>by calling </a:t>
            </a:r>
            <a:r>
              <a:rPr lang="en-US" dirty="0">
                <a:latin typeface="Courier New"/>
                <a:cs typeface="Courier New"/>
              </a:rPr>
              <a:t>fork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fork(void)</a:t>
            </a:r>
            <a:endParaRPr lang="en-US" dirty="0"/>
          </a:p>
          <a:p>
            <a:pPr lvl="1"/>
            <a:r>
              <a:rPr lang="en-US" dirty="0"/>
              <a:t>Returns 0 to the child process, child’s PID to parent process</a:t>
            </a:r>
            <a:endParaRPr lang="en-US" dirty="0">
              <a:latin typeface="Calibri"/>
              <a:cs typeface="Calibri"/>
            </a:endParaRPr>
          </a:p>
          <a:p>
            <a:pPr lvl="1"/>
            <a:r>
              <a:rPr lang="en-US" dirty="0">
                <a:latin typeface="Calibri"/>
                <a:cs typeface="Calibri"/>
              </a:rPr>
              <a:t>Child is </a:t>
            </a:r>
            <a:r>
              <a:rPr lang="en-US" i="1" dirty="0">
                <a:latin typeface="Calibri"/>
                <a:cs typeface="Calibri"/>
              </a:rPr>
              <a:t>almost</a:t>
            </a:r>
            <a:r>
              <a:rPr lang="en-US" dirty="0">
                <a:latin typeface="Calibri"/>
                <a:cs typeface="Calibri"/>
              </a:rPr>
              <a:t> identical to parent:</a:t>
            </a:r>
          </a:p>
          <a:p>
            <a:pPr lvl="2"/>
            <a:r>
              <a:rPr lang="en-US" dirty="0">
                <a:latin typeface="Calibri"/>
                <a:cs typeface="Calibri"/>
              </a:rPr>
              <a:t>Child get an identical (but separate) copy of the parent’s virtual address space.</a:t>
            </a:r>
          </a:p>
          <a:p>
            <a:pPr lvl="2"/>
            <a:r>
              <a:rPr lang="en-US" dirty="0">
                <a:latin typeface="Calibri"/>
                <a:cs typeface="Calibri"/>
              </a:rPr>
              <a:t>Child gets identical copies of the parent’s open file descriptors</a:t>
            </a:r>
          </a:p>
          <a:p>
            <a:pPr lvl="2"/>
            <a:r>
              <a:rPr lang="en-US" dirty="0">
                <a:latin typeface="Calibri"/>
                <a:cs typeface="Calibri"/>
              </a:rPr>
              <a:t>Child has a different PID than the parent</a:t>
            </a:r>
          </a:p>
          <a:p>
            <a:pPr lvl="2"/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ourier New"/>
                <a:cs typeface="Courier New"/>
              </a:rPr>
              <a:t>fork</a:t>
            </a:r>
            <a:r>
              <a:rPr lang="en-US" dirty="0"/>
              <a:t> is interesting (and often confusing) because </a:t>
            </a:r>
            <a:br>
              <a:rPr lang="en-US" dirty="0"/>
            </a:br>
            <a:r>
              <a:rPr lang="en-US" dirty="0"/>
              <a:t>it is called </a:t>
            </a:r>
            <a:r>
              <a:rPr lang="en-US" i="1" dirty="0">
                <a:solidFill>
                  <a:srgbClr val="C00000"/>
                </a:solidFill>
              </a:rPr>
              <a:t>once</a:t>
            </a:r>
            <a:r>
              <a:rPr lang="en-US" i="1" dirty="0"/>
              <a:t> </a:t>
            </a:r>
            <a:r>
              <a:rPr lang="en-US" dirty="0"/>
              <a:t>but returns </a:t>
            </a:r>
            <a:r>
              <a:rPr lang="en-US" i="1" dirty="0">
                <a:solidFill>
                  <a:srgbClr val="C00000"/>
                </a:solidFill>
              </a:rPr>
              <a:t>twice</a:t>
            </a:r>
          </a:p>
        </p:txBody>
      </p:sp>
    </p:spTree>
    <p:extLst>
      <p:ext uri="{BB962C8B-B14F-4D97-AF65-F5344CB8AC3E}">
        <p14:creationId xmlns:p14="http://schemas.microsoft.com/office/powerpoint/2010/main" val="20080597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View of </a:t>
            </a:r>
            <a:r>
              <a:rPr lang="en-US" dirty="0">
                <a:latin typeface="Courier New"/>
                <a:cs typeface="Courier New"/>
              </a:rPr>
              <a:t>fork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1595745" y="5181600"/>
            <a:ext cx="7896225" cy="1323109"/>
          </a:xfrm>
        </p:spPr>
        <p:txBody>
          <a:bodyPr/>
          <a:lstStyle/>
          <a:p>
            <a:r>
              <a:rPr lang="en-US" dirty="0"/>
              <a:t>Make complete copy of execution state</a:t>
            </a:r>
          </a:p>
          <a:p>
            <a:pPr lvl="1"/>
            <a:r>
              <a:rPr lang="en-US" dirty="0"/>
              <a:t>Designate one as parent and one as child</a:t>
            </a:r>
          </a:p>
          <a:p>
            <a:pPr lvl="1"/>
            <a:r>
              <a:rPr lang="en-US" dirty="0"/>
              <a:t>Resume execution of parent or child</a:t>
            </a:r>
          </a:p>
          <a:p>
            <a:pPr lvl="2"/>
            <a:endParaRPr lang="en-US" dirty="0"/>
          </a:p>
        </p:txBody>
      </p:sp>
      <p:sp>
        <p:nvSpPr>
          <p:cNvPr id="29" name="Rectangle 28"/>
          <p:cNvSpPr/>
          <p:nvPr/>
        </p:nvSpPr>
        <p:spPr bwMode="auto">
          <a:xfrm>
            <a:off x="4038600" y="1668696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4114800" y="40386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>
                <a:latin typeface="Calibri"/>
                <a:cs typeface="Calibri"/>
              </a:rPr>
              <a:t>CPU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4253116" y="44958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Registers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2275396" y="1219200"/>
            <a:ext cx="3301288" cy="27432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>
                <a:latin typeface="Calibri"/>
                <a:cs typeface="Calibri"/>
              </a:rPr>
              <a:t>Memory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54870" y="2025887"/>
            <a:ext cx="1066800" cy="1784110"/>
            <a:chOff x="2730870" y="1789589"/>
            <a:chExt cx="1066800" cy="1784110"/>
          </a:xfrm>
        </p:grpSpPr>
        <p:sp>
          <p:nvSpPr>
            <p:cNvPr id="53" name="Rectangle 52"/>
            <p:cNvSpPr/>
            <p:nvPr/>
          </p:nvSpPr>
          <p:spPr bwMode="auto">
            <a:xfrm>
              <a:off x="2730870" y="1789589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>
                  <a:latin typeface="Calibri"/>
                  <a:cs typeface="Calibri"/>
                </a:rPr>
                <a:t>Stack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2730870" y="2094390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>
                  <a:latin typeface="Calibri"/>
                  <a:cs typeface="Calibri"/>
                </a:rPr>
                <a:t>Heap</a:t>
              </a: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2730870" y="2667175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>
                  <a:latin typeface="Calibri"/>
                  <a:cs typeface="Calibri"/>
                </a:rPr>
                <a:t>Code</a:t>
              </a: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2730870" y="2383094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>
                  <a:latin typeface="Calibri"/>
                  <a:cs typeface="Calibri"/>
                </a:rPr>
                <a:t>Data</a:t>
              </a: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730870" y="3040299"/>
              <a:ext cx="1066800" cy="533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>
                  <a:latin typeface="Calibri"/>
                  <a:cs typeface="Calibri"/>
                </a:rPr>
                <a:t>Saved registers</a:t>
              </a:r>
            </a:p>
          </p:txBody>
        </p:sp>
      </p:grpSp>
      <p:sp>
        <p:nvSpPr>
          <p:cNvPr id="64" name="Rectangle 63"/>
          <p:cNvSpPr/>
          <p:nvPr/>
        </p:nvSpPr>
        <p:spPr bwMode="auto">
          <a:xfrm>
            <a:off x="8849804" y="1668699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8926004" y="4038603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>
                <a:latin typeface="Calibri"/>
                <a:cs typeface="Calibri"/>
              </a:rPr>
              <a:t>CPU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9064320" y="4495803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Registers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7086600" y="1219203"/>
            <a:ext cx="3301288" cy="2743197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>
                <a:latin typeface="Calibri"/>
                <a:cs typeface="Calibri"/>
              </a:rPr>
              <a:t>Memory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7375590" y="2025888"/>
            <a:ext cx="1066800" cy="1784110"/>
            <a:chOff x="1040386" y="1789587"/>
            <a:chExt cx="1066800" cy="1784110"/>
          </a:xfrm>
        </p:grpSpPr>
        <p:sp>
          <p:nvSpPr>
            <p:cNvPr id="69" name="Rectangle 68"/>
            <p:cNvSpPr/>
            <p:nvPr/>
          </p:nvSpPr>
          <p:spPr bwMode="auto">
            <a:xfrm>
              <a:off x="1040386" y="1789587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>
                  <a:latin typeface="Calibri"/>
                  <a:cs typeface="Calibri"/>
                </a:rPr>
                <a:t>Stack</a:t>
              </a: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1040386" y="2094388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>
                  <a:latin typeface="Calibri"/>
                  <a:cs typeface="Calibri"/>
                </a:rPr>
                <a:t>Heap</a:t>
              </a: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1040386" y="2667173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>
                  <a:latin typeface="Calibri"/>
                  <a:cs typeface="Calibri"/>
                </a:rPr>
                <a:t>Code</a:t>
              </a: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1040386" y="2383092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>
                  <a:latin typeface="Calibri"/>
                  <a:cs typeface="Calibri"/>
                </a:rPr>
                <a:t>Data</a:t>
              </a: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1040386" y="3040297"/>
              <a:ext cx="1066800" cy="533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>
                  <a:latin typeface="Calibri"/>
                  <a:cs typeface="Calibri"/>
                </a:rPr>
                <a:t>Saved registers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9066074" y="2025890"/>
            <a:ext cx="1066800" cy="1784110"/>
            <a:chOff x="2730870" y="1789589"/>
            <a:chExt cx="1066800" cy="1784110"/>
          </a:xfrm>
        </p:grpSpPr>
        <p:sp>
          <p:nvSpPr>
            <p:cNvPr id="75" name="Rectangle 74"/>
            <p:cNvSpPr/>
            <p:nvPr/>
          </p:nvSpPr>
          <p:spPr bwMode="auto">
            <a:xfrm>
              <a:off x="2730870" y="1789589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>
                  <a:latin typeface="Calibri"/>
                  <a:cs typeface="Calibri"/>
                </a:rPr>
                <a:t>Stack</a:t>
              </a: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730870" y="2094390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>
                  <a:latin typeface="Calibri"/>
                  <a:cs typeface="Calibri"/>
                </a:rPr>
                <a:t>Heap</a:t>
              </a: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730870" y="2667175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>
                  <a:latin typeface="Calibri"/>
                  <a:cs typeface="Calibri"/>
                </a:rPr>
                <a:t>Code</a:t>
              </a: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730870" y="2383094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>
                  <a:latin typeface="Calibri"/>
                  <a:cs typeface="Calibri"/>
                </a:rPr>
                <a:t>Data</a:t>
              </a: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730870" y="3040299"/>
              <a:ext cx="1066800" cy="533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>
                  <a:latin typeface="Calibri"/>
                  <a:cs typeface="Calibri"/>
                </a:rPr>
                <a:t>Saved registers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383288" y="1665022"/>
            <a:ext cx="1064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parent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068384" y="1665022"/>
            <a:ext cx="1064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child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19800" y="2131578"/>
            <a:ext cx="567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endParaRPr lang="en-US" sz="2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4306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1" y="417512"/>
            <a:ext cx="5699125" cy="57308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urier New"/>
                <a:cs typeface="Courier New"/>
              </a:rPr>
              <a:t>fork</a:t>
            </a:r>
            <a:r>
              <a:rPr lang="en-US" dirty="0"/>
              <a:t> Example</a:t>
            </a:r>
          </a:p>
        </p:txBody>
      </p:sp>
      <p:sp>
        <p:nvSpPr>
          <p:cNvPr id="490499" name="Text Box 3"/>
          <p:cNvSpPr txBox="1">
            <a:spLocks noChangeArrowheads="1"/>
          </p:cNvSpPr>
          <p:nvPr/>
        </p:nvSpPr>
        <p:spPr bwMode="auto">
          <a:xfrm>
            <a:off x="1750540" y="1524000"/>
            <a:ext cx="4955060" cy="3785652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char**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Courier New"/>
                <a:cs typeface="Courier New"/>
              </a:rPr>
              <a:t>x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= 1;</a:t>
            </a:r>
          </a:p>
          <a:p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Fork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();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== 0) {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"child : x=%d\n"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++x);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return 0;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>
                <a:solidFill>
                  <a:srgbClr val="CB2418"/>
                </a:solidFill>
                <a:latin typeface="Courier New"/>
                <a:cs typeface="Courier New"/>
              </a:rPr>
              <a:t>/* Parent */</a:t>
            </a:r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"parent: x=%d\n"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--x);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return 0;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560944" y="5638800"/>
            <a:ext cx="1782456" cy="791320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urier New"/>
                <a:ea typeface="msgothic" charset="0"/>
                <a:cs typeface="Courier New"/>
              </a:rPr>
              <a:t>linux</a:t>
            </a:r>
            <a:r>
              <a:rPr lang="en-GB" sz="1600" dirty="0">
                <a:latin typeface="Courier New"/>
                <a:ea typeface="msgothic" charset="0"/>
                <a:cs typeface="Courier New"/>
              </a:rPr>
              <a:t>&gt; ./fork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/>
                <a:ea typeface="msgothic" charset="0"/>
                <a:cs typeface="Courier New"/>
              </a:rPr>
              <a:t>parent: x=0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/>
                <a:ea typeface="msgothic" charset="0"/>
                <a:cs typeface="Courier New"/>
              </a:rPr>
              <a:t>child : x=2</a:t>
            </a:r>
            <a:endParaRPr lang="en-GB" sz="1600" b="1" dirty="0">
              <a:latin typeface="Courier New"/>
              <a:ea typeface="msgothic" charset="0"/>
              <a:cs typeface="Courier New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638307" y="4976337"/>
            <a:ext cx="1008907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781800" y="1358444"/>
            <a:ext cx="3810000" cy="5194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latin typeface="Calibri"/>
                <a:cs typeface="Calibri"/>
              </a:rPr>
              <a:t>Call once, return twice</a:t>
            </a:r>
          </a:p>
          <a:p>
            <a:r>
              <a:rPr lang="en-US" dirty="0">
                <a:latin typeface="Calibri"/>
                <a:cs typeface="Calibri"/>
              </a:rPr>
              <a:t>Concurrent execution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Can’t predict execution order of parent and child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4572000" y="5638801"/>
            <a:ext cx="1786364" cy="788935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urier New"/>
                <a:ea typeface="msgothic" charset="0"/>
                <a:cs typeface="Courier New"/>
              </a:rPr>
              <a:t>linux</a:t>
            </a:r>
            <a:r>
              <a:rPr lang="en-GB" sz="1600" dirty="0">
                <a:latin typeface="Courier New"/>
                <a:ea typeface="msgothic" charset="0"/>
                <a:cs typeface="Courier New"/>
              </a:rPr>
              <a:t>&gt; ./fork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/>
                <a:ea typeface="msgothic" charset="0"/>
                <a:cs typeface="Courier New"/>
              </a:rPr>
              <a:t>child : x=2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/>
                <a:ea typeface="msgothic" charset="0"/>
                <a:cs typeface="Courier New"/>
              </a:rPr>
              <a:t>parent: x=0</a:t>
            </a:r>
            <a:endParaRPr lang="en-GB" sz="1600" b="1" dirty="0">
              <a:latin typeface="Courier New"/>
              <a:ea typeface="msgothic" charset="0"/>
              <a:cs typeface="Courier New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6553200" y="5638800"/>
            <a:ext cx="1782456" cy="791320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urier New"/>
                <a:ea typeface="msgothic" charset="0"/>
                <a:cs typeface="Courier New"/>
              </a:rPr>
              <a:t>linux</a:t>
            </a:r>
            <a:r>
              <a:rPr lang="en-GB" sz="1600" dirty="0">
                <a:latin typeface="Courier New"/>
                <a:ea typeface="msgothic" charset="0"/>
                <a:cs typeface="Courier New"/>
              </a:rPr>
              <a:t>&gt; ./fork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/>
                <a:ea typeface="msgothic" charset="0"/>
                <a:cs typeface="Courier New"/>
              </a:rPr>
              <a:t>parent: x=0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/>
                <a:ea typeface="msgothic" charset="0"/>
                <a:cs typeface="Courier New"/>
              </a:rPr>
              <a:t>child : x=2</a:t>
            </a:r>
            <a:endParaRPr lang="en-GB" sz="1600" b="1" dirty="0">
              <a:latin typeface="Courier New"/>
              <a:ea typeface="msgothic" charset="0"/>
              <a:cs typeface="Courier New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8534400" y="5638800"/>
            <a:ext cx="1782456" cy="791320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urier New"/>
                <a:ea typeface="msgothic" charset="0"/>
                <a:cs typeface="Courier New"/>
              </a:rPr>
              <a:t>linux</a:t>
            </a:r>
            <a:r>
              <a:rPr lang="en-GB" sz="1600" dirty="0">
                <a:latin typeface="Courier New"/>
                <a:ea typeface="msgothic" charset="0"/>
                <a:cs typeface="Courier New"/>
              </a:rPr>
              <a:t>&gt; ./fork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/>
                <a:ea typeface="msgothic" charset="0"/>
                <a:cs typeface="Courier New"/>
              </a:rPr>
              <a:t>parent: x=0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/>
                <a:ea typeface="msgothic" charset="0"/>
                <a:cs typeface="Courier New"/>
              </a:rPr>
              <a:t>child : x=2</a:t>
            </a:r>
            <a:endParaRPr lang="en-GB" sz="1600" b="1" dirty="0">
              <a:latin typeface="Courier New"/>
              <a:ea typeface="msgothic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84179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417512"/>
            <a:ext cx="8077200" cy="57308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/>
                <a:cs typeface="Calibri"/>
              </a:rPr>
              <a:t>Making </a:t>
            </a:r>
            <a:r>
              <a:rPr lang="en-US" dirty="0">
                <a:latin typeface="Courier New"/>
                <a:cs typeface="Courier New"/>
              </a:rPr>
              <a:t>fork</a:t>
            </a:r>
            <a:r>
              <a:rPr lang="en-US" dirty="0"/>
              <a:t> More Nondeterministic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905000" y="1358444"/>
            <a:ext cx="8686800" cy="5194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latin typeface="Calibri"/>
                <a:cs typeface="Calibri"/>
              </a:rPr>
              <a:t>Problem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Linux scheduler does not create much run-to-run variance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Hides potential race conditions in nondeterministic programs</a:t>
            </a:r>
          </a:p>
          <a:p>
            <a:pPr lvl="2"/>
            <a:r>
              <a:rPr lang="en-US" dirty="0">
                <a:latin typeface="Calibri"/>
                <a:cs typeface="Calibri"/>
              </a:rPr>
              <a:t>E.g., does </a:t>
            </a:r>
            <a:r>
              <a:rPr lang="en-US" dirty="0">
                <a:latin typeface="Courier New"/>
                <a:cs typeface="Courier New"/>
              </a:rPr>
              <a:t>fork</a:t>
            </a:r>
            <a:r>
              <a:rPr lang="en-US" dirty="0">
                <a:latin typeface="Calibri"/>
                <a:cs typeface="Calibri"/>
              </a:rPr>
              <a:t> return to child first, or to parent?</a:t>
            </a:r>
          </a:p>
          <a:p>
            <a:r>
              <a:rPr lang="en-US" dirty="0">
                <a:latin typeface="Calibri"/>
                <a:cs typeface="Calibri"/>
              </a:rPr>
              <a:t>Solution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Create custom version of library routine that inserts random delays along different branches</a:t>
            </a:r>
          </a:p>
          <a:p>
            <a:pPr lvl="2"/>
            <a:r>
              <a:rPr lang="en-US" dirty="0">
                <a:latin typeface="Calibri"/>
                <a:cs typeface="Calibri"/>
              </a:rPr>
              <a:t>E.g., for parent and child in </a:t>
            </a:r>
            <a:r>
              <a:rPr lang="en-US" dirty="0">
                <a:latin typeface="Courier New"/>
                <a:cs typeface="Courier New"/>
              </a:rPr>
              <a:t>fork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Use runtime </a:t>
            </a:r>
            <a:r>
              <a:rPr lang="en-US" dirty="0" err="1">
                <a:latin typeface="Calibri"/>
                <a:cs typeface="Calibri"/>
              </a:rPr>
              <a:t>interpositioning</a:t>
            </a:r>
            <a:r>
              <a:rPr lang="en-US" dirty="0">
                <a:latin typeface="Calibri"/>
                <a:cs typeface="Calibri"/>
              </a:rPr>
              <a:t> to have program use special version of library code</a:t>
            </a:r>
          </a:p>
        </p:txBody>
      </p:sp>
    </p:spTree>
    <p:extLst>
      <p:ext uri="{BB962C8B-B14F-4D97-AF65-F5344CB8AC3E}">
        <p14:creationId xmlns:p14="http://schemas.microsoft.com/office/powerpoint/2010/main" val="4251150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493712"/>
            <a:ext cx="6299200" cy="573088"/>
          </a:xfrm>
        </p:spPr>
        <p:txBody>
          <a:bodyPr>
            <a:normAutofit fontScale="90000"/>
          </a:bodyPr>
          <a:lstStyle/>
          <a:p>
            <a:r>
              <a:rPr lang="en-US"/>
              <a:t>Altering the Control Flow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1" y="1250950"/>
            <a:ext cx="8624887" cy="53784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Up to now: two mechanisms for changing control flow:</a:t>
            </a:r>
          </a:p>
          <a:p>
            <a:pPr lvl="1"/>
            <a:r>
              <a:rPr lang="en-US" dirty="0"/>
              <a:t>Jumps and branches</a:t>
            </a:r>
          </a:p>
          <a:p>
            <a:pPr lvl="1"/>
            <a:r>
              <a:rPr lang="en-US" dirty="0"/>
              <a:t>Call and return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React to changes in </a:t>
            </a:r>
            <a:r>
              <a:rPr lang="en-US" b="1" i="1" dirty="0">
                <a:solidFill>
                  <a:srgbClr val="C00000"/>
                </a:solidFill>
              </a:rPr>
              <a:t>program state</a:t>
            </a:r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r>
              <a:rPr lang="en-US" dirty="0"/>
              <a:t>Insufficient  for a useful system: </a:t>
            </a:r>
            <a:br>
              <a:rPr lang="en-US" dirty="0"/>
            </a:br>
            <a:r>
              <a:rPr lang="en-US" dirty="0"/>
              <a:t>Difficult to react to changes in </a:t>
            </a:r>
            <a:r>
              <a:rPr lang="en-US" i="1" dirty="0">
                <a:solidFill>
                  <a:srgbClr val="C00000"/>
                </a:solidFill>
              </a:rPr>
              <a:t>system state </a:t>
            </a:r>
          </a:p>
          <a:p>
            <a:pPr lvl="1"/>
            <a:r>
              <a:rPr lang="en-US" dirty="0"/>
              <a:t>Data arrives from a disk or a network adapter</a:t>
            </a:r>
          </a:p>
          <a:p>
            <a:pPr lvl="1"/>
            <a:r>
              <a:rPr lang="en-US" dirty="0"/>
              <a:t>Instruction divides by zero</a:t>
            </a:r>
          </a:p>
          <a:p>
            <a:pPr lvl="1"/>
            <a:r>
              <a:rPr lang="en-US" dirty="0"/>
              <a:t>User hits Ctrl-C at the keyboard</a:t>
            </a:r>
          </a:p>
          <a:p>
            <a:pPr lvl="1"/>
            <a:r>
              <a:rPr lang="en-US" dirty="0"/>
              <a:t>System timer expires</a:t>
            </a:r>
          </a:p>
          <a:p>
            <a:endParaRPr lang="en-US" dirty="0"/>
          </a:p>
          <a:p>
            <a:r>
              <a:rPr lang="en-US" dirty="0"/>
              <a:t>System needs mechanisms for “exceptional control flow”</a:t>
            </a:r>
          </a:p>
        </p:txBody>
      </p:sp>
    </p:spTree>
    <p:extLst>
      <p:ext uri="{BB962C8B-B14F-4D97-AF65-F5344CB8AC3E}">
        <p14:creationId xmlns:p14="http://schemas.microsoft.com/office/powerpoint/2010/main" val="591649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1" y="417512"/>
            <a:ext cx="5699125" cy="57308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urier New"/>
                <a:cs typeface="Courier New"/>
              </a:rPr>
              <a:t>forkx2</a:t>
            </a:r>
            <a:r>
              <a:rPr lang="en-US" dirty="0"/>
              <a:t> Example</a:t>
            </a:r>
          </a:p>
        </p:txBody>
      </p:sp>
      <p:sp>
        <p:nvSpPr>
          <p:cNvPr id="490499" name="Text Box 3"/>
          <p:cNvSpPr txBox="1">
            <a:spLocks noChangeArrowheads="1"/>
          </p:cNvSpPr>
          <p:nvPr/>
        </p:nvSpPr>
        <p:spPr bwMode="auto">
          <a:xfrm>
            <a:off x="1760546" y="1066800"/>
            <a:ext cx="4955060" cy="427809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char**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Courier New"/>
                <a:cs typeface="Courier New"/>
              </a:rPr>
              <a:t>x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= 1;</a:t>
            </a:r>
          </a:p>
          <a:p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Fork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();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== 0) {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"child : x=%d\n"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++x);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"child : x=%d\n"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++x);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return 0;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>
                <a:solidFill>
                  <a:srgbClr val="CB2418"/>
                </a:solidFill>
                <a:latin typeface="Courier New"/>
                <a:cs typeface="Courier New"/>
              </a:rPr>
              <a:t>/* Parent */</a:t>
            </a:r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"parent: x=%d\n"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--x);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"parent: x=%d\n"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--x);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return 0;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657601" y="5344894"/>
            <a:ext cx="1905587" cy="1254216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urier New"/>
                <a:ea typeface="msgothic" charset="0"/>
                <a:cs typeface="Courier New"/>
              </a:rPr>
              <a:t>linux</a:t>
            </a:r>
            <a:r>
              <a:rPr lang="en-GB" sz="1600" dirty="0">
                <a:latin typeface="Courier New"/>
                <a:ea typeface="msgothic" charset="0"/>
                <a:cs typeface="Courier New"/>
              </a:rPr>
              <a:t>&gt; ./fork2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/>
                <a:ea typeface="msgothic" charset="0"/>
                <a:cs typeface="Courier New"/>
              </a:rPr>
              <a:t>parent: x=0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/>
                <a:ea typeface="msgothic" charset="0"/>
                <a:cs typeface="Courier New"/>
              </a:rPr>
              <a:t>parent: x=-1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/>
                <a:ea typeface="msgothic" charset="0"/>
                <a:cs typeface="Courier New"/>
              </a:rPr>
              <a:t>child : x=2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/>
                <a:ea typeface="msgothic" charset="0"/>
                <a:cs typeface="Courier New"/>
              </a:rPr>
              <a:t>child : x=3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768004" y="689040"/>
            <a:ext cx="3810000" cy="4263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latin typeface="Calibri"/>
                <a:cs typeface="Calibri"/>
              </a:rPr>
              <a:t>Call once, return twice</a:t>
            </a:r>
          </a:p>
          <a:p>
            <a:r>
              <a:rPr lang="en-US" dirty="0">
                <a:latin typeface="Calibri"/>
                <a:cs typeface="Calibri"/>
              </a:rPr>
              <a:t>Concurrent execution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Can’t predict execution order of parent and child</a:t>
            </a:r>
          </a:p>
          <a:p>
            <a:r>
              <a:rPr lang="en-US" dirty="0">
                <a:latin typeface="Calibri"/>
                <a:cs typeface="Calibri"/>
              </a:rPr>
              <a:t>Duplicate but separate address space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>
                <a:latin typeface="Calibri"/>
                <a:cs typeface="Calibri"/>
              </a:rPr>
              <a:t> has a value of 1 when fork returns in parent and child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Subsequent changes to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>
                <a:latin typeface="Calibri"/>
                <a:cs typeface="Calibri"/>
              </a:rPr>
              <a:t> are independent</a:t>
            </a:r>
          </a:p>
          <a:p>
            <a:r>
              <a:rPr lang="en-US" dirty="0">
                <a:latin typeface="Calibri"/>
                <a:cs typeface="Calibri"/>
              </a:rPr>
              <a:t>Shared open files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stdout</a:t>
            </a:r>
            <a:r>
              <a:rPr lang="en-US" dirty="0">
                <a:latin typeface="Calibri"/>
                <a:cs typeface="Calibri"/>
              </a:rPr>
              <a:t> is the same in both parent and child</a:t>
            </a:r>
          </a:p>
        </p:txBody>
      </p:sp>
    </p:spTree>
    <p:extLst>
      <p:ext uri="{BB962C8B-B14F-4D97-AF65-F5344CB8AC3E}">
        <p14:creationId xmlns:p14="http://schemas.microsoft.com/office/powerpoint/2010/main" val="31140409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</a:t>
            </a:r>
            <a:r>
              <a:rPr lang="en-US" dirty="0">
                <a:latin typeface="Courier New"/>
                <a:cs typeface="Courier New"/>
              </a:rPr>
              <a:t>fork</a:t>
            </a:r>
            <a:r>
              <a:rPr lang="en-US" dirty="0"/>
              <a:t> with Process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1019" y="1362076"/>
            <a:ext cx="8558382" cy="4657725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process graph </a:t>
            </a:r>
            <a:r>
              <a:rPr lang="en-US" dirty="0"/>
              <a:t>is a useful tool for capturing the partial ordering of statements in a concurrent program:</a:t>
            </a:r>
          </a:p>
          <a:p>
            <a:pPr lvl="1"/>
            <a:r>
              <a:rPr lang="en-US" dirty="0"/>
              <a:t>Each vertex is the execution of a statement</a:t>
            </a:r>
          </a:p>
          <a:p>
            <a:pPr lvl="1"/>
            <a:r>
              <a:rPr lang="en-US" dirty="0"/>
              <a:t>a -&gt; b means </a:t>
            </a:r>
            <a:r>
              <a:rPr lang="en-US" dirty="0">
                <a:latin typeface="Courier New"/>
                <a:cs typeface="Courier New"/>
              </a:rPr>
              <a:t>a</a:t>
            </a:r>
            <a:r>
              <a:rPr lang="en-US" dirty="0"/>
              <a:t> happens before b</a:t>
            </a:r>
          </a:p>
          <a:p>
            <a:pPr lvl="1"/>
            <a:r>
              <a:rPr lang="en-US" dirty="0"/>
              <a:t>Edges can be labeled with current value of variables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printf</a:t>
            </a:r>
            <a:r>
              <a:rPr lang="en-US" dirty="0"/>
              <a:t> vertices can be labeled with output</a:t>
            </a:r>
          </a:p>
          <a:p>
            <a:pPr lvl="1"/>
            <a:r>
              <a:rPr lang="en-US" dirty="0"/>
              <a:t>Each graph begins with a vertex with no </a:t>
            </a:r>
            <a:r>
              <a:rPr lang="en-US" dirty="0" err="1"/>
              <a:t>inedges</a:t>
            </a:r>
            <a:r>
              <a:rPr lang="en-US" dirty="0"/>
              <a:t> 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/>
              <a:t>Any </a:t>
            </a:r>
            <a:r>
              <a:rPr lang="en-US" i="1" dirty="0"/>
              <a:t>topological sort </a:t>
            </a:r>
            <a:r>
              <a:rPr lang="en-US" dirty="0"/>
              <a:t>of the graph corresponds to a feasible total ordering. </a:t>
            </a:r>
          </a:p>
          <a:p>
            <a:pPr lvl="1"/>
            <a:r>
              <a:rPr lang="en-US" dirty="0"/>
              <a:t>Total ordering of vertices where all edges point from left to right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5733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Graph Example</a:t>
            </a:r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1600200" y="1472148"/>
            <a:ext cx="4998484" cy="3785652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char**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Courier New"/>
                <a:cs typeface="Courier New"/>
              </a:rPr>
              <a:t>x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= 1;</a:t>
            </a:r>
          </a:p>
          <a:p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Fork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();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== 0) {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"child : x=%d\n"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++x);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return 0;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>
                <a:solidFill>
                  <a:srgbClr val="CB2418"/>
                </a:solidFill>
                <a:latin typeface="Courier New"/>
                <a:cs typeface="Courier New"/>
              </a:rPr>
              <a:t>/* Parent */</a:t>
            </a:r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"parent: x=%d\n"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--x);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return 0;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Text Box 407"/>
          <p:cNvSpPr txBox="1">
            <a:spLocks noChangeArrowheads="1"/>
          </p:cNvSpPr>
          <p:nvPr/>
        </p:nvSpPr>
        <p:spPr bwMode="auto">
          <a:xfrm>
            <a:off x="7592151" y="2514600"/>
            <a:ext cx="1834033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child: </a:t>
            </a:r>
            <a:r>
              <a:rPr lang="en-US" sz="1600" dirty="0" err="1">
                <a:solidFill>
                  <a:srgbClr val="FF0000"/>
                </a:solidFill>
                <a:latin typeface="Courier New" charset="0"/>
              </a:rPr>
              <a:t>x</a:t>
            </a:r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=2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6716739" y="342815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6455298" y="3468791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Courier New"/>
                <a:cs typeface="Courier New"/>
              </a:rPr>
              <a:t>main</a:t>
            </a: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7630851" y="342815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8561185" y="342815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" name="TextBox 8"/>
          <p:cNvSpPr txBox="1"/>
          <p:nvPr/>
        </p:nvSpPr>
        <p:spPr>
          <a:xfrm>
            <a:off x="7344630" y="3468792"/>
            <a:ext cx="667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urier New"/>
                <a:cs typeface="Courier New"/>
              </a:rPr>
              <a:t>fork</a:t>
            </a:r>
          </a:p>
        </p:txBody>
      </p:sp>
      <p:cxnSp>
        <p:nvCxnSpPr>
          <p:cNvPr id="10" name="Elbow Connector 35"/>
          <p:cNvCxnSpPr>
            <a:stCxn id="9" idx="0"/>
          </p:cNvCxnSpPr>
          <p:nvPr/>
        </p:nvCxnSpPr>
        <p:spPr>
          <a:xfrm rot="5400000" flipH="1" flipV="1">
            <a:off x="7790292" y="2716547"/>
            <a:ext cx="640395" cy="864094"/>
          </a:xfrm>
          <a:prstGeom prst="bentConnector2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>
            <a:spLocks noChangeAspect="1"/>
          </p:cNvSpPr>
          <p:nvPr/>
        </p:nvSpPr>
        <p:spPr>
          <a:xfrm>
            <a:off x="8545652" y="278339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722291" y="3472178"/>
            <a:ext cx="838894" cy="3388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808179" y="3472178"/>
            <a:ext cx="838894" cy="3388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131830" y="3468791"/>
            <a:ext cx="94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latin typeface="Courier New"/>
                <a:cs typeface="Courier New"/>
              </a:rPr>
              <a:t>printf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31731" y="2811249"/>
            <a:ext cx="94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latin typeface="Courier New"/>
                <a:cs typeface="Courier New"/>
              </a:rPr>
              <a:t>printf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16" name="Text Box 407"/>
          <p:cNvSpPr txBox="1">
            <a:spLocks noChangeArrowheads="1"/>
          </p:cNvSpPr>
          <p:nvPr/>
        </p:nvSpPr>
        <p:spPr bwMode="auto">
          <a:xfrm>
            <a:off x="6822815" y="3156378"/>
            <a:ext cx="79533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 err="1">
                <a:latin typeface="Courier New" charset="0"/>
              </a:rPr>
              <a:t>x</a:t>
            </a:r>
            <a:r>
              <a:rPr lang="en-US" sz="1600" dirty="0">
                <a:latin typeface="Courier New" charset="0"/>
              </a:rPr>
              <a:t>==1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8627855" y="2828396"/>
            <a:ext cx="874528" cy="915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>
            <a:spLocks noChangeAspect="1"/>
          </p:cNvSpPr>
          <p:nvPr/>
        </p:nvSpPr>
        <p:spPr>
          <a:xfrm>
            <a:off x="9499351" y="278339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TextBox 18"/>
          <p:cNvSpPr txBox="1"/>
          <p:nvPr/>
        </p:nvSpPr>
        <p:spPr>
          <a:xfrm>
            <a:off x="9066234" y="2811249"/>
            <a:ext cx="94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urier New"/>
                <a:cs typeface="Courier New"/>
              </a:rPr>
              <a:t>exit</a:t>
            </a:r>
          </a:p>
        </p:txBody>
      </p:sp>
      <p:sp>
        <p:nvSpPr>
          <p:cNvPr id="20" name="Text Box 407"/>
          <p:cNvSpPr txBox="1">
            <a:spLocks noChangeArrowheads="1"/>
          </p:cNvSpPr>
          <p:nvPr/>
        </p:nvSpPr>
        <p:spPr bwMode="auto">
          <a:xfrm>
            <a:off x="7668351" y="3137103"/>
            <a:ext cx="1834033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parent: </a:t>
            </a:r>
            <a:r>
              <a:rPr lang="en-US" sz="1600" dirty="0" err="1">
                <a:solidFill>
                  <a:srgbClr val="FF0000"/>
                </a:solidFill>
                <a:latin typeface="Courier New" charset="0"/>
              </a:rPr>
              <a:t>x</a:t>
            </a:r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=0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8627855" y="3464113"/>
            <a:ext cx="874528" cy="40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>
            <a:spLocks noChangeAspect="1"/>
          </p:cNvSpPr>
          <p:nvPr/>
        </p:nvSpPr>
        <p:spPr>
          <a:xfrm>
            <a:off x="9499351" y="341859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066234" y="3446452"/>
            <a:ext cx="94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urier New"/>
                <a:cs typeface="Courier New"/>
              </a:rPr>
              <a:t>exit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904435" y="3290992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Arial"/>
                <a:cs typeface="Arial"/>
              </a:rPr>
              <a:t>Parent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972913" y="2641972"/>
            <a:ext cx="649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Arial"/>
                <a:cs typeface="Arial"/>
              </a:rPr>
              <a:t>Child</a:t>
            </a: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5487967" y="4900137"/>
            <a:ext cx="1008907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1736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Process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1" y="1362076"/>
            <a:ext cx="4700023" cy="3895725"/>
          </a:xfrm>
        </p:spPr>
        <p:txBody>
          <a:bodyPr/>
          <a:lstStyle/>
          <a:p>
            <a:r>
              <a:rPr lang="en-US" dirty="0"/>
              <a:t>Original graph: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Relabled</a:t>
            </a:r>
            <a:r>
              <a:rPr lang="en-US" dirty="0"/>
              <a:t> graph: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291183" y="1831455"/>
            <a:ext cx="4085241" cy="1538966"/>
            <a:chOff x="2748382" y="2974455"/>
            <a:chExt cx="4085241" cy="1538966"/>
          </a:xfrm>
        </p:grpSpPr>
        <p:sp>
          <p:nvSpPr>
            <p:cNvPr id="5" name="Text Box 407"/>
            <p:cNvSpPr txBox="1">
              <a:spLocks noChangeArrowheads="1"/>
            </p:cNvSpPr>
            <p:nvPr/>
          </p:nvSpPr>
          <p:spPr bwMode="auto">
            <a:xfrm>
              <a:off x="3885235" y="2974455"/>
              <a:ext cx="1834033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  <a:latin typeface="Courier New" charset="0"/>
                </a:rPr>
                <a:t>child: </a:t>
              </a:r>
              <a:r>
                <a:rPr lang="en-US" sz="1600" dirty="0" err="1">
                  <a:solidFill>
                    <a:srgbClr val="FF0000"/>
                  </a:solidFill>
                  <a:latin typeface="Courier New" charset="0"/>
                </a:rPr>
                <a:t>x</a:t>
              </a:r>
              <a:r>
                <a:rPr lang="en-US" sz="1600" dirty="0">
                  <a:solidFill>
                    <a:srgbClr val="FF0000"/>
                  </a:solidFill>
                  <a:latin typeface="Courier New" charset="0"/>
                </a:rPr>
                <a:t>=2</a:t>
              </a:r>
            </a:p>
          </p:txBody>
        </p: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3009824" y="388800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48382" y="3928646"/>
              <a:ext cx="677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latin typeface="Courier New"/>
                  <a:cs typeface="Courier New"/>
                </a:rPr>
                <a:t>main</a:t>
              </a: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3923936" y="388800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4854270" y="388800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37714" y="3928646"/>
              <a:ext cx="6676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urier New"/>
                  <a:cs typeface="Courier New"/>
                </a:rPr>
                <a:t>fork</a:t>
              </a:r>
            </a:p>
          </p:txBody>
        </p:sp>
        <p:cxnSp>
          <p:nvCxnSpPr>
            <p:cNvPr id="11" name="Elbow Connector 35"/>
            <p:cNvCxnSpPr>
              <a:stCxn id="10" idx="0"/>
            </p:cNvCxnSpPr>
            <p:nvPr/>
          </p:nvCxnSpPr>
          <p:spPr>
            <a:xfrm rot="5400000" flipH="1" flipV="1">
              <a:off x="4083376" y="3176402"/>
              <a:ext cx="640395" cy="864094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4838737" y="324324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4015376" y="3932033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3101264" y="3932033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424915" y="3928646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24816" y="3271104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17" name="Text Box 407"/>
            <p:cNvSpPr txBox="1">
              <a:spLocks noChangeArrowheads="1"/>
            </p:cNvSpPr>
            <p:nvPr/>
          </p:nvSpPr>
          <p:spPr bwMode="auto">
            <a:xfrm>
              <a:off x="3115899" y="3616233"/>
              <a:ext cx="795337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>
                  <a:latin typeface="Courier New" charset="0"/>
                </a:rPr>
                <a:t>x</a:t>
              </a:r>
              <a:r>
                <a:rPr lang="en-US" sz="1600" dirty="0">
                  <a:latin typeface="Courier New" charset="0"/>
                </a:rPr>
                <a:t>==1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4920940" y="3288765"/>
              <a:ext cx="1407322" cy="40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6319518" y="324324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86401" y="3271104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urier New"/>
                  <a:cs typeface="Courier New"/>
                </a:rPr>
                <a:t>exit</a:t>
              </a:r>
            </a:p>
          </p:txBody>
        </p:sp>
        <p:sp>
          <p:nvSpPr>
            <p:cNvPr id="21" name="Text Box 407"/>
            <p:cNvSpPr txBox="1">
              <a:spLocks noChangeArrowheads="1"/>
            </p:cNvSpPr>
            <p:nvPr/>
          </p:nvSpPr>
          <p:spPr bwMode="auto">
            <a:xfrm>
              <a:off x="3961435" y="3596958"/>
              <a:ext cx="1834033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  <a:latin typeface="Courier New" charset="0"/>
                </a:rPr>
                <a:t>parent: </a:t>
              </a:r>
              <a:r>
                <a:rPr lang="en-US" sz="1600" dirty="0" err="1">
                  <a:solidFill>
                    <a:srgbClr val="FF0000"/>
                  </a:solidFill>
                  <a:latin typeface="Courier New" charset="0"/>
                </a:rPr>
                <a:t>x</a:t>
              </a:r>
              <a:r>
                <a:rPr lang="en-US" sz="1600" dirty="0">
                  <a:solidFill>
                    <a:srgbClr val="FF0000"/>
                  </a:solidFill>
                  <a:latin typeface="Courier New" charset="0"/>
                </a:rPr>
                <a:t>=0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4920940" y="3923968"/>
              <a:ext cx="1407322" cy="40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6319518" y="3878448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86401" y="3906307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urier New"/>
                  <a:cs typeface="Courier New"/>
                </a:rPr>
                <a:t>exit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424056" y="4035852"/>
            <a:ext cx="3900545" cy="993348"/>
            <a:chOff x="410379" y="3386287"/>
            <a:chExt cx="3900545" cy="993348"/>
          </a:xfrm>
        </p:grpSpPr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487125" y="4036678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0379" y="4041081"/>
              <a:ext cx="3077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latin typeface="Courier New"/>
                  <a:cs typeface="Courier New"/>
                </a:rPr>
                <a:t>a</a:t>
              </a: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1401237" y="4036678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2331571" y="4036678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15015" y="4041081"/>
              <a:ext cx="667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urier New"/>
                  <a:cs typeface="Courier New"/>
                </a:rPr>
                <a:t>b</a:t>
              </a:r>
            </a:p>
          </p:txBody>
        </p:sp>
        <p:cxnSp>
          <p:nvCxnSpPr>
            <p:cNvPr id="34" name="Elbow Connector 35"/>
            <p:cNvCxnSpPr>
              <a:stCxn id="33" idx="0"/>
            </p:cNvCxnSpPr>
            <p:nvPr/>
          </p:nvCxnSpPr>
          <p:spPr>
            <a:xfrm rot="5400000" flipH="1" flipV="1">
              <a:off x="1578795" y="3306955"/>
              <a:ext cx="604159" cy="864094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2316038" y="339191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1492677" y="4080704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578565" y="4080704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2398241" y="3437436"/>
              <a:ext cx="1407322" cy="40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3796819" y="339191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63702" y="3386287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urier New"/>
                  <a:cs typeface="Courier New"/>
                </a:rPr>
                <a:t>f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2398241" y="4072639"/>
              <a:ext cx="1407322" cy="40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3796819" y="402711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363702" y="4041081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urier New"/>
                  <a:cs typeface="Courier New"/>
                </a:rPr>
                <a:t>d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057400" y="4041081"/>
              <a:ext cx="667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ourier New"/>
                  <a:cs typeface="Courier New"/>
                </a:rPr>
                <a:t>c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905000" y="3386287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ourier New"/>
                  <a:cs typeface="Courier New"/>
                </a:rPr>
                <a:t>e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7233046" y="3434318"/>
            <a:ext cx="3053955" cy="1442482"/>
            <a:chOff x="5709045" y="3581400"/>
            <a:chExt cx="3053955" cy="1442482"/>
          </a:xfrm>
        </p:grpSpPr>
        <p:sp>
          <p:nvSpPr>
            <p:cNvPr id="27" name="TextBox 26"/>
            <p:cNvSpPr txBox="1"/>
            <p:nvPr/>
          </p:nvSpPr>
          <p:spPr>
            <a:xfrm>
              <a:off x="5709045" y="4654550"/>
              <a:ext cx="298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a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265035" y="4654550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b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830943" y="4654550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e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396851" y="4654550"/>
              <a:ext cx="2812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c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935483" y="4654550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f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454465" y="4654550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d</a:t>
              </a:r>
            </a:p>
          </p:txBody>
        </p:sp>
        <p:cxnSp>
          <p:nvCxnSpPr>
            <p:cNvPr id="38" name="Curved Connector 37"/>
            <p:cNvCxnSpPr>
              <a:stCxn id="27" idx="0"/>
              <a:endCxn id="48" idx="0"/>
            </p:cNvCxnSpPr>
            <p:nvPr/>
          </p:nvCxnSpPr>
          <p:spPr bwMode="auto">
            <a:xfrm rot="5400000" flipH="1" flipV="1">
              <a:off x="6138828" y="4374076"/>
              <a:ext cx="12700" cy="560949"/>
            </a:xfrm>
            <a:prstGeom prst="curvedConnector3">
              <a:avLst>
                <a:gd name="adj1" fmla="val 32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40" name="Curved Connector 39"/>
            <p:cNvCxnSpPr>
              <a:stCxn id="48" idx="0"/>
              <a:endCxn id="49" idx="0"/>
            </p:cNvCxnSpPr>
            <p:nvPr/>
          </p:nvCxnSpPr>
          <p:spPr bwMode="auto">
            <a:xfrm rot="5400000" flipH="1" flipV="1">
              <a:off x="6702257" y="4371596"/>
              <a:ext cx="12700" cy="565908"/>
            </a:xfrm>
            <a:prstGeom prst="curvedConnector3">
              <a:avLst>
                <a:gd name="adj1" fmla="val 41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56" name="Curved Connector 55"/>
            <p:cNvCxnSpPr>
              <a:stCxn id="49" idx="0"/>
              <a:endCxn id="52" idx="0"/>
            </p:cNvCxnSpPr>
            <p:nvPr/>
          </p:nvCxnSpPr>
          <p:spPr bwMode="auto">
            <a:xfrm rot="5400000" flipH="1" flipV="1">
              <a:off x="7525749" y="4114012"/>
              <a:ext cx="12700" cy="1081077"/>
            </a:xfrm>
            <a:prstGeom prst="curvedConnector3">
              <a:avLst>
                <a:gd name="adj1" fmla="val 36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58" name="Curved Connector 57"/>
            <p:cNvCxnSpPr>
              <a:stCxn id="48" idx="0"/>
              <a:endCxn id="51" idx="0"/>
            </p:cNvCxnSpPr>
            <p:nvPr/>
          </p:nvCxnSpPr>
          <p:spPr bwMode="auto">
            <a:xfrm rot="5400000" flipH="1" flipV="1">
              <a:off x="6978392" y="4095461"/>
              <a:ext cx="12700" cy="1118178"/>
            </a:xfrm>
            <a:prstGeom prst="curvedConnector3">
              <a:avLst>
                <a:gd name="adj1" fmla="val 37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60" name="Curved Connector 59"/>
            <p:cNvCxnSpPr>
              <a:stCxn id="51" idx="0"/>
              <a:endCxn id="55" idx="0"/>
            </p:cNvCxnSpPr>
            <p:nvPr/>
          </p:nvCxnSpPr>
          <p:spPr bwMode="auto">
            <a:xfrm rot="5400000" flipH="1" flipV="1">
              <a:off x="8073107" y="4118924"/>
              <a:ext cx="12700" cy="1071252"/>
            </a:xfrm>
            <a:prstGeom prst="curvedConnector3">
              <a:avLst>
                <a:gd name="adj1" fmla="val 39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98" name="TextBox 97"/>
            <p:cNvSpPr txBox="1"/>
            <p:nvPr/>
          </p:nvSpPr>
          <p:spPr>
            <a:xfrm>
              <a:off x="5791200" y="3581400"/>
              <a:ext cx="2348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Feasible total ordering: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7233046" y="5181600"/>
            <a:ext cx="3053955" cy="1371600"/>
            <a:chOff x="5709045" y="5105400"/>
            <a:chExt cx="3053955" cy="1371600"/>
          </a:xfrm>
        </p:grpSpPr>
        <p:sp>
          <p:nvSpPr>
            <p:cNvPr id="74" name="TextBox 73"/>
            <p:cNvSpPr txBox="1"/>
            <p:nvPr/>
          </p:nvSpPr>
          <p:spPr>
            <a:xfrm>
              <a:off x="5709045" y="6107668"/>
              <a:ext cx="298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a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265035" y="6107668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b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991310" y="6107668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e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485186" y="6107668"/>
              <a:ext cx="2812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c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928245" y="6107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f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8454465" y="6107668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d</a:t>
              </a:r>
            </a:p>
          </p:txBody>
        </p:sp>
        <p:cxnSp>
          <p:nvCxnSpPr>
            <p:cNvPr id="80" name="Curved Connector 79"/>
            <p:cNvCxnSpPr>
              <a:stCxn id="74" idx="0"/>
              <a:endCxn id="75" idx="0"/>
            </p:cNvCxnSpPr>
            <p:nvPr/>
          </p:nvCxnSpPr>
          <p:spPr bwMode="auto">
            <a:xfrm rot="5400000" flipH="1" flipV="1">
              <a:off x="6138828" y="5827194"/>
              <a:ext cx="12700" cy="560949"/>
            </a:xfrm>
            <a:prstGeom prst="curvedConnector3">
              <a:avLst>
                <a:gd name="adj1" fmla="val 33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81" name="Curved Connector 80"/>
            <p:cNvCxnSpPr>
              <a:stCxn id="75" idx="0"/>
              <a:endCxn id="76" idx="0"/>
            </p:cNvCxnSpPr>
            <p:nvPr/>
          </p:nvCxnSpPr>
          <p:spPr bwMode="auto">
            <a:xfrm rot="5400000" flipH="1" flipV="1">
              <a:off x="7282440" y="5244531"/>
              <a:ext cx="12700" cy="1726275"/>
            </a:xfrm>
            <a:prstGeom prst="curvedConnector3">
              <a:avLst>
                <a:gd name="adj1" fmla="val 35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82" name="Curved Connector 81"/>
            <p:cNvCxnSpPr>
              <a:stCxn id="76" idx="0"/>
              <a:endCxn id="78" idx="0"/>
            </p:cNvCxnSpPr>
            <p:nvPr/>
          </p:nvCxnSpPr>
          <p:spPr bwMode="auto">
            <a:xfrm rot="16200000" flipV="1">
              <a:off x="7602314" y="5564404"/>
              <a:ext cx="12700" cy="1086528"/>
            </a:xfrm>
            <a:prstGeom prst="curvedConnector3">
              <a:avLst>
                <a:gd name="adj1" fmla="val 420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83" name="Curved Connector 82"/>
            <p:cNvCxnSpPr>
              <a:stCxn id="75" idx="0"/>
              <a:endCxn id="77" idx="0"/>
            </p:cNvCxnSpPr>
            <p:nvPr/>
          </p:nvCxnSpPr>
          <p:spPr bwMode="auto">
            <a:xfrm rot="5400000" flipH="1" flipV="1">
              <a:off x="7022559" y="5504412"/>
              <a:ext cx="12700" cy="1206513"/>
            </a:xfrm>
            <a:prstGeom prst="curvedConnector3">
              <a:avLst>
                <a:gd name="adj1" fmla="val 36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84" name="Curved Connector 83"/>
            <p:cNvCxnSpPr>
              <a:stCxn id="77" idx="0"/>
              <a:endCxn id="79" idx="0"/>
            </p:cNvCxnSpPr>
            <p:nvPr/>
          </p:nvCxnSpPr>
          <p:spPr bwMode="auto">
            <a:xfrm rot="5400000" flipH="1" flipV="1">
              <a:off x="8117274" y="5616210"/>
              <a:ext cx="12700" cy="982917"/>
            </a:xfrm>
            <a:prstGeom prst="curvedConnector3">
              <a:avLst>
                <a:gd name="adj1" fmla="val 39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99" name="TextBox 98"/>
            <p:cNvSpPr txBox="1"/>
            <p:nvPr/>
          </p:nvSpPr>
          <p:spPr>
            <a:xfrm>
              <a:off x="5759349" y="5105400"/>
              <a:ext cx="24888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Infeasible total ordering: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427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457200"/>
            <a:ext cx="8534400" cy="57308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urier New"/>
                <a:cs typeface="Courier New"/>
              </a:rPr>
              <a:t>fork</a:t>
            </a:r>
            <a:r>
              <a:rPr lang="en-US" dirty="0"/>
              <a:t> Example: Two consecutive </a:t>
            </a:r>
            <a:r>
              <a:rPr lang="en-US" dirty="0">
                <a:latin typeface="Courier New"/>
                <a:cs typeface="Courier New"/>
              </a:rPr>
              <a:t>fork</a:t>
            </a:r>
            <a:r>
              <a:rPr lang="en-US" dirty="0"/>
              <a:t>s</a:t>
            </a:r>
          </a:p>
        </p:txBody>
      </p:sp>
      <p:sp>
        <p:nvSpPr>
          <p:cNvPr id="491523" name="Text Box 3"/>
          <p:cNvSpPr txBox="1">
            <a:spLocks noChangeArrowheads="1"/>
          </p:cNvSpPr>
          <p:nvPr/>
        </p:nvSpPr>
        <p:spPr bwMode="auto">
          <a:xfrm>
            <a:off x="1752601" y="1676400"/>
            <a:ext cx="3009511" cy="230832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4A00FF"/>
                </a:solidFill>
                <a:latin typeface="Courier New"/>
                <a:cs typeface="Courier New"/>
              </a:rPr>
              <a:t>fork2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ro-RO" dirty="0">
                <a:solidFill>
                  <a:srgbClr val="000000"/>
                </a:solidFill>
                <a:latin typeface="Courier New"/>
                <a:cs typeface="Courier New"/>
              </a:rPr>
              <a:t>    printf(</a:t>
            </a:r>
            <a:r>
              <a:rPr lang="ro-RO" dirty="0">
                <a:solidFill>
                  <a:srgbClr val="9D206F"/>
                </a:solidFill>
                <a:latin typeface="Courier New"/>
                <a:cs typeface="Courier New"/>
              </a:rPr>
              <a:t>"L0\n"</a:t>
            </a:r>
            <a:r>
              <a:rPr lang="ro-RO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a-DK" dirty="0">
                <a:solidFill>
                  <a:srgbClr val="000000"/>
                </a:solidFill>
                <a:latin typeface="Courier New"/>
                <a:cs typeface="Courier New"/>
              </a:rPr>
              <a:t>    fork();</a:t>
            </a:r>
          </a:p>
          <a:p>
            <a:r>
              <a:rPr lang="ro-RO" dirty="0">
                <a:solidFill>
                  <a:srgbClr val="000000"/>
                </a:solidFill>
                <a:latin typeface="Courier New"/>
                <a:cs typeface="Courier New"/>
              </a:rPr>
              <a:t>    printf(</a:t>
            </a:r>
            <a:r>
              <a:rPr lang="ro-RO" dirty="0">
                <a:solidFill>
                  <a:srgbClr val="9D206F"/>
                </a:solidFill>
                <a:latin typeface="Courier New"/>
                <a:cs typeface="Courier New"/>
              </a:rPr>
              <a:t>"L1\n"</a:t>
            </a:r>
            <a:r>
              <a:rPr lang="ro-RO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a-DK" dirty="0">
                <a:solidFill>
                  <a:srgbClr val="000000"/>
                </a:solidFill>
                <a:latin typeface="Courier New"/>
                <a:cs typeface="Courier New"/>
              </a:rPr>
              <a:t>    fork();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dirty="0">
                <a:solidFill>
                  <a:srgbClr val="9D206F"/>
                </a:solidFill>
                <a:latin typeface="Courier New"/>
                <a:cs typeface="Courier New"/>
              </a:rPr>
              <a:t>"Bye\n"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112922" y="1295401"/>
            <a:ext cx="4640679" cy="2913221"/>
            <a:chOff x="3124200" y="3505200"/>
            <a:chExt cx="4640679" cy="2913221"/>
          </a:xfrm>
        </p:grpSpPr>
        <p:sp>
          <p:nvSpPr>
            <p:cNvPr id="64" name="Oval 63"/>
            <p:cNvSpPr>
              <a:spLocks noChangeAspect="1"/>
            </p:cNvSpPr>
            <p:nvPr/>
          </p:nvSpPr>
          <p:spPr>
            <a:xfrm>
              <a:off x="3511276" y="57962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124200" y="5833646"/>
              <a:ext cx="9284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err="1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>
            <a:xfrm>
              <a:off x="5365188" y="57835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>
            <a:xfrm>
              <a:off x="6295522" y="578697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915812" y="5820946"/>
              <a:ext cx="9502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cxnSp>
          <p:nvCxnSpPr>
            <p:cNvPr id="70" name="Elbow Connector 35"/>
            <p:cNvCxnSpPr/>
            <p:nvPr/>
          </p:nvCxnSpPr>
          <p:spPr>
            <a:xfrm rot="5400000" flipH="1" flipV="1">
              <a:off x="6465299" y="5057784"/>
              <a:ext cx="640392" cy="885933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>
              <a:spLocks noChangeAspect="1"/>
            </p:cNvSpPr>
            <p:nvPr/>
          </p:nvSpPr>
          <p:spPr>
            <a:xfrm>
              <a:off x="7244278" y="512212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 flipV="1">
              <a:off x="5456628" y="5825921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1">
              <a:off x="3602716" y="5835233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5866167" y="5820946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urier New"/>
                  <a:cs typeface="Courier New"/>
                </a:rPr>
                <a:t>fork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817657" y="5105400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V="1">
              <a:off x="6381242" y="5819145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/>
            <p:cNvSpPr>
              <a:spLocks noChangeAspect="1"/>
            </p:cNvSpPr>
            <p:nvPr/>
          </p:nvSpPr>
          <p:spPr>
            <a:xfrm>
              <a:off x="7220136" y="576707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787989" y="5820946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>
            <a:xfrm>
              <a:off x="4438088" y="57962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151866" y="5833646"/>
              <a:ext cx="6676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urier New"/>
                  <a:cs typeface="Courier New"/>
                </a:rPr>
                <a:t>fork</a:t>
              </a:r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 flipV="1">
              <a:off x="4529528" y="5828457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Elbow Connector 35"/>
            <p:cNvCxnSpPr>
              <a:endCxn id="86" idx="2"/>
            </p:cNvCxnSpPr>
            <p:nvPr/>
          </p:nvCxnSpPr>
          <p:spPr>
            <a:xfrm rot="5400000" flipH="1" flipV="1">
              <a:off x="4294242" y="4725345"/>
              <a:ext cx="1262381" cy="879511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>
              <a:spLocks noChangeAspect="1"/>
            </p:cNvSpPr>
            <p:nvPr/>
          </p:nvSpPr>
          <p:spPr>
            <a:xfrm>
              <a:off x="5365188" y="44881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>
            <a:xfrm>
              <a:off x="6295522" y="449157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878277" y="4495800"/>
              <a:ext cx="10170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cxnSp>
          <p:nvCxnSpPr>
            <p:cNvPr id="90" name="Elbow Connector 35"/>
            <p:cNvCxnSpPr/>
            <p:nvPr/>
          </p:nvCxnSpPr>
          <p:spPr>
            <a:xfrm rot="5400000" flipH="1" flipV="1">
              <a:off x="6476216" y="3743554"/>
              <a:ext cx="640396" cy="864095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>
              <a:spLocks noChangeAspect="1"/>
            </p:cNvSpPr>
            <p:nvPr/>
          </p:nvSpPr>
          <p:spPr>
            <a:xfrm>
              <a:off x="7244278" y="379698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flipV="1">
              <a:off x="5456628" y="4530521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5866167" y="4525546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urier New"/>
                  <a:cs typeface="Courier New"/>
                </a:rPr>
                <a:t>fork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817657" y="3846512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flipV="1">
              <a:off x="6381242" y="4523745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7220136" y="447167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787989" y="4525546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102" name="Text Box 407"/>
            <p:cNvSpPr txBox="1">
              <a:spLocks noChangeArrowheads="1"/>
            </p:cNvSpPr>
            <p:nvPr/>
          </p:nvSpPr>
          <p:spPr bwMode="auto">
            <a:xfrm>
              <a:off x="6913523" y="3505200"/>
              <a:ext cx="795337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  <a:latin typeface="Courier New" charset="0"/>
                </a:rPr>
                <a:t>Bye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379073" y="5528846"/>
              <a:ext cx="430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  <a:latin typeface="Courier New"/>
                  <a:cs typeface="Courier New"/>
                </a:rPr>
                <a:t>L0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034547" y="4800600"/>
              <a:ext cx="5540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207873" y="5496311"/>
              <a:ext cx="430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  <a:latin typeface="Courier New"/>
                  <a:cs typeface="Courier New"/>
                </a:rPr>
                <a:t>L1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207873" y="4191000"/>
              <a:ext cx="430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  <a:latin typeface="Courier New"/>
                  <a:cs typeface="Courier New"/>
                </a:rPr>
                <a:t>L1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10400" y="5452646"/>
              <a:ext cx="5540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</a:p>
          </p:txBody>
        </p:sp>
        <p:sp>
          <p:nvSpPr>
            <p:cNvPr id="118" name="Text Box 407"/>
            <p:cNvSpPr txBox="1">
              <a:spLocks noChangeArrowheads="1"/>
            </p:cNvSpPr>
            <p:nvPr/>
          </p:nvSpPr>
          <p:spPr bwMode="auto">
            <a:xfrm>
              <a:off x="6858000" y="4157246"/>
              <a:ext cx="795337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  <a:latin typeface="Courier New" charset="0"/>
                </a:rPr>
                <a:t>Bye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271618" y="4267200"/>
            <a:ext cx="17379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Feasible output: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L0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L1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L1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8078050" y="4267200"/>
            <a:ext cx="18904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Infeasible output: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L0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L1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L1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</p:txBody>
      </p:sp>
      <p:sp>
        <p:nvSpPr>
          <p:cNvPr id="122" name="Rectangle 3"/>
          <p:cNvSpPr>
            <a:spLocks noChangeArrowheads="1"/>
          </p:cNvSpPr>
          <p:nvPr/>
        </p:nvSpPr>
        <p:spPr bwMode="auto">
          <a:xfrm>
            <a:off x="3614478" y="3640774"/>
            <a:ext cx="1146766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848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2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457200"/>
            <a:ext cx="8029551" cy="57308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urier New"/>
                <a:cs typeface="Courier New"/>
              </a:rPr>
              <a:t>fork</a:t>
            </a:r>
            <a:r>
              <a:rPr lang="en-US" dirty="0"/>
              <a:t> Example: Nested </a:t>
            </a:r>
            <a:r>
              <a:rPr lang="en-US" dirty="0">
                <a:latin typeface="Courier New"/>
                <a:cs typeface="Courier New"/>
              </a:rPr>
              <a:t>fork</a:t>
            </a:r>
            <a:r>
              <a:rPr lang="en-US" dirty="0"/>
              <a:t>s in parent</a:t>
            </a:r>
          </a:p>
        </p:txBody>
      </p:sp>
      <p:sp>
        <p:nvSpPr>
          <p:cNvPr id="58" name="Text Box 3"/>
          <p:cNvSpPr txBox="1">
            <a:spLocks noChangeArrowheads="1"/>
          </p:cNvSpPr>
          <p:nvPr/>
        </p:nvSpPr>
        <p:spPr bwMode="auto">
          <a:xfrm>
            <a:off x="1676401" y="1447801"/>
            <a:ext cx="3979165" cy="3139321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4A00FF"/>
                </a:solidFill>
                <a:latin typeface="Courier New"/>
                <a:cs typeface="Courier New"/>
              </a:rPr>
              <a:t>fork4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ro-RO" dirty="0">
                <a:solidFill>
                  <a:srgbClr val="000000"/>
                </a:solidFill>
                <a:latin typeface="Courier New"/>
                <a:cs typeface="Courier New"/>
              </a:rPr>
              <a:t>    printf(</a:t>
            </a:r>
            <a:r>
              <a:rPr lang="ro-RO" dirty="0">
                <a:solidFill>
                  <a:srgbClr val="9D206F"/>
                </a:solidFill>
                <a:latin typeface="Courier New"/>
                <a:cs typeface="Courier New"/>
              </a:rPr>
              <a:t>"L0\n"</a:t>
            </a:r>
            <a:r>
              <a:rPr lang="ro-RO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(fork() != 0) {</a:t>
            </a:r>
          </a:p>
          <a:p>
            <a:r>
              <a:rPr lang="ro-RO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dirty="0">
                <a:solidFill>
                  <a:srgbClr val="9D206F"/>
                </a:solidFill>
                <a:latin typeface="Courier New"/>
                <a:cs typeface="Courier New"/>
              </a:rPr>
              <a:t>"L1\n"</a:t>
            </a:r>
            <a:r>
              <a:rPr lang="ro-RO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(fork() != 0) {</a:t>
            </a:r>
          </a:p>
          <a:p>
            <a:r>
              <a:rPr lang="ro-RO" dirty="0">
                <a:solidFill>
                  <a:srgbClr val="000000"/>
                </a:solidFill>
                <a:latin typeface="Courier New"/>
                <a:cs typeface="Courier New"/>
              </a:rPr>
              <a:t>            printf(</a:t>
            </a:r>
            <a:r>
              <a:rPr lang="ro-RO" dirty="0">
                <a:solidFill>
                  <a:srgbClr val="9D206F"/>
                </a:solidFill>
                <a:latin typeface="Courier New"/>
                <a:cs typeface="Courier New"/>
              </a:rPr>
              <a:t>"L2\n"</a:t>
            </a:r>
            <a:r>
              <a:rPr lang="ro-RO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dirty="0">
                <a:solidFill>
                  <a:srgbClr val="000000"/>
                </a:solidFill>
                <a:latin typeface="Courier New"/>
                <a:cs typeface="Courier New"/>
              </a:rPr>
              <a:t>	}</a:t>
            </a:r>
          </a:p>
          <a:p>
            <a:r>
              <a:rPr lang="ro-RO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dirty="0">
                <a:solidFill>
                  <a:srgbClr val="9D206F"/>
                </a:solidFill>
                <a:latin typeface="Courier New"/>
                <a:cs typeface="Courier New"/>
              </a:rPr>
              <a:t>"Bye\n"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5614164" y="2068203"/>
            <a:ext cx="4863336" cy="1213951"/>
            <a:chOff x="2767585" y="4328459"/>
            <a:chExt cx="5721572" cy="1428183"/>
          </a:xfrm>
        </p:grpSpPr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3206476" y="53390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767585" y="5376446"/>
              <a:ext cx="1032089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5060388" y="53263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5990722" y="532977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611011" y="5363746"/>
              <a:ext cx="1084145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33" name="Elbow Connector 35"/>
            <p:cNvCxnSpPr/>
            <p:nvPr/>
          </p:nvCxnSpPr>
          <p:spPr>
            <a:xfrm rot="5400000" flipH="1" flipV="1">
              <a:off x="6160499" y="4600584"/>
              <a:ext cx="640392" cy="885933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6939478" y="466492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5151828" y="5368721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3297916" y="5378033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561367" y="5363746"/>
              <a:ext cx="947222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latin typeface="Courier New"/>
                  <a:cs typeface="Courier New"/>
                </a:rPr>
                <a:t>fork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512857" y="4648200"/>
              <a:ext cx="1128428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V="1">
              <a:off x="6076442" y="5361945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6915336" y="530987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435216" y="5363746"/>
              <a:ext cx="1192488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4133288" y="53390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47065" y="5376446"/>
              <a:ext cx="763947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latin typeface="Courier New"/>
                  <a:cs typeface="Courier New"/>
                </a:rPr>
                <a:t>fork</a:t>
              </a: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V="1">
              <a:off x="4224728" y="5371257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35"/>
            <p:cNvCxnSpPr>
              <a:stCxn id="43" idx="0"/>
            </p:cNvCxnSpPr>
            <p:nvPr/>
          </p:nvCxnSpPr>
          <p:spPr>
            <a:xfrm rot="5400000" flipH="1" flipV="1">
              <a:off x="4307401" y="4620228"/>
              <a:ext cx="677858" cy="834582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5060388" y="46278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573477" y="4622800"/>
              <a:ext cx="1121679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045305" y="4994354"/>
              <a:ext cx="488866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L0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694440" y="4328459"/>
              <a:ext cx="624672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874105" y="4994354"/>
              <a:ext cx="488866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L1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806202" y="4328459"/>
              <a:ext cx="624672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738196" y="4994354"/>
              <a:ext cx="488866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L2</a:t>
              </a:r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flipV="1">
              <a:off x="7009706" y="5346700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/>
            <p:cNvSpPr>
              <a:spLocks noChangeAspect="1"/>
            </p:cNvSpPr>
            <p:nvPr/>
          </p:nvSpPr>
          <p:spPr>
            <a:xfrm>
              <a:off x="7848600" y="528998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430411" y="5350088"/>
              <a:ext cx="1058746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627705" y="4994354"/>
              <a:ext cx="624672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5881218" y="4089401"/>
            <a:ext cx="173793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Feasible output: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L0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L1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L2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408250" y="4089401"/>
            <a:ext cx="18904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Infeasible output: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L0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L1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L2</a:t>
            </a:r>
          </a:p>
        </p:txBody>
      </p: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4439978" y="4224974"/>
            <a:ext cx="1146766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39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457200"/>
            <a:ext cx="8434737" cy="57308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urier New"/>
                <a:cs typeface="Courier New"/>
              </a:rPr>
              <a:t>fork</a:t>
            </a:r>
            <a:r>
              <a:rPr lang="en-US" dirty="0"/>
              <a:t> Example: Nested </a:t>
            </a:r>
            <a:r>
              <a:rPr lang="en-US" dirty="0">
                <a:latin typeface="Courier New"/>
                <a:cs typeface="Courier New"/>
              </a:rPr>
              <a:t>fork</a:t>
            </a:r>
            <a:r>
              <a:rPr lang="en-US" dirty="0"/>
              <a:t>s in children</a:t>
            </a:r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1697494" y="1536691"/>
            <a:ext cx="3979165" cy="3139321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4A00FF"/>
                </a:solidFill>
                <a:latin typeface="Courier New"/>
                <a:cs typeface="Courier New"/>
              </a:rPr>
              <a:t>fork5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ro-RO" dirty="0">
                <a:solidFill>
                  <a:srgbClr val="000000"/>
                </a:solidFill>
                <a:latin typeface="Courier New"/>
                <a:cs typeface="Courier New"/>
              </a:rPr>
              <a:t>    printf(</a:t>
            </a:r>
            <a:r>
              <a:rPr lang="ro-RO" dirty="0">
                <a:solidFill>
                  <a:srgbClr val="9D206F"/>
                </a:solidFill>
                <a:latin typeface="Courier New"/>
                <a:cs typeface="Courier New"/>
              </a:rPr>
              <a:t>"L0\n"</a:t>
            </a:r>
            <a:r>
              <a:rPr lang="ro-RO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(fork() == 0) {</a:t>
            </a:r>
          </a:p>
          <a:p>
            <a:r>
              <a:rPr lang="ro-RO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dirty="0">
                <a:solidFill>
                  <a:srgbClr val="9D206F"/>
                </a:solidFill>
                <a:latin typeface="Courier New"/>
                <a:cs typeface="Courier New"/>
              </a:rPr>
              <a:t>"L1\n"</a:t>
            </a:r>
            <a:r>
              <a:rPr lang="ro-RO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(fork() == 0) {</a:t>
            </a:r>
          </a:p>
          <a:p>
            <a:r>
              <a:rPr lang="ro-RO" dirty="0">
                <a:solidFill>
                  <a:srgbClr val="000000"/>
                </a:solidFill>
                <a:latin typeface="Courier New"/>
                <a:cs typeface="Courier New"/>
              </a:rPr>
              <a:t>            printf(</a:t>
            </a:r>
            <a:r>
              <a:rPr lang="ro-RO" dirty="0">
                <a:solidFill>
                  <a:srgbClr val="9D206F"/>
                </a:solidFill>
                <a:latin typeface="Courier New"/>
                <a:cs typeface="Courier New"/>
              </a:rPr>
              <a:t>"L2\n"</a:t>
            </a:r>
            <a:r>
              <a:rPr lang="ro-RO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ro-RO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dirty="0">
                <a:solidFill>
                  <a:srgbClr val="9D206F"/>
                </a:solidFill>
                <a:latin typeface="Courier New"/>
                <a:cs typeface="Courier New"/>
              </a:rPr>
              <a:t>"Bye\n"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677664" y="1799014"/>
            <a:ext cx="4863336" cy="1782386"/>
            <a:chOff x="4153664" y="1487067"/>
            <a:chExt cx="4863336" cy="1782386"/>
          </a:xfrm>
        </p:grpSpPr>
        <p:sp>
          <p:nvSpPr>
            <p:cNvPr id="49" name="Oval 48"/>
            <p:cNvSpPr>
              <a:spLocks noChangeAspect="1"/>
            </p:cNvSpPr>
            <p:nvPr/>
          </p:nvSpPr>
          <p:spPr>
            <a:xfrm>
              <a:off x="4526721" y="2914534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153664" y="2946288"/>
              <a:ext cx="87727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6102546" y="2903739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6893330" y="2335164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20576" y="2935493"/>
              <a:ext cx="92152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54" name="Elbow Connector 35"/>
            <p:cNvCxnSpPr/>
            <p:nvPr/>
          </p:nvCxnSpPr>
          <p:spPr>
            <a:xfrm rot="5400000" flipH="1" flipV="1">
              <a:off x="7037642" y="1715351"/>
              <a:ext cx="544331" cy="753043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>
              <a:spLocks noChangeAspect="1"/>
            </p:cNvSpPr>
            <p:nvPr/>
          </p:nvSpPr>
          <p:spPr>
            <a:xfrm>
              <a:off x="7699773" y="1770045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6180270" y="2368266"/>
              <a:ext cx="713060" cy="288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4604445" y="2947637"/>
              <a:ext cx="713060" cy="288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6528379" y="2305691"/>
              <a:ext cx="80513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latin typeface="Courier New"/>
                  <a:cs typeface="Courier New"/>
                </a:rPr>
                <a:t>fork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337145" y="1755826"/>
              <a:ext cx="95916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V="1">
              <a:off x="6966192" y="2362507"/>
              <a:ext cx="713060" cy="288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>
              <a:spLocks noChangeAspect="1"/>
            </p:cNvSpPr>
            <p:nvPr/>
          </p:nvSpPr>
          <p:spPr>
            <a:xfrm>
              <a:off x="7679252" y="2318247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271150" y="2305691"/>
              <a:ext cx="101361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>
            <a:xfrm>
              <a:off x="5314512" y="2914534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071222" y="2946288"/>
              <a:ext cx="64935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latin typeface="Courier New"/>
                  <a:cs typeface="Courier New"/>
                </a:rPr>
                <a:t>fork</a:t>
              </a: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V="1">
              <a:off x="5392235" y="2941877"/>
              <a:ext cx="713060" cy="288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Elbow Connector 35"/>
            <p:cNvCxnSpPr>
              <a:stCxn id="64" idx="0"/>
            </p:cNvCxnSpPr>
            <p:nvPr/>
          </p:nvCxnSpPr>
          <p:spPr>
            <a:xfrm rot="5400000" flipH="1" flipV="1">
              <a:off x="5462509" y="2303503"/>
              <a:ext cx="576177" cy="709395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>
              <a:spLocks noChangeAspect="1"/>
            </p:cNvSpPr>
            <p:nvPr/>
          </p:nvSpPr>
          <p:spPr>
            <a:xfrm>
              <a:off x="6102546" y="2310017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562600" y="2305691"/>
              <a:ext cx="99055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389726" y="2621511"/>
              <a:ext cx="41553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L0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549209" y="1487067"/>
              <a:ext cx="41553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L2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886489" y="2621511"/>
              <a:ext cx="53097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944206" y="2055502"/>
              <a:ext cx="41553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L1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470966" y="2050056"/>
              <a:ext cx="53097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V="1">
              <a:off x="7759467" y="1816191"/>
              <a:ext cx="713060" cy="288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>
              <a:spLocks noChangeAspect="1"/>
            </p:cNvSpPr>
            <p:nvPr/>
          </p:nvSpPr>
          <p:spPr>
            <a:xfrm>
              <a:off x="8472527" y="1767980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117066" y="1755826"/>
              <a:ext cx="89993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284766" y="1487067"/>
              <a:ext cx="53097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5944718" y="4089401"/>
            <a:ext cx="173793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Feasible output: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L0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L1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L2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8471750" y="4089401"/>
            <a:ext cx="18904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Infeasible output: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L0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L1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L2</a:t>
            </a:r>
          </a:p>
        </p:txBody>
      </p:sp>
      <p:sp>
        <p:nvSpPr>
          <p:cNvPr id="80" name="Rectangle 3"/>
          <p:cNvSpPr>
            <a:spLocks noChangeArrowheads="1"/>
          </p:cNvSpPr>
          <p:nvPr/>
        </p:nvSpPr>
        <p:spPr bwMode="auto">
          <a:xfrm>
            <a:off x="4428610" y="4318348"/>
            <a:ext cx="1146766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04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417512"/>
            <a:ext cx="6997700" cy="573088"/>
          </a:xfrm>
        </p:spPr>
        <p:txBody>
          <a:bodyPr>
            <a:normAutofit fontScale="90000"/>
          </a:bodyPr>
          <a:lstStyle/>
          <a:p>
            <a:r>
              <a:rPr lang="en-US" dirty="0"/>
              <a:t>Reaping Child Processes</a:t>
            </a:r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3680" y="1098550"/>
            <a:ext cx="8307387" cy="54546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Idea</a:t>
            </a:r>
          </a:p>
          <a:p>
            <a:pPr lvl="1"/>
            <a:r>
              <a:rPr lang="en-US" dirty="0"/>
              <a:t>When process terminates, it still consumes system resources</a:t>
            </a:r>
          </a:p>
          <a:p>
            <a:pPr lvl="2"/>
            <a:r>
              <a:rPr lang="en-US" dirty="0"/>
              <a:t>Examples: Exit status, various OS tables</a:t>
            </a:r>
          </a:p>
          <a:p>
            <a:pPr lvl="1"/>
            <a:r>
              <a:rPr lang="en-US" dirty="0"/>
              <a:t>Called a “zombie”</a:t>
            </a:r>
          </a:p>
          <a:p>
            <a:pPr lvl="2"/>
            <a:r>
              <a:rPr lang="en-US" dirty="0"/>
              <a:t>Living corpse, half alive and half dead</a:t>
            </a:r>
          </a:p>
          <a:p>
            <a:r>
              <a:rPr lang="en-US" dirty="0"/>
              <a:t>Reaping</a:t>
            </a:r>
          </a:p>
          <a:p>
            <a:pPr lvl="1"/>
            <a:r>
              <a:rPr lang="en-US" dirty="0"/>
              <a:t>Performed by parent on terminated child (using </a:t>
            </a:r>
            <a:r>
              <a:rPr lang="en-US" dirty="0">
                <a:latin typeface="Courier New"/>
                <a:cs typeface="Courier New"/>
              </a:rPr>
              <a:t>wait</a:t>
            </a:r>
            <a:r>
              <a:rPr lang="en-US" dirty="0"/>
              <a:t> or </a:t>
            </a:r>
            <a:r>
              <a:rPr lang="en-US" dirty="0" err="1">
                <a:latin typeface="Courier New"/>
                <a:cs typeface="Courier New"/>
              </a:rPr>
              <a:t>waitpid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Parent is given exit status information</a:t>
            </a:r>
          </a:p>
          <a:p>
            <a:pPr lvl="1"/>
            <a:r>
              <a:rPr lang="en-US" dirty="0"/>
              <a:t>Kernel then deletes zombie child process</a:t>
            </a:r>
          </a:p>
          <a:p>
            <a:r>
              <a:rPr lang="en-US" dirty="0"/>
              <a:t>What if parent doesn’t reap?</a:t>
            </a:r>
          </a:p>
          <a:p>
            <a:pPr lvl="1"/>
            <a:r>
              <a:rPr lang="en-US" dirty="0"/>
              <a:t>If any parent terminates without reaping a child, then the orphaned child will be reaped by </a:t>
            </a:r>
            <a:r>
              <a:rPr lang="en-US" b="1" dirty="0">
                <a:latin typeface="Courier New" pitchFamily="49" charset="0"/>
              </a:rPr>
              <a:t>init</a:t>
            </a:r>
            <a:r>
              <a:rPr lang="en-US" dirty="0"/>
              <a:t> process (</a:t>
            </a:r>
            <a:r>
              <a:rPr lang="en-US" dirty="0" err="1"/>
              <a:t>pid</a:t>
            </a:r>
            <a:r>
              <a:rPr lang="en-US" dirty="0"/>
              <a:t> == 1)</a:t>
            </a:r>
          </a:p>
          <a:p>
            <a:pPr lvl="1"/>
            <a:r>
              <a:rPr lang="en-US" dirty="0"/>
              <a:t>So, only need explicit reaping in long-running processes</a:t>
            </a:r>
          </a:p>
          <a:p>
            <a:pPr lvl="2"/>
            <a:r>
              <a:rPr lang="en-US" dirty="0"/>
              <a:t>e.g., shells and servers</a:t>
            </a:r>
          </a:p>
        </p:txBody>
      </p:sp>
    </p:spTree>
    <p:extLst>
      <p:ext uri="{BB962C8B-B14F-4D97-AF65-F5344CB8AC3E}">
        <p14:creationId xmlns:p14="http://schemas.microsoft.com/office/powerpoint/2010/main" val="284080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Text Box 2"/>
          <p:cNvSpPr txBox="1">
            <a:spLocks noChangeArrowheads="1"/>
          </p:cNvSpPr>
          <p:nvPr/>
        </p:nvSpPr>
        <p:spPr bwMode="auto">
          <a:xfrm>
            <a:off x="1676400" y="2438401"/>
            <a:ext cx="4998484" cy="2554545"/>
          </a:xfrm>
          <a:prstGeom prst="rect">
            <a:avLst/>
          </a:prstGeom>
          <a:solidFill>
            <a:srgbClr val="DDDDDD"/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>
                <a:latin typeface="Courier New" pitchFamily="49" charset="0"/>
              </a:rPr>
              <a:t>./forks 7 &amp;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[1] 6639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Running Parent, PID = 6639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Terminating Child, PID = 6640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 err="1">
                <a:latin typeface="Courier New" pitchFamily="49" charset="0"/>
              </a:rPr>
              <a:t>ps</a:t>
            </a:r>
            <a:endParaRPr lang="en-US" sz="1600" i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6585 ttyp9    00:00:00 </a:t>
            </a:r>
            <a:r>
              <a:rPr lang="en-US" sz="1600" dirty="0" err="1">
                <a:latin typeface="Courier New" pitchFamily="49" charset="0"/>
              </a:rPr>
              <a:t>tcsh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6639 ttyp9    00:00:03 forks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6640 ttyp9    00:00:00 forks &lt;defunct&gt;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6641 ttyp9    00:00:00 </a:t>
            </a:r>
            <a:r>
              <a:rPr lang="en-US" sz="1600" dirty="0" err="1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504826"/>
            <a:ext cx="2006600" cy="1095375"/>
          </a:xfrm>
        </p:spPr>
        <p:txBody>
          <a:bodyPr>
            <a:normAutofit fontScale="90000"/>
          </a:bodyPr>
          <a:lstStyle/>
          <a:p>
            <a:r>
              <a:rPr lang="en-US" dirty="0"/>
              <a:t>Zombie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320007" y="2586714"/>
            <a:ext cx="1146766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1676400" y="2438400"/>
            <a:ext cx="3764172" cy="1077218"/>
          </a:xfrm>
          <a:prstGeom prst="rect">
            <a:avLst/>
          </a:prstGeom>
          <a:solidFill>
            <a:srgbClr val="DDDDDD"/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>
                <a:latin typeface="Courier New" pitchFamily="49" charset="0"/>
              </a:rPr>
              <a:t>./forks 7 &amp;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[1] 6639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Running Parent, PID = 6639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Terminating Child, PID = 6640</a:t>
            </a: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76400" y="2438401"/>
            <a:ext cx="4998484" cy="4003675"/>
          </a:xfrm>
          <a:prstGeom prst="rect">
            <a:avLst/>
          </a:prstGeom>
          <a:solidFill>
            <a:srgbClr val="DDDDDD"/>
          </a:solidFill>
          <a:ln w="31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>
                <a:latin typeface="Courier New" pitchFamily="49" charset="0"/>
              </a:rPr>
              <a:t>./forks 7 &amp;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[1] 6639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Running Parent, PID = 6639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Terminating Child, PID = 6640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 err="1">
                <a:latin typeface="Courier New" pitchFamily="49" charset="0"/>
              </a:rPr>
              <a:t>ps</a:t>
            </a:r>
            <a:endParaRPr lang="en-US" sz="1600" i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6585 ttyp9    00:00:00 </a:t>
            </a:r>
            <a:r>
              <a:rPr lang="en-US" sz="1600" dirty="0" err="1">
                <a:latin typeface="Courier New" pitchFamily="49" charset="0"/>
              </a:rPr>
              <a:t>tcsh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6639 ttyp9    00:00:03 forks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6640 ttyp9    00:00:00 forks &lt;defunct&gt;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6641 ttyp9    00:00:00 </a:t>
            </a:r>
            <a:r>
              <a:rPr lang="en-US" sz="1600" dirty="0" err="1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</a:t>
            </a:r>
            <a:r>
              <a:rPr lang="en-US" sz="1600" i="1" dirty="0">
                <a:latin typeface="Courier New" pitchFamily="49" charset="0"/>
              </a:rPr>
              <a:t> kill 6639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[1]    Terminated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 err="1">
                <a:latin typeface="Courier New" pitchFamily="49" charset="0"/>
              </a:rPr>
              <a:t>ps</a:t>
            </a:r>
            <a:endParaRPr lang="en-US" sz="1600" i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6585 ttyp9    00:00:00 </a:t>
            </a:r>
            <a:r>
              <a:rPr lang="en-US" sz="1600" dirty="0" err="1">
                <a:latin typeface="Courier New" pitchFamily="49" charset="0"/>
              </a:rPr>
              <a:t>tcsh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6642 ttyp9    00:00:00 </a:t>
            </a:r>
            <a:r>
              <a:rPr lang="en-US" sz="1600" dirty="0" err="1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162800" y="3994150"/>
            <a:ext cx="3505200" cy="2635250"/>
          </a:xfrm>
        </p:spPr>
        <p:txBody>
          <a:bodyPr/>
          <a:lstStyle/>
          <a:p>
            <a:r>
              <a:rPr lang="en-US" sz="2000" dirty="0" err="1">
                <a:latin typeface="Courier New" pitchFamily="49" charset="0"/>
              </a:rPr>
              <a:t>ps</a:t>
            </a:r>
            <a:r>
              <a:rPr lang="en-US" sz="2000" dirty="0"/>
              <a:t> shows child process as “defunct” (i.e., a zombie)</a:t>
            </a:r>
          </a:p>
          <a:p>
            <a:endParaRPr lang="en-US" sz="2000" dirty="0"/>
          </a:p>
          <a:p>
            <a:r>
              <a:rPr lang="en-US" sz="2000" dirty="0"/>
              <a:t>Killing parent allows child to be reaped by </a:t>
            </a:r>
            <a:r>
              <a:rPr lang="en-US" sz="2000" dirty="0">
                <a:latin typeface="Courier New" pitchFamily="49" charset="0"/>
              </a:rPr>
              <a:t>init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6591301" y="4419600"/>
            <a:ext cx="800101" cy="1524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1" name="Group 10"/>
          <p:cNvGrpSpPr/>
          <p:nvPr/>
        </p:nvGrpSpPr>
        <p:grpSpPr>
          <a:xfrm>
            <a:off x="5257800" y="5410200"/>
            <a:ext cx="2041080" cy="914400"/>
            <a:chOff x="3733800" y="5410200"/>
            <a:chExt cx="2041080" cy="914400"/>
          </a:xfrm>
        </p:grpSpPr>
        <p:cxnSp>
          <p:nvCxnSpPr>
            <p:cNvPr id="5" name="Straight Arrow Connector 4"/>
            <p:cNvCxnSpPr/>
            <p:nvPr/>
          </p:nvCxnSpPr>
          <p:spPr bwMode="auto">
            <a:xfrm flipH="1">
              <a:off x="4038600" y="5410200"/>
              <a:ext cx="1736280" cy="72390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Right Brace 8"/>
            <p:cNvSpPr/>
            <p:nvPr/>
          </p:nvSpPr>
          <p:spPr bwMode="auto">
            <a:xfrm>
              <a:off x="3733800" y="5943600"/>
              <a:ext cx="228600" cy="381000"/>
            </a:xfrm>
            <a:prstGeom prst="rightBrac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7669" name="Text Box 5"/>
          <p:cNvSpPr txBox="1">
            <a:spLocks noChangeArrowheads="1"/>
          </p:cNvSpPr>
          <p:nvPr/>
        </p:nvSpPr>
        <p:spPr bwMode="auto">
          <a:xfrm>
            <a:off x="4071939" y="482165"/>
            <a:ext cx="6453885" cy="246221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4A00FF"/>
                </a:solidFill>
                <a:latin typeface="Courier New"/>
                <a:cs typeface="Courier New"/>
              </a:rPr>
              <a:t>fork7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(fork() == 0)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4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Courier New"/>
                <a:cs typeface="Courier New"/>
              </a:rPr>
              <a:t>"Terminating Child, PID = %d\n"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getpid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());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exit(0);</a:t>
            </a: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} </a:t>
            </a:r>
            <a:r>
              <a:rPr lang="da-DK" sz="1400" dirty="0" err="1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{</a:t>
            </a: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4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4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da-DK" sz="1400" dirty="0" err="1">
                <a:solidFill>
                  <a:srgbClr val="9D206F"/>
                </a:solidFill>
                <a:latin typeface="Courier New"/>
                <a:cs typeface="Courier New"/>
              </a:rPr>
              <a:t>Running</a:t>
            </a:r>
            <a:r>
              <a:rPr lang="da-DK" sz="1400" dirty="0">
                <a:solidFill>
                  <a:srgbClr val="9D206F"/>
                </a:solidFill>
                <a:latin typeface="Courier New"/>
                <a:cs typeface="Courier New"/>
              </a:rPr>
              <a:t> </a:t>
            </a:r>
            <a:r>
              <a:rPr lang="da-DK" sz="1400" dirty="0" err="1">
                <a:solidFill>
                  <a:srgbClr val="9D206F"/>
                </a:solidFill>
                <a:latin typeface="Courier New"/>
                <a:cs typeface="Courier New"/>
              </a:rPr>
              <a:t>Parent</a:t>
            </a:r>
            <a:r>
              <a:rPr lang="da-DK" sz="1400" dirty="0">
                <a:solidFill>
                  <a:srgbClr val="9D206F"/>
                </a:solidFill>
                <a:latin typeface="Courier New"/>
                <a:cs typeface="Courier New"/>
              </a:rPr>
              <a:t>, PID = %d\n"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da-DK" sz="1400" dirty="0" err="1">
                <a:solidFill>
                  <a:srgbClr val="000000"/>
                </a:solidFill>
                <a:latin typeface="Courier New"/>
                <a:cs typeface="Courier New"/>
              </a:rPr>
              <a:t>getpid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());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4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(1)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    ; </a:t>
            </a:r>
            <a:r>
              <a:rPr lang="en-US" sz="1400" dirty="0">
                <a:solidFill>
                  <a:srgbClr val="CB2418"/>
                </a:solidFill>
                <a:latin typeface="Courier New"/>
                <a:cs typeface="Courier New"/>
              </a:rPr>
              <a:t>/* Infinite loop */</a:t>
            </a:r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622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66" grpId="0" animBg="1"/>
      <p:bldP spid="12" grpId="0" animBg="1"/>
      <p:bldP spid="1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Text Box 2"/>
          <p:cNvSpPr txBox="1">
            <a:spLocks noChangeArrowheads="1"/>
          </p:cNvSpPr>
          <p:nvPr/>
        </p:nvSpPr>
        <p:spPr bwMode="auto">
          <a:xfrm>
            <a:off x="1752601" y="3352801"/>
            <a:ext cx="3887603" cy="830997"/>
          </a:xfrm>
          <a:prstGeom prst="rect">
            <a:avLst/>
          </a:prstGeom>
          <a:solidFill>
            <a:srgbClr val="DDDDDD"/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>
                <a:latin typeface="Courier New" pitchFamily="49" charset="0"/>
              </a:rPr>
              <a:t>./forks 8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Terminating Parent, PID = 6675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Running Child, PID = 6676</a:t>
            </a:r>
          </a:p>
        </p:txBody>
      </p:sp>
      <p:sp>
        <p:nvSpPr>
          <p:cNvPr id="498691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304801"/>
            <a:ext cx="3657600" cy="1617663"/>
          </a:xfrm>
        </p:spPr>
        <p:txBody>
          <a:bodyPr>
            <a:normAutofit fontScale="90000"/>
          </a:bodyPr>
          <a:lstStyle/>
          <a:p>
            <a:r>
              <a:rPr lang="en-US" dirty="0"/>
              <a:t>Non-</a:t>
            </a:r>
            <a:br>
              <a:rPr lang="en-US" dirty="0"/>
            </a:br>
            <a:r>
              <a:rPr lang="en-US" dirty="0"/>
              <a:t>terminating</a:t>
            </a:r>
            <a:br>
              <a:rPr lang="en-US" dirty="0"/>
            </a:br>
            <a:r>
              <a:rPr lang="en-US" dirty="0"/>
              <a:t>Child Example</a:t>
            </a:r>
          </a:p>
        </p:txBody>
      </p:sp>
      <p:sp>
        <p:nvSpPr>
          <p:cNvPr id="4986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880100" y="3765550"/>
            <a:ext cx="4330700" cy="2711450"/>
          </a:xfrm>
        </p:spPr>
        <p:txBody>
          <a:bodyPr/>
          <a:lstStyle/>
          <a:p>
            <a:r>
              <a:rPr lang="en-US" sz="2000" dirty="0"/>
              <a:t>Child process still active even though parent has terminated</a:t>
            </a:r>
          </a:p>
          <a:p>
            <a:endParaRPr lang="en-US" sz="2000" dirty="0"/>
          </a:p>
          <a:p>
            <a:r>
              <a:rPr lang="en-US" sz="2000" dirty="0"/>
              <a:t>Must kill child explicitly, or else will keep running indefinitely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348769" y="3258881"/>
            <a:ext cx="1146766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752601" y="3352801"/>
            <a:ext cx="3887603" cy="2062103"/>
          </a:xfrm>
          <a:prstGeom prst="rect">
            <a:avLst/>
          </a:prstGeom>
          <a:solidFill>
            <a:srgbClr val="DDDDDD"/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>
                <a:latin typeface="Courier New" pitchFamily="49" charset="0"/>
              </a:rPr>
              <a:t>./forks 8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Terminating Parent, PID = 6675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Running Child, PID = 6676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 err="1">
                <a:latin typeface="Courier New" pitchFamily="49" charset="0"/>
              </a:rPr>
              <a:t>ps</a:t>
            </a:r>
            <a:endParaRPr lang="en-US" sz="1600" i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6585 ttyp9    00:00:00 </a:t>
            </a:r>
            <a:r>
              <a:rPr lang="en-US" sz="1600" dirty="0" err="1">
                <a:latin typeface="Courier New" pitchFamily="49" charset="0"/>
              </a:rPr>
              <a:t>tcsh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6676 ttyp9    00:00:06 forks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6677 ttyp9    00:00:00 </a:t>
            </a:r>
            <a:r>
              <a:rPr lang="en-US" sz="1600" dirty="0" err="1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752601" y="3352800"/>
            <a:ext cx="3851275" cy="3270250"/>
          </a:xfrm>
          <a:prstGeom prst="rect">
            <a:avLst/>
          </a:prstGeom>
          <a:solidFill>
            <a:srgbClr val="DDDDDD"/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>
                <a:latin typeface="Courier New" pitchFamily="49" charset="0"/>
              </a:rPr>
              <a:t>./forks 8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Terminating Parent, PID = 6675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Running Child, PID = 6676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 err="1">
                <a:latin typeface="Courier New" pitchFamily="49" charset="0"/>
              </a:rPr>
              <a:t>ps</a:t>
            </a:r>
            <a:endParaRPr lang="en-US" sz="1600" i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6585 ttyp9    00:00:00 </a:t>
            </a:r>
            <a:r>
              <a:rPr lang="en-US" sz="1600" dirty="0" err="1">
                <a:latin typeface="Courier New" pitchFamily="49" charset="0"/>
              </a:rPr>
              <a:t>tcsh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6676 ttyp9    00:00:06 forks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6677 ttyp9    00:00:00 </a:t>
            </a:r>
            <a:r>
              <a:rPr lang="en-US" sz="1600" dirty="0" err="1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i="1" dirty="0" err="1">
                <a:latin typeface="Courier New" pitchFamily="49" charset="0"/>
              </a:rPr>
              <a:t>linux</a:t>
            </a:r>
            <a:r>
              <a:rPr lang="en-US" sz="1600" i="1" dirty="0">
                <a:latin typeface="Courier New" pitchFamily="49" charset="0"/>
              </a:rPr>
              <a:t>&gt;</a:t>
            </a:r>
            <a:r>
              <a:rPr lang="en-US" sz="1600" dirty="0">
                <a:latin typeface="Courier New" pitchFamily="49" charset="0"/>
              </a:rPr>
              <a:t> kill 6676</a:t>
            </a:r>
          </a:p>
          <a:p>
            <a:pPr algn="l">
              <a:lnSpc>
                <a:spcPct val="100000"/>
              </a:lnSpc>
            </a:pPr>
            <a:r>
              <a:rPr lang="en-US" sz="1600" i="1" dirty="0" err="1">
                <a:latin typeface="Courier New" pitchFamily="49" charset="0"/>
              </a:rPr>
              <a:t>linux</a:t>
            </a:r>
            <a:r>
              <a:rPr lang="en-US" sz="1600" i="1" dirty="0">
                <a:latin typeface="Courier New" pitchFamily="49" charset="0"/>
              </a:rPr>
              <a:t>&gt;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6585 ttyp9    00:00:00 </a:t>
            </a:r>
            <a:r>
              <a:rPr lang="en-US" sz="1600" dirty="0" err="1">
                <a:latin typeface="Courier New" pitchFamily="49" charset="0"/>
              </a:rPr>
              <a:t>tcsh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6678 ttyp9    00:00:00 </a:t>
            </a:r>
            <a:r>
              <a:rPr lang="en-US" sz="1600" dirty="0" err="1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498693" name="Text Box 5"/>
          <p:cNvSpPr txBox="1">
            <a:spLocks noChangeArrowheads="1"/>
          </p:cNvSpPr>
          <p:nvPr/>
        </p:nvSpPr>
        <p:spPr bwMode="auto">
          <a:xfrm>
            <a:off x="4800600" y="279401"/>
            <a:ext cx="5743580" cy="33239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Courier New"/>
                <a:cs typeface="Courier New"/>
              </a:rPr>
              <a:t>fork8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(fork() == 0) 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>
                <a:solidFill>
                  <a:srgbClr val="9D206F"/>
                </a:solidFill>
                <a:latin typeface="Courier New"/>
                <a:cs typeface="Courier New"/>
              </a:rPr>
              <a:t>"Running Child, PID = %d\n"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is-I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   getpid());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(1)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Infinite loop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500" dirty="0">
                <a:solidFill>
                  <a:srgbClr val="000000"/>
                </a:solidFill>
                <a:latin typeface="Courier New"/>
                <a:cs typeface="Courier New"/>
              </a:rPr>
              <a:t>    } </a:t>
            </a:r>
            <a:r>
              <a:rPr lang="da-DK" sz="1500" dirty="0" err="1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r>
              <a:rPr lang="da-DK" sz="1500" dirty="0">
                <a:solidFill>
                  <a:srgbClr val="000000"/>
                </a:solidFill>
                <a:latin typeface="Courier New"/>
                <a:cs typeface="Courier New"/>
              </a:rPr>
              <a:t> {</a:t>
            </a:r>
          </a:p>
          <a:p>
            <a:r>
              <a:rPr lang="da-DK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5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da-DK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5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da-DK" sz="1500" dirty="0" err="1">
                <a:solidFill>
                  <a:srgbClr val="9D206F"/>
                </a:solidFill>
                <a:latin typeface="Courier New"/>
                <a:cs typeface="Courier New"/>
              </a:rPr>
              <a:t>Terminating</a:t>
            </a:r>
            <a:r>
              <a:rPr lang="da-DK" sz="1500" dirty="0">
                <a:solidFill>
                  <a:srgbClr val="9D206F"/>
                </a:solidFill>
                <a:latin typeface="Courier New"/>
                <a:cs typeface="Courier New"/>
              </a:rPr>
              <a:t> </a:t>
            </a:r>
            <a:r>
              <a:rPr lang="da-DK" sz="1500" dirty="0" err="1">
                <a:solidFill>
                  <a:srgbClr val="9D206F"/>
                </a:solidFill>
                <a:latin typeface="Courier New"/>
                <a:cs typeface="Courier New"/>
              </a:rPr>
              <a:t>Parent</a:t>
            </a:r>
            <a:r>
              <a:rPr lang="da-DK" sz="1500" dirty="0">
                <a:solidFill>
                  <a:srgbClr val="9D206F"/>
                </a:solidFill>
                <a:latin typeface="Courier New"/>
                <a:cs typeface="Courier New"/>
              </a:rPr>
              <a:t>, PID = %d\n"</a:t>
            </a:r>
            <a:r>
              <a:rPr lang="da-DK" sz="15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is-I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   getpid());</a:t>
            </a:r>
          </a:p>
          <a:p>
            <a:r>
              <a:rPr lang="is-IS" sz="1500" dirty="0">
                <a:solidFill>
                  <a:srgbClr val="000000"/>
                </a:solidFill>
                <a:latin typeface="Courier New"/>
                <a:cs typeface="Courier New"/>
              </a:rPr>
              <a:t>        exit(0);</a:t>
            </a:r>
          </a:p>
          <a:p>
            <a:r>
              <a:rPr lang="is-IS" sz="15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5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5334000" y="4038600"/>
            <a:ext cx="622300" cy="9144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>
            <a:off x="3886200" y="5029200"/>
            <a:ext cx="2070100" cy="4572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99953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0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493712"/>
            <a:ext cx="8686800" cy="573088"/>
          </a:xfrm>
        </p:spPr>
        <p:txBody>
          <a:bodyPr>
            <a:normAutofit fontScale="90000"/>
          </a:bodyPr>
          <a:lstStyle/>
          <a:p>
            <a:r>
              <a:rPr lang="en-US"/>
              <a:t>Exceptional Control Flow</a:t>
            </a:r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7214" y="1282700"/>
            <a:ext cx="8281987" cy="51181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Exists at all levels of a computer system</a:t>
            </a:r>
          </a:p>
          <a:p>
            <a:r>
              <a:rPr lang="en-US" dirty="0"/>
              <a:t>Low level mechanisms</a:t>
            </a:r>
          </a:p>
          <a:p>
            <a:pPr lvl="1"/>
            <a:r>
              <a:rPr lang="en-US" dirty="0"/>
              <a:t>1. </a:t>
            </a:r>
            <a:r>
              <a:rPr lang="en-US" b="1" dirty="0">
                <a:solidFill>
                  <a:srgbClr val="FF0000"/>
                </a:solidFill>
              </a:rPr>
              <a:t>Exceptions </a:t>
            </a:r>
          </a:p>
          <a:p>
            <a:pPr lvl="2"/>
            <a:r>
              <a:rPr lang="en-US" dirty="0"/>
              <a:t>Change in control flow in response to a system event </a:t>
            </a:r>
            <a:br>
              <a:rPr lang="en-US" dirty="0"/>
            </a:br>
            <a:r>
              <a:rPr lang="en-US" dirty="0"/>
              <a:t>(i.e.,  change in system state)</a:t>
            </a:r>
          </a:p>
          <a:p>
            <a:pPr lvl="2"/>
            <a:r>
              <a:rPr lang="en-US" dirty="0"/>
              <a:t>Implemented using combination of hardware and OS software	</a:t>
            </a:r>
          </a:p>
          <a:p>
            <a:r>
              <a:rPr lang="en-US" dirty="0"/>
              <a:t>Higher level mechanisms</a:t>
            </a:r>
          </a:p>
          <a:p>
            <a:pPr lvl="1"/>
            <a:r>
              <a:rPr lang="en-US" dirty="0"/>
              <a:t>2. </a:t>
            </a:r>
            <a:r>
              <a:rPr lang="en-US" b="1" dirty="0">
                <a:solidFill>
                  <a:srgbClr val="FF0000"/>
                </a:solidFill>
              </a:rPr>
              <a:t>Process context switch</a:t>
            </a:r>
          </a:p>
          <a:p>
            <a:pPr lvl="2"/>
            <a:r>
              <a:rPr lang="en-US" dirty="0"/>
              <a:t>Implemented by OS software and hardware timer</a:t>
            </a:r>
          </a:p>
          <a:p>
            <a:pPr lvl="1"/>
            <a:r>
              <a:rPr lang="en-US" dirty="0"/>
              <a:t>3. </a:t>
            </a:r>
            <a:r>
              <a:rPr lang="en-US" b="1" dirty="0">
                <a:solidFill>
                  <a:srgbClr val="FF0000"/>
                </a:solidFill>
              </a:rPr>
              <a:t>Signals</a:t>
            </a:r>
          </a:p>
          <a:p>
            <a:pPr lvl="2"/>
            <a:r>
              <a:rPr lang="en-US" dirty="0"/>
              <a:t>Implemented by OS software </a:t>
            </a:r>
          </a:p>
          <a:p>
            <a:pPr lvl="1"/>
            <a:r>
              <a:rPr lang="en-US" dirty="0"/>
              <a:t>4. </a:t>
            </a:r>
            <a:r>
              <a:rPr lang="en-US" b="1" dirty="0">
                <a:solidFill>
                  <a:srgbClr val="FF0000"/>
                </a:solidFill>
              </a:rPr>
              <a:t>Nonlocal jumps</a:t>
            </a:r>
            <a:r>
              <a:rPr lang="en-US" dirty="0"/>
              <a:t>: </a:t>
            </a:r>
            <a:r>
              <a:rPr lang="en-US" dirty="0" err="1">
                <a:latin typeface="Courier New"/>
                <a:cs typeface="Courier New"/>
              </a:rPr>
              <a:t>setjmp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>
                <a:cs typeface="Courier New"/>
              </a:rPr>
              <a:t> and </a:t>
            </a:r>
            <a:r>
              <a:rPr lang="en-US" dirty="0" err="1">
                <a:latin typeface="Courier New"/>
                <a:cs typeface="Courier New"/>
              </a:rPr>
              <a:t>longjmp</a:t>
            </a:r>
            <a:r>
              <a:rPr lang="en-US" dirty="0">
                <a:latin typeface="Courier New"/>
                <a:cs typeface="Courier New"/>
              </a:rPr>
              <a:t>()</a:t>
            </a:r>
          </a:p>
          <a:p>
            <a:pPr lvl="2"/>
            <a:r>
              <a:rPr lang="en-US" dirty="0"/>
              <a:t>Implemented by C runtime library</a:t>
            </a:r>
          </a:p>
        </p:txBody>
      </p:sp>
    </p:spTree>
    <p:extLst>
      <p:ext uri="{BB962C8B-B14F-4D97-AF65-F5344CB8AC3E}">
        <p14:creationId xmlns:p14="http://schemas.microsoft.com/office/powerpoint/2010/main" val="357719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493712"/>
            <a:ext cx="8305800" cy="57308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urier New" pitchFamily="49" charset="0"/>
              </a:rPr>
              <a:t>wait</a:t>
            </a:r>
            <a:r>
              <a:rPr lang="en-US" dirty="0"/>
              <a:t>: Synchronizing with Children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0"/>
            <a:ext cx="8255000" cy="2209800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Calibri"/>
                <a:cs typeface="Calibri"/>
              </a:rPr>
              <a:t>Parent reaps a child by calling the </a:t>
            </a:r>
            <a:r>
              <a:rPr lang="en-US" dirty="0">
                <a:latin typeface="Courier New"/>
                <a:cs typeface="Courier New"/>
              </a:rPr>
              <a:t>wait </a:t>
            </a:r>
            <a:r>
              <a:rPr lang="en-US" dirty="0">
                <a:latin typeface="Calibri"/>
                <a:cs typeface="Calibri"/>
              </a:rPr>
              <a:t>function</a:t>
            </a:r>
          </a:p>
          <a:p>
            <a:pPr>
              <a:buNone/>
            </a:pPr>
            <a:endParaRPr lang="en-US" dirty="0">
              <a:latin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wait(int</a:t>
            </a:r>
            <a:r>
              <a:rPr lang="en-US" dirty="0">
                <a:latin typeface="Courier New" pitchFamily="49" charset="0"/>
              </a:rPr>
              <a:t> *</a:t>
            </a:r>
            <a:r>
              <a:rPr lang="en-US" dirty="0" err="1">
                <a:latin typeface="Courier New" pitchFamily="49" charset="0"/>
              </a:rPr>
              <a:t>child_status</a:t>
            </a:r>
            <a:r>
              <a:rPr lang="en-US" dirty="0">
                <a:latin typeface="Courier New" pitchFamily="49" charset="0"/>
              </a:rPr>
              <a:t>)</a:t>
            </a:r>
            <a:endParaRPr lang="en-US" dirty="0"/>
          </a:p>
          <a:p>
            <a:pPr lvl="1"/>
            <a:r>
              <a:rPr lang="en-US" dirty="0"/>
              <a:t>Suspends current process until one of its children terminates</a:t>
            </a:r>
          </a:p>
          <a:p>
            <a:pPr lvl="1"/>
            <a:r>
              <a:rPr lang="en-US" dirty="0"/>
              <a:t>Implemented as </a:t>
            </a:r>
            <a:r>
              <a:rPr lang="en-US" dirty="0" err="1"/>
              <a:t>syscall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905000" y="4191000"/>
            <a:ext cx="4876800" cy="22860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006382" y="4191001"/>
            <a:ext cx="1551818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Parent Process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697772" y="4191001"/>
            <a:ext cx="1264368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Kernel code</a:t>
            </a: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2820770" y="4713287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2827120" y="5318125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H="1" flipV="1">
            <a:off x="2814420" y="5387975"/>
            <a:ext cx="2832100" cy="546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2814420" y="5414962"/>
            <a:ext cx="6350" cy="909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3689132" y="4953001"/>
            <a:ext cx="107899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Exception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3689132" y="5719763"/>
            <a:ext cx="914772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Returns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2209801" y="5086514"/>
            <a:ext cx="650689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syscall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2306334" y="5291873"/>
            <a:ext cx="319318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…</a:t>
            </a:r>
          </a:p>
        </p:txBody>
      </p:sp>
      <p:sp>
        <p:nvSpPr>
          <p:cNvPr id="3" name="Freeform 2"/>
          <p:cNvSpPr/>
          <p:nvPr/>
        </p:nvSpPr>
        <p:spPr bwMode="auto">
          <a:xfrm>
            <a:off x="5409945" y="5322570"/>
            <a:ext cx="511006" cy="624840"/>
          </a:xfrm>
          <a:custGeom>
            <a:avLst/>
            <a:gdLst>
              <a:gd name="connsiteX0" fmla="*/ 247905 w 511006"/>
              <a:gd name="connsiteY0" fmla="*/ 0 h 624840"/>
              <a:gd name="connsiteX1" fmla="*/ 263145 w 511006"/>
              <a:gd name="connsiteY1" fmla="*/ 49530 h 624840"/>
              <a:gd name="connsiteX2" fmla="*/ 278385 w 511006"/>
              <a:gd name="connsiteY2" fmla="*/ 53340 h 624840"/>
              <a:gd name="connsiteX3" fmla="*/ 289815 w 511006"/>
              <a:gd name="connsiteY3" fmla="*/ 60960 h 624840"/>
              <a:gd name="connsiteX4" fmla="*/ 301245 w 511006"/>
              <a:gd name="connsiteY4" fmla="*/ 64770 h 624840"/>
              <a:gd name="connsiteX5" fmla="*/ 327915 w 511006"/>
              <a:gd name="connsiteY5" fmla="*/ 72390 h 624840"/>
              <a:gd name="connsiteX6" fmla="*/ 358395 w 511006"/>
              <a:gd name="connsiteY6" fmla="*/ 87630 h 624840"/>
              <a:gd name="connsiteX7" fmla="*/ 369825 w 511006"/>
              <a:gd name="connsiteY7" fmla="*/ 91440 h 624840"/>
              <a:gd name="connsiteX8" fmla="*/ 388875 w 511006"/>
              <a:gd name="connsiteY8" fmla="*/ 102870 h 624840"/>
              <a:gd name="connsiteX9" fmla="*/ 411735 w 511006"/>
              <a:gd name="connsiteY9" fmla="*/ 118110 h 624840"/>
              <a:gd name="connsiteX10" fmla="*/ 442215 w 511006"/>
              <a:gd name="connsiteY10" fmla="*/ 133350 h 624840"/>
              <a:gd name="connsiteX11" fmla="*/ 453645 w 511006"/>
              <a:gd name="connsiteY11" fmla="*/ 140970 h 624840"/>
              <a:gd name="connsiteX12" fmla="*/ 468885 w 511006"/>
              <a:gd name="connsiteY12" fmla="*/ 148590 h 624840"/>
              <a:gd name="connsiteX13" fmla="*/ 484125 w 511006"/>
              <a:gd name="connsiteY13" fmla="*/ 160020 h 624840"/>
              <a:gd name="connsiteX14" fmla="*/ 495555 w 511006"/>
              <a:gd name="connsiteY14" fmla="*/ 171450 h 624840"/>
              <a:gd name="connsiteX15" fmla="*/ 506985 w 511006"/>
              <a:gd name="connsiteY15" fmla="*/ 175260 h 624840"/>
              <a:gd name="connsiteX16" fmla="*/ 510795 w 511006"/>
              <a:gd name="connsiteY16" fmla="*/ 194310 h 624840"/>
              <a:gd name="connsiteX17" fmla="*/ 487935 w 511006"/>
              <a:gd name="connsiteY17" fmla="*/ 251460 h 624840"/>
              <a:gd name="connsiteX18" fmla="*/ 476505 w 511006"/>
              <a:gd name="connsiteY18" fmla="*/ 262890 h 624840"/>
              <a:gd name="connsiteX19" fmla="*/ 461265 w 511006"/>
              <a:gd name="connsiteY19" fmla="*/ 285750 h 624840"/>
              <a:gd name="connsiteX20" fmla="*/ 438405 w 511006"/>
              <a:gd name="connsiteY20" fmla="*/ 300990 h 624840"/>
              <a:gd name="connsiteX21" fmla="*/ 404115 w 511006"/>
              <a:gd name="connsiteY21" fmla="*/ 293370 h 624840"/>
              <a:gd name="connsiteX22" fmla="*/ 392685 w 511006"/>
              <a:gd name="connsiteY22" fmla="*/ 285750 h 624840"/>
              <a:gd name="connsiteX23" fmla="*/ 369825 w 511006"/>
              <a:gd name="connsiteY23" fmla="*/ 278130 h 624840"/>
              <a:gd name="connsiteX24" fmla="*/ 346965 w 511006"/>
              <a:gd name="connsiteY24" fmla="*/ 262890 h 624840"/>
              <a:gd name="connsiteX25" fmla="*/ 335535 w 511006"/>
              <a:gd name="connsiteY25" fmla="*/ 255270 h 624840"/>
              <a:gd name="connsiteX26" fmla="*/ 320295 w 511006"/>
              <a:gd name="connsiteY26" fmla="*/ 251460 h 624840"/>
              <a:gd name="connsiteX27" fmla="*/ 308865 w 511006"/>
              <a:gd name="connsiteY27" fmla="*/ 243840 h 624840"/>
              <a:gd name="connsiteX28" fmla="*/ 270765 w 511006"/>
              <a:gd name="connsiteY28" fmla="*/ 232410 h 624840"/>
              <a:gd name="connsiteX29" fmla="*/ 259335 w 511006"/>
              <a:gd name="connsiteY29" fmla="*/ 224790 h 624840"/>
              <a:gd name="connsiteX30" fmla="*/ 247905 w 511006"/>
              <a:gd name="connsiteY30" fmla="*/ 220980 h 624840"/>
              <a:gd name="connsiteX31" fmla="*/ 202185 w 511006"/>
              <a:gd name="connsiteY31" fmla="*/ 213360 h 624840"/>
              <a:gd name="connsiteX32" fmla="*/ 148845 w 511006"/>
              <a:gd name="connsiteY32" fmla="*/ 205740 h 624840"/>
              <a:gd name="connsiteX33" fmla="*/ 34545 w 511006"/>
              <a:gd name="connsiteY33" fmla="*/ 209550 h 624840"/>
              <a:gd name="connsiteX34" fmla="*/ 19305 w 511006"/>
              <a:gd name="connsiteY34" fmla="*/ 217170 h 624840"/>
              <a:gd name="connsiteX35" fmla="*/ 4065 w 511006"/>
              <a:gd name="connsiteY35" fmla="*/ 220980 h 624840"/>
              <a:gd name="connsiteX36" fmla="*/ 255 w 511006"/>
              <a:gd name="connsiteY36" fmla="*/ 232410 h 624840"/>
              <a:gd name="connsiteX37" fmla="*/ 26925 w 511006"/>
              <a:gd name="connsiteY37" fmla="*/ 259080 h 624840"/>
              <a:gd name="connsiteX38" fmla="*/ 45975 w 511006"/>
              <a:gd name="connsiteY38" fmla="*/ 281940 h 624840"/>
              <a:gd name="connsiteX39" fmla="*/ 57405 w 511006"/>
              <a:gd name="connsiteY39" fmla="*/ 289560 h 624840"/>
              <a:gd name="connsiteX40" fmla="*/ 76455 w 511006"/>
              <a:gd name="connsiteY40" fmla="*/ 308610 h 624840"/>
              <a:gd name="connsiteX41" fmla="*/ 118365 w 511006"/>
              <a:gd name="connsiteY41" fmla="*/ 335280 h 624840"/>
              <a:gd name="connsiteX42" fmla="*/ 148845 w 511006"/>
              <a:gd name="connsiteY42" fmla="*/ 354330 h 624840"/>
              <a:gd name="connsiteX43" fmla="*/ 167895 w 511006"/>
              <a:gd name="connsiteY43" fmla="*/ 361950 h 624840"/>
              <a:gd name="connsiteX44" fmla="*/ 202185 w 511006"/>
              <a:gd name="connsiteY44" fmla="*/ 377190 h 624840"/>
              <a:gd name="connsiteX45" fmla="*/ 228855 w 511006"/>
              <a:gd name="connsiteY45" fmla="*/ 396240 h 624840"/>
              <a:gd name="connsiteX46" fmla="*/ 244095 w 511006"/>
              <a:gd name="connsiteY46" fmla="*/ 400050 h 624840"/>
              <a:gd name="connsiteX47" fmla="*/ 255525 w 511006"/>
              <a:gd name="connsiteY47" fmla="*/ 411480 h 624840"/>
              <a:gd name="connsiteX48" fmla="*/ 259335 w 511006"/>
              <a:gd name="connsiteY48" fmla="*/ 495300 h 624840"/>
              <a:gd name="connsiteX49" fmla="*/ 251715 w 511006"/>
              <a:gd name="connsiteY49" fmla="*/ 518160 h 624840"/>
              <a:gd name="connsiteX50" fmla="*/ 247905 w 511006"/>
              <a:gd name="connsiteY50" fmla="*/ 567690 h 624840"/>
              <a:gd name="connsiteX51" fmla="*/ 240285 w 511006"/>
              <a:gd name="connsiteY51" fmla="*/ 594360 h 624840"/>
              <a:gd name="connsiteX52" fmla="*/ 251715 w 511006"/>
              <a:gd name="connsiteY52" fmla="*/ 624840 h 624840"/>
              <a:gd name="connsiteX0" fmla="*/ 247905 w 511006"/>
              <a:gd name="connsiteY0" fmla="*/ 0 h 624840"/>
              <a:gd name="connsiteX1" fmla="*/ 263145 w 511006"/>
              <a:gd name="connsiteY1" fmla="*/ 49530 h 624840"/>
              <a:gd name="connsiteX2" fmla="*/ 278385 w 511006"/>
              <a:gd name="connsiteY2" fmla="*/ 53340 h 624840"/>
              <a:gd name="connsiteX3" fmla="*/ 289815 w 511006"/>
              <a:gd name="connsiteY3" fmla="*/ 60960 h 624840"/>
              <a:gd name="connsiteX4" fmla="*/ 301245 w 511006"/>
              <a:gd name="connsiteY4" fmla="*/ 64770 h 624840"/>
              <a:gd name="connsiteX5" fmla="*/ 327915 w 511006"/>
              <a:gd name="connsiteY5" fmla="*/ 72390 h 624840"/>
              <a:gd name="connsiteX6" fmla="*/ 358395 w 511006"/>
              <a:gd name="connsiteY6" fmla="*/ 87630 h 624840"/>
              <a:gd name="connsiteX7" fmla="*/ 369825 w 511006"/>
              <a:gd name="connsiteY7" fmla="*/ 91440 h 624840"/>
              <a:gd name="connsiteX8" fmla="*/ 388875 w 511006"/>
              <a:gd name="connsiteY8" fmla="*/ 102870 h 624840"/>
              <a:gd name="connsiteX9" fmla="*/ 411735 w 511006"/>
              <a:gd name="connsiteY9" fmla="*/ 118110 h 624840"/>
              <a:gd name="connsiteX10" fmla="*/ 442215 w 511006"/>
              <a:gd name="connsiteY10" fmla="*/ 133350 h 624840"/>
              <a:gd name="connsiteX11" fmla="*/ 453645 w 511006"/>
              <a:gd name="connsiteY11" fmla="*/ 140970 h 624840"/>
              <a:gd name="connsiteX12" fmla="*/ 468885 w 511006"/>
              <a:gd name="connsiteY12" fmla="*/ 148590 h 624840"/>
              <a:gd name="connsiteX13" fmla="*/ 484125 w 511006"/>
              <a:gd name="connsiteY13" fmla="*/ 160020 h 624840"/>
              <a:gd name="connsiteX14" fmla="*/ 495555 w 511006"/>
              <a:gd name="connsiteY14" fmla="*/ 171450 h 624840"/>
              <a:gd name="connsiteX15" fmla="*/ 506985 w 511006"/>
              <a:gd name="connsiteY15" fmla="*/ 175260 h 624840"/>
              <a:gd name="connsiteX16" fmla="*/ 510795 w 511006"/>
              <a:gd name="connsiteY16" fmla="*/ 194310 h 624840"/>
              <a:gd name="connsiteX17" fmla="*/ 487935 w 511006"/>
              <a:gd name="connsiteY17" fmla="*/ 251460 h 624840"/>
              <a:gd name="connsiteX18" fmla="*/ 476505 w 511006"/>
              <a:gd name="connsiteY18" fmla="*/ 262890 h 624840"/>
              <a:gd name="connsiteX19" fmla="*/ 461265 w 511006"/>
              <a:gd name="connsiteY19" fmla="*/ 285750 h 624840"/>
              <a:gd name="connsiteX20" fmla="*/ 438405 w 511006"/>
              <a:gd name="connsiteY20" fmla="*/ 300990 h 624840"/>
              <a:gd name="connsiteX21" fmla="*/ 404115 w 511006"/>
              <a:gd name="connsiteY21" fmla="*/ 293370 h 624840"/>
              <a:gd name="connsiteX22" fmla="*/ 392685 w 511006"/>
              <a:gd name="connsiteY22" fmla="*/ 285750 h 624840"/>
              <a:gd name="connsiteX23" fmla="*/ 369825 w 511006"/>
              <a:gd name="connsiteY23" fmla="*/ 278130 h 624840"/>
              <a:gd name="connsiteX24" fmla="*/ 346965 w 511006"/>
              <a:gd name="connsiteY24" fmla="*/ 262890 h 624840"/>
              <a:gd name="connsiteX25" fmla="*/ 335535 w 511006"/>
              <a:gd name="connsiteY25" fmla="*/ 255270 h 624840"/>
              <a:gd name="connsiteX26" fmla="*/ 320295 w 511006"/>
              <a:gd name="connsiteY26" fmla="*/ 251460 h 624840"/>
              <a:gd name="connsiteX27" fmla="*/ 308865 w 511006"/>
              <a:gd name="connsiteY27" fmla="*/ 243840 h 624840"/>
              <a:gd name="connsiteX28" fmla="*/ 270765 w 511006"/>
              <a:gd name="connsiteY28" fmla="*/ 232410 h 624840"/>
              <a:gd name="connsiteX29" fmla="*/ 259335 w 511006"/>
              <a:gd name="connsiteY29" fmla="*/ 224790 h 624840"/>
              <a:gd name="connsiteX30" fmla="*/ 247905 w 511006"/>
              <a:gd name="connsiteY30" fmla="*/ 220980 h 624840"/>
              <a:gd name="connsiteX31" fmla="*/ 202185 w 511006"/>
              <a:gd name="connsiteY31" fmla="*/ 213360 h 624840"/>
              <a:gd name="connsiteX32" fmla="*/ 148845 w 511006"/>
              <a:gd name="connsiteY32" fmla="*/ 205740 h 624840"/>
              <a:gd name="connsiteX33" fmla="*/ 34545 w 511006"/>
              <a:gd name="connsiteY33" fmla="*/ 209550 h 624840"/>
              <a:gd name="connsiteX34" fmla="*/ 19305 w 511006"/>
              <a:gd name="connsiteY34" fmla="*/ 217170 h 624840"/>
              <a:gd name="connsiteX35" fmla="*/ 4065 w 511006"/>
              <a:gd name="connsiteY35" fmla="*/ 220980 h 624840"/>
              <a:gd name="connsiteX36" fmla="*/ 255 w 511006"/>
              <a:gd name="connsiteY36" fmla="*/ 232410 h 624840"/>
              <a:gd name="connsiteX37" fmla="*/ 26925 w 511006"/>
              <a:gd name="connsiteY37" fmla="*/ 259080 h 624840"/>
              <a:gd name="connsiteX38" fmla="*/ 45975 w 511006"/>
              <a:gd name="connsiteY38" fmla="*/ 281940 h 624840"/>
              <a:gd name="connsiteX39" fmla="*/ 57405 w 511006"/>
              <a:gd name="connsiteY39" fmla="*/ 289560 h 624840"/>
              <a:gd name="connsiteX40" fmla="*/ 76455 w 511006"/>
              <a:gd name="connsiteY40" fmla="*/ 308610 h 624840"/>
              <a:gd name="connsiteX41" fmla="*/ 118365 w 511006"/>
              <a:gd name="connsiteY41" fmla="*/ 335280 h 624840"/>
              <a:gd name="connsiteX42" fmla="*/ 148845 w 511006"/>
              <a:gd name="connsiteY42" fmla="*/ 354330 h 624840"/>
              <a:gd name="connsiteX43" fmla="*/ 167895 w 511006"/>
              <a:gd name="connsiteY43" fmla="*/ 361950 h 624840"/>
              <a:gd name="connsiteX44" fmla="*/ 202185 w 511006"/>
              <a:gd name="connsiteY44" fmla="*/ 377190 h 624840"/>
              <a:gd name="connsiteX45" fmla="*/ 228855 w 511006"/>
              <a:gd name="connsiteY45" fmla="*/ 396240 h 624840"/>
              <a:gd name="connsiteX46" fmla="*/ 244095 w 511006"/>
              <a:gd name="connsiteY46" fmla="*/ 400050 h 624840"/>
              <a:gd name="connsiteX47" fmla="*/ 255525 w 511006"/>
              <a:gd name="connsiteY47" fmla="*/ 411480 h 624840"/>
              <a:gd name="connsiteX48" fmla="*/ 259335 w 511006"/>
              <a:gd name="connsiteY48" fmla="*/ 495300 h 624840"/>
              <a:gd name="connsiteX49" fmla="*/ 251715 w 511006"/>
              <a:gd name="connsiteY49" fmla="*/ 518160 h 624840"/>
              <a:gd name="connsiteX50" fmla="*/ 247905 w 511006"/>
              <a:gd name="connsiteY50" fmla="*/ 567690 h 624840"/>
              <a:gd name="connsiteX51" fmla="*/ 251715 w 511006"/>
              <a:gd name="connsiteY51" fmla="*/ 624840 h 624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11006" h="624840">
                <a:moveTo>
                  <a:pt x="247905" y="0"/>
                </a:moveTo>
                <a:cubicBezTo>
                  <a:pt x="250049" y="21437"/>
                  <a:pt x="243620" y="38373"/>
                  <a:pt x="263145" y="49530"/>
                </a:cubicBezTo>
                <a:cubicBezTo>
                  <a:pt x="267691" y="52128"/>
                  <a:pt x="273305" y="52070"/>
                  <a:pt x="278385" y="53340"/>
                </a:cubicBezTo>
                <a:cubicBezTo>
                  <a:pt x="282195" y="55880"/>
                  <a:pt x="285719" y="58912"/>
                  <a:pt x="289815" y="60960"/>
                </a:cubicBezTo>
                <a:cubicBezTo>
                  <a:pt x="293407" y="62756"/>
                  <a:pt x="297383" y="63667"/>
                  <a:pt x="301245" y="64770"/>
                </a:cubicBezTo>
                <a:cubicBezTo>
                  <a:pt x="309080" y="67008"/>
                  <a:pt x="320185" y="68877"/>
                  <a:pt x="327915" y="72390"/>
                </a:cubicBezTo>
                <a:cubicBezTo>
                  <a:pt x="338256" y="77090"/>
                  <a:pt x="347619" y="84038"/>
                  <a:pt x="358395" y="87630"/>
                </a:cubicBezTo>
                <a:cubicBezTo>
                  <a:pt x="362205" y="88900"/>
                  <a:pt x="366233" y="89644"/>
                  <a:pt x="369825" y="91440"/>
                </a:cubicBezTo>
                <a:cubicBezTo>
                  <a:pt x="376449" y="94752"/>
                  <a:pt x="382627" y="98894"/>
                  <a:pt x="388875" y="102870"/>
                </a:cubicBezTo>
                <a:cubicBezTo>
                  <a:pt x="396601" y="107787"/>
                  <a:pt x="403544" y="114014"/>
                  <a:pt x="411735" y="118110"/>
                </a:cubicBezTo>
                <a:cubicBezTo>
                  <a:pt x="421895" y="123190"/>
                  <a:pt x="432764" y="127049"/>
                  <a:pt x="442215" y="133350"/>
                </a:cubicBezTo>
                <a:cubicBezTo>
                  <a:pt x="446025" y="135890"/>
                  <a:pt x="449669" y="138698"/>
                  <a:pt x="453645" y="140970"/>
                </a:cubicBezTo>
                <a:cubicBezTo>
                  <a:pt x="458576" y="143788"/>
                  <a:pt x="464069" y="145580"/>
                  <a:pt x="468885" y="148590"/>
                </a:cubicBezTo>
                <a:cubicBezTo>
                  <a:pt x="474270" y="151955"/>
                  <a:pt x="479304" y="155887"/>
                  <a:pt x="484125" y="160020"/>
                </a:cubicBezTo>
                <a:cubicBezTo>
                  <a:pt x="488216" y="163527"/>
                  <a:pt x="491072" y="168461"/>
                  <a:pt x="495555" y="171450"/>
                </a:cubicBezTo>
                <a:cubicBezTo>
                  <a:pt x="498897" y="173678"/>
                  <a:pt x="503175" y="173990"/>
                  <a:pt x="506985" y="175260"/>
                </a:cubicBezTo>
                <a:cubicBezTo>
                  <a:pt x="508255" y="181610"/>
                  <a:pt x="511920" y="187933"/>
                  <a:pt x="510795" y="194310"/>
                </a:cubicBezTo>
                <a:cubicBezTo>
                  <a:pt x="507965" y="210346"/>
                  <a:pt x="500516" y="236363"/>
                  <a:pt x="487935" y="251460"/>
                </a:cubicBezTo>
                <a:cubicBezTo>
                  <a:pt x="484486" y="255599"/>
                  <a:pt x="479813" y="258637"/>
                  <a:pt x="476505" y="262890"/>
                </a:cubicBezTo>
                <a:cubicBezTo>
                  <a:pt x="470882" y="270119"/>
                  <a:pt x="468885" y="280670"/>
                  <a:pt x="461265" y="285750"/>
                </a:cubicBezTo>
                <a:lnTo>
                  <a:pt x="438405" y="300990"/>
                </a:lnTo>
                <a:cubicBezTo>
                  <a:pt x="435015" y="300312"/>
                  <a:pt x="408823" y="295388"/>
                  <a:pt x="404115" y="293370"/>
                </a:cubicBezTo>
                <a:cubicBezTo>
                  <a:pt x="399906" y="291566"/>
                  <a:pt x="396869" y="287610"/>
                  <a:pt x="392685" y="285750"/>
                </a:cubicBezTo>
                <a:cubicBezTo>
                  <a:pt x="385345" y="282488"/>
                  <a:pt x="376508" y="282585"/>
                  <a:pt x="369825" y="278130"/>
                </a:cubicBezTo>
                <a:lnTo>
                  <a:pt x="346965" y="262890"/>
                </a:lnTo>
                <a:cubicBezTo>
                  <a:pt x="343155" y="260350"/>
                  <a:pt x="339977" y="256381"/>
                  <a:pt x="335535" y="255270"/>
                </a:cubicBezTo>
                <a:lnTo>
                  <a:pt x="320295" y="251460"/>
                </a:lnTo>
                <a:cubicBezTo>
                  <a:pt x="316485" y="248920"/>
                  <a:pt x="313049" y="245700"/>
                  <a:pt x="308865" y="243840"/>
                </a:cubicBezTo>
                <a:cubicBezTo>
                  <a:pt x="296939" y="238539"/>
                  <a:pt x="283431" y="235576"/>
                  <a:pt x="270765" y="232410"/>
                </a:cubicBezTo>
                <a:cubicBezTo>
                  <a:pt x="266955" y="229870"/>
                  <a:pt x="263431" y="226838"/>
                  <a:pt x="259335" y="224790"/>
                </a:cubicBezTo>
                <a:cubicBezTo>
                  <a:pt x="255743" y="222994"/>
                  <a:pt x="251843" y="221768"/>
                  <a:pt x="247905" y="220980"/>
                </a:cubicBezTo>
                <a:cubicBezTo>
                  <a:pt x="232755" y="217950"/>
                  <a:pt x="217516" y="215276"/>
                  <a:pt x="202185" y="213360"/>
                </a:cubicBezTo>
                <a:cubicBezTo>
                  <a:pt x="164040" y="208592"/>
                  <a:pt x="181805" y="211233"/>
                  <a:pt x="148845" y="205740"/>
                </a:cubicBezTo>
                <a:cubicBezTo>
                  <a:pt x="110745" y="207010"/>
                  <a:pt x="72519" y="206199"/>
                  <a:pt x="34545" y="209550"/>
                </a:cubicBezTo>
                <a:cubicBezTo>
                  <a:pt x="28887" y="210049"/>
                  <a:pt x="24623" y="215176"/>
                  <a:pt x="19305" y="217170"/>
                </a:cubicBezTo>
                <a:cubicBezTo>
                  <a:pt x="14402" y="219009"/>
                  <a:pt x="9145" y="219710"/>
                  <a:pt x="4065" y="220980"/>
                </a:cubicBezTo>
                <a:cubicBezTo>
                  <a:pt x="2795" y="224790"/>
                  <a:pt x="-1015" y="228600"/>
                  <a:pt x="255" y="232410"/>
                </a:cubicBezTo>
                <a:cubicBezTo>
                  <a:pt x="7897" y="255336"/>
                  <a:pt x="11116" y="253810"/>
                  <a:pt x="26925" y="259080"/>
                </a:cubicBezTo>
                <a:cubicBezTo>
                  <a:pt x="34417" y="270319"/>
                  <a:pt x="34974" y="272773"/>
                  <a:pt x="45975" y="281940"/>
                </a:cubicBezTo>
                <a:cubicBezTo>
                  <a:pt x="49493" y="284871"/>
                  <a:pt x="53959" y="286545"/>
                  <a:pt x="57405" y="289560"/>
                </a:cubicBezTo>
                <a:cubicBezTo>
                  <a:pt x="64163" y="295474"/>
                  <a:pt x="69505" y="302923"/>
                  <a:pt x="76455" y="308610"/>
                </a:cubicBezTo>
                <a:cubicBezTo>
                  <a:pt x="87020" y="317254"/>
                  <a:pt x="106386" y="327793"/>
                  <a:pt x="118365" y="335280"/>
                </a:cubicBezTo>
                <a:cubicBezTo>
                  <a:pt x="128525" y="341630"/>
                  <a:pt x="137721" y="349880"/>
                  <a:pt x="148845" y="354330"/>
                </a:cubicBezTo>
                <a:cubicBezTo>
                  <a:pt x="155195" y="356870"/>
                  <a:pt x="161778" y="358891"/>
                  <a:pt x="167895" y="361950"/>
                </a:cubicBezTo>
                <a:cubicBezTo>
                  <a:pt x="200851" y="378428"/>
                  <a:pt x="173103" y="369919"/>
                  <a:pt x="202185" y="377190"/>
                </a:cubicBezTo>
                <a:cubicBezTo>
                  <a:pt x="203920" y="378491"/>
                  <a:pt x="224522" y="394383"/>
                  <a:pt x="228855" y="396240"/>
                </a:cubicBezTo>
                <a:cubicBezTo>
                  <a:pt x="233668" y="398303"/>
                  <a:pt x="239015" y="398780"/>
                  <a:pt x="244095" y="400050"/>
                </a:cubicBezTo>
                <a:cubicBezTo>
                  <a:pt x="247905" y="403860"/>
                  <a:pt x="252076" y="407341"/>
                  <a:pt x="255525" y="411480"/>
                </a:cubicBezTo>
                <a:cubicBezTo>
                  <a:pt x="276351" y="436471"/>
                  <a:pt x="264427" y="452868"/>
                  <a:pt x="259335" y="495300"/>
                </a:cubicBezTo>
                <a:cubicBezTo>
                  <a:pt x="258378" y="503275"/>
                  <a:pt x="251715" y="518160"/>
                  <a:pt x="251715" y="518160"/>
                </a:cubicBezTo>
                <a:cubicBezTo>
                  <a:pt x="250445" y="534670"/>
                  <a:pt x="247905" y="549910"/>
                  <a:pt x="247905" y="567690"/>
                </a:cubicBezTo>
                <a:cubicBezTo>
                  <a:pt x="247905" y="585470"/>
                  <a:pt x="250921" y="612934"/>
                  <a:pt x="251715" y="624840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096000" y="5034826"/>
            <a:ext cx="3657600" cy="646331"/>
          </a:xfrm>
          <a:prstGeom prst="rect">
            <a:avLst/>
          </a:prstGeom>
          <a:solidFill>
            <a:srgbClr val="E9E1C9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And, potentially other user processes, including a child of parent</a:t>
            </a:r>
          </a:p>
        </p:txBody>
      </p:sp>
    </p:spTree>
    <p:extLst>
      <p:ext uri="{BB962C8B-B14F-4D97-AF65-F5344CB8AC3E}">
        <p14:creationId xmlns:p14="http://schemas.microsoft.com/office/powerpoint/2010/main" val="385375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493712"/>
            <a:ext cx="8305800" cy="57308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urier New" pitchFamily="49" charset="0"/>
              </a:rPr>
              <a:t>wait</a:t>
            </a:r>
            <a:r>
              <a:rPr lang="en-US" dirty="0"/>
              <a:t>: Synchronizing with Children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0"/>
            <a:ext cx="8255000" cy="51054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libri"/>
                <a:cs typeface="Calibri"/>
              </a:rPr>
              <a:t>Parent reaps a child by calling the </a:t>
            </a:r>
            <a:r>
              <a:rPr lang="en-US" dirty="0">
                <a:latin typeface="Courier New"/>
                <a:cs typeface="Courier New"/>
              </a:rPr>
              <a:t>wait </a:t>
            </a:r>
            <a:r>
              <a:rPr lang="en-US" dirty="0">
                <a:latin typeface="Calibri"/>
                <a:cs typeface="Calibri"/>
              </a:rPr>
              <a:t>function</a:t>
            </a:r>
          </a:p>
          <a:p>
            <a:pPr>
              <a:buNone/>
            </a:pPr>
            <a:endParaRPr lang="en-US" dirty="0">
              <a:latin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wait(int</a:t>
            </a:r>
            <a:r>
              <a:rPr lang="en-US" dirty="0">
                <a:latin typeface="Courier New" pitchFamily="49" charset="0"/>
              </a:rPr>
              <a:t> *</a:t>
            </a:r>
            <a:r>
              <a:rPr lang="en-US" dirty="0" err="1">
                <a:latin typeface="Courier New" pitchFamily="49" charset="0"/>
              </a:rPr>
              <a:t>child_status</a:t>
            </a:r>
            <a:r>
              <a:rPr lang="en-US" dirty="0">
                <a:latin typeface="Courier New" pitchFamily="49" charset="0"/>
              </a:rPr>
              <a:t>)</a:t>
            </a:r>
            <a:endParaRPr lang="en-US" dirty="0"/>
          </a:p>
          <a:p>
            <a:pPr lvl="1"/>
            <a:r>
              <a:rPr lang="en-US" dirty="0"/>
              <a:t>Suspends current process until one of its children terminates</a:t>
            </a:r>
          </a:p>
          <a:p>
            <a:pPr lvl="1"/>
            <a:r>
              <a:rPr lang="en-US" dirty="0"/>
              <a:t>Return value is the </a:t>
            </a:r>
            <a:r>
              <a:rPr lang="en-US" b="1" dirty="0" err="1">
                <a:latin typeface="Courier New" pitchFamily="49" charset="0"/>
              </a:rPr>
              <a:t>pid</a:t>
            </a:r>
            <a:r>
              <a:rPr lang="en-US" dirty="0"/>
              <a:t> of the child process that terminated</a:t>
            </a:r>
          </a:p>
          <a:p>
            <a:pPr lvl="1"/>
            <a:r>
              <a:rPr lang="en-US" dirty="0"/>
              <a:t>If </a:t>
            </a:r>
            <a:r>
              <a:rPr lang="en-US" b="1" dirty="0" err="1">
                <a:latin typeface="Courier New" pitchFamily="49" charset="0"/>
              </a:rPr>
              <a:t>child_status</a:t>
            </a:r>
            <a:r>
              <a:rPr lang="en-US" b="1" dirty="0"/>
              <a:t> </a:t>
            </a:r>
            <a:r>
              <a:rPr lang="en-US" b="1" dirty="0">
                <a:latin typeface="Courier New" pitchFamily="49" charset="0"/>
              </a:rPr>
              <a:t>!= NULL</a:t>
            </a:r>
            <a:r>
              <a:rPr lang="en-US" dirty="0"/>
              <a:t>, then the integer it points to will be set to  a value that indicates reason the child terminated and the exit status:</a:t>
            </a:r>
          </a:p>
          <a:p>
            <a:pPr lvl="2"/>
            <a:r>
              <a:rPr lang="en-US" dirty="0"/>
              <a:t>Checked using macros defined in </a:t>
            </a:r>
            <a:r>
              <a:rPr lang="en-US" dirty="0" err="1">
                <a:latin typeface="Courier New"/>
                <a:cs typeface="Courier New"/>
              </a:rPr>
              <a:t>wait.h</a:t>
            </a:r>
            <a:endParaRPr lang="en-US" dirty="0">
              <a:latin typeface="Courier New"/>
              <a:cs typeface="Courier New"/>
            </a:endParaRPr>
          </a:p>
          <a:p>
            <a:pPr lvl="3"/>
            <a:r>
              <a:rPr lang="en-US" dirty="0">
                <a:latin typeface="Courier New"/>
                <a:cs typeface="Courier New"/>
              </a:rPr>
              <a:t>WIFEXITED, WEXITSTATUS, WIFSIGNALED, WTERMSIG, WIFSTOPPED, WSTOPSIG, WIFCONTINUED</a:t>
            </a:r>
          </a:p>
          <a:p>
            <a:pPr lvl="3"/>
            <a:r>
              <a:rPr lang="en-US" dirty="0">
                <a:latin typeface="Calibri"/>
                <a:cs typeface="Calibri"/>
              </a:rPr>
              <a:t>See textbook for details</a:t>
            </a:r>
          </a:p>
        </p:txBody>
      </p:sp>
    </p:spTree>
    <p:extLst>
      <p:ext uri="{BB962C8B-B14F-4D97-AF65-F5344CB8AC3E}">
        <p14:creationId xmlns:p14="http://schemas.microsoft.com/office/powerpoint/2010/main" val="22818940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pitchFamily="49" charset="0"/>
              </a:rPr>
              <a:t>wait</a:t>
            </a:r>
            <a:r>
              <a:rPr lang="en-US"/>
              <a:t>: Synchronizing with Children</a:t>
            </a:r>
          </a:p>
        </p:txBody>
      </p:sp>
      <p:sp>
        <p:nvSpPr>
          <p:cNvPr id="506884" name="Text Box 4"/>
          <p:cNvSpPr txBox="1">
            <a:spLocks noChangeArrowheads="1"/>
          </p:cNvSpPr>
          <p:nvPr/>
        </p:nvSpPr>
        <p:spPr bwMode="auto">
          <a:xfrm>
            <a:off x="1676400" y="1507392"/>
            <a:ext cx="5743580" cy="3293209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fork9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child_status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(fork() ==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"HC: hello from child\n"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exit(0);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} </a:t>
            </a:r>
            <a:r>
              <a:rPr lang="da-DK" sz="1600" dirty="0" err="1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{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600" dirty="0">
                <a:solidFill>
                  <a:srgbClr val="9D206F"/>
                </a:solidFill>
                <a:latin typeface="Courier New"/>
                <a:cs typeface="Courier New"/>
              </a:rPr>
              <a:t>"HP: </a:t>
            </a:r>
            <a:r>
              <a:rPr lang="da-DK" sz="1600" dirty="0" err="1">
                <a:solidFill>
                  <a:srgbClr val="9D206F"/>
                </a:solidFill>
                <a:latin typeface="Courier New"/>
                <a:cs typeface="Courier New"/>
              </a:rPr>
              <a:t>hello</a:t>
            </a:r>
            <a:r>
              <a:rPr lang="da-DK" sz="1600" dirty="0">
                <a:solidFill>
                  <a:srgbClr val="9D206F"/>
                </a:solidFill>
                <a:latin typeface="Courier New"/>
                <a:cs typeface="Courier New"/>
              </a:rPr>
              <a:t> from </a:t>
            </a:r>
            <a:r>
              <a:rPr lang="da-DK" sz="1600" dirty="0" err="1">
                <a:solidFill>
                  <a:srgbClr val="9D206F"/>
                </a:solidFill>
                <a:latin typeface="Courier New"/>
                <a:cs typeface="Courier New"/>
              </a:rPr>
              <a:t>parent</a:t>
            </a:r>
            <a:r>
              <a:rPr lang="da-DK" sz="1600" dirty="0">
                <a:solidFill>
                  <a:srgbClr val="9D206F"/>
                </a:solidFill>
                <a:latin typeface="Courier New"/>
                <a:cs typeface="Courier New"/>
              </a:rPr>
              <a:t>\n"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wait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child_status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600" dirty="0">
                <a:solidFill>
                  <a:srgbClr val="9D206F"/>
                </a:solidFill>
                <a:latin typeface="Courier New"/>
                <a:cs typeface="Courier New"/>
              </a:rPr>
              <a:t>"CT: </a:t>
            </a:r>
            <a:r>
              <a:rPr lang="da-DK" sz="1600" dirty="0" err="1">
                <a:solidFill>
                  <a:srgbClr val="9D206F"/>
                </a:solidFill>
                <a:latin typeface="Courier New"/>
                <a:cs typeface="Courier New"/>
              </a:rPr>
              <a:t>child</a:t>
            </a:r>
            <a:r>
              <a:rPr lang="da-DK" sz="1600" dirty="0">
                <a:solidFill>
                  <a:srgbClr val="9D206F"/>
                </a:solidFill>
                <a:latin typeface="Courier New"/>
                <a:cs typeface="Courier New"/>
              </a:rPr>
              <a:t> has </a:t>
            </a:r>
            <a:r>
              <a:rPr lang="da-DK" sz="1600" dirty="0" err="1">
                <a:solidFill>
                  <a:srgbClr val="9D206F"/>
                </a:solidFill>
                <a:latin typeface="Courier New"/>
                <a:cs typeface="Courier New"/>
              </a:rPr>
              <a:t>terminated</a:t>
            </a:r>
            <a:r>
              <a:rPr lang="da-DK" sz="1600" dirty="0">
                <a:solidFill>
                  <a:srgbClr val="9D206F"/>
                </a:solidFill>
                <a:latin typeface="Courier New"/>
                <a:cs typeface="Courier New"/>
              </a:rPr>
              <a:t>\n"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"Bye\n"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7460076" y="1959174"/>
            <a:ext cx="3131724" cy="1850826"/>
            <a:chOff x="4592180" y="4635500"/>
            <a:chExt cx="3367445" cy="1990135"/>
          </a:xfrm>
        </p:grpSpPr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5709180" y="62280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639514" y="623147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259804" y="6265446"/>
              <a:ext cx="950256" cy="34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5800620" y="6270421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6210159" y="6265446"/>
              <a:ext cx="947223" cy="34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latin typeface="Courier New"/>
                  <a:cs typeface="Courier New"/>
                </a:rPr>
                <a:t>wait</a:t>
              </a: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V="1">
              <a:off x="6725234" y="6263645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7564128" y="621157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012402" y="6265446"/>
              <a:ext cx="947223" cy="34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4782080" y="62407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592180" y="6278146"/>
              <a:ext cx="799809" cy="34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latin typeface="Courier New"/>
                  <a:cs typeface="Courier New"/>
                </a:rPr>
                <a:t>fork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V="1">
              <a:off x="4873520" y="6272957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35"/>
            <p:cNvCxnSpPr>
              <a:endCxn id="44" idx="2"/>
            </p:cNvCxnSpPr>
            <p:nvPr/>
          </p:nvCxnSpPr>
          <p:spPr>
            <a:xfrm rot="5400000" flipH="1" flipV="1">
              <a:off x="4638234" y="5169845"/>
              <a:ext cx="1262381" cy="879511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5709180" y="49326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6639514" y="493607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222269" y="4940300"/>
              <a:ext cx="1017034" cy="34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5800620" y="4975021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29" idx="7"/>
            </p:cNvCxnSpPr>
            <p:nvPr/>
          </p:nvCxnSpPr>
          <p:spPr>
            <a:xfrm flipH="1">
              <a:off x="6717563" y="4971633"/>
              <a:ext cx="7671" cy="127323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6242981" y="4639856"/>
              <a:ext cx="947223" cy="34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latin typeface="Courier New"/>
                  <a:cs typeface="Courier New"/>
                </a:rPr>
                <a:t>exit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543922" y="5940811"/>
              <a:ext cx="446813" cy="3474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HP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543922" y="4635500"/>
              <a:ext cx="446813" cy="3474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HC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308765" y="5626100"/>
              <a:ext cx="570937" cy="595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CT</a:t>
              </a:r>
            </a:p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</a:p>
          </p:txBody>
        </p:sp>
      </p:grp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6324600" y="4495800"/>
            <a:ext cx="1146766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648200" y="4999672"/>
            <a:ext cx="17379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Feasible output: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HC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HP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CT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548964" y="4999672"/>
            <a:ext cx="18904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Infeasible output: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HP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CT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HC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648200" y="4999672"/>
            <a:ext cx="274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Feasible output(s):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HC	HP 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HP	HC 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CT	CT 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Bye	Bye	</a:t>
            </a:r>
          </a:p>
        </p:txBody>
      </p:sp>
    </p:spTree>
    <p:extLst>
      <p:ext uri="{BB962C8B-B14F-4D97-AF65-F5344CB8AC3E}">
        <p14:creationId xmlns:p14="http://schemas.microsoft.com/office/powerpoint/2010/main" val="349103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3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81000"/>
            <a:ext cx="6553200" cy="57308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urier New" pitchFamily="49" charset="0"/>
              </a:rPr>
              <a:t>Another wait </a:t>
            </a:r>
            <a:r>
              <a:rPr lang="en-US" dirty="0"/>
              <a:t>Example</a:t>
            </a:r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1578" y="1052512"/>
            <a:ext cx="8307388" cy="1233488"/>
          </a:xfrm>
        </p:spPr>
        <p:txBody>
          <a:bodyPr/>
          <a:lstStyle/>
          <a:p>
            <a:r>
              <a:rPr lang="en-US" sz="2000" dirty="0"/>
              <a:t>If multiple children completed, will take in arbitrary order</a:t>
            </a:r>
          </a:p>
          <a:p>
            <a:r>
              <a:rPr lang="en-US" sz="2000" dirty="0"/>
              <a:t>Can use macros WIFEXITED and WEXITSTATUS to get information about exit status</a:t>
            </a:r>
          </a:p>
        </p:txBody>
      </p:sp>
      <p:sp>
        <p:nvSpPr>
          <p:cNvPr id="500740" name="Text Box 4"/>
          <p:cNvSpPr txBox="1">
            <a:spLocks noChangeArrowheads="1"/>
          </p:cNvSpPr>
          <p:nvPr/>
        </p:nvSpPr>
        <p:spPr bwMode="auto">
          <a:xfrm>
            <a:off x="2021085" y="2275106"/>
            <a:ext cx="7967145" cy="427809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fork10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() {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[N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];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child_status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(i = 0; i &lt; N; i++)</a:t>
            </a: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nb-NO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[i] = fork()) == 0) {</a:t>
            </a: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           exit(100+i); </a:t>
            </a:r>
            <a:r>
              <a:rPr lang="nb-NO" sz="16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nb-N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&lt; N;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++) {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Parent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wpid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wait(&amp;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child_status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(WIFEXITED(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child_status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"Child %d terminated with exit status %d\n"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wpid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, WEXITSTATUS(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child_status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"Child %d terminate abnormally\n"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782413" y="6195537"/>
            <a:ext cx="1146766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1673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91844" y="493712"/>
            <a:ext cx="8839200" cy="573088"/>
          </a:xfrm>
        </p:spPr>
        <p:txBody>
          <a:bodyPr/>
          <a:lstStyle/>
          <a:p>
            <a:r>
              <a:rPr lang="en-US" sz="3400" dirty="0" err="1">
                <a:latin typeface="Courier New" pitchFamily="49" charset="0"/>
              </a:rPr>
              <a:t>waitpid</a:t>
            </a:r>
            <a:r>
              <a:rPr lang="en-US" sz="3400" dirty="0"/>
              <a:t>: Waiting for a Specific Process</a:t>
            </a:r>
            <a:endParaRPr lang="en-US" sz="3400" dirty="0">
              <a:latin typeface="Courier New" pitchFamily="49" charset="0"/>
            </a:endParaRP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262966"/>
            <a:ext cx="8610600" cy="1099234"/>
          </a:xfrm>
        </p:spPr>
        <p:txBody>
          <a:bodyPr>
            <a:normAutofit lnSpcReduction="10000"/>
          </a:bodyPr>
          <a:lstStyle/>
          <a:p>
            <a:r>
              <a:rPr lang="en-US" sz="2000" dirty="0" err="1">
                <a:latin typeface="Courier New" pitchFamily="49" charset="0"/>
              </a:rPr>
              <a:t>pid_t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waitpid</a:t>
            </a:r>
            <a:r>
              <a:rPr lang="en-US" sz="2000" dirty="0">
                <a:latin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</a:rPr>
              <a:t>pid_t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pid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>
                <a:latin typeface="Courier New" pitchFamily="49" charset="0"/>
              </a:rPr>
              <a:t> *status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options)</a:t>
            </a:r>
          </a:p>
          <a:p>
            <a:pPr lvl="1"/>
            <a:r>
              <a:rPr lang="en-US" dirty="0"/>
              <a:t>Suspends current process until specific process terminates</a:t>
            </a:r>
          </a:p>
          <a:p>
            <a:pPr lvl="1"/>
            <a:r>
              <a:rPr lang="en-US" dirty="0"/>
              <a:t>Various options (see textbook)</a:t>
            </a:r>
          </a:p>
        </p:txBody>
      </p:sp>
      <p:sp>
        <p:nvSpPr>
          <p:cNvPr id="501764" name="Text Box 4"/>
          <p:cNvSpPr txBox="1">
            <a:spLocks noChangeArrowheads="1"/>
          </p:cNvSpPr>
          <p:nvPr/>
        </p:nvSpPr>
        <p:spPr bwMode="auto">
          <a:xfrm>
            <a:off x="2009287" y="2461716"/>
            <a:ext cx="7967145" cy="427809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fork11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() {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[N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];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Courier New"/>
                <a:cs typeface="Courier New"/>
              </a:rPr>
              <a:t>child_status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(i = 0; i &lt; N; i++)</a:t>
            </a: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nb-NO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[i] = fork()) == 0)</a:t>
            </a: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           exit(100+i); </a:t>
            </a:r>
            <a:r>
              <a:rPr lang="nb-NO" sz="16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nb-N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(i = N-1; i &gt;= 0; i--) {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a-DK" sz="1600" dirty="0" err="1">
                <a:solidFill>
                  <a:srgbClr val="C1651C"/>
                </a:solidFill>
                <a:latin typeface="Courier New"/>
                <a:cs typeface="Courier New"/>
              </a:rPr>
              <a:t>wpid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waitpid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[i], &amp;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child_status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0);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(WIFEXITED(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child_status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))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600" dirty="0">
                <a:solidFill>
                  <a:srgbClr val="9D206F"/>
                </a:solidFill>
                <a:latin typeface="Courier New"/>
                <a:cs typeface="Courier New"/>
              </a:rPr>
              <a:t>"Child %d </a:t>
            </a:r>
            <a:r>
              <a:rPr lang="da-DK" sz="1600" dirty="0" err="1">
                <a:solidFill>
                  <a:srgbClr val="9D206F"/>
                </a:solidFill>
                <a:latin typeface="Courier New"/>
                <a:cs typeface="Courier New"/>
              </a:rPr>
              <a:t>terminated</a:t>
            </a:r>
            <a:r>
              <a:rPr lang="da-DK" sz="1600" dirty="0">
                <a:solidFill>
                  <a:srgbClr val="9D206F"/>
                </a:solidFill>
                <a:latin typeface="Courier New"/>
                <a:cs typeface="Courier New"/>
              </a:rPr>
              <a:t> with exit status %d\n"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wpid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, WEXITSTATUS(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child_status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"Child %d terminate abnormally\n"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770615" y="6382147"/>
            <a:ext cx="1146766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3268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381000"/>
            <a:ext cx="8610600" cy="573088"/>
          </a:xfrm>
        </p:spPr>
        <p:txBody>
          <a:bodyPr/>
          <a:lstStyle/>
          <a:p>
            <a:r>
              <a:rPr lang="en-US" sz="3400" dirty="0" err="1">
                <a:latin typeface="Courier New" pitchFamily="49" charset="0"/>
              </a:rPr>
              <a:t>execve</a:t>
            </a:r>
            <a:r>
              <a:rPr lang="en-US" sz="3400" dirty="0">
                <a:latin typeface="Courier" pitchFamily="49" charset="0"/>
              </a:rPr>
              <a:t>:</a:t>
            </a:r>
            <a:r>
              <a:rPr lang="en-US" sz="3400" dirty="0"/>
              <a:t> Loading and Running Programs</a:t>
            </a:r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371600"/>
            <a:ext cx="87630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execve</a:t>
            </a:r>
            <a:r>
              <a:rPr lang="en-US" sz="2000" dirty="0">
                <a:latin typeface="Courier New"/>
                <a:cs typeface="Courier New"/>
              </a:rPr>
              <a:t>(char *filename, char *</a:t>
            </a:r>
            <a:r>
              <a:rPr lang="en-US" sz="2000" dirty="0" err="1">
                <a:latin typeface="Courier New"/>
                <a:cs typeface="Courier New"/>
              </a:rPr>
              <a:t>argv</a:t>
            </a:r>
            <a:r>
              <a:rPr lang="en-US" sz="2000" dirty="0">
                <a:latin typeface="Courier New"/>
                <a:cs typeface="Courier New"/>
              </a:rPr>
              <a:t>[], char *</a:t>
            </a:r>
            <a:r>
              <a:rPr lang="en-US" sz="2000" dirty="0" err="1">
                <a:latin typeface="Courier New"/>
                <a:cs typeface="Courier New"/>
              </a:rPr>
              <a:t>envp</a:t>
            </a:r>
            <a:r>
              <a:rPr lang="en-US" sz="2000" dirty="0">
                <a:latin typeface="Courier New"/>
                <a:cs typeface="Courier New"/>
              </a:rPr>
              <a:t>[])</a:t>
            </a:r>
            <a:endParaRPr lang="en-US" dirty="0"/>
          </a:p>
          <a:p>
            <a:r>
              <a:rPr lang="en-US" dirty="0"/>
              <a:t>Loads and runs in the current process:</a:t>
            </a:r>
          </a:p>
          <a:p>
            <a:pPr lvl="1"/>
            <a:r>
              <a:rPr lang="en-US" dirty="0"/>
              <a:t>Executable  file </a:t>
            </a:r>
            <a:r>
              <a:rPr lang="en-US" b="1" dirty="0">
                <a:latin typeface="Courier New" pitchFamily="49" charset="0"/>
                <a:ea typeface="+mn-ea"/>
                <a:cs typeface="+mn-cs"/>
              </a:rPr>
              <a:t>filename</a:t>
            </a:r>
          </a:p>
          <a:p>
            <a:pPr lvl="2"/>
            <a:r>
              <a:rPr lang="en-US" dirty="0">
                <a:latin typeface="Calibri"/>
                <a:ea typeface="+mn-ea"/>
                <a:cs typeface="Calibri"/>
              </a:rPr>
              <a:t>Can be object file or script file beginning with </a:t>
            </a:r>
            <a:r>
              <a:rPr lang="en-US" dirty="0">
                <a:latin typeface="Courier New"/>
                <a:ea typeface="+mn-ea"/>
                <a:cs typeface="Courier New"/>
              </a:rPr>
              <a:t>#!interpreter          </a:t>
            </a:r>
            <a:r>
              <a:rPr lang="en-US" dirty="0">
                <a:latin typeface="Calibri"/>
                <a:ea typeface="+mn-ea"/>
                <a:cs typeface="Calibri"/>
              </a:rPr>
              <a:t>(e.g., </a:t>
            </a:r>
            <a:r>
              <a:rPr lang="en-US" dirty="0">
                <a:latin typeface="Courier New"/>
                <a:ea typeface="+mn-ea"/>
                <a:cs typeface="Courier New"/>
              </a:rPr>
              <a:t>#!/bin/bash</a:t>
            </a:r>
            <a:r>
              <a:rPr lang="en-US" dirty="0">
                <a:latin typeface="Calibri"/>
                <a:ea typeface="+mn-ea"/>
                <a:cs typeface="Calibri"/>
              </a:rPr>
              <a:t>)</a:t>
            </a:r>
            <a:endParaRPr lang="en-US" dirty="0">
              <a:latin typeface="Courier New"/>
              <a:ea typeface="+mn-ea"/>
              <a:cs typeface="Courier New"/>
            </a:endParaRPr>
          </a:p>
          <a:p>
            <a:pPr lvl="1"/>
            <a:r>
              <a:rPr lang="en-US" dirty="0"/>
              <a:t>…with argument list </a:t>
            </a:r>
            <a:r>
              <a:rPr lang="en-US" b="1" dirty="0" err="1">
                <a:latin typeface="Courier New" pitchFamily="49" charset="0"/>
                <a:ea typeface="+mn-ea"/>
                <a:cs typeface="+mn-cs"/>
              </a:rPr>
              <a:t>argv</a:t>
            </a:r>
            <a:endParaRPr lang="en-US" b="1" dirty="0">
              <a:latin typeface="Courier New" pitchFamily="49" charset="0"/>
              <a:ea typeface="+mn-ea"/>
              <a:cs typeface="+mn-cs"/>
            </a:endParaRPr>
          </a:p>
          <a:p>
            <a:pPr lvl="2"/>
            <a:r>
              <a:rPr lang="en-US" dirty="0">
                <a:latin typeface="Calibri"/>
                <a:ea typeface="+mn-ea"/>
                <a:cs typeface="Calibri"/>
              </a:rPr>
              <a:t>By convention </a:t>
            </a:r>
            <a:r>
              <a:rPr lang="en-US" b="1" dirty="0" err="1">
                <a:latin typeface="Courier New" pitchFamily="49" charset="0"/>
                <a:ea typeface="+mn-ea"/>
                <a:cs typeface="+mn-cs"/>
              </a:rPr>
              <a:t>argv</a:t>
            </a:r>
            <a:r>
              <a:rPr lang="en-US" b="1" dirty="0">
                <a:latin typeface="Courier New" pitchFamily="49" charset="0"/>
                <a:ea typeface="+mn-ea"/>
                <a:cs typeface="+mn-cs"/>
              </a:rPr>
              <a:t>[0]==filename</a:t>
            </a:r>
          </a:p>
          <a:p>
            <a:pPr lvl="1"/>
            <a:r>
              <a:rPr lang="en-US" dirty="0"/>
              <a:t>…and  environment variable </a:t>
            </a:r>
            <a:r>
              <a:rPr lang="en-US" dirty="0">
                <a:latin typeface="Calibri"/>
                <a:ea typeface="+mn-ea"/>
                <a:cs typeface="Calibri"/>
              </a:rPr>
              <a:t>list</a:t>
            </a:r>
            <a:r>
              <a:rPr lang="en-US" b="1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b="1" dirty="0" err="1">
                <a:latin typeface="Courier New" pitchFamily="49" charset="0"/>
                <a:ea typeface="+mn-ea"/>
                <a:cs typeface="+mn-cs"/>
              </a:rPr>
              <a:t>envp</a:t>
            </a:r>
            <a:endParaRPr lang="en-US" b="1" dirty="0">
              <a:latin typeface="Courier New" pitchFamily="49" charset="0"/>
              <a:ea typeface="+mn-ea"/>
              <a:cs typeface="+mn-cs"/>
            </a:endParaRPr>
          </a:p>
          <a:p>
            <a:pPr lvl="2"/>
            <a:r>
              <a:rPr lang="en-US" dirty="0"/>
              <a:t>“name=value” strings (e.g., </a:t>
            </a:r>
            <a:r>
              <a:rPr lang="en-US" dirty="0">
                <a:latin typeface="Courier New"/>
                <a:cs typeface="Courier New"/>
              </a:rPr>
              <a:t>USER=</a:t>
            </a:r>
            <a:r>
              <a:rPr lang="en-US" dirty="0" err="1">
                <a:latin typeface="Courier New"/>
                <a:cs typeface="Courier New"/>
              </a:rPr>
              <a:t>droh</a:t>
            </a:r>
            <a:r>
              <a:rPr lang="en-US" dirty="0"/>
              <a:t>)</a:t>
            </a:r>
          </a:p>
          <a:p>
            <a:pPr lvl="2"/>
            <a:r>
              <a:rPr lang="en-US" dirty="0" err="1">
                <a:latin typeface="Courier New"/>
                <a:cs typeface="Courier New"/>
              </a:rPr>
              <a:t>getenv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putenv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printenv</a:t>
            </a:r>
            <a:endParaRPr lang="en-US" b="1" dirty="0">
              <a:latin typeface="Courier New" pitchFamily="49" charset="0"/>
              <a:ea typeface="+mn-ea"/>
              <a:cs typeface="+mn-cs"/>
            </a:endParaRPr>
          </a:p>
          <a:p>
            <a:r>
              <a:rPr lang="en-US" dirty="0"/>
              <a:t>Overwrites code, data, and stack</a:t>
            </a:r>
          </a:p>
          <a:p>
            <a:pPr lvl="1"/>
            <a:r>
              <a:rPr lang="en-US" dirty="0"/>
              <a:t>Retains PID, open files and signal context.</a:t>
            </a:r>
          </a:p>
          <a:p>
            <a:pPr lvl="1"/>
            <a:r>
              <a:rPr lang="en-US" dirty="0">
                <a:highlight>
                  <a:srgbClr val="FF0000"/>
                </a:highlight>
              </a:rPr>
              <a:t>Hence we make all work in child as it is wiped out once </a:t>
            </a:r>
            <a:r>
              <a:rPr lang="en-US" dirty="0" err="1">
                <a:highlight>
                  <a:srgbClr val="FF0000"/>
                </a:highlight>
              </a:rPr>
              <a:t>execve</a:t>
            </a:r>
            <a:r>
              <a:rPr lang="en-US" dirty="0">
                <a:highlight>
                  <a:srgbClr val="FF0000"/>
                </a:highlight>
              </a:rPr>
              <a:t> is called</a:t>
            </a:r>
          </a:p>
          <a:p>
            <a:r>
              <a:rPr lang="en-US" dirty="0"/>
              <a:t>Called </a:t>
            </a:r>
            <a:r>
              <a:rPr lang="en-US" dirty="0">
                <a:solidFill>
                  <a:srgbClr val="FF0000"/>
                </a:solidFill>
              </a:rPr>
              <a:t>once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never </a:t>
            </a:r>
            <a:r>
              <a:rPr lang="en-US" dirty="0"/>
              <a:t>returns</a:t>
            </a:r>
          </a:p>
          <a:p>
            <a:pPr lvl="1"/>
            <a:r>
              <a:rPr lang="en-US" dirty="0"/>
              <a:t>…except if there is an error</a:t>
            </a:r>
          </a:p>
        </p:txBody>
      </p:sp>
    </p:spTree>
    <p:extLst>
      <p:ext uri="{BB962C8B-B14F-4D97-AF65-F5344CB8AC3E}">
        <p14:creationId xmlns:p14="http://schemas.microsoft.com/office/powerpoint/2010/main" val="333925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762000"/>
            <a:ext cx="3259926" cy="1905000"/>
          </a:xfrm>
        </p:spPr>
        <p:txBody>
          <a:bodyPr>
            <a:normAutofit fontScale="90000"/>
          </a:bodyPr>
          <a:lstStyle/>
          <a:p>
            <a:r>
              <a:rPr lang="en-US" dirty="0"/>
              <a:t>Structure of </a:t>
            </a:r>
            <a:br>
              <a:rPr lang="en-US" dirty="0"/>
            </a:br>
            <a:r>
              <a:rPr lang="en-US" dirty="0"/>
              <a:t>the stack when a new program starts</a:t>
            </a:r>
          </a:p>
        </p:txBody>
      </p:sp>
      <p:sp>
        <p:nvSpPr>
          <p:cNvPr id="38" name="Rectangle 379"/>
          <p:cNvSpPr>
            <a:spLocks noChangeArrowheads="1"/>
          </p:cNvSpPr>
          <p:nvPr/>
        </p:nvSpPr>
        <p:spPr bwMode="auto">
          <a:xfrm>
            <a:off x="5521944" y="381000"/>
            <a:ext cx="2819400" cy="68580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rPr>
              <a:t>Null-terminated</a:t>
            </a:r>
          </a:p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rPr>
              <a:t>environment variable strings</a:t>
            </a:r>
          </a:p>
        </p:txBody>
      </p:sp>
      <p:sp>
        <p:nvSpPr>
          <p:cNvPr id="39" name="Rectangle 381"/>
          <p:cNvSpPr>
            <a:spLocks noChangeArrowheads="1"/>
          </p:cNvSpPr>
          <p:nvPr/>
        </p:nvSpPr>
        <p:spPr bwMode="auto">
          <a:xfrm>
            <a:off x="5521944" y="1066800"/>
            <a:ext cx="2819400" cy="685800"/>
          </a:xfrm>
          <a:prstGeom prst="rect">
            <a:avLst/>
          </a:prstGeom>
          <a:solidFill>
            <a:srgbClr val="ADADEB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kern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rPr>
              <a:t>Null-terminated</a:t>
            </a:r>
          </a:p>
          <a:p>
            <a:pPr algn="ctr">
              <a:defRPr/>
            </a:pPr>
            <a:r>
              <a:rPr lang="en-US" kern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rPr>
              <a:t>command-line arg strings</a:t>
            </a:r>
          </a:p>
        </p:txBody>
      </p:sp>
      <p:sp>
        <p:nvSpPr>
          <p:cNvPr id="40" name="Rectangle 382"/>
          <p:cNvSpPr>
            <a:spLocks noChangeArrowheads="1"/>
          </p:cNvSpPr>
          <p:nvPr/>
        </p:nvSpPr>
        <p:spPr bwMode="auto">
          <a:xfrm>
            <a:off x="5521944" y="1752600"/>
            <a:ext cx="2819400" cy="304800"/>
          </a:xfrm>
          <a:prstGeom prst="rect">
            <a:avLst/>
          </a:prstGeom>
          <a:solidFill>
            <a:srgbClr val="C0C0C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41" name="Rectangle 383"/>
          <p:cNvSpPr>
            <a:spLocks noChangeArrowheads="1"/>
          </p:cNvSpPr>
          <p:nvPr/>
        </p:nvSpPr>
        <p:spPr bwMode="auto">
          <a:xfrm>
            <a:off x="5521944" y="2057400"/>
            <a:ext cx="2819400" cy="30480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kern="0" dirty="0" err="1">
                <a:solidFill>
                  <a:sysClr val="windowText" lastClr="000000"/>
                </a:solidFill>
                <a:latin typeface="Courier New" charset="0"/>
              </a:rPr>
              <a:t>envp</a:t>
            </a:r>
            <a:r>
              <a:rPr lang="en-US" kern="0" dirty="0">
                <a:solidFill>
                  <a:sysClr val="windowText" lastClr="000000"/>
                </a:solidFill>
                <a:latin typeface="Courier New" charset="0"/>
              </a:rPr>
              <a:t>[n] == NULL</a:t>
            </a:r>
          </a:p>
        </p:txBody>
      </p:sp>
      <p:sp>
        <p:nvSpPr>
          <p:cNvPr id="42" name="Rectangle 384"/>
          <p:cNvSpPr>
            <a:spLocks noChangeArrowheads="1"/>
          </p:cNvSpPr>
          <p:nvPr/>
        </p:nvSpPr>
        <p:spPr bwMode="auto">
          <a:xfrm>
            <a:off x="5521944" y="2362200"/>
            <a:ext cx="2819400" cy="30480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kern="0">
                <a:solidFill>
                  <a:sysClr val="windowText" lastClr="000000"/>
                </a:solidFill>
                <a:latin typeface="Courier New" charset="0"/>
              </a:rPr>
              <a:t>envp[n-1]</a:t>
            </a:r>
          </a:p>
        </p:txBody>
      </p:sp>
      <p:sp>
        <p:nvSpPr>
          <p:cNvPr id="43" name="Rectangle 385"/>
          <p:cNvSpPr>
            <a:spLocks noChangeArrowheads="1"/>
          </p:cNvSpPr>
          <p:nvPr/>
        </p:nvSpPr>
        <p:spPr bwMode="auto">
          <a:xfrm>
            <a:off x="5521944" y="2667000"/>
            <a:ext cx="2819400" cy="30480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sz="2000" kern="0">
                <a:solidFill>
                  <a:sysClr val="windowText" lastClr="000000"/>
                </a:solidFill>
              </a:rPr>
              <a:t>...</a:t>
            </a:r>
          </a:p>
        </p:txBody>
      </p:sp>
      <p:sp>
        <p:nvSpPr>
          <p:cNvPr id="44" name="Rectangle 386"/>
          <p:cNvSpPr>
            <a:spLocks noChangeArrowheads="1"/>
          </p:cNvSpPr>
          <p:nvPr/>
        </p:nvSpPr>
        <p:spPr bwMode="auto">
          <a:xfrm>
            <a:off x="5521944" y="2971800"/>
            <a:ext cx="2819400" cy="30480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kern="0">
                <a:solidFill>
                  <a:sysClr val="windowText" lastClr="000000"/>
                </a:solidFill>
                <a:latin typeface="Courier New" charset="0"/>
              </a:rPr>
              <a:t>envp[0]</a:t>
            </a:r>
          </a:p>
        </p:txBody>
      </p:sp>
      <p:sp>
        <p:nvSpPr>
          <p:cNvPr id="45" name="Rectangle 387"/>
          <p:cNvSpPr>
            <a:spLocks noChangeArrowheads="1"/>
          </p:cNvSpPr>
          <p:nvPr/>
        </p:nvSpPr>
        <p:spPr bwMode="auto">
          <a:xfrm>
            <a:off x="5521944" y="3276600"/>
            <a:ext cx="28194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kern="0">
                <a:solidFill>
                  <a:sysClr val="windowText" lastClr="000000"/>
                </a:solidFill>
                <a:latin typeface="Courier New" charset="0"/>
              </a:rPr>
              <a:t>argv[argc] = NULL</a:t>
            </a:r>
          </a:p>
        </p:txBody>
      </p:sp>
      <p:sp>
        <p:nvSpPr>
          <p:cNvPr id="46" name="Rectangle 388"/>
          <p:cNvSpPr>
            <a:spLocks noChangeArrowheads="1"/>
          </p:cNvSpPr>
          <p:nvPr/>
        </p:nvSpPr>
        <p:spPr bwMode="auto">
          <a:xfrm>
            <a:off x="5521944" y="3581400"/>
            <a:ext cx="2819400" cy="304800"/>
          </a:xfrm>
          <a:prstGeom prst="rect">
            <a:avLst/>
          </a:prstGeom>
          <a:solidFill>
            <a:srgbClr val="ADADEB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kern="0">
                <a:solidFill>
                  <a:sysClr val="windowText" lastClr="000000"/>
                </a:solidFill>
                <a:latin typeface="Courier New" charset="0"/>
              </a:rPr>
              <a:t>argv[argc-1]</a:t>
            </a:r>
          </a:p>
        </p:txBody>
      </p:sp>
      <p:sp>
        <p:nvSpPr>
          <p:cNvPr id="47" name="Rectangle 389"/>
          <p:cNvSpPr>
            <a:spLocks noChangeArrowheads="1"/>
          </p:cNvSpPr>
          <p:nvPr/>
        </p:nvSpPr>
        <p:spPr bwMode="auto">
          <a:xfrm>
            <a:off x="5521944" y="3886200"/>
            <a:ext cx="2819400" cy="304800"/>
          </a:xfrm>
          <a:prstGeom prst="rect">
            <a:avLst/>
          </a:prstGeom>
          <a:solidFill>
            <a:srgbClr val="ADADEB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sz="2000" kern="0">
                <a:solidFill>
                  <a:sysClr val="windowText" lastClr="000000"/>
                </a:solidFill>
              </a:rPr>
              <a:t>...</a:t>
            </a:r>
          </a:p>
        </p:txBody>
      </p:sp>
      <p:sp>
        <p:nvSpPr>
          <p:cNvPr id="48" name="Rectangle 390"/>
          <p:cNvSpPr>
            <a:spLocks noChangeArrowheads="1"/>
          </p:cNvSpPr>
          <p:nvPr/>
        </p:nvSpPr>
        <p:spPr bwMode="auto">
          <a:xfrm>
            <a:off x="5521944" y="4191000"/>
            <a:ext cx="2819400" cy="304800"/>
          </a:xfrm>
          <a:prstGeom prst="rect">
            <a:avLst/>
          </a:prstGeom>
          <a:solidFill>
            <a:srgbClr val="ADADEB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kern="0">
                <a:solidFill>
                  <a:sysClr val="windowText" lastClr="000000"/>
                </a:solidFill>
                <a:latin typeface="Courier New" charset="0"/>
              </a:rPr>
              <a:t>argv[0]</a:t>
            </a:r>
          </a:p>
        </p:txBody>
      </p:sp>
      <p:sp>
        <p:nvSpPr>
          <p:cNvPr id="49" name="Rectangle 399"/>
          <p:cNvSpPr>
            <a:spLocks noChangeArrowheads="1"/>
          </p:cNvSpPr>
          <p:nvPr/>
        </p:nvSpPr>
        <p:spPr bwMode="auto">
          <a:xfrm>
            <a:off x="5533385" y="5488077"/>
            <a:ext cx="2819400" cy="685800"/>
          </a:xfrm>
          <a:prstGeom prst="rect">
            <a:avLst/>
          </a:prstGeom>
          <a:noFill/>
          <a:ln w="12700">
            <a:solidFill>
              <a:srgbClr val="000000"/>
            </a:solidFill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rPr>
              <a:t>Future stack frame for</a:t>
            </a:r>
          </a:p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ourier New" charset="0"/>
              </a:rPr>
              <a:t>main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50" name="Text Box 401"/>
          <p:cNvSpPr txBox="1">
            <a:spLocks noChangeArrowheads="1"/>
          </p:cNvSpPr>
          <p:nvPr/>
        </p:nvSpPr>
        <p:spPr bwMode="auto">
          <a:xfrm>
            <a:off x="9281737" y="2416443"/>
            <a:ext cx="1242648" cy="646331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ourier New" charset="0"/>
              </a:rPr>
              <a:t>environ</a:t>
            </a:r>
          </a:p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rPr>
              <a:t>(global </a:t>
            </a:r>
            <a:r>
              <a:rPr lang="en-US" kern="0" dirty="0" err="1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rPr>
              <a:t>var</a:t>
            </a:r>
            <a:r>
              <a:rPr lang="en-US" kern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rPr>
              <a:t>)</a:t>
            </a:r>
          </a:p>
        </p:txBody>
      </p:sp>
      <p:sp>
        <p:nvSpPr>
          <p:cNvPr id="51" name="Line 406"/>
          <p:cNvSpPr>
            <a:spLocks noChangeShapeType="1"/>
          </p:cNvSpPr>
          <p:nvPr/>
        </p:nvSpPr>
        <p:spPr bwMode="auto">
          <a:xfrm flipV="1">
            <a:off x="4569405" y="4435332"/>
            <a:ext cx="961021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" name="Line 407"/>
          <p:cNvSpPr>
            <a:spLocks noChangeShapeType="1"/>
          </p:cNvSpPr>
          <p:nvPr/>
        </p:nvSpPr>
        <p:spPr bwMode="auto">
          <a:xfrm flipH="1">
            <a:off x="5140944" y="4279900"/>
            <a:ext cx="4953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3" name="Line 408"/>
          <p:cNvSpPr>
            <a:spLocks noChangeShapeType="1"/>
          </p:cNvSpPr>
          <p:nvPr/>
        </p:nvSpPr>
        <p:spPr bwMode="auto">
          <a:xfrm flipV="1">
            <a:off x="5140944" y="1676400"/>
            <a:ext cx="0" cy="259080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4" name="Line 409"/>
          <p:cNvSpPr>
            <a:spLocks noChangeShapeType="1"/>
          </p:cNvSpPr>
          <p:nvPr/>
        </p:nvSpPr>
        <p:spPr bwMode="auto">
          <a:xfrm>
            <a:off x="5140944" y="1676400"/>
            <a:ext cx="3810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5" name="Line 411"/>
          <p:cNvSpPr>
            <a:spLocks noChangeShapeType="1"/>
          </p:cNvSpPr>
          <p:nvPr/>
        </p:nvSpPr>
        <p:spPr bwMode="auto">
          <a:xfrm flipH="1">
            <a:off x="8227044" y="3060700"/>
            <a:ext cx="4953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6" name="Line 412"/>
          <p:cNvSpPr>
            <a:spLocks noChangeShapeType="1"/>
          </p:cNvSpPr>
          <p:nvPr/>
        </p:nvSpPr>
        <p:spPr bwMode="auto">
          <a:xfrm flipH="1" flipV="1">
            <a:off x="8760444" y="990600"/>
            <a:ext cx="0" cy="205740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7" name="Line 413"/>
          <p:cNvSpPr>
            <a:spLocks noChangeShapeType="1"/>
          </p:cNvSpPr>
          <p:nvPr/>
        </p:nvSpPr>
        <p:spPr bwMode="auto">
          <a:xfrm>
            <a:off x="8341344" y="990600"/>
            <a:ext cx="3810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8" name="Oval 417"/>
          <p:cNvSpPr>
            <a:spLocks noChangeAspect="1" noChangeArrowheads="1"/>
          </p:cNvSpPr>
          <p:nvPr/>
        </p:nvSpPr>
        <p:spPr bwMode="auto">
          <a:xfrm>
            <a:off x="5636245" y="4238626"/>
            <a:ext cx="92075" cy="9207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9" name="Oval 419"/>
          <p:cNvSpPr>
            <a:spLocks noChangeAspect="1" noChangeArrowheads="1"/>
          </p:cNvSpPr>
          <p:nvPr/>
        </p:nvSpPr>
        <p:spPr bwMode="auto">
          <a:xfrm>
            <a:off x="8150845" y="3019426"/>
            <a:ext cx="92075" cy="9207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60" name="Text Box 421"/>
          <p:cNvSpPr txBox="1">
            <a:spLocks noChangeArrowheads="1"/>
          </p:cNvSpPr>
          <p:nvPr/>
        </p:nvSpPr>
        <p:spPr bwMode="auto">
          <a:xfrm>
            <a:off x="8476671" y="288409"/>
            <a:ext cx="16690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rPr>
              <a:t>Bottom of stack</a:t>
            </a:r>
          </a:p>
        </p:txBody>
      </p:sp>
      <p:sp>
        <p:nvSpPr>
          <p:cNvPr id="61" name="Text Box 422"/>
          <p:cNvSpPr txBox="1">
            <a:spLocks noChangeArrowheads="1"/>
          </p:cNvSpPr>
          <p:nvPr/>
        </p:nvSpPr>
        <p:spPr bwMode="auto">
          <a:xfrm>
            <a:off x="8504560" y="5251303"/>
            <a:ext cx="13179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rPr>
              <a:t>Top of stack</a:t>
            </a:r>
          </a:p>
        </p:txBody>
      </p:sp>
      <p:sp>
        <p:nvSpPr>
          <p:cNvPr id="64" name="Line 431"/>
          <p:cNvSpPr>
            <a:spLocks noChangeShapeType="1"/>
          </p:cNvSpPr>
          <p:nvPr/>
        </p:nvSpPr>
        <p:spPr bwMode="auto">
          <a:xfrm>
            <a:off x="8930068" y="3154103"/>
            <a:ext cx="398673" cy="194247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65" name="Line 433"/>
          <p:cNvSpPr>
            <a:spLocks noChangeShapeType="1"/>
          </p:cNvSpPr>
          <p:nvPr/>
        </p:nvSpPr>
        <p:spPr bwMode="auto">
          <a:xfrm flipH="1">
            <a:off x="8354040" y="3153838"/>
            <a:ext cx="585722" cy="16008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66" name="Text Box 401"/>
          <p:cNvSpPr txBox="1">
            <a:spLocks noChangeArrowheads="1"/>
          </p:cNvSpPr>
          <p:nvPr/>
        </p:nvSpPr>
        <p:spPr bwMode="auto">
          <a:xfrm>
            <a:off x="3436773" y="4132836"/>
            <a:ext cx="1113312" cy="5847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>
            <a:noAutofit/>
          </a:bodyPr>
          <a:lstStyle/>
          <a:p>
            <a:pPr algn="ctr">
              <a:defRPr/>
            </a:pPr>
            <a:r>
              <a:rPr lang="en-US" kern="0" dirty="0" err="1">
                <a:solidFill>
                  <a:sysClr val="windowText" lastClr="000000"/>
                </a:solidFill>
                <a:latin typeface="Courier New" charset="0"/>
              </a:rPr>
              <a:t>argv</a:t>
            </a:r>
            <a:endParaRPr lang="en-US" kern="0" dirty="0">
              <a:solidFill>
                <a:sysClr val="windowText" lastClr="000000"/>
              </a:solidFill>
              <a:latin typeface="Courier New" charset="0"/>
            </a:endParaRPr>
          </a:p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rPr>
              <a:t>(in </a:t>
            </a:r>
            <a:r>
              <a:rPr lang="en-US" kern="0" dirty="0">
                <a:solidFill>
                  <a:sysClr val="windowText" lastClr="000000"/>
                </a:solidFill>
                <a:latin typeface="Courier New" charset="0"/>
                <a:ea typeface="Courier New" charset="0"/>
                <a:cs typeface="Courier New" charset="0"/>
              </a:rPr>
              <a:t>%</a:t>
            </a:r>
            <a:r>
              <a:rPr lang="en-US" kern="0" dirty="0" err="1">
                <a:solidFill>
                  <a:sysClr val="windowText" lastClr="000000"/>
                </a:solidFill>
                <a:latin typeface="Courier New" charset="0"/>
                <a:ea typeface="Courier New" charset="0"/>
                <a:cs typeface="Courier New" charset="0"/>
              </a:rPr>
              <a:t>rsi</a:t>
            </a:r>
            <a:r>
              <a:rPr lang="en-US" kern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rPr>
              <a:t>)</a:t>
            </a:r>
          </a:p>
        </p:txBody>
      </p:sp>
      <p:sp>
        <p:nvSpPr>
          <p:cNvPr id="67" name="Text Box 401"/>
          <p:cNvSpPr txBox="1">
            <a:spLocks noChangeArrowheads="1"/>
          </p:cNvSpPr>
          <p:nvPr/>
        </p:nvSpPr>
        <p:spPr bwMode="auto">
          <a:xfrm>
            <a:off x="9305870" y="3243117"/>
            <a:ext cx="1189831" cy="620121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square" anchor="ctr">
            <a:noAutofit/>
          </a:bodyPr>
          <a:lstStyle/>
          <a:p>
            <a:pPr algn="ctr">
              <a:defRPr/>
            </a:pPr>
            <a:r>
              <a:rPr lang="en-US" kern="0" dirty="0" err="1">
                <a:solidFill>
                  <a:sysClr val="windowText" lastClr="000000"/>
                </a:solidFill>
                <a:latin typeface="Courier New" charset="0"/>
              </a:rPr>
              <a:t>envp</a:t>
            </a:r>
            <a:endParaRPr lang="en-US" kern="0" dirty="0">
              <a:solidFill>
                <a:sysClr val="windowText" lastClr="000000"/>
              </a:solidFill>
              <a:latin typeface="Courier New" charset="0"/>
            </a:endParaRPr>
          </a:p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rPr>
              <a:t>(in </a:t>
            </a:r>
            <a:r>
              <a:rPr lang="en-US" kern="0" dirty="0">
                <a:solidFill>
                  <a:sysClr val="windowText" lastClr="000000"/>
                </a:solidFill>
                <a:latin typeface="Courier New" charset="0"/>
                <a:ea typeface="Courier New" charset="0"/>
                <a:cs typeface="Courier New" charset="0"/>
              </a:rPr>
              <a:t>%</a:t>
            </a:r>
            <a:r>
              <a:rPr lang="en-US" kern="0" dirty="0" err="1">
                <a:solidFill>
                  <a:sysClr val="windowText" lastClr="000000"/>
                </a:solidFill>
                <a:latin typeface="Courier New" charset="0"/>
                <a:ea typeface="Courier New" charset="0"/>
                <a:cs typeface="Courier New" charset="0"/>
              </a:rPr>
              <a:t>rdx</a:t>
            </a:r>
            <a:r>
              <a:rPr lang="en-US" kern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rPr>
              <a:t>)</a:t>
            </a:r>
          </a:p>
        </p:txBody>
      </p:sp>
      <p:sp>
        <p:nvSpPr>
          <p:cNvPr id="68" name="Line 431"/>
          <p:cNvSpPr>
            <a:spLocks noChangeShapeType="1"/>
          </p:cNvSpPr>
          <p:nvPr/>
        </p:nvSpPr>
        <p:spPr bwMode="auto">
          <a:xfrm flipV="1">
            <a:off x="8945183" y="2940362"/>
            <a:ext cx="398673" cy="194247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69" name="Rectangle 379"/>
          <p:cNvSpPr>
            <a:spLocks noChangeArrowheads="1"/>
          </p:cNvSpPr>
          <p:nvPr/>
        </p:nvSpPr>
        <p:spPr bwMode="auto">
          <a:xfrm>
            <a:off x="5525615" y="4801237"/>
            <a:ext cx="2819400" cy="685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rPr>
              <a:t>Stack frame for </a:t>
            </a:r>
          </a:p>
          <a:p>
            <a:pPr algn="ctr">
              <a:defRPr/>
            </a:pPr>
            <a:r>
              <a:rPr lang="en-US" kern="0" dirty="0" err="1">
                <a:solidFill>
                  <a:sysClr val="windowText" lastClr="000000"/>
                </a:solidFill>
                <a:latin typeface="Courier New"/>
                <a:cs typeface="Courier New"/>
              </a:rPr>
              <a:t>libc_start_main</a:t>
            </a:r>
            <a:endParaRPr lang="en-US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70" name="Rectangle 382"/>
          <p:cNvSpPr>
            <a:spLocks noChangeArrowheads="1"/>
          </p:cNvSpPr>
          <p:nvPr/>
        </p:nvSpPr>
        <p:spPr bwMode="auto">
          <a:xfrm>
            <a:off x="5525614" y="4502315"/>
            <a:ext cx="2819400" cy="304800"/>
          </a:xfrm>
          <a:prstGeom prst="rect">
            <a:avLst/>
          </a:prstGeom>
          <a:solidFill>
            <a:srgbClr val="C0C0C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71" name="Text Box 401"/>
          <p:cNvSpPr txBox="1">
            <a:spLocks noChangeArrowheads="1"/>
          </p:cNvSpPr>
          <p:nvPr/>
        </p:nvSpPr>
        <p:spPr bwMode="auto">
          <a:xfrm>
            <a:off x="3429000" y="4914535"/>
            <a:ext cx="1113312" cy="5847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>
            <a:noAutofit/>
          </a:bodyPr>
          <a:lstStyle/>
          <a:p>
            <a:pPr algn="ctr">
              <a:defRPr/>
            </a:pPr>
            <a:r>
              <a:rPr lang="en-US" kern="0" dirty="0" err="1">
                <a:solidFill>
                  <a:sysClr val="windowText" lastClr="000000"/>
                </a:solidFill>
                <a:latin typeface="Courier New" charset="0"/>
              </a:rPr>
              <a:t>argc</a:t>
            </a:r>
            <a:endParaRPr lang="en-US" kern="0" dirty="0">
              <a:solidFill>
                <a:sysClr val="windowText" lastClr="000000"/>
              </a:solidFill>
              <a:latin typeface="Courier New" charset="0"/>
            </a:endParaRPr>
          </a:p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rPr>
              <a:t>(in </a:t>
            </a:r>
            <a:r>
              <a:rPr lang="en-US" kern="0" dirty="0">
                <a:solidFill>
                  <a:sysClr val="windowText" lastClr="000000"/>
                </a:solidFill>
                <a:latin typeface="Courier New" charset="0"/>
                <a:ea typeface="Courier New" charset="0"/>
                <a:cs typeface="Courier New" charset="0"/>
              </a:rPr>
              <a:t>%</a:t>
            </a:r>
            <a:r>
              <a:rPr lang="en-US" kern="0" dirty="0" err="1">
                <a:solidFill>
                  <a:sysClr val="windowText" lastClr="000000"/>
                </a:solidFill>
                <a:latin typeface="Courier New" charset="0"/>
                <a:ea typeface="Courier New" charset="0"/>
                <a:cs typeface="Courier New" charset="0"/>
              </a:rPr>
              <a:t>rdi</a:t>
            </a:r>
            <a:r>
              <a:rPr lang="en-US" kern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630602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execve</a:t>
            </a:r>
            <a:r>
              <a:rPr lang="en-US" dirty="0"/>
              <a:t> Example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209800" y="2044580"/>
            <a:ext cx="7129340" cy="1393002"/>
            <a:chOff x="685800" y="3352800"/>
            <a:chExt cx="7129340" cy="1393002"/>
          </a:xfrm>
        </p:grpSpPr>
        <p:sp>
          <p:nvSpPr>
            <p:cNvPr id="13" name="Rectangle 23"/>
            <p:cNvSpPr>
              <a:spLocks noChangeArrowheads="1"/>
            </p:cNvSpPr>
            <p:nvPr/>
          </p:nvSpPr>
          <p:spPr bwMode="auto">
            <a:xfrm>
              <a:off x="2590800" y="3352800"/>
              <a:ext cx="2209800" cy="304800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dirty="0" err="1">
                  <a:latin typeface="Courier New"/>
                  <a:cs typeface="Courier New"/>
                </a:rPr>
                <a:t>envp</a:t>
              </a:r>
              <a:r>
                <a:rPr lang="en-US" dirty="0">
                  <a:latin typeface="Courier New"/>
                  <a:cs typeface="Courier New"/>
                </a:rPr>
                <a:t>[n] = NULL</a:t>
              </a:r>
            </a:p>
          </p:txBody>
        </p:sp>
        <p:sp>
          <p:nvSpPr>
            <p:cNvPr id="15" name="Rectangle 23"/>
            <p:cNvSpPr>
              <a:spLocks noChangeArrowheads="1"/>
            </p:cNvSpPr>
            <p:nvPr/>
          </p:nvSpPr>
          <p:spPr bwMode="auto">
            <a:xfrm>
              <a:off x="2590800" y="3657600"/>
              <a:ext cx="2209800" cy="304800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dirty="0" err="1">
                  <a:latin typeface="Courier New"/>
                  <a:cs typeface="Courier New"/>
                </a:rPr>
                <a:t>envp</a:t>
              </a:r>
              <a:r>
                <a:rPr lang="en-US" dirty="0">
                  <a:latin typeface="Courier New"/>
                  <a:cs typeface="Courier New"/>
                </a:rPr>
                <a:t>[n-1]</a:t>
              </a:r>
            </a:p>
          </p:txBody>
        </p:sp>
        <p:sp>
          <p:nvSpPr>
            <p:cNvPr id="16" name="Rectangle 23"/>
            <p:cNvSpPr>
              <a:spLocks noChangeArrowheads="1"/>
            </p:cNvSpPr>
            <p:nvPr/>
          </p:nvSpPr>
          <p:spPr bwMode="auto">
            <a:xfrm>
              <a:off x="2590800" y="4267200"/>
              <a:ext cx="2209800" cy="293132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dirty="0" err="1">
                  <a:latin typeface="Courier New"/>
                  <a:cs typeface="Courier New"/>
                </a:rPr>
                <a:t>envp</a:t>
              </a:r>
              <a:r>
                <a:rPr lang="en-US" dirty="0">
                  <a:latin typeface="Courier New"/>
                  <a:cs typeface="Courier New"/>
                </a:rPr>
                <a:t>[0]</a:t>
              </a:r>
            </a:p>
          </p:txBody>
        </p:sp>
        <p:sp>
          <p:nvSpPr>
            <p:cNvPr id="17" name="Rectangle 23"/>
            <p:cNvSpPr>
              <a:spLocks noChangeArrowheads="1"/>
            </p:cNvSpPr>
            <p:nvPr/>
          </p:nvSpPr>
          <p:spPr bwMode="auto">
            <a:xfrm>
              <a:off x="2590800" y="3962400"/>
              <a:ext cx="2209800" cy="304800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dirty="0">
                  <a:latin typeface="Courier New"/>
                  <a:cs typeface="Courier New"/>
                </a:rPr>
                <a:t>…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562600" y="4234130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r>
                <a:rPr lang="en-US" dirty="0">
                  <a:latin typeface="Courier New"/>
                  <a:cs typeface="Courier New"/>
                </a:rPr>
                <a:t>USER=</a:t>
              </a:r>
              <a:r>
                <a:rPr lang="en-US" dirty="0" err="1">
                  <a:latin typeface="Courier New"/>
                  <a:cs typeface="Courier New"/>
                </a:rPr>
                <a:t>droh</a:t>
              </a:r>
              <a:r>
                <a:rPr lang="en-US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endParaRPr lang="en-US" dirty="0">
                <a:latin typeface="Courier New"/>
                <a:cs typeface="Courier New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62600" y="3624074"/>
              <a:ext cx="2252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r>
                <a:rPr lang="en-US" dirty="0">
                  <a:latin typeface="Courier New"/>
                  <a:cs typeface="Courier New"/>
                </a:rPr>
                <a:t>PWD=/</a:t>
              </a:r>
              <a:r>
                <a:rPr lang="en-US" dirty="0" err="1">
                  <a:latin typeface="Courier New"/>
                  <a:cs typeface="Courier New"/>
                </a:rPr>
                <a:t>usr</a:t>
              </a:r>
              <a:r>
                <a:rPr lang="en-US" dirty="0">
                  <a:latin typeface="Courier New"/>
                  <a:cs typeface="Courier New"/>
                </a:rPr>
                <a:t>/</a:t>
              </a:r>
              <a:r>
                <a:rPr lang="en-US" dirty="0" err="1">
                  <a:latin typeface="Courier New"/>
                  <a:cs typeface="Courier New"/>
                </a:rPr>
                <a:t>droh</a:t>
              </a:r>
              <a:r>
                <a:rPr lang="en-US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endParaRPr lang="en-US" dirty="0">
                <a:latin typeface="Courier New"/>
                <a:cs typeface="Courier New"/>
              </a:endParaRPr>
            </a:p>
          </p:txBody>
        </p:sp>
        <p:cxnSp>
          <p:nvCxnSpPr>
            <p:cNvPr id="47" name="Straight Arrow Connector 46"/>
            <p:cNvCxnSpPr>
              <a:stCxn id="16" idx="3"/>
              <a:endCxn id="33" idx="1"/>
            </p:cNvCxnSpPr>
            <p:nvPr/>
          </p:nvCxnSpPr>
          <p:spPr bwMode="auto">
            <a:xfrm>
              <a:off x="4800600" y="4413766"/>
              <a:ext cx="762000" cy="50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3" name="Straight Arrow Connector 52"/>
            <p:cNvCxnSpPr>
              <a:stCxn id="15" idx="3"/>
              <a:endCxn id="35" idx="1"/>
            </p:cNvCxnSpPr>
            <p:nvPr/>
          </p:nvCxnSpPr>
          <p:spPr bwMode="auto">
            <a:xfrm flipV="1">
              <a:off x="4800600" y="3808740"/>
              <a:ext cx="762000" cy="12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685800" y="4376470"/>
              <a:ext cx="1154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/>
                  <a:cs typeface="Courier New"/>
                </a:rPr>
                <a:t>environ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 flipV="1">
              <a:off x="1828800" y="4560332"/>
              <a:ext cx="717550" cy="80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2146643" y="5029200"/>
            <a:ext cx="13391808" cy="156966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>
                <a:solidFill>
                  <a:srgbClr val="9D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Fork()) == 0) {   </a:t>
            </a:r>
            <a:r>
              <a:rPr lang="en-US" sz="1600" dirty="0">
                <a:solidFill>
                  <a:srgbClr val="9D0003"/>
                </a:solidFill>
                <a:latin typeface="Courier New"/>
                <a:cs typeface="Courier New"/>
              </a:rPr>
              <a:t>/* Child runs program */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</a:t>
            </a:r>
            <a:r>
              <a:rPr lang="en-US" sz="1600" dirty="0">
                <a:solidFill>
                  <a:srgbClr val="9D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environ) &lt; 0) {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72004C"/>
                </a:solidFill>
                <a:latin typeface="Courier New"/>
                <a:cs typeface="Courier New"/>
              </a:rPr>
              <a:t>"%s: Command not found.\n"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[0]);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exit(1);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}   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}                                                                                                    </a:t>
            </a:r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 bwMode="auto">
          <a:xfrm>
            <a:off x="1905001" y="1262966"/>
            <a:ext cx="7568111" cy="456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alibri"/>
                <a:cs typeface="Calibri"/>
              </a:rPr>
              <a:t>Execute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"</a:t>
            </a:r>
            <a:r>
              <a:rPr lang="en-US" sz="2000" b="0" dirty="0">
                <a:latin typeface="Courier New"/>
                <a:cs typeface="Courier New"/>
              </a:rPr>
              <a:t>/bin/</a:t>
            </a:r>
            <a:r>
              <a:rPr lang="en-US" sz="2000" b="0" dirty="0" err="1">
                <a:latin typeface="Courier New"/>
                <a:cs typeface="Courier New"/>
              </a:rPr>
              <a:t>ls</a:t>
            </a:r>
            <a:r>
              <a:rPr lang="en-US" sz="2000" b="0" dirty="0">
                <a:latin typeface="Courier New"/>
                <a:cs typeface="Courier New"/>
              </a:rPr>
              <a:t> –</a:t>
            </a:r>
            <a:r>
              <a:rPr lang="en-US" sz="2000" b="0" dirty="0" err="1">
                <a:latin typeface="Courier New"/>
                <a:cs typeface="Courier New"/>
              </a:rPr>
              <a:t>lt</a:t>
            </a:r>
            <a:r>
              <a:rPr lang="en-US" sz="2000" b="0" dirty="0">
                <a:latin typeface="Courier New"/>
                <a:cs typeface="Courier New"/>
              </a:rPr>
              <a:t> /</a:t>
            </a:r>
            <a:r>
              <a:rPr lang="en-US" sz="2000" b="0" dirty="0" err="1">
                <a:latin typeface="Courier New"/>
                <a:cs typeface="Courier New"/>
              </a:rPr>
              <a:t>usr</a:t>
            </a:r>
            <a:r>
              <a:rPr lang="en-US" sz="2000" b="0" dirty="0">
                <a:latin typeface="Courier New"/>
                <a:cs typeface="Courier New"/>
              </a:rPr>
              <a:t>/include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"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>
                <a:latin typeface="Calibri"/>
                <a:cs typeface="Calibri"/>
              </a:rPr>
              <a:t>in child process using current environment:</a:t>
            </a:r>
            <a:endParaRPr lang="en-US" dirty="0">
              <a:latin typeface="Calibri"/>
              <a:cs typeface="Calibri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81201" y="3538120"/>
            <a:ext cx="7746869" cy="1240602"/>
            <a:chOff x="457200" y="2035998"/>
            <a:chExt cx="7746869" cy="1240602"/>
          </a:xfrm>
        </p:grpSpPr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2590799" y="2035998"/>
              <a:ext cx="2743201" cy="27333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dirty="0" err="1">
                  <a:latin typeface="Courier New"/>
                  <a:cs typeface="Courier New"/>
                </a:rPr>
                <a:t>myargv</a:t>
              </a:r>
              <a:r>
                <a:rPr lang="en-US" dirty="0">
                  <a:latin typeface="Courier New"/>
                  <a:cs typeface="Courier New"/>
                </a:rPr>
                <a:t>[</a:t>
              </a:r>
              <a:r>
                <a:rPr lang="en-US" dirty="0" err="1">
                  <a:latin typeface="Courier New"/>
                  <a:cs typeface="Courier New"/>
                </a:rPr>
                <a:t>argc</a:t>
              </a:r>
              <a:r>
                <a:rPr lang="en-US" dirty="0">
                  <a:latin typeface="Courier New"/>
                  <a:cs typeface="Courier New"/>
                </a:rPr>
                <a:t>] = NULL</a:t>
              </a:r>
            </a:p>
          </p:txBody>
        </p:sp>
        <p:sp>
          <p:nvSpPr>
            <p:cNvPr id="20" name="Rectangle 23"/>
            <p:cNvSpPr>
              <a:spLocks noChangeArrowheads="1"/>
            </p:cNvSpPr>
            <p:nvPr/>
          </p:nvSpPr>
          <p:spPr bwMode="auto">
            <a:xfrm>
              <a:off x="2590800" y="2297668"/>
              <a:ext cx="27432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dirty="0" err="1">
                  <a:latin typeface="Courier New"/>
                  <a:cs typeface="Courier New"/>
                </a:rPr>
                <a:t>myargv</a:t>
              </a:r>
              <a:r>
                <a:rPr lang="en-US" dirty="0">
                  <a:latin typeface="Courier New"/>
                  <a:cs typeface="Courier New"/>
                </a:rPr>
                <a:t>[2]</a:t>
              </a:r>
            </a:p>
          </p:txBody>
        </p:sp>
        <p:sp>
          <p:nvSpPr>
            <p:cNvPr id="21" name="Rectangle 23"/>
            <p:cNvSpPr>
              <a:spLocks noChangeArrowheads="1"/>
            </p:cNvSpPr>
            <p:nvPr/>
          </p:nvSpPr>
          <p:spPr bwMode="auto">
            <a:xfrm>
              <a:off x="2590800" y="2831068"/>
              <a:ext cx="27432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dirty="0" err="1">
                  <a:latin typeface="Courier New"/>
                  <a:cs typeface="Courier New"/>
                </a:rPr>
                <a:t>myargv</a:t>
              </a:r>
              <a:r>
                <a:rPr lang="en-US" dirty="0">
                  <a:latin typeface="Courier New"/>
                  <a:cs typeface="Courier New"/>
                </a:rPr>
                <a:t>[0]</a:t>
              </a: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2590800" y="2602468"/>
              <a:ext cx="2743200" cy="27333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dirty="0" err="1">
                  <a:latin typeface="Courier New"/>
                  <a:cs typeface="Courier New"/>
                </a:rPr>
                <a:t>myargv</a:t>
              </a:r>
              <a:r>
                <a:rPr lang="en-US" dirty="0">
                  <a:latin typeface="Courier New"/>
                  <a:cs typeface="Courier New"/>
                </a:rPr>
                <a:t>[1]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086905" y="2907268"/>
              <a:ext cx="1431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r>
                <a:rPr lang="en-US" dirty="0">
                  <a:latin typeface="Courier New"/>
                  <a:cs typeface="Courier New"/>
                </a:rPr>
                <a:t>/bin/</a:t>
              </a:r>
              <a:r>
                <a:rPr lang="en-US" dirty="0" err="1">
                  <a:latin typeface="Courier New"/>
                  <a:cs typeface="Courier New"/>
                </a:rPr>
                <a:t>ls</a:t>
              </a:r>
              <a:r>
                <a:rPr lang="en-US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endParaRPr lang="en-US" dirty="0">
                <a:latin typeface="Courier New"/>
                <a:cs typeface="Courier New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86905" y="2598155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r>
                <a:rPr lang="en-US" dirty="0">
                  <a:latin typeface="Courier New"/>
                  <a:cs typeface="Courier New"/>
                </a:rPr>
                <a:t>-</a:t>
              </a:r>
              <a:r>
                <a:rPr lang="en-US" dirty="0" err="1">
                  <a:latin typeface="Courier New"/>
                  <a:cs typeface="Courier New"/>
                </a:rPr>
                <a:t>lt</a:t>
              </a:r>
              <a:r>
                <a:rPr lang="en-US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endParaRPr lang="en-US" dirty="0">
                <a:latin typeface="Courier New"/>
                <a:cs typeface="Courier New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89388" y="2297668"/>
              <a:ext cx="2114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r>
                <a:rPr lang="en-US" dirty="0">
                  <a:latin typeface="Courier New"/>
                  <a:cs typeface="Courier New"/>
                </a:rPr>
                <a:t>/</a:t>
              </a:r>
              <a:r>
                <a:rPr lang="en-US" dirty="0" err="1">
                  <a:latin typeface="Courier New"/>
                  <a:cs typeface="Courier New"/>
                </a:rPr>
                <a:t>usr</a:t>
              </a:r>
              <a:r>
                <a:rPr lang="en-US" dirty="0">
                  <a:latin typeface="Courier New"/>
                  <a:cs typeface="Courier New"/>
                </a:rPr>
                <a:t>/include</a:t>
              </a:r>
              <a:r>
                <a:rPr lang="en-US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endParaRPr lang="en-US" dirty="0">
                <a:latin typeface="Courier New"/>
                <a:cs typeface="Courier New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 bwMode="auto">
            <a:xfrm>
              <a:off x="5334000" y="3091130"/>
              <a:ext cx="717550" cy="80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9" name="Straight Arrow Connector 38"/>
            <p:cNvCxnSpPr/>
            <p:nvPr/>
          </p:nvCxnSpPr>
          <p:spPr bwMode="auto">
            <a:xfrm flipV="1">
              <a:off x="5334000" y="2782821"/>
              <a:ext cx="717550" cy="350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1" name="Straight Arrow Connector 40"/>
            <p:cNvCxnSpPr/>
            <p:nvPr/>
          </p:nvCxnSpPr>
          <p:spPr bwMode="auto">
            <a:xfrm>
              <a:off x="5334000" y="2481530"/>
              <a:ext cx="736469" cy="80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838200" y="2907268"/>
              <a:ext cx="1015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/>
                  <a:cs typeface="Courier New"/>
                </a:rPr>
                <a:t>myargv</a:t>
              </a:r>
              <a:endParaRPr lang="en-US" dirty="0">
                <a:latin typeface="Courier New"/>
                <a:cs typeface="Courier New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 flipV="1">
              <a:off x="1828800" y="3091130"/>
              <a:ext cx="717550" cy="80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" name="TextBox 6"/>
            <p:cNvSpPr txBox="1"/>
            <p:nvPr/>
          </p:nvSpPr>
          <p:spPr>
            <a:xfrm>
              <a:off x="457200" y="2362200"/>
              <a:ext cx="1708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/>
                  <a:cs typeface="Courier New"/>
                </a:rPr>
                <a:t>(</a:t>
              </a:r>
              <a:r>
                <a:rPr lang="en-US" dirty="0" err="1">
                  <a:latin typeface="Courier New"/>
                  <a:cs typeface="Courier New"/>
                </a:rPr>
                <a:t>argc</a:t>
              </a:r>
              <a:r>
                <a:rPr lang="en-US" dirty="0">
                  <a:latin typeface="Courier New"/>
                  <a:cs typeface="Courier New"/>
                </a:rPr>
                <a:t> == 3)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89792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968A2-3D52-4C01-AA20-1AF0CE131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 the </a:t>
            </a:r>
            <a:r>
              <a:rPr lang="en-US"/>
              <a:t>below problems: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E2FFA-8A5A-4E73-BEF4-3DC1CA8C1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8.1,8.2,8.3,8.4,8.5,8.6</a:t>
            </a:r>
          </a:p>
        </p:txBody>
      </p:sp>
    </p:spTree>
    <p:extLst>
      <p:ext uri="{BB962C8B-B14F-4D97-AF65-F5344CB8AC3E}">
        <p14:creationId xmlns:p14="http://schemas.microsoft.com/office/powerpoint/2010/main" val="15303449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  <a:p>
            <a:pPr lvl="1"/>
            <a:r>
              <a:rPr lang="en-US" dirty="0"/>
              <a:t>Events that require nonstandard control flow</a:t>
            </a:r>
          </a:p>
          <a:p>
            <a:pPr lvl="1"/>
            <a:r>
              <a:rPr lang="en-US" dirty="0"/>
              <a:t>Generated externally (interrupts) or internally (traps and faults)</a:t>
            </a:r>
          </a:p>
          <a:p>
            <a:endParaRPr lang="en-US" dirty="0"/>
          </a:p>
          <a:p>
            <a:r>
              <a:rPr lang="en-US" dirty="0"/>
              <a:t>Processes</a:t>
            </a:r>
          </a:p>
          <a:p>
            <a:pPr lvl="1"/>
            <a:r>
              <a:rPr lang="en-US" dirty="0"/>
              <a:t>At any given time, system has multiple active processes</a:t>
            </a:r>
          </a:p>
          <a:p>
            <a:pPr lvl="1"/>
            <a:r>
              <a:rPr lang="en-US" dirty="0"/>
              <a:t>Only one can execute at a time on any single core</a:t>
            </a:r>
          </a:p>
          <a:p>
            <a:pPr lvl="1"/>
            <a:r>
              <a:rPr lang="en-US" dirty="0"/>
              <a:t>Each process appears to have total control of </a:t>
            </a:r>
            <a:br>
              <a:rPr lang="en-US" dirty="0"/>
            </a:br>
            <a:r>
              <a:rPr lang="en-US" dirty="0"/>
              <a:t>processor + private memory space</a:t>
            </a:r>
          </a:p>
        </p:txBody>
      </p:sp>
    </p:spTree>
    <p:extLst>
      <p:ext uri="{BB962C8B-B14F-4D97-AF65-F5344CB8AC3E}">
        <p14:creationId xmlns:p14="http://schemas.microsoft.com/office/powerpoint/2010/main" val="2805571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Exceptional Control Flow</a:t>
            </a:r>
          </a:p>
          <a:p>
            <a:r>
              <a:rPr lang="en-US" dirty="0"/>
              <a:t>Exceptions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Processes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Process Control</a:t>
            </a:r>
          </a:p>
        </p:txBody>
      </p:sp>
    </p:spTree>
    <p:extLst>
      <p:ext uri="{BB962C8B-B14F-4D97-AF65-F5344CB8AC3E}">
        <p14:creationId xmlns:p14="http://schemas.microsoft.com/office/powerpoint/2010/main" val="34469108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(cont.)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Spawning processes</a:t>
            </a:r>
          </a:p>
          <a:p>
            <a:pPr lvl="1"/>
            <a:r>
              <a:rPr lang="en-US" dirty="0"/>
              <a:t>Call </a:t>
            </a:r>
            <a:r>
              <a:rPr lang="en-US" dirty="0">
                <a:latin typeface="Courier New"/>
                <a:cs typeface="Courier New"/>
              </a:rPr>
              <a:t>fork</a:t>
            </a:r>
          </a:p>
          <a:p>
            <a:pPr lvl="1"/>
            <a:r>
              <a:rPr lang="en-US" dirty="0"/>
              <a:t>One call, two returns</a:t>
            </a:r>
          </a:p>
          <a:p>
            <a:r>
              <a:rPr lang="en-US" dirty="0"/>
              <a:t>Process completion</a:t>
            </a:r>
          </a:p>
          <a:p>
            <a:pPr lvl="1"/>
            <a:r>
              <a:rPr lang="en-US" dirty="0"/>
              <a:t>Call </a:t>
            </a:r>
            <a:r>
              <a:rPr lang="en-US" dirty="0">
                <a:latin typeface="Courier New"/>
                <a:cs typeface="Courier New"/>
              </a:rPr>
              <a:t>exit</a:t>
            </a:r>
          </a:p>
          <a:p>
            <a:pPr lvl="1"/>
            <a:r>
              <a:rPr lang="en-US" dirty="0"/>
              <a:t>One call, no return</a:t>
            </a:r>
          </a:p>
          <a:p>
            <a:r>
              <a:rPr lang="en-US" dirty="0"/>
              <a:t>Reaping and waiting for processes</a:t>
            </a:r>
          </a:p>
          <a:p>
            <a:pPr lvl="1"/>
            <a:r>
              <a:rPr lang="en-US" dirty="0"/>
              <a:t>Call </a:t>
            </a:r>
            <a:r>
              <a:rPr lang="en-US" dirty="0">
                <a:latin typeface="Courier New"/>
                <a:cs typeface="Courier New"/>
              </a:rPr>
              <a:t>wait</a:t>
            </a:r>
            <a:r>
              <a:rPr lang="en-US" dirty="0"/>
              <a:t> or </a:t>
            </a:r>
            <a:r>
              <a:rPr lang="en-US" dirty="0" err="1">
                <a:latin typeface="Courier New"/>
                <a:cs typeface="Courier New"/>
              </a:rPr>
              <a:t>waitpid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/>
              <a:t>Loading and running programs</a:t>
            </a:r>
          </a:p>
          <a:p>
            <a:pPr lvl="1"/>
            <a:r>
              <a:rPr lang="en-US" dirty="0"/>
              <a:t>Call </a:t>
            </a:r>
            <a:r>
              <a:rPr lang="en-US" dirty="0" err="1">
                <a:latin typeface="Courier New"/>
                <a:cs typeface="Courier New"/>
              </a:rPr>
              <a:t>execve</a:t>
            </a:r>
            <a:r>
              <a:rPr lang="en-US" dirty="0"/>
              <a:t> (or variant)</a:t>
            </a:r>
          </a:p>
          <a:p>
            <a:pPr lvl="1"/>
            <a:r>
              <a:rPr lang="en-US" dirty="0"/>
              <a:t>One call, (normally) no return</a:t>
            </a:r>
          </a:p>
        </p:txBody>
      </p:sp>
    </p:spTree>
    <p:extLst>
      <p:ext uri="{BB962C8B-B14F-4D97-AF65-F5344CB8AC3E}">
        <p14:creationId xmlns:p14="http://schemas.microsoft.com/office/powerpoint/2010/main" val="2137820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auto">
          <a:xfrm>
            <a:off x="2349501" y="3429000"/>
            <a:ext cx="7570461" cy="29718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533400"/>
            <a:ext cx="3352800" cy="573088"/>
          </a:xfrm>
          <a:noFill/>
          <a:ln/>
        </p:spPr>
        <p:txBody>
          <a:bodyPr vert="horz" lIns="91294" tIns="45647" rIns="91294" bIns="45647" rtlCol="0" anchor="t">
            <a:normAutofit fontScale="90000"/>
          </a:bodyPr>
          <a:lstStyle/>
          <a:p>
            <a:r>
              <a:rPr lang="en-US"/>
              <a:t>Exceptions</a:t>
            </a:r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371600"/>
            <a:ext cx="8686800" cy="1902130"/>
          </a:xfrm>
          <a:noFill/>
          <a:ln/>
        </p:spPr>
        <p:txBody>
          <a:bodyPr>
            <a:normAutofit lnSpcReduction="10000"/>
          </a:bodyPr>
          <a:lstStyle/>
          <a:p>
            <a:r>
              <a:rPr lang="en-US" dirty="0"/>
              <a:t>An </a:t>
            </a:r>
            <a:r>
              <a:rPr lang="en-US" i="1" dirty="0">
                <a:solidFill>
                  <a:srgbClr val="C00000"/>
                </a:solidFill>
              </a:rPr>
              <a:t>exception</a:t>
            </a:r>
            <a:r>
              <a:rPr lang="en-US" dirty="0"/>
              <a:t> is a transfer of control to the OS </a:t>
            </a:r>
            <a:r>
              <a:rPr lang="en-US" i="1" dirty="0"/>
              <a:t>kernel</a:t>
            </a:r>
            <a:r>
              <a:rPr lang="en-US" dirty="0"/>
              <a:t> in response to some </a:t>
            </a:r>
            <a:r>
              <a:rPr lang="en-US" i="1" dirty="0"/>
              <a:t>event</a:t>
            </a:r>
            <a:r>
              <a:rPr lang="en-US" dirty="0"/>
              <a:t>  (i.e., change in processor state)</a:t>
            </a:r>
          </a:p>
          <a:p>
            <a:pPr lvl="1"/>
            <a:r>
              <a:rPr lang="en-US" dirty="0"/>
              <a:t>Kernel is the memory-resident part of the OS</a:t>
            </a:r>
          </a:p>
          <a:p>
            <a:pPr lvl="1"/>
            <a:r>
              <a:rPr lang="en-US" dirty="0"/>
              <a:t>Examples of events: Divide by 0, arithmetic overflow, page fault, I/O request completes, typing Ctrl-C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4018563" y="3500439"/>
            <a:ext cx="1104131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code</a:t>
            </a:r>
          </a:p>
        </p:txBody>
      </p:sp>
      <p:sp>
        <p:nvSpPr>
          <p:cNvPr id="476165" name="Rectangle 5"/>
          <p:cNvSpPr>
            <a:spLocks noChangeArrowheads="1"/>
          </p:cNvSpPr>
          <p:nvPr/>
        </p:nvSpPr>
        <p:spPr bwMode="auto">
          <a:xfrm>
            <a:off x="6629400" y="3500439"/>
            <a:ext cx="1264368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Kernel code</a:t>
            </a:r>
          </a:p>
        </p:txBody>
      </p:sp>
      <p:sp>
        <p:nvSpPr>
          <p:cNvPr id="476166" name="Line 6"/>
          <p:cNvSpPr>
            <a:spLocks noChangeShapeType="1"/>
          </p:cNvSpPr>
          <p:nvPr/>
        </p:nvSpPr>
        <p:spPr bwMode="auto">
          <a:xfrm>
            <a:off x="4757738" y="4022725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67" name="Line 7"/>
          <p:cNvSpPr>
            <a:spLocks noChangeShapeType="1"/>
          </p:cNvSpPr>
          <p:nvPr/>
        </p:nvSpPr>
        <p:spPr bwMode="auto">
          <a:xfrm>
            <a:off x="4764088" y="4627563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68" name="Line 8"/>
          <p:cNvSpPr>
            <a:spLocks noChangeShapeType="1"/>
          </p:cNvSpPr>
          <p:nvPr/>
        </p:nvSpPr>
        <p:spPr bwMode="auto">
          <a:xfrm>
            <a:off x="7577138" y="4633913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69" name="Line 9"/>
          <p:cNvSpPr>
            <a:spLocks noChangeShapeType="1"/>
          </p:cNvSpPr>
          <p:nvPr/>
        </p:nvSpPr>
        <p:spPr bwMode="auto">
          <a:xfrm flipH="1" flipV="1">
            <a:off x="4751388" y="4697413"/>
            <a:ext cx="2832100" cy="546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70" name="Line 10"/>
          <p:cNvSpPr>
            <a:spLocks noChangeShapeType="1"/>
          </p:cNvSpPr>
          <p:nvPr/>
        </p:nvSpPr>
        <p:spPr bwMode="auto">
          <a:xfrm>
            <a:off x="4757738" y="4724400"/>
            <a:ext cx="0" cy="15128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71" name="Rectangle 11"/>
          <p:cNvSpPr>
            <a:spLocks noChangeArrowheads="1"/>
          </p:cNvSpPr>
          <p:nvPr/>
        </p:nvSpPr>
        <p:spPr bwMode="auto">
          <a:xfrm>
            <a:off x="5626100" y="4300539"/>
            <a:ext cx="107899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Exception</a:t>
            </a:r>
          </a:p>
        </p:txBody>
      </p:sp>
      <p:sp>
        <p:nvSpPr>
          <p:cNvPr id="476172" name="Rectangle 12"/>
          <p:cNvSpPr>
            <a:spLocks noChangeArrowheads="1"/>
          </p:cNvSpPr>
          <p:nvPr/>
        </p:nvSpPr>
        <p:spPr bwMode="auto">
          <a:xfrm>
            <a:off x="7607300" y="4573589"/>
            <a:ext cx="2146300" cy="920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Exception processing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by </a:t>
            </a:r>
            <a:r>
              <a:rPr lang="en-US" i="1" dirty="0">
                <a:latin typeface="Calibri" pitchFamily="34" charset="0"/>
              </a:rPr>
              <a:t>exception handler</a:t>
            </a:r>
          </a:p>
          <a:p>
            <a:pPr algn="l">
              <a:lnSpc>
                <a:spcPct val="100000"/>
              </a:lnSpc>
            </a:pPr>
            <a:endParaRPr lang="en-US" i="1" dirty="0">
              <a:latin typeface="Calibri" pitchFamily="34" charset="0"/>
            </a:endParaRPr>
          </a:p>
        </p:txBody>
      </p:sp>
      <p:sp>
        <p:nvSpPr>
          <p:cNvPr id="476173" name="Rectangle 13"/>
          <p:cNvSpPr>
            <a:spLocks noChangeArrowheads="1"/>
          </p:cNvSpPr>
          <p:nvPr/>
        </p:nvSpPr>
        <p:spPr bwMode="auto">
          <a:xfrm>
            <a:off x="5257801" y="5140795"/>
            <a:ext cx="2093505" cy="920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i="1" dirty="0">
                <a:latin typeface="Calibri" pitchFamily="34" charset="0"/>
              </a:rPr>
              <a:t> Return to </a:t>
            </a:r>
            <a:r>
              <a:rPr lang="en-US" i="1" dirty="0" err="1">
                <a:latin typeface="Calibri" pitchFamily="34" charset="0"/>
              </a:rPr>
              <a:t>I_current</a:t>
            </a:r>
            <a:endParaRPr lang="en-US" i="1" dirty="0">
              <a:latin typeface="Calibri" pitchFamily="34" charset="0"/>
            </a:endParaRPr>
          </a:p>
          <a:p>
            <a:pPr marL="112713" indent="-112713">
              <a:buFont typeface="Arial" pitchFamily="34" charset="0"/>
              <a:buChar char="•"/>
            </a:pPr>
            <a:r>
              <a:rPr lang="en-US" i="1" dirty="0">
                <a:latin typeface="Calibri" pitchFamily="34" charset="0"/>
              </a:rPr>
              <a:t>Return to </a:t>
            </a:r>
            <a:r>
              <a:rPr lang="en-US" i="1" dirty="0" err="1">
                <a:latin typeface="Calibri" pitchFamily="34" charset="0"/>
              </a:rPr>
              <a:t>I_next</a:t>
            </a:r>
            <a:endParaRPr lang="en-US" i="1" dirty="0">
              <a:latin typeface="Calibri" pitchFamily="34" charset="0"/>
            </a:endParaRPr>
          </a:p>
          <a:p>
            <a:pPr marL="112713" indent="-112713">
              <a:buFont typeface="Arial" pitchFamily="34" charset="0"/>
              <a:buChar char="•"/>
            </a:pPr>
            <a:r>
              <a:rPr lang="en-US" i="1" dirty="0">
                <a:latin typeface="Calibri" pitchFamily="34" charset="0"/>
              </a:rPr>
              <a:t>Abort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476174" name="Rectangle 14"/>
          <p:cNvSpPr>
            <a:spLocks noChangeArrowheads="1"/>
          </p:cNvSpPr>
          <p:nvPr/>
        </p:nvSpPr>
        <p:spPr bwMode="auto">
          <a:xfrm>
            <a:off x="2564140" y="4359167"/>
            <a:ext cx="804863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Event </a:t>
            </a:r>
          </a:p>
        </p:txBody>
      </p:sp>
      <p:sp>
        <p:nvSpPr>
          <p:cNvPr id="476175" name="Text Box 15"/>
          <p:cNvSpPr txBox="1">
            <a:spLocks noChangeArrowheads="1"/>
          </p:cNvSpPr>
          <p:nvPr/>
        </p:nvSpPr>
        <p:spPr bwMode="auto">
          <a:xfrm>
            <a:off x="3920804" y="4395952"/>
            <a:ext cx="867097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I_current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476176" name="Text Box 16"/>
          <p:cNvSpPr txBox="1">
            <a:spLocks noChangeArrowheads="1"/>
          </p:cNvSpPr>
          <p:nvPr/>
        </p:nvSpPr>
        <p:spPr bwMode="auto">
          <a:xfrm>
            <a:off x="4137978" y="4601311"/>
            <a:ext cx="649922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I_next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476177" name="Line 17"/>
          <p:cNvSpPr>
            <a:spLocks noChangeShapeType="1"/>
          </p:cNvSpPr>
          <p:nvPr/>
        </p:nvSpPr>
        <p:spPr bwMode="auto">
          <a:xfrm>
            <a:off x="3240251" y="4544623"/>
            <a:ext cx="6858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9845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7" grpId="0" animBg="1"/>
      <p:bldP spid="476168" grpId="0" animBg="1"/>
      <p:bldP spid="476169" grpId="0" animBg="1"/>
      <p:bldP spid="476170" grpId="0" animBg="1"/>
      <p:bldP spid="476171" grpId="0"/>
      <p:bldP spid="476172" grpId="0"/>
      <p:bldP spid="476173" grpId="0"/>
      <p:bldP spid="476174" grpId="0"/>
      <p:bldP spid="476176" grpId="0"/>
      <p:bldP spid="47617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2135189" y="3485634"/>
            <a:ext cx="18473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2135189" y="3714234"/>
            <a:ext cx="18473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2135189" y="3942834"/>
            <a:ext cx="18473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" name="Oval 9"/>
          <p:cNvSpPr>
            <a:spLocks noChangeArrowheads="1"/>
          </p:cNvSpPr>
          <p:nvPr/>
        </p:nvSpPr>
        <p:spPr bwMode="auto">
          <a:xfrm>
            <a:off x="2703513" y="3861476"/>
            <a:ext cx="259766" cy="5193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" name="Text Box 10"/>
          <p:cNvSpPr txBox="1">
            <a:spLocks noChangeArrowheads="1"/>
          </p:cNvSpPr>
          <p:nvPr/>
        </p:nvSpPr>
        <p:spPr bwMode="auto">
          <a:xfrm>
            <a:off x="1914526" y="350520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0</a:t>
            </a:r>
          </a:p>
        </p:txBody>
      </p:sp>
      <p:sp>
        <p:nvSpPr>
          <p:cNvPr id="47" name="Text Box 11"/>
          <p:cNvSpPr txBox="1">
            <a:spLocks noChangeArrowheads="1"/>
          </p:cNvSpPr>
          <p:nvPr/>
        </p:nvSpPr>
        <p:spPr bwMode="auto">
          <a:xfrm>
            <a:off x="1914526" y="370840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1</a:t>
            </a:r>
          </a:p>
        </p:txBody>
      </p:sp>
      <p:sp>
        <p:nvSpPr>
          <p:cNvPr id="48" name="Text Box 12"/>
          <p:cNvSpPr txBox="1">
            <a:spLocks noChangeArrowheads="1"/>
          </p:cNvSpPr>
          <p:nvPr/>
        </p:nvSpPr>
        <p:spPr bwMode="auto">
          <a:xfrm>
            <a:off x="1914526" y="396240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2</a:t>
            </a:r>
          </a:p>
        </p:txBody>
      </p:sp>
      <p:sp>
        <p:nvSpPr>
          <p:cNvPr id="49" name="Text Box 13"/>
          <p:cNvSpPr txBox="1">
            <a:spLocks noChangeArrowheads="1"/>
          </p:cNvSpPr>
          <p:nvPr/>
        </p:nvSpPr>
        <p:spPr bwMode="auto">
          <a:xfrm>
            <a:off x="2528888" y="4025900"/>
            <a:ext cx="4365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>
                <a:latin typeface="Arial" pitchFamily="34" charset="0"/>
              </a:rPr>
              <a:t>...</a:t>
            </a:r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2135189" y="4425434"/>
            <a:ext cx="18473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" name="Text Box 15"/>
          <p:cNvSpPr txBox="1">
            <a:spLocks noChangeArrowheads="1"/>
          </p:cNvSpPr>
          <p:nvPr/>
        </p:nvSpPr>
        <p:spPr bwMode="auto">
          <a:xfrm>
            <a:off x="1747838" y="4445000"/>
            <a:ext cx="4492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n-1</a:t>
            </a:r>
          </a:p>
        </p:txBody>
      </p:sp>
      <p:sp>
        <p:nvSpPr>
          <p:cNvPr id="52" name="Oval 16"/>
          <p:cNvSpPr>
            <a:spLocks noChangeArrowheads="1"/>
          </p:cNvSpPr>
          <p:nvPr/>
        </p:nvSpPr>
        <p:spPr bwMode="auto">
          <a:xfrm>
            <a:off x="2703513" y="3429676"/>
            <a:ext cx="259766" cy="5193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" name="Oval 20"/>
          <p:cNvSpPr>
            <a:spLocks noChangeArrowheads="1"/>
          </p:cNvSpPr>
          <p:nvPr/>
        </p:nvSpPr>
        <p:spPr bwMode="auto">
          <a:xfrm>
            <a:off x="2703513" y="3645576"/>
            <a:ext cx="259766" cy="5193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" name="Oval 25"/>
          <p:cNvSpPr>
            <a:spLocks noChangeArrowheads="1"/>
          </p:cNvSpPr>
          <p:nvPr/>
        </p:nvSpPr>
        <p:spPr bwMode="auto">
          <a:xfrm>
            <a:off x="2703513" y="4344076"/>
            <a:ext cx="259766" cy="5193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7213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Tables</a:t>
            </a:r>
          </a:p>
        </p:txBody>
      </p:sp>
      <p:sp>
        <p:nvSpPr>
          <p:cNvPr id="477214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6705600" y="2340138"/>
            <a:ext cx="3810000" cy="3222462"/>
          </a:xfrm>
        </p:spPr>
        <p:txBody>
          <a:bodyPr/>
          <a:lstStyle/>
          <a:p>
            <a:r>
              <a:rPr lang="en-US" sz="2000" dirty="0"/>
              <a:t>Each type of event has a </a:t>
            </a:r>
            <a:br>
              <a:rPr lang="en-US" sz="2000" dirty="0"/>
            </a:br>
            <a:r>
              <a:rPr lang="en-US" sz="2000" dirty="0"/>
              <a:t>unique exception number k</a:t>
            </a:r>
          </a:p>
          <a:p>
            <a:endParaRPr lang="en-US" sz="2000" dirty="0"/>
          </a:p>
          <a:p>
            <a:r>
              <a:rPr lang="en-US" sz="2000" dirty="0"/>
              <a:t>k = index into exception table </a:t>
            </a:r>
            <a:br>
              <a:rPr lang="en-US" sz="2000" dirty="0"/>
            </a:br>
            <a:r>
              <a:rPr lang="en-US" sz="2000" dirty="0"/>
              <a:t>(a.k.a. interrupt vector)</a:t>
            </a:r>
          </a:p>
          <a:p>
            <a:endParaRPr lang="en-US" sz="2000" dirty="0"/>
          </a:p>
          <a:p>
            <a:r>
              <a:rPr lang="en-US" sz="2000" dirty="0"/>
              <a:t>Handler k is called each time </a:t>
            </a:r>
            <a:br>
              <a:rPr lang="en-US" sz="2000" dirty="0"/>
            </a:br>
            <a:r>
              <a:rPr lang="en-US" sz="2000" dirty="0"/>
              <a:t>exception k occurs</a:t>
            </a:r>
          </a:p>
        </p:txBody>
      </p:sp>
      <p:sp>
        <p:nvSpPr>
          <p:cNvPr id="477188" name="Rectangle 4"/>
          <p:cNvSpPr>
            <a:spLocks noChangeArrowheads="1"/>
          </p:cNvSpPr>
          <p:nvPr/>
        </p:nvSpPr>
        <p:spPr bwMode="auto">
          <a:xfrm>
            <a:off x="2035624" y="2993481"/>
            <a:ext cx="1012376" cy="5822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Table</a:t>
            </a:r>
          </a:p>
        </p:txBody>
      </p:sp>
      <p:sp>
        <p:nvSpPr>
          <p:cNvPr id="477192" name="Line 8"/>
          <p:cNvSpPr>
            <a:spLocks noChangeShapeType="1"/>
          </p:cNvSpPr>
          <p:nvPr/>
        </p:nvSpPr>
        <p:spPr bwMode="auto">
          <a:xfrm flipV="1">
            <a:off x="2744788" y="3797300"/>
            <a:ext cx="121920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7201" name="Line 17"/>
          <p:cNvSpPr>
            <a:spLocks noChangeShapeType="1"/>
          </p:cNvSpPr>
          <p:nvPr/>
        </p:nvSpPr>
        <p:spPr bwMode="auto">
          <a:xfrm flipV="1">
            <a:off x="2744788" y="2425700"/>
            <a:ext cx="1219200" cy="1257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7202" name="Rectangle 18"/>
          <p:cNvSpPr>
            <a:spLocks noChangeArrowheads="1"/>
          </p:cNvSpPr>
          <p:nvPr/>
        </p:nvSpPr>
        <p:spPr bwMode="auto">
          <a:xfrm>
            <a:off x="3963988" y="2425700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Code for 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 handler 0</a:t>
            </a:r>
          </a:p>
        </p:txBody>
      </p:sp>
      <p:sp>
        <p:nvSpPr>
          <p:cNvPr id="477203" name="Rectangle 19"/>
          <p:cNvSpPr>
            <a:spLocks noChangeArrowheads="1"/>
          </p:cNvSpPr>
          <p:nvPr/>
        </p:nvSpPr>
        <p:spPr bwMode="auto">
          <a:xfrm>
            <a:off x="3963988" y="3111500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Code for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 handler 1</a:t>
            </a:r>
          </a:p>
        </p:txBody>
      </p:sp>
      <p:sp>
        <p:nvSpPr>
          <p:cNvPr id="477205" name="Line 21"/>
          <p:cNvSpPr>
            <a:spLocks noChangeShapeType="1"/>
          </p:cNvSpPr>
          <p:nvPr/>
        </p:nvSpPr>
        <p:spPr bwMode="auto">
          <a:xfrm flipV="1">
            <a:off x="2744788" y="3111500"/>
            <a:ext cx="1219200" cy="793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7206" name="Rectangle 22"/>
          <p:cNvSpPr>
            <a:spLocks noChangeArrowheads="1"/>
          </p:cNvSpPr>
          <p:nvPr/>
        </p:nvSpPr>
        <p:spPr bwMode="auto">
          <a:xfrm>
            <a:off x="3963988" y="3797300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Code for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 handler 2</a:t>
            </a:r>
          </a:p>
        </p:txBody>
      </p:sp>
      <p:sp>
        <p:nvSpPr>
          <p:cNvPr id="477207" name="Rectangle 23"/>
          <p:cNvSpPr>
            <a:spLocks noChangeArrowheads="1"/>
          </p:cNvSpPr>
          <p:nvPr/>
        </p:nvSpPr>
        <p:spPr bwMode="auto">
          <a:xfrm>
            <a:off x="3963988" y="5105400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Code for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 handler n-1</a:t>
            </a:r>
          </a:p>
        </p:txBody>
      </p:sp>
      <p:sp>
        <p:nvSpPr>
          <p:cNvPr id="477208" name="Text Box 24"/>
          <p:cNvSpPr txBox="1">
            <a:spLocks noChangeArrowheads="1"/>
          </p:cNvSpPr>
          <p:nvPr/>
        </p:nvSpPr>
        <p:spPr bwMode="auto">
          <a:xfrm>
            <a:off x="5105400" y="4404669"/>
            <a:ext cx="41549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...</a:t>
            </a:r>
          </a:p>
        </p:txBody>
      </p:sp>
      <p:sp>
        <p:nvSpPr>
          <p:cNvPr id="477210" name="Line 26"/>
          <p:cNvSpPr>
            <a:spLocks noChangeShapeType="1"/>
          </p:cNvSpPr>
          <p:nvPr/>
        </p:nvSpPr>
        <p:spPr bwMode="auto">
          <a:xfrm>
            <a:off x="2744788" y="4603750"/>
            <a:ext cx="1219200" cy="501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7211" name="Text Box 27"/>
          <p:cNvSpPr txBox="1">
            <a:spLocks noChangeArrowheads="1"/>
          </p:cNvSpPr>
          <p:nvPr/>
        </p:nvSpPr>
        <p:spPr bwMode="auto">
          <a:xfrm>
            <a:off x="1957552" y="1625026"/>
            <a:ext cx="1060803" cy="584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Exception 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numbers</a:t>
            </a:r>
          </a:p>
        </p:txBody>
      </p:sp>
      <p:cxnSp>
        <p:nvCxnSpPr>
          <p:cNvPr id="57" name="Straight Arrow Connector 56"/>
          <p:cNvCxnSpPr/>
          <p:nvPr/>
        </p:nvCxnSpPr>
        <p:spPr bwMode="auto">
          <a:xfrm rot="5400000">
            <a:off x="1399106" y="2837150"/>
            <a:ext cx="1336100" cy="1588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57868311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(partial) Taxonomy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0" y="2895600"/>
            <a:ext cx="2362200" cy="369332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Asynchronous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24600" y="3048000"/>
            <a:ext cx="2209800" cy="369332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Synchronous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81018" y="4380384"/>
            <a:ext cx="1600200" cy="369332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Interrupts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3000" y="4380384"/>
            <a:ext cx="1600200" cy="369332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Traps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43700" y="4380384"/>
            <a:ext cx="1600200" cy="369332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Faults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34400" y="4380384"/>
            <a:ext cx="1600200" cy="369332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Aborts</a:t>
            </a:r>
          </a:p>
        </p:txBody>
      </p:sp>
      <p:cxnSp>
        <p:nvCxnSpPr>
          <p:cNvPr id="11" name="Straight Connector 10"/>
          <p:cNvCxnSpPr>
            <a:stCxn id="4" idx="2"/>
            <a:endCxn id="6" idx="0"/>
          </p:cNvCxnSpPr>
          <p:nvPr/>
        </p:nvCxnSpPr>
        <p:spPr bwMode="auto">
          <a:xfrm flipH="1">
            <a:off x="2681118" y="3264932"/>
            <a:ext cx="785982" cy="1115452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5" idx="2"/>
            <a:endCxn id="7" idx="0"/>
          </p:cNvCxnSpPr>
          <p:nvPr/>
        </p:nvCxnSpPr>
        <p:spPr bwMode="auto">
          <a:xfrm flipH="1">
            <a:off x="5753100" y="3417332"/>
            <a:ext cx="1676400" cy="963052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5" idx="2"/>
            <a:endCxn id="8" idx="0"/>
          </p:cNvCxnSpPr>
          <p:nvPr/>
        </p:nvCxnSpPr>
        <p:spPr bwMode="auto">
          <a:xfrm>
            <a:off x="7429500" y="3417332"/>
            <a:ext cx="114300" cy="963052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2"/>
            <a:endCxn id="9" idx="0"/>
          </p:cNvCxnSpPr>
          <p:nvPr/>
        </p:nvCxnSpPr>
        <p:spPr bwMode="auto">
          <a:xfrm>
            <a:off x="7429500" y="3417332"/>
            <a:ext cx="1905000" cy="963052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4918435" y="1215560"/>
            <a:ext cx="1600200" cy="369332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ECF</a:t>
            </a:r>
          </a:p>
        </p:txBody>
      </p:sp>
      <p:cxnSp>
        <p:nvCxnSpPr>
          <p:cNvPr id="20" name="Straight Connector 19"/>
          <p:cNvCxnSpPr>
            <a:stCxn id="18" idx="2"/>
            <a:endCxn id="4" idx="0"/>
          </p:cNvCxnSpPr>
          <p:nvPr/>
        </p:nvCxnSpPr>
        <p:spPr bwMode="auto">
          <a:xfrm flipH="1">
            <a:off x="3467101" y="1584892"/>
            <a:ext cx="2251435" cy="131070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18" idx="2"/>
            <a:endCxn id="5" idx="0"/>
          </p:cNvCxnSpPr>
          <p:nvPr/>
        </p:nvCxnSpPr>
        <p:spPr bwMode="auto">
          <a:xfrm>
            <a:off x="5718536" y="1584892"/>
            <a:ext cx="1710965" cy="146310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57176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11401</TotalTime>
  <Words>4545</Words>
  <Application>Microsoft Office PowerPoint</Application>
  <PresentationFormat>Widescreen</PresentationFormat>
  <Paragraphs>1202</Paragraphs>
  <Slides>60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9" baseType="lpstr">
      <vt:lpstr>Arial</vt:lpstr>
      <vt:lpstr>Calibri</vt:lpstr>
      <vt:lpstr>Calibri Light</vt:lpstr>
      <vt:lpstr>Courier</vt:lpstr>
      <vt:lpstr>Courier New</vt:lpstr>
      <vt:lpstr>Menlo-Regular</vt:lpstr>
      <vt:lpstr>Wingdings</vt:lpstr>
      <vt:lpstr>Wingdings 2</vt:lpstr>
      <vt:lpstr>Office Theme</vt:lpstr>
      <vt:lpstr>PowerPoint Presentation</vt:lpstr>
      <vt:lpstr>Today</vt:lpstr>
      <vt:lpstr>Control Flow</vt:lpstr>
      <vt:lpstr>Altering the Control Flow</vt:lpstr>
      <vt:lpstr>Exceptional Control Flow</vt:lpstr>
      <vt:lpstr>Today</vt:lpstr>
      <vt:lpstr>Exceptions</vt:lpstr>
      <vt:lpstr>Exception Tables</vt:lpstr>
      <vt:lpstr> (partial) Taxonomy</vt:lpstr>
      <vt:lpstr>Asynchronous Exceptions (Interrupts)</vt:lpstr>
      <vt:lpstr>Synchronous Exceptions</vt:lpstr>
      <vt:lpstr>System Calls</vt:lpstr>
      <vt:lpstr>System Call Example: Opening File</vt:lpstr>
      <vt:lpstr>System Call Example: Opening File</vt:lpstr>
      <vt:lpstr>Fault Example: Page Fault</vt:lpstr>
      <vt:lpstr>Fault Example: Invalid Memory Reference</vt:lpstr>
      <vt:lpstr>Today</vt:lpstr>
      <vt:lpstr>Processes</vt:lpstr>
      <vt:lpstr>Multiprocessing: The Illusion</vt:lpstr>
      <vt:lpstr>Multiprocessing Example</vt:lpstr>
      <vt:lpstr>Multiprocessing: The (Traditional) Reality</vt:lpstr>
      <vt:lpstr>Multiprocessing: The (Traditional) Reality</vt:lpstr>
      <vt:lpstr>Multiprocessing: The (Traditional) Reality</vt:lpstr>
      <vt:lpstr>Multiprocessing: The (Traditional) Reality</vt:lpstr>
      <vt:lpstr>Multiprocessing: The (Modern) Reality</vt:lpstr>
      <vt:lpstr>Concurrent Processes</vt:lpstr>
      <vt:lpstr>User View of Concurrent Processes</vt:lpstr>
      <vt:lpstr>Context Switching</vt:lpstr>
      <vt:lpstr>Today</vt:lpstr>
      <vt:lpstr>System Call Error Handling</vt:lpstr>
      <vt:lpstr>Error-reporting functions </vt:lpstr>
      <vt:lpstr>Error-handling Wrappers </vt:lpstr>
      <vt:lpstr>Obtaining Process IDs</vt:lpstr>
      <vt:lpstr>Creating and Terminating Processes</vt:lpstr>
      <vt:lpstr>Terminating Processes </vt:lpstr>
      <vt:lpstr>Creating Processes</vt:lpstr>
      <vt:lpstr>Conceptual View of fork</vt:lpstr>
      <vt:lpstr>fork Example</vt:lpstr>
      <vt:lpstr>Making fork More Nondeterministic</vt:lpstr>
      <vt:lpstr>forkx2 Example</vt:lpstr>
      <vt:lpstr>Modeling fork with Process Graphs</vt:lpstr>
      <vt:lpstr>Process Graph Example</vt:lpstr>
      <vt:lpstr>Interpreting Process Graphs</vt:lpstr>
      <vt:lpstr>fork Example: Two consecutive forks</vt:lpstr>
      <vt:lpstr>fork Example: Nested forks in parent</vt:lpstr>
      <vt:lpstr>fork Example: Nested forks in children</vt:lpstr>
      <vt:lpstr>Reaping Child Processes</vt:lpstr>
      <vt:lpstr>Zombie Example</vt:lpstr>
      <vt:lpstr>Non- terminating Child Example</vt:lpstr>
      <vt:lpstr>wait: Synchronizing with Children</vt:lpstr>
      <vt:lpstr>wait: Synchronizing with Children</vt:lpstr>
      <vt:lpstr>wait: Synchronizing with Children</vt:lpstr>
      <vt:lpstr>Another wait Example</vt:lpstr>
      <vt:lpstr>waitpid: Waiting for a Specific Process</vt:lpstr>
      <vt:lpstr>execve: Loading and Running Programs</vt:lpstr>
      <vt:lpstr>Structure of  the stack when a new program starts</vt:lpstr>
      <vt:lpstr>execve Example</vt:lpstr>
      <vt:lpstr>Solve the below problems:</vt:lpstr>
      <vt:lpstr>Summary</vt:lpstr>
      <vt:lpstr>Summary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Exceptional Control Flow:  Exceptions and Processes  15-213 : Introduction to Computer Systems 14th Lecture, October 12th, 2017</dc:title>
  <dc:creator>Sandesh Dhawaskar Sathyanarayana</dc:creator>
  <cp:lastModifiedBy>Sandesh Dhawaskar Sathyanarayana</cp:lastModifiedBy>
  <cp:revision>20</cp:revision>
  <dcterms:created xsi:type="dcterms:W3CDTF">2018-06-13T23:30:11Z</dcterms:created>
  <dcterms:modified xsi:type="dcterms:W3CDTF">2019-04-02T22:11:42Z</dcterms:modified>
</cp:coreProperties>
</file>