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1084" r:id="rId3"/>
    <p:sldId id="678" r:id="rId4"/>
    <p:sldId id="257" r:id="rId5"/>
    <p:sldId id="958" r:id="rId6"/>
    <p:sldId id="972" r:id="rId7"/>
    <p:sldId id="973" r:id="rId8"/>
    <p:sldId id="1076" r:id="rId9"/>
    <p:sldId id="1043" r:id="rId10"/>
    <p:sldId id="1077" r:id="rId11"/>
    <p:sldId id="1078" r:id="rId12"/>
    <p:sldId id="1079" r:id="rId13"/>
    <p:sldId id="1080" r:id="rId14"/>
    <p:sldId id="1082" r:id="rId15"/>
    <p:sldId id="933" r:id="rId16"/>
    <p:sldId id="934" r:id="rId17"/>
    <p:sldId id="949" r:id="rId18"/>
    <p:sldId id="1081" r:id="rId19"/>
    <p:sldId id="10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esh Dhawaskar Sathyanarayana" initials="SDS" lastIdx="1" clrIdx="0">
    <p:extLst>
      <p:ext uri="{19B8F6BF-5375-455C-9EA6-DF929625EA0E}">
        <p15:presenceInfo xmlns:p15="http://schemas.microsoft.com/office/powerpoint/2012/main" userId="Sandesh Dhawaskar Sathyanaraya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03T09:16:39.576" idx="1">
    <p:pos x="2502" y="1341"/>
    <p:text>-fno-stack-protector</p:text>
    <p:extLst>
      <p:ext uri="{C676402C-5697-4E1C-873F-D02D1690AC5C}">
        <p15:threadingInfo xmlns:p15="http://schemas.microsoft.com/office/powerpoint/2012/main" timeZoneBias="4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55831-7DAD-4DC9-8801-AE38AEE35940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0282E-8170-40F1-81C0-C4200D0B3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08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28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22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7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28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4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ECA7-412E-40C5-9B61-B19ED072E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B823D-BA9E-48F5-806B-33001D509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F1512-0273-4285-9737-A12A29BE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EA52-656D-4146-9ED2-42905C90EC1A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AE6BF-6CC3-4FA4-ACC0-4266437C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96B4A-43E8-4AF7-AB33-0ABA9371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1614-58D6-46FA-8901-D29AB59E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7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BAAF-EAF1-47E4-99EE-FAA29B32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5E1E6-E7D3-4611-A1D5-A831FF52E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C7D02-CD7F-49C1-8E97-2567FE0A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EA52-656D-4146-9ED2-42905C90EC1A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8A13E-3CBB-4A7D-B6D8-B0F5D8CF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E5AA-04E5-427B-B512-1A126518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1614-58D6-46FA-8901-D29AB59E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9C7D1-1A44-40FF-9EE3-D39D2FC86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70022-3204-48D3-BF6F-E9840BAFA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3BE18-0A09-4908-9855-79250B59A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EA52-656D-4146-9ED2-42905C90EC1A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C1AE5-D502-4994-B59E-6F4CDAF98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57E22-F147-4D58-B13B-0353B5C2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1614-58D6-46FA-8901-D29AB59E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3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2E0D-E3A2-43DA-AFA4-ABD2A4CE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D9CB1-58A3-4D8C-8880-8A7615F2F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0A460-172E-46B0-872A-9FF092BB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EA52-656D-4146-9ED2-42905C90EC1A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C975C-FB48-45EC-8DA6-1176409F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67E08-8A2D-47BF-B47D-AC83C366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1614-58D6-46FA-8901-D29AB59E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5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5AE3-DB13-4D6A-BC39-A21A9CB83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0D413-9CF7-4AA0-B993-6255D9D44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26907-5409-412E-A003-A43A4F63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EA52-656D-4146-9ED2-42905C90EC1A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71804-1144-47CE-8FD4-931DD56A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0D09D-9972-4ECF-B614-9DFD4032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1614-58D6-46FA-8901-D29AB59E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4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A9FE-A5F3-4C49-A9FB-5D24ECE7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4B7AC-CBDA-4A9F-8FDB-3D01659C9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202D3-8166-4DBE-865D-60A028166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8BB72-5295-4A75-A2E4-4C4CB808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EA52-656D-4146-9ED2-42905C90EC1A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A310B-D4E4-4947-9ECF-98612525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1AA71-6A87-4216-B7E2-BB70BD49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1614-58D6-46FA-8901-D29AB59E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6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1A73-A2E8-4183-AC78-5ACFA1B0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51DBA-8070-4B50-BD93-E30E63414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2AD01-5118-4E77-92EF-232D86A1D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D1A91-7D88-437F-B365-94EB0D3D7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423E3-45DF-4C36-A289-49137209D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AFA43-97E5-415D-962A-5AEB326D1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EA52-656D-4146-9ED2-42905C90EC1A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72C03-3803-4523-8EBA-733559E8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61DCE7-F2EC-4BC6-86C8-59E2973D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1614-58D6-46FA-8901-D29AB59E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8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5813-020D-417A-92A7-371D151C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E97F9-016E-427D-B1CE-5F9456D9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EA52-656D-4146-9ED2-42905C90EC1A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3B4F3-762B-4641-9910-C2753C3C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070A6-7C2A-4739-869C-6A5EE24A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1614-58D6-46FA-8901-D29AB59E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5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AF569-2A8B-468D-9B5E-095F3F43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EA52-656D-4146-9ED2-42905C90EC1A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F2BFF-A537-4845-84E3-FDBE79CF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58CA8-EEDB-4EB3-9C2A-80999CFC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1614-58D6-46FA-8901-D29AB59E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7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34D4-D021-4C8E-8EB2-0107113D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B0B57-D157-430F-9D23-AAF6A9C0E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86292-981D-42E4-9EE8-F54B179C2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C12AB-A0AB-4A42-9CFE-2CAFB56E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EA52-656D-4146-9ED2-42905C90EC1A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0CD5E-1332-4830-8419-D1BE3096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F3293-4CE2-4CA2-A53E-D3622ED2E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1614-58D6-46FA-8901-D29AB59E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0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A13E-509A-44BF-9351-F8E01338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DF9EC-18AC-43D0-90FD-666DBFD4C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12A28-D282-438C-BC99-E6B05E09C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BD283-1155-4290-B04B-BC86E1DD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EA52-656D-4146-9ED2-42905C90EC1A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A1C68-A8EC-4586-BFF1-CE7537AD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F50E0-3513-40D4-819D-D11FA884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1614-58D6-46FA-8901-D29AB59E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8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2399A2-90A7-4058-809A-4DC86CAE1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9D3A4-C341-4FD6-ACF8-6FE755C58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5E896-E36F-487B-B63A-039409A75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5EA52-656D-4146-9ED2-42905C90EC1A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DED07-744A-4BD1-9E3B-D98BDDFFD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74791-428C-444E-86D2-F9EC9B54E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A1614-58D6-46FA-8901-D29AB59E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4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.cs.colorado.edu/mod/quiz/edit.php?cmid=3503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.cs.colorado.edu/mod/quiz/edit.php?cmid=35217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1.png"/><Relationship Id="rId4" Type="http://schemas.openxmlformats.org/officeDocument/2006/relationships/package" Target="../embeddings/Microsoft_Excel_Worksheet.xls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package" Target="../embeddings/Microsoft_Excel_Worksheet2.xls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957FF-DBEA-4FD6-8BCC-1DD6564C9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 term Review for Machine Part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64694-1B20-4929-8A56-632E6CD35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Sandesh Dhawaskar Sathyanarayana</a:t>
            </a:r>
          </a:p>
        </p:txBody>
      </p:sp>
    </p:spTree>
    <p:extLst>
      <p:ext uri="{BB962C8B-B14F-4D97-AF65-F5344CB8AC3E}">
        <p14:creationId xmlns:p14="http://schemas.microsoft.com/office/powerpoint/2010/main" val="3886306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6404-9EF9-4D5F-BD07-17C5A5C9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loops &amp; recursion questions: 48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16D94-AB78-4185-9781-6307CA1BE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questions</a:t>
            </a:r>
          </a:p>
          <a:p>
            <a:pPr lvl="1"/>
            <a:r>
              <a:rPr lang="en-US" dirty="0"/>
              <a:t>2 questions of 20 points each</a:t>
            </a:r>
          </a:p>
          <a:p>
            <a:pPr lvl="1"/>
            <a:r>
              <a:rPr lang="en-US" dirty="0"/>
              <a:t>One question of 8 points</a:t>
            </a:r>
          </a:p>
          <a:p>
            <a:r>
              <a:rPr lang="en-US" dirty="0"/>
              <a:t>Good to practice all the questions from quizzes to make sure you get 48 points</a:t>
            </a:r>
          </a:p>
          <a:p>
            <a:r>
              <a:rPr lang="en-US" dirty="0"/>
              <a:t>C code is given and assembly is given fill the blanks.</a:t>
            </a:r>
          </a:p>
          <a:p>
            <a:r>
              <a:rPr lang="en-US" dirty="0"/>
              <a:t>Be careful with </a:t>
            </a:r>
            <a:r>
              <a:rPr lang="en-US" dirty="0" err="1"/>
              <a:t>cmp</a:t>
            </a:r>
            <a:r>
              <a:rPr lang="en-US" dirty="0"/>
              <a:t> instructions!</a:t>
            </a:r>
          </a:p>
          <a:p>
            <a:r>
              <a:rPr lang="en-US" dirty="0"/>
              <a:t>Procedure calls and order of arguments is important.</a:t>
            </a:r>
          </a:p>
          <a:p>
            <a:r>
              <a:rPr lang="en-US" dirty="0"/>
              <a:t>Recursion questions, again quizzes will help you</a:t>
            </a:r>
          </a:p>
        </p:txBody>
      </p:sp>
    </p:spTree>
    <p:extLst>
      <p:ext uri="{BB962C8B-B14F-4D97-AF65-F5344CB8AC3E}">
        <p14:creationId xmlns:p14="http://schemas.microsoft.com/office/powerpoint/2010/main" val="3868716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49C2B-528B-43BC-BF6C-5AB08197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F05C8-E602-4405-B45A-66236959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the program to add all the array elements in C and assembly</a:t>
            </a:r>
          </a:p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n;i</a:t>
            </a:r>
            <a:r>
              <a:rPr lang="en-US" dirty="0"/>
              <a:t>++){</a:t>
            </a:r>
          </a:p>
          <a:p>
            <a:pPr lvl="1"/>
            <a:r>
              <a:rPr lang="en-US" dirty="0"/>
              <a:t>Product*=a[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Write its equivalent of assembly.</a:t>
            </a:r>
          </a:p>
        </p:txBody>
      </p:sp>
    </p:spTree>
    <p:extLst>
      <p:ext uri="{BB962C8B-B14F-4D97-AF65-F5344CB8AC3E}">
        <p14:creationId xmlns:p14="http://schemas.microsoft.com/office/powerpoint/2010/main" val="490901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4B69-419E-4312-B06A-63F67FF9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31BE1-9739-4869-A892-D1F52A2FF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question 2 points</a:t>
            </a:r>
          </a:p>
          <a:p>
            <a:r>
              <a:rPr lang="en-US" dirty="0"/>
              <a:t>r means 64 bit registers : </a:t>
            </a:r>
            <a:r>
              <a:rPr lang="en-US" dirty="0" err="1"/>
              <a:t>leaq,movq</a:t>
            </a:r>
            <a:endParaRPr lang="en-US" dirty="0"/>
          </a:p>
          <a:p>
            <a:r>
              <a:rPr lang="en-US" dirty="0"/>
              <a:t>What is difference between </a:t>
            </a:r>
            <a:r>
              <a:rPr lang="en-US" dirty="0" err="1"/>
              <a:t>leaq</a:t>
            </a:r>
            <a:r>
              <a:rPr lang="en-US" dirty="0"/>
              <a:t> and </a:t>
            </a:r>
            <a:r>
              <a:rPr lang="en-US" dirty="0" err="1"/>
              <a:t>movq</a:t>
            </a:r>
            <a:endParaRPr lang="en-US" dirty="0"/>
          </a:p>
          <a:p>
            <a:r>
              <a:rPr lang="en-US" dirty="0"/>
              <a:t>Consider </a:t>
            </a:r>
            <a:r>
              <a:rPr lang="en-US" dirty="0" err="1"/>
              <a:t>rsp</a:t>
            </a:r>
            <a:r>
              <a:rPr lang="en-US" dirty="0"/>
              <a:t>=0x100 and *0x100=5 and </a:t>
            </a:r>
            <a:r>
              <a:rPr lang="en-US" dirty="0" err="1"/>
              <a:t>rax</a:t>
            </a:r>
            <a:r>
              <a:rPr lang="en-US" dirty="0"/>
              <a:t>=10</a:t>
            </a:r>
          </a:p>
          <a:p>
            <a:r>
              <a:rPr lang="en-US" dirty="0"/>
              <a:t>What is output of </a:t>
            </a:r>
            <a:r>
              <a:rPr lang="en-US" dirty="0" err="1"/>
              <a:t>leaq</a:t>
            </a:r>
            <a:r>
              <a:rPr lang="en-US" dirty="0"/>
              <a:t> 5($</a:t>
            </a:r>
            <a:r>
              <a:rPr lang="en-US" dirty="0" err="1"/>
              <a:t>rsp</a:t>
            </a:r>
            <a:r>
              <a:rPr lang="en-US" dirty="0"/>
              <a:t>),%</a:t>
            </a:r>
            <a:r>
              <a:rPr lang="en-US" dirty="0" err="1"/>
              <a:t>rax</a:t>
            </a:r>
            <a:endParaRPr lang="en-US" dirty="0"/>
          </a:p>
          <a:p>
            <a:r>
              <a:rPr lang="en-US" dirty="0"/>
              <a:t>What is output of </a:t>
            </a:r>
            <a:r>
              <a:rPr lang="en-US" dirty="0" err="1"/>
              <a:t>movq</a:t>
            </a:r>
            <a:r>
              <a:rPr lang="en-US" dirty="0"/>
              <a:t> 5($</a:t>
            </a:r>
            <a:r>
              <a:rPr lang="en-US" dirty="0" err="1"/>
              <a:t>rsp</a:t>
            </a:r>
            <a:r>
              <a:rPr lang="en-US" dirty="0"/>
              <a:t>),%</a:t>
            </a:r>
            <a:r>
              <a:rPr lang="en-US" dirty="0" err="1"/>
              <a:t>rax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51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155B-F2D8-40F7-A3E9-5295C77D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in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F3A19-8397-43AE-9822-1E1786BC6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question of 5 points</a:t>
            </a:r>
          </a:p>
          <a:p>
            <a:r>
              <a:rPr lang="en-US" dirty="0"/>
              <a:t>Conditional statements.</a:t>
            </a:r>
          </a:p>
          <a:p>
            <a:r>
              <a:rPr lang="en-US" dirty="0"/>
              <a:t>Solve practice quiz 3 </a:t>
            </a:r>
            <a:r>
              <a:rPr lang="en-US" dirty="0">
                <a:hlinkClick r:id="rId2"/>
              </a:rPr>
              <a:t>https://moodle.cs.colorado.edu/mod/quiz/edit.php?cmid=35032</a:t>
            </a:r>
            <a:endParaRPr lang="en-US" dirty="0"/>
          </a:p>
          <a:p>
            <a:r>
              <a:rPr lang="en-US" dirty="0"/>
              <a:t>Question number 18</a:t>
            </a:r>
          </a:p>
          <a:p>
            <a:r>
              <a:rPr lang="en-US" dirty="0"/>
              <a:t>Make sure you have practices quiz 3 well so you get full 5 points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86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497E0-09E8-4632-81AF-0E02284E9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41A2D-BAA6-45C6-9D8A-751E0C1AC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and there sizes.</a:t>
            </a:r>
          </a:p>
          <a:p>
            <a:r>
              <a:rPr lang="en-US" dirty="0"/>
              <a:t>One question 18 points</a:t>
            </a:r>
          </a:p>
          <a:p>
            <a:r>
              <a:rPr lang="en-US" dirty="0"/>
              <a:t>Ex: solve the slide problems and practice quiz 5</a:t>
            </a:r>
          </a:p>
          <a:p>
            <a:r>
              <a:rPr lang="en-US" dirty="0">
                <a:hlinkClick r:id="rId2"/>
              </a:rPr>
              <a:t>https://moodle.cs.colorado.edu/mod/quiz/edit.php?cmid=35217</a:t>
            </a:r>
            <a:r>
              <a:rPr lang="en-US" dirty="0"/>
              <a:t> solve any question of you choice. </a:t>
            </a:r>
          </a:p>
        </p:txBody>
      </p:sp>
    </p:spTree>
    <p:extLst>
      <p:ext uri="{BB962C8B-B14F-4D97-AF65-F5344CB8AC3E}">
        <p14:creationId xmlns:p14="http://schemas.microsoft.com/office/powerpoint/2010/main" val="2338189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4797152"/>
            <a:ext cx="7896225" cy="1536973"/>
          </a:xfrm>
        </p:spPr>
        <p:txBody>
          <a:bodyPr/>
          <a:lstStyle/>
          <a:p>
            <a:r>
              <a:rPr lang="en-US" dirty="0"/>
              <a:t>Comp: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1991544" y="1340768"/>
          <a:ext cx="6048672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A1 , A2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*A1 , *A2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1991544" y="3140968"/>
            <a:ext cx="4002918" cy="770602"/>
            <a:chOff x="1979712" y="3140968"/>
            <a:chExt cx="4002918" cy="770602"/>
          </a:xfrm>
        </p:grpSpPr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5076056" y="364502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37" name="Rectangle 26"/>
            <p:cNvSpPr>
              <a:spLocks noChangeArrowheads="1"/>
            </p:cNvSpPr>
            <p:nvPr/>
          </p:nvSpPr>
          <p:spPr bwMode="auto">
            <a:xfrm>
              <a:off x="25557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2555776" y="364502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43" name="Text Box 33"/>
            <p:cNvSpPr txBox="1">
              <a:spLocks noChangeArrowheads="1"/>
            </p:cNvSpPr>
            <p:nvPr/>
          </p:nvSpPr>
          <p:spPr bwMode="auto">
            <a:xfrm>
              <a:off x="1979712" y="314096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1979712" y="357301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4415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43559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49" name="Straight Arrow Connector 48"/>
            <p:cNvCxnSpPr>
              <a:endCxn id="29" idx="1"/>
            </p:cNvCxnSpPr>
            <p:nvPr/>
          </p:nvCxnSpPr>
          <p:spPr bwMode="auto">
            <a:xfrm>
              <a:off x="3419872" y="3759506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6744072" y="3140968"/>
            <a:ext cx="3701008" cy="1202650"/>
            <a:chOff x="5364088" y="5610726"/>
            <a:chExt cx="3701008" cy="1202650"/>
          </a:xfrm>
        </p:grpSpPr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alibri" pitchFamily="-96" charset="0"/>
                </a:rPr>
                <a:t>Allocated  </a:t>
              </a:r>
              <a:r>
                <a:rPr lang="en-US" sz="1600" dirty="0" err="1">
                  <a:latin typeface="Calibri" pitchFamily="-96" charset="0"/>
                </a:rPr>
                <a:t>int</a:t>
              </a:r>
              <a:endParaRPr lang="en-US" sz="1600" dirty="0">
                <a:latin typeface="Calibri" pitchFamily="-96" charset="0"/>
              </a:endParaRP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48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51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alibri" pitchFamily="-96" charset="0"/>
                </a:rPr>
                <a:t>Unallocated  </a:t>
              </a:r>
              <a:r>
                <a:rPr lang="en-US" sz="1600" dirty="0" err="1">
                  <a:latin typeface="Calibri" pitchFamily="-96" charset="0"/>
                </a:rPr>
                <a:t>int</a:t>
              </a:r>
              <a:endParaRPr lang="en-US" sz="1600" dirty="0">
                <a:latin typeface="Calibri" pitchFamily="-96" charset="0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199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#2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1709987" y="1550744"/>
          <a:ext cx="7992886" cy="2076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(*A3)[3]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B0019FC-088B-4EE6-91A5-A2FEBA344EDF}"/>
              </a:ext>
            </a:extLst>
          </p:cNvPr>
          <p:cNvGrpSpPr/>
          <p:nvPr/>
        </p:nvGrpSpPr>
        <p:grpSpPr>
          <a:xfrm>
            <a:off x="1991544" y="3861048"/>
            <a:ext cx="3290664" cy="338554"/>
            <a:chOff x="467544" y="3861048"/>
            <a:chExt cx="3290664" cy="338554"/>
          </a:xfrm>
        </p:grpSpPr>
        <p:sp>
          <p:nvSpPr>
            <p:cNvPr id="8" name="Rectangle 26">
              <a:extLst>
                <a:ext uri="{FF2B5EF4-FFF2-40B4-BE49-F238E27FC236}">
                  <a16:creationId xmlns:a16="http://schemas.microsoft.com/office/drawing/2014/main" id="{3C0A4EA2-0860-48A6-9B7F-6150D2487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9" name="Text Box 33">
              <a:extLst>
                <a:ext uri="{FF2B5EF4-FFF2-40B4-BE49-F238E27FC236}">
                  <a16:creationId xmlns:a16="http://schemas.microsoft.com/office/drawing/2014/main" id="{D643A26C-5362-4FD3-841F-DDDBED331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44" y="386104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10" name="Rectangle 26">
              <a:extLst>
                <a:ext uri="{FF2B5EF4-FFF2-40B4-BE49-F238E27FC236}">
                  <a16:creationId xmlns:a16="http://schemas.microsoft.com/office/drawing/2014/main" id="{67816139-3361-46F6-AE54-EE59A932E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4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1" name="Rectangle 26">
              <a:extLst>
                <a:ext uri="{FF2B5EF4-FFF2-40B4-BE49-F238E27FC236}">
                  <a16:creationId xmlns:a16="http://schemas.microsoft.com/office/drawing/2014/main" id="{795BBACB-E60E-4D93-9409-2CA04F99E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4C89BF-1841-4E98-9C25-30FD56C21F90}"/>
              </a:ext>
            </a:extLst>
          </p:cNvPr>
          <p:cNvGrpSpPr/>
          <p:nvPr/>
        </p:nvGrpSpPr>
        <p:grpSpPr>
          <a:xfrm>
            <a:off x="1524000" y="4293096"/>
            <a:ext cx="6472808" cy="733020"/>
            <a:chOff x="0" y="4293096"/>
            <a:chExt cx="6472808" cy="733020"/>
          </a:xfrm>
        </p:grpSpPr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5364E6B7-EDE5-462F-8CC2-F9501E6E2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178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AD8E34C1-FC35-4A00-8C2B-7A600C14F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5" name="Text Box 33">
              <a:extLst>
                <a:ext uri="{FF2B5EF4-FFF2-40B4-BE49-F238E27FC236}">
                  <a16:creationId xmlns:a16="http://schemas.microsoft.com/office/drawing/2014/main" id="{D4BCE8C5-5ED1-42B6-9559-D639E797F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293096"/>
              <a:ext cx="95408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67B0612-D904-479D-8226-F169B9DA3B95}"/>
                </a:ext>
              </a:extLst>
            </p:cNvPr>
            <p:cNvCxnSpPr/>
            <p:nvPr/>
          </p:nvCxnSpPr>
          <p:spPr bwMode="auto">
            <a:xfrm>
              <a:off x="1907704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CF320DF3-C97A-4638-AB39-3D47BBA40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FB0D89A0-0F1E-43B9-9B81-8A77A5558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0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D9B20ED-6B72-4FC3-B558-2E827EA9A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856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1B49F38-6C15-4A35-A948-70B6C86E414D}"/>
                </a:ext>
              </a:extLst>
            </p:cNvPr>
            <p:cNvCxnSpPr/>
            <p:nvPr/>
          </p:nvCxnSpPr>
          <p:spPr bwMode="auto">
            <a:xfrm>
              <a:off x="3750382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0C10392D-3E29-4D4D-AB09-2FA02FB47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8534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897ED7E-1BF6-4C89-903C-D4FF078B25EA}"/>
                </a:ext>
              </a:extLst>
            </p:cNvPr>
            <p:cNvCxnSpPr/>
            <p:nvPr/>
          </p:nvCxnSpPr>
          <p:spPr bwMode="auto">
            <a:xfrm>
              <a:off x="5593060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2ABAC3-6CC6-4270-95D5-72DE83614B48}"/>
              </a:ext>
            </a:extLst>
          </p:cNvPr>
          <p:cNvGrpSpPr/>
          <p:nvPr/>
        </p:nvGrpSpPr>
        <p:grpSpPr>
          <a:xfrm>
            <a:off x="6716862" y="5432284"/>
            <a:ext cx="3701008" cy="1202650"/>
            <a:chOff x="5364088" y="5610726"/>
            <a:chExt cx="3701008" cy="1202650"/>
          </a:xfrm>
        </p:grpSpPr>
        <p:sp>
          <p:nvSpPr>
            <p:cNvPr id="24" name="Rectangle 26">
              <a:extLst>
                <a:ext uri="{FF2B5EF4-FFF2-40B4-BE49-F238E27FC236}">
                  <a16:creationId xmlns:a16="http://schemas.microsoft.com/office/drawing/2014/main" id="{126187E0-CDCD-4A4C-8E65-B14B4348E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FC4B0094-8785-4E6D-9004-3F986B920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26" name="Text Box 33">
              <a:extLst>
                <a:ext uri="{FF2B5EF4-FFF2-40B4-BE49-F238E27FC236}">
                  <a16:creationId xmlns:a16="http://schemas.microsoft.com/office/drawing/2014/main" id="{653493BE-AE59-4E4C-A304-452439AAA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alibri" pitchFamily="-96" charset="0"/>
                </a:rPr>
                <a:t>Allocated  </a:t>
              </a:r>
              <a:r>
                <a:rPr lang="en-US" sz="1600" dirty="0" err="1">
                  <a:latin typeface="Calibri" pitchFamily="-96" charset="0"/>
                </a:rPr>
                <a:t>int</a:t>
              </a:r>
              <a:endParaRPr lang="en-US" sz="1600" dirty="0">
                <a:latin typeface="Calibri" pitchFamily="-96" charset="0"/>
              </a:endParaRPr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54306423-C9EA-4066-82BA-3BE731EF8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28" name="Text Box 33">
              <a:extLst>
                <a:ext uri="{FF2B5EF4-FFF2-40B4-BE49-F238E27FC236}">
                  <a16:creationId xmlns:a16="http://schemas.microsoft.com/office/drawing/2014/main" id="{3E4FE1B5-E102-4954-8D54-784747B62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EEA3B8DC-D246-4BBB-9B91-0BBF69BA2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30" name="Text Box 33">
              <a:extLst>
                <a:ext uri="{FF2B5EF4-FFF2-40B4-BE49-F238E27FC236}">
                  <a16:creationId xmlns:a16="http://schemas.microsoft.com/office/drawing/2014/main" id="{06D0C0DA-60E2-4925-A0FC-27D050B98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alibri" pitchFamily="-96" charset="0"/>
                </a:rPr>
                <a:t>Unallocated  </a:t>
              </a:r>
              <a:r>
                <a:rPr lang="en-US" sz="1600" dirty="0" err="1">
                  <a:latin typeface="Calibri" pitchFamily="-96" charset="0"/>
                </a:rPr>
                <a:t>int</a:t>
              </a:r>
              <a:endParaRPr lang="en-US" sz="1600" dirty="0">
                <a:latin typeface="Calibri" pitchFamily="-96" charset="0"/>
              </a:endParaRPr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6EC9CF51-8F63-4113-BAA7-1E1CAC304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4D710F9-6761-453C-BA11-61DC0BEB005D}"/>
              </a:ext>
            </a:extLst>
          </p:cNvPr>
          <p:cNvGrpSpPr/>
          <p:nvPr/>
        </p:nvGrpSpPr>
        <p:grpSpPr>
          <a:xfrm>
            <a:off x="1991544" y="5157192"/>
            <a:ext cx="5803118" cy="338554"/>
            <a:chOff x="467544" y="5157192"/>
            <a:chExt cx="5803118" cy="338554"/>
          </a:xfrm>
        </p:grpSpPr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A26F367E-550C-4FA8-8E16-0812798AD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08" y="5229200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34" name="Text Box 33">
              <a:extLst>
                <a:ext uri="{FF2B5EF4-FFF2-40B4-BE49-F238E27FC236}">
                  <a16:creationId xmlns:a16="http://schemas.microsoft.com/office/drawing/2014/main" id="{6BB75058-F13E-4D33-A785-9CE82681B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44" y="5157192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A3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C1473A2-9C49-448A-82C5-B6C8EC4A35C3}"/>
                </a:ext>
              </a:extLst>
            </p:cNvPr>
            <p:cNvCxnSpPr>
              <a:endCxn id="38" idx="1"/>
            </p:cNvCxnSpPr>
            <p:nvPr/>
          </p:nvCxnSpPr>
          <p:spPr bwMode="auto">
            <a:xfrm>
              <a:off x="1907704" y="5343682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FFBBABF-59E9-4786-90C9-54B981A36BC3}"/>
                </a:ext>
              </a:extLst>
            </p:cNvPr>
            <p:cNvGrpSpPr/>
            <p:nvPr/>
          </p:nvGrpSpPr>
          <p:grpSpPr>
            <a:xfrm>
              <a:off x="3563888" y="5229200"/>
              <a:ext cx="2706774" cy="228964"/>
              <a:chOff x="3563888" y="5229200"/>
              <a:chExt cx="2706774" cy="228964"/>
            </a:xfrm>
          </p:grpSpPr>
          <p:sp>
            <p:nvSpPr>
              <p:cNvPr id="37" name="Rectangle 27">
                <a:extLst>
                  <a:ext uri="{FF2B5EF4-FFF2-40B4-BE49-F238E27FC236}">
                    <a16:creationId xmlns:a16="http://schemas.microsoft.com/office/drawing/2014/main" id="{A416BC53-01E4-494E-BC02-C9ED191A5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514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8" name="Rectangle 27">
                <a:extLst>
                  <a:ext uri="{FF2B5EF4-FFF2-40B4-BE49-F238E27FC236}">
                    <a16:creationId xmlns:a16="http://schemas.microsoft.com/office/drawing/2014/main" id="{F10A5A0E-DF60-42F5-9174-112864525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9" name="Rectangle 27">
                <a:extLst>
                  <a:ext uri="{FF2B5EF4-FFF2-40B4-BE49-F238E27FC236}">
                    <a16:creationId xmlns:a16="http://schemas.microsoft.com/office/drawing/2014/main" id="{2FDBECF7-B8A6-45A6-8202-E665EAC10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0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40" name="Rectangle 27">
                <a:extLst>
                  <a:ext uri="{FF2B5EF4-FFF2-40B4-BE49-F238E27FC236}">
                    <a16:creationId xmlns:a16="http://schemas.microsoft.com/office/drawing/2014/main" id="{2E74EB01-EE4E-4EE0-A0DE-61E9B9179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2706774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0277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486" y="4028665"/>
            <a:ext cx="3671069" cy="153697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1988745" y="1197678"/>
          <a:ext cx="8283718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48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5601554" y="3861048"/>
          <a:ext cx="4567294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9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742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BE7F-C810-4E30-AB51-3314F7184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A452D-9891-4438-BC9D-E7B0D6C05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questions</a:t>
            </a:r>
          </a:p>
          <a:p>
            <a:r>
              <a:rPr lang="en-US" dirty="0"/>
              <a:t>One question 20 points</a:t>
            </a:r>
          </a:p>
          <a:p>
            <a:r>
              <a:rPr lang="en-US" dirty="0"/>
              <a:t>Other question 5 points</a:t>
            </a:r>
          </a:p>
          <a:p>
            <a:r>
              <a:rPr lang="en-US" dirty="0"/>
              <a:t>What are weak and strong symbols</a:t>
            </a:r>
          </a:p>
          <a:p>
            <a:r>
              <a:rPr lang="en-US" dirty="0"/>
              <a:t>Given program find and resolve the symbols</a:t>
            </a:r>
          </a:p>
          <a:p>
            <a:r>
              <a:rPr lang="en-US" dirty="0"/>
              <a:t>Practice quiz 6 is important to get 20 points.</a:t>
            </a:r>
          </a:p>
        </p:txBody>
      </p:sp>
    </p:spTree>
    <p:extLst>
      <p:ext uri="{BB962C8B-B14F-4D97-AF65-F5344CB8AC3E}">
        <p14:creationId xmlns:p14="http://schemas.microsoft.com/office/powerpoint/2010/main" val="218732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7E23-21F0-4DCC-B3FA-F2F9D08CD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E537D-B8F4-4BD3-A1D8-DFD9248AA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19896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C763-C0E6-4AAF-AE75-D85BFC33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: 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6E23-530D-4AEF-8C04-F74C8E75C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Date: March 22</a:t>
            </a:r>
            <a:r>
              <a:rPr lang="en-US" baseline="30000" dirty="0"/>
              <a:t>nd</a:t>
            </a:r>
            <a:r>
              <a:rPr lang="en-US" dirty="0"/>
              <a:t> </a:t>
            </a:r>
          </a:p>
          <a:p>
            <a:r>
              <a:rPr lang="en-US" dirty="0"/>
              <a:t>3.1 to 3.10 and chapter 7</a:t>
            </a:r>
          </a:p>
          <a:p>
            <a:r>
              <a:rPr lang="en-US" dirty="0"/>
              <a:t>Solve Practice Quiz 3,4,5,6 and quiz 2</a:t>
            </a:r>
          </a:p>
          <a:p>
            <a:r>
              <a:rPr lang="en-US" dirty="0"/>
              <a:t>40 minutes to solve it on paper and 10 minutes to fill answers in Moodle online. Make sure you have laptop which works properly</a:t>
            </a:r>
          </a:p>
          <a:p>
            <a:r>
              <a:rPr lang="en-US" dirty="0"/>
              <a:t>Calculators allowed and cheat sheet. </a:t>
            </a:r>
          </a:p>
        </p:txBody>
      </p:sp>
    </p:spTree>
    <p:extLst>
      <p:ext uri="{BB962C8B-B14F-4D97-AF65-F5344CB8AC3E}">
        <p14:creationId xmlns:p14="http://schemas.microsoft.com/office/powerpoint/2010/main" val="53422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CC01-48B4-4E7A-984D-B4194807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7608D-3BB5-486D-BAD0-BFCF3362E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 Questions</a:t>
            </a:r>
          </a:p>
          <a:p>
            <a:r>
              <a:rPr lang="en-US" dirty="0"/>
              <a:t>This review only helps you to get idea of exam. </a:t>
            </a:r>
          </a:p>
          <a:p>
            <a:r>
              <a:rPr lang="en-US" dirty="0"/>
              <a:t>Use this review notes after you done preparation of all the materials listed in previous slides.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10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322F-2A95-4DD9-8739-B80260DB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1,2,3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2B23D-784F-4A0E-BC74-E1764B69A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overflow attack each question of 3 points</a:t>
            </a:r>
          </a:p>
          <a:p>
            <a:r>
              <a:rPr lang="en-US" dirty="0"/>
              <a:t>7 pointes overall.</a:t>
            </a:r>
          </a:p>
          <a:p>
            <a:r>
              <a:rPr lang="en-US" dirty="0"/>
              <a:t>What is Buffer overflow attack and how to avoid it?</a:t>
            </a:r>
          </a:p>
        </p:txBody>
      </p:sp>
    </p:spTree>
    <p:extLst>
      <p:ext uri="{BB962C8B-B14F-4D97-AF65-F5344CB8AC3E}">
        <p14:creationId xmlns:p14="http://schemas.microsoft.com/office/powerpoint/2010/main" val="19022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493714"/>
            <a:ext cx="64897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Buffer Overflow Stack Example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7010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572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echo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2057400" y="2503487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4476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4889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2057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urier New" pitchFamily="49" charset="0"/>
              </a:rPr>
              <a:t>call_echo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2057401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urier New" pitchFamily="49" charset="0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2506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2955926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3405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3854451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981201" y="990601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057400" y="3113088"/>
            <a:ext cx="1797050" cy="15312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927601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echo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06950" y="3037113"/>
            <a:ext cx="113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57400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40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06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f6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062208" y="2481496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</p:grpSp>
      <p:sp>
        <p:nvSpPr>
          <p:cNvPr id="5" name="Arc 4"/>
          <p:cNvSpPr/>
          <p:nvPr/>
        </p:nvSpPr>
        <p:spPr bwMode="auto">
          <a:xfrm>
            <a:off x="3962400" y="1360488"/>
            <a:ext cx="1460500" cy="2513847"/>
          </a:xfrm>
          <a:prstGeom prst="arc">
            <a:avLst>
              <a:gd name="adj1" fmla="val 5393125"/>
              <a:gd name="adj2" fmla="val 15866911"/>
            </a:avLst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21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animBg="1"/>
      <p:bldP spid="2560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09776" y="457200"/>
            <a:ext cx="8658225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Avoid Overflow Vulnerabilities in Code (!)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3114" y="4038600"/>
            <a:ext cx="8091487" cy="24828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5000"/>
              </a:lnSpc>
            </a:pPr>
            <a:r>
              <a:rPr lang="en-US" dirty="0"/>
              <a:t>For example, use library routines that limit string lengths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solidFill>
                  <a:srgbClr val="C00000"/>
                </a:solidFill>
                <a:latin typeface="Courier New" pitchFamily="49" charset="0"/>
              </a:rPr>
              <a:t>f</a:t>
            </a:r>
            <a:r>
              <a:rPr lang="en-US" b="1" dirty="0" err="1">
                <a:latin typeface="Courier New" pitchFamily="49" charset="0"/>
              </a:rPr>
              <a:t>gets</a:t>
            </a:r>
            <a:r>
              <a:rPr lang="en-US" dirty="0"/>
              <a:t> instead of </a:t>
            </a:r>
            <a:r>
              <a:rPr lang="en-US" b="1" dirty="0">
                <a:latin typeface="Courier New" pitchFamily="49" charset="0"/>
              </a:rPr>
              <a:t>gets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cpy</a:t>
            </a:r>
            <a:r>
              <a:rPr lang="en-US" dirty="0"/>
              <a:t> instead of </a:t>
            </a:r>
            <a:r>
              <a:rPr lang="en-US" b="1" dirty="0" err="1">
                <a:latin typeface="Courier New" pitchFamily="49" charset="0"/>
              </a:rPr>
              <a:t>strcpy</a:t>
            </a:r>
            <a:endParaRPr lang="en-US" b="1" dirty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Don’t use </a:t>
            </a:r>
            <a:r>
              <a:rPr lang="en-US" b="1" dirty="0" err="1">
                <a:latin typeface="Courier New" pitchFamily="49" charset="0"/>
              </a:rPr>
              <a:t>scanf</a:t>
            </a:r>
            <a:r>
              <a:rPr lang="en-US" dirty="0"/>
              <a:t> with </a:t>
            </a:r>
            <a:r>
              <a:rPr lang="en-US" b="1" dirty="0">
                <a:latin typeface="Courier New" pitchFamily="49" charset="0"/>
              </a:rPr>
              <a:t>%s</a:t>
            </a:r>
            <a:r>
              <a:rPr lang="en-US" dirty="0"/>
              <a:t> conversion specification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/>
              <a:t>Use </a:t>
            </a: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to read the string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/>
              <a:t>Or use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en-US" b="1" dirty="0">
                <a:latin typeface="Courier New" pitchFamily="49" charset="0"/>
              </a:rPr>
              <a:t>s</a:t>
            </a:r>
            <a:r>
              <a:rPr lang="en-US" b="1" dirty="0"/>
              <a:t>  </a:t>
            </a:r>
            <a:r>
              <a:rPr lang="en-US" dirty="0"/>
              <a:t>where </a:t>
            </a:r>
            <a:r>
              <a:rPr lang="en-US" b="1" dirty="0">
                <a:latin typeface="Courier New" pitchFamily="49" charset="0"/>
              </a:rPr>
              <a:t>n</a:t>
            </a:r>
            <a:r>
              <a:rPr lang="en-US" dirty="0"/>
              <a:t> is a suitable integer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133600" y="1447801"/>
            <a:ext cx="59436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fgets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, 4, 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091126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33400"/>
            <a:ext cx="80772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System-Level Protections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1890714" y="1328738"/>
            <a:ext cx="4433887" cy="2938462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/>
              <a:t>Randomized stack offsets</a:t>
            </a:r>
          </a:p>
          <a:p>
            <a:pPr lvl="1" eaLnBrk="1" hangingPunct="1"/>
            <a:r>
              <a:rPr lang="en-US" dirty="0"/>
              <a:t>At start of program, allocate random amount of space on stack</a:t>
            </a:r>
          </a:p>
          <a:p>
            <a:pPr lvl="1" eaLnBrk="1" hangingPunct="1"/>
            <a:r>
              <a:rPr lang="en-US" dirty="0"/>
              <a:t>Shifts stack addresses for entire program</a:t>
            </a:r>
          </a:p>
          <a:p>
            <a:pPr lvl="1" eaLnBrk="1" hangingPunct="1"/>
            <a:r>
              <a:rPr lang="en-US" dirty="0"/>
              <a:t>Makes it difficult for hacker to predict beginning of inserted code</a:t>
            </a:r>
          </a:p>
          <a:p>
            <a:pPr lvl="1" eaLnBrk="1" hangingPunct="1"/>
            <a:r>
              <a:rPr lang="en-US" dirty="0"/>
              <a:t>E.g.: 5 executions of memory allocation code</a:t>
            </a:r>
          </a:p>
          <a:p>
            <a:pPr lvl="1" eaLnBrk="1" hangingPunct="1"/>
            <a:endParaRPr lang="en-US" dirty="0"/>
          </a:p>
          <a:p>
            <a:pPr lvl="2" eaLnBrk="1" hangingPunct="1"/>
            <a:r>
              <a:rPr lang="en-US" dirty="0"/>
              <a:t>Stack repositioned each time program executes</a:t>
            </a:r>
          </a:p>
          <a:p>
            <a:pPr lvl="1" eaLnBrk="1" hangingPunct="1"/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2667000" y="3425826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Worksheet" r:id="rId4" imgW="31750000" imgH="25400" progId="Excel.Sheet.12">
                  <p:embed/>
                </p:oleObj>
              </mc:Choice>
              <mc:Fallback>
                <p:oleObj name="Worksheet" r:id="rId4" imgW="31750000" imgH="25400" progId="Excel.Shee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7000" y="3425826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905000" y="4902200"/>
          <a:ext cx="655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Worksheet" r:id="rId6" imgW="6553200" imgH="203200" progId="Excel.Sheet.12">
                  <p:embed/>
                </p:oleObj>
              </mc:Choice>
              <mc:Fallback>
                <p:oleObj name="Worksheet" r:id="rId6" imgW="6553200" imgH="203200" progId="Excel.Sheet.12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05000" y="4902200"/>
                        <a:ext cx="655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7487030" y="1328738"/>
            <a:ext cx="2705515" cy="4949546"/>
            <a:chOff x="5963029" y="1328738"/>
            <a:chExt cx="2705515" cy="4949546"/>
          </a:xfrm>
        </p:grpSpPr>
        <p:sp>
          <p:nvSpPr>
            <p:cNvPr id="53" name="Rectangle 4"/>
            <p:cNvSpPr>
              <a:spLocks/>
            </p:cNvSpPr>
            <p:nvPr/>
          </p:nvSpPr>
          <p:spPr bwMode="auto">
            <a:xfrm>
              <a:off x="7398544" y="33861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ourier New"/>
                  <a:ea typeface="Calibri Bold" charset="0"/>
                  <a:cs typeface="Courier New"/>
                  <a:sym typeface="Calibri Bold" charset="0"/>
                </a:rPr>
                <a:t>main</a:t>
              </a:r>
            </a:p>
          </p:txBody>
        </p:sp>
        <p:sp>
          <p:nvSpPr>
            <p:cNvPr id="54" name="Rectangle 5"/>
            <p:cNvSpPr>
              <a:spLocks/>
            </p:cNvSpPr>
            <p:nvPr/>
          </p:nvSpPr>
          <p:spPr bwMode="auto">
            <a:xfrm>
              <a:off x="7398544" y="3690938"/>
              <a:ext cx="1270000" cy="9572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Application</a:t>
              </a:r>
            </a:p>
            <a:p>
              <a:pPr algn="ct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Code</a:t>
              </a:r>
            </a:p>
          </p:txBody>
        </p:sp>
        <p:sp>
          <p:nvSpPr>
            <p:cNvPr id="55" name="Rectangle 7"/>
            <p:cNvSpPr>
              <a:spLocks/>
            </p:cNvSpPr>
            <p:nvPr/>
          </p:nvSpPr>
          <p:spPr bwMode="auto">
            <a:xfrm>
              <a:off x="7398544" y="14049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Rectangle 9"/>
            <p:cNvSpPr>
              <a:spLocks/>
            </p:cNvSpPr>
            <p:nvPr/>
          </p:nvSpPr>
          <p:spPr bwMode="auto">
            <a:xfrm>
              <a:off x="7398544" y="1709738"/>
              <a:ext cx="1270000" cy="1676400"/>
            </a:xfrm>
            <a:prstGeom prst="rect">
              <a:avLst/>
            </a:prstGeom>
            <a:solidFill>
              <a:srgbClr val="FF9999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>
                <a:defRPr/>
              </a:pPr>
              <a:endParaRPr lang="en-US" kern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7" name="Rectangle 10"/>
            <p:cNvSpPr>
              <a:spLocks/>
            </p:cNvSpPr>
            <p:nvPr/>
          </p:nvSpPr>
          <p:spPr bwMode="auto">
            <a:xfrm>
              <a:off x="5963029" y="2243138"/>
              <a:ext cx="1019511" cy="630942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Random</a:t>
              </a:r>
            </a:p>
            <a:p>
              <a:pPr algn="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allocation</a:t>
              </a:r>
            </a:p>
          </p:txBody>
        </p:sp>
        <p:sp>
          <p:nvSpPr>
            <p:cNvPr id="58" name="AutoShape 11"/>
            <p:cNvSpPr>
              <a:spLocks/>
            </p:cNvSpPr>
            <p:nvPr/>
          </p:nvSpPr>
          <p:spPr bwMode="auto">
            <a:xfrm>
              <a:off x="7150767" y="1704917"/>
              <a:ext cx="228600" cy="1681221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5635" y="21600"/>
                    <a:pt x="10800" y="20875"/>
                    <a:pt x="10800" y="19980"/>
                  </a:cubicBezTo>
                  <a:lnTo>
                    <a:pt x="10800" y="12420"/>
                  </a:lnTo>
                  <a:cubicBezTo>
                    <a:pt x="10800" y="11525"/>
                    <a:pt x="5965" y="10800"/>
                    <a:pt x="0" y="10800"/>
                  </a:cubicBezTo>
                  <a:cubicBezTo>
                    <a:pt x="5965" y="10800"/>
                    <a:pt x="10800" y="10075"/>
                    <a:pt x="10800" y="9180"/>
                  </a:cubicBezTo>
                  <a:lnTo>
                    <a:pt x="10800" y="1620"/>
                  </a:lnTo>
                  <a:cubicBezTo>
                    <a:pt x="10800" y="725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Rectangle 10"/>
            <p:cNvSpPr>
              <a:spLocks/>
            </p:cNvSpPr>
            <p:nvPr/>
          </p:nvSpPr>
          <p:spPr bwMode="auto">
            <a:xfrm>
              <a:off x="6086313" y="1328738"/>
              <a:ext cx="1083631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base</a:t>
              </a:r>
            </a:p>
          </p:txBody>
        </p:sp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7398544" y="4638842"/>
              <a:ext cx="1270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B?</a:t>
              </a:r>
            </a:p>
          </p:txBody>
        </p:sp>
        <p:sp>
          <p:nvSpPr>
            <p:cNvPr id="61" name="Text Box 16"/>
            <p:cNvSpPr txBox="1">
              <a:spLocks noChangeArrowheads="1"/>
            </p:cNvSpPr>
            <p:nvPr/>
          </p:nvSpPr>
          <p:spPr bwMode="auto">
            <a:xfrm>
              <a:off x="6561519" y="5908952"/>
              <a:ext cx="42102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r" eaLnBrk="0" hangingPunct="0"/>
              <a:r>
                <a:rPr lang="en-US" dirty="0">
                  <a:latin typeface="Calibri" pitchFamily="34" charset="0"/>
                </a:rPr>
                <a:t>B?</a:t>
              </a:r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6982540" y="60960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7398544" y="5535098"/>
              <a:ext cx="12700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code</a:t>
              </a: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7398544" y="5016392"/>
              <a:ext cx="1270000" cy="5187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pad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90095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33400"/>
            <a:ext cx="80772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System-Level Protections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1890714" y="1328738"/>
            <a:ext cx="4052887" cy="5224462"/>
          </a:xfrm>
        </p:spPr>
        <p:txBody>
          <a:bodyPr/>
          <a:lstStyle/>
          <a:p>
            <a:pPr eaLnBrk="1" hangingPunct="1"/>
            <a:r>
              <a:rPr lang="en-US" dirty="0" err="1"/>
              <a:t>Nonexecutable</a:t>
            </a:r>
            <a:r>
              <a:rPr lang="en-US" dirty="0"/>
              <a:t> code segments</a:t>
            </a:r>
          </a:p>
          <a:p>
            <a:pPr lvl="1" eaLnBrk="1" hangingPunct="1"/>
            <a:r>
              <a:rPr lang="en-US" dirty="0"/>
              <a:t>In traditional x86, can mark region of memory as either “read-only” or “writeable”</a:t>
            </a:r>
          </a:p>
          <a:p>
            <a:pPr lvl="2" eaLnBrk="1" hangingPunct="1"/>
            <a:r>
              <a:rPr lang="en-US" dirty="0"/>
              <a:t>Can execute anything readable</a:t>
            </a:r>
          </a:p>
          <a:p>
            <a:pPr lvl="1" eaLnBrk="1" hangingPunct="1"/>
            <a:r>
              <a:rPr lang="en-US" dirty="0"/>
              <a:t>x86-64 added  explicit “execute” permission</a:t>
            </a:r>
          </a:p>
          <a:p>
            <a:pPr lvl="1" eaLnBrk="1" hangingPunct="1"/>
            <a:r>
              <a:rPr lang="en-US" dirty="0"/>
              <a:t>Stack marked as non-executable</a:t>
            </a:r>
          </a:p>
          <a:p>
            <a:pPr lvl="1" eaLnBrk="1" hangingPunct="1"/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2667000" y="3425826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Worksheet" r:id="rId4" imgW="31750000" imgH="25400" progId="Excel.Sheet.12">
                  <p:embed/>
                </p:oleObj>
              </mc:Choice>
              <mc:Fallback>
                <p:oleObj name="Worksheet" r:id="rId4" imgW="31750000" imgH="25400" progId="Excel.Shee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7000" y="3425826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5545138" y="1154113"/>
            <a:ext cx="4697008" cy="4203700"/>
            <a:chOff x="4021138" y="1154113"/>
            <a:chExt cx="4697008" cy="4203700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5630863" y="1154113"/>
              <a:ext cx="2674937" cy="369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Calibri" pitchFamily="34" charset="0"/>
                </a:rPr>
                <a:t>Stack after call to </a:t>
              </a:r>
              <a:r>
                <a:rPr lang="en-US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B</a:t>
              </a: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Calibri" pitchFamily="34" charset="0"/>
              </a:endParaRPr>
            </a:p>
            <a:p>
              <a:pPr eaLnBrk="0" hangingPunct="0">
                <a:defRPr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7162800" y="2023547"/>
              <a:ext cx="155534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dirty="0">
                  <a:latin typeface="Courier New" pitchFamily="49" charset="0"/>
                </a:rPr>
                <a:t>P </a:t>
              </a:r>
              <a:r>
                <a:rPr lang="en-US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7162800" y="4097615"/>
              <a:ext cx="1469009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dirty="0">
                  <a:latin typeface="Courier New" pitchFamily="49" charset="0"/>
                </a:rPr>
                <a:t>Q</a:t>
              </a:r>
              <a:r>
                <a:rPr lang="en-US" dirty="0">
                  <a:latin typeface="Calibri" pitchFamily="34" charset="0"/>
                </a:rPr>
                <a:t> stack frame</a:t>
              </a: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>
                  <a:latin typeface="Calibri" pitchFamily="34" charset="0"/>
                </a:rPr>
                <a:t>B</a:t>
              </a: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5267325" y="4665663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5727700" y="4078288"/>
              <a:ext cx="10668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code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pad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>
                  <a:latin typeface="Calibri" pitchFamily="34" charset="0"/>
                </a:rPr>
                <a:t>data written</a:t>
              </a:r>
            </a:p>
            <a:p>
              <a:pPr eaLnBrk="0" hangingPunct="0"/>
              <a:r>
                <a:rPr lang="en-US">
                  <a:latin typeface="Calibri" pitchFamily="34" charset="0"/>
                </a:rPr>
                <a:t>by </a:t>
              </a:r>
              <a:r>
                <a:rPr lang="en-US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28" name="AutoShape 16"/>
            <p:cNvSpPr>
              <a:spLocks/>
            </p:cNvSpPr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  <p:sp>
          <p:nvSpPr>
            <p:cNvPr id="29" name="AutoShape 16"/>
            <p:cNvSpPr>
              <a:spLocks/>
            </p:cNvSpPr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  <p:sp>
          <p:nvSpPr>
            <p:cNvPr id="30" name="AutoShape 16"/>
            <p:cNvSpPr>
              <a:spLocks/>
            </p:cNvSpPr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</p:grpSp>
      <p:cxnSp>
        <p:nvCxnSpPr>
          <p:cNvPr id="5" name="Straight Arrow Connector 4"/>
          <p:cNvCxnSpPr/>
          <p:nvPr/>
        </p:nvCxnSpPr>
        <p:spPr bwMode="auto">
          <a:xfrm flipV="1">
            <a:off x="5943600" y="4665664"/>
            <a:ext cx="1308100" cy="1277937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1788144" y="5943600"/>
            <a:ext cx="411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Any attempt to execute this code will fail</a:t>
            </a:r>
          </a:p>
        </p:txBody>
      </p:sp>
    </p:spTree>
    <p:extLst>
      <p:ext uri="{BB962C8B-B14F-4D97-AF65-F5344CB8AC3E}">
        <p14:creationId xmlns:p14="http://schemas.microsoft.com/office/powerpoint/2010/main" val="324098979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33400"/>
            <a:ext cx="80772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Stack Canaries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1890714" y="1328738"/>
            <a:ext cx="7939087" cy="5224462"/>
          </a:xfrm>
        </p:spPr>
        <p:txBody>
          <a:bodyPr/>
          <a:lstStyle/>
          <a:p>
            <a:pPr eaLnBrk="1" hangingPunct="1"/>
            <a:r>
              <a:rPr lang="en-US" dirty="0"/>
              <a:t>Question: when you want to see overflow what is </a:t>
            </a:r>
            <a:r>
              <a:rPr lang="en-US" dirty="0" err="1"/>
              <a:t>gcc</a:t>
            </a:r>
            <a:r>
              <a:rPr lang="en-US" dirty="0"/>
              <a:t> command?</a:t>
            </a:r>
          </a:p>
          <a:p>
            <a:pPr lvl="1"/>
            <a:r>
              <a:rPr lang="en-US" dirty="0"/>
              <a:t>Ans:?????</a:t>
            </a:r>
          </a:p>
          <a:p>
            <a:pPr eaLnBrk="1" hangingPunct="1"/>
            <a:r>
              <a:rPr lang="en-US" dirty="0"/>
              <a:t>Idea</a:t>
            </a:r>
          </a:p>
          <a:p>
            <a:pPr lvl="1" eaLnBrk="1" hangingPunct="1"/>
            <a:r>
              <a:rPr lang="en-US" dirty="0"/>
              <a:t>Place special value (“canary”) on stack just beyond buffer</a:t>
            </a:r>
          </a:p>
          <a:p>
            <a:pPr lvl="1" eaLnBrk="1" hangingPunct="1"/>
            <a:r>
              <a:rPr lang="en-US" dirty="0"/>
              <a:t>Check for corruption before exiting function</a:t>
            </a:r>
          </a:p>
          <a:p>
            <a:pPr eaLnBrk="1" hangingPunct="1"/>
            <a:r>
              <a:rPr lang="en-US" dirty="0"/>
              <a:t>GCC Implementation</a:t>
            </a:r>
          </a:p>
          <a:p>
            <a:pPr lvl="1" eaLnBrk="1" hangingPunct="1"/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fstack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-protector</a:t>
            </a:r>
          </a:p>
          <a:p>
            <a:pPr lvl="1" eaLnBrk="1" hangingPunct="1"/>
            <a:r>
              <a:rPr lang="en-US" dirty="0"/>
              <a:t>Now the default (disabled earlier)</a:t>
            </a:r>
          </a:p>
        </p:txBody>
      </p:sp>
    </p:spTree>
    <p:extLst>
      <p:ext uri="{BB962C8B-B14F-4D97-AF65-F5344CB8AC3E}">
        <p14:creationId xmlns:p14="http://schemas.microsoft.com/office/powerpoint/2010/main" val="82332643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975</Words>
  <Application>Microsoft Office PowerPoint</Application>
  <PresentationFormat>Widescreen</PresentationFormat>
  <Paragraphs>233</Paragraphs>
  <Slides>19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Bold</vt:lpstr>
      <vt:lpstr>Calibri Light</vt:lpstr>
      <vt:lpstr>Courier New</vt:lpstr>
      <vt:lpstr>Office Theme</vt:lpstr>
      <vt:lpstr>Worksheet</vt:lpstr>
      <vt:lpstr>Mid term Review for Machine Part</vt:lpstr>
      <vt:lpstr>Part 2 : Syllabus</vt:lpstr>
      <vt:lpstr>Questions</vt:lpstr>
      <vt:lpstr>Question 1,2,3</vt:lpstr>
      <vt:lpstr>Buffer Overflow Stack Example</vt:lpstr>
      <vt:lpstr>Avoid Overflow Vulnerabilities in Code (!)</vt:lpstr>
      <vt:lpstr>System-Level Protections can help</vt:lpstr>
      <vt:lpstr>System-Level Protections can help</vt:lpstr>
      <vt:lpstr>Stack Canaries can help</vt:lpstr>
      <vt:lpstr>Machine loops &amp; recursion questions: 48 points</vt:lpstr>
      <vt:lpstr>Examples:</vt:lpstr>
      <vt:lpstr>Instruction formats</vt:lpstr>
      <vt:lpstr>If-else in assembly</vt:lpstr>
      <vt:lpstr>Data and types</vt:lpstr>
      <vt:lpstr>Understanding Pointers &amp; Arrays #1</vt:lpstr>
      <vt:lpstr>Understanding Pointers &amp; Arrays #2</vt:lpstr>
      <vt:lpstr>Understanding Pointers &amp; Arrays #3</vt:lpstr>
      <vt:lpstr>Linking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term Review for Machine Part</dc:title>
  <dc:creator>Sandesh Dhawaskar Sathyanarayana</dc:creator>
  <cp:lastModifiedBy>Sandesh Dhawaskar Sathyanarayana</cp:lastModifiedBy>
  <cp:revision>14</cp:revision>
  <dcterms:created xsi:type="dcterms:W3CDTF">2019-03-03T16:16:48Z</dcterms:created>
  <dcterms:modified xsi:type="dcterms:W3CDTF">2019-03-03T17:30:52Z</dcterms:modified>
</cp:coreProperties>
</file>