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1063" r:id="rId3"/>
    <p:sldId id="1069" r:id="rId4"/>
    <p:sldId id="1070" r:id="rId5"/>
    <p:sldId id="977" r:id="rId6"/>
    <p:sldId id="954" r:id="rId7"/>
    <p:sldId id="955" r:id="rId8"/>
    <p:sldId id="957" r:id="rId9"/>
    <p:sldId id="1071" r:id="rId10"/>
    <p:sldId id="958" r:id="rId11"/>
    <p:sldId id="1072" r:id="rId12"/>
    <p:sldId id="1074" r:id="rId13"/>
    <p:sldId id="1077" r:id="rId14"/>
    <p:sldId id="1089" r:id="rId15"/>
    <p:sldId id="1084" r:id="rId16"/>
    <p:sldId id="1088" r:id="rId17"/>
    <p:sldId id="1068" r:id="rId18"/>
    <p:sldId id="972" r:id="rId19"/>
    <p:sldId id="1078" r:id="rId20"/>
    <p:sldId id="1079" r:id="rId21"/>
    <p:sldId id="1081" r:id="rId22"/>
    <p:sldId id="1080" r:id="rId23"/>
    <p:sldId id="258" r:id="rId24"/>
    <p:sldId id="263" r:id="rId25"/>
    <p:sldId id="274" r:id="rId26"/>
    <p:sldId id="264" r:id="rId27"/>
    <p:sldId id="276" r:id="rId28"/>
    <p:sldId id="268" r:id="rId29"/>
    <p:sldId id="269" r:id="rId30"/>
    <p:sldId id="270" r:id="rId31"/>
    <p:sldId id="271" r:id="rId32"/>
    <p:sldId id="27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34" autoAdjust="0"/>
    <p:restoredTop sz="89494" autoAdjust="0"/>
  </p:normalViewPr>
  <p:slideViewPr>
    <p:cSldViewPr snapToGrid="0">
      <p:cViewPr varScale="1">
        <p:scale>
          <a:sx n="77" d="100"/>
          <a:sy n="77" d="100"/>
        </p:scale>
        <p:origin x="20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A3D93-B429-4D75-B22D-EDDE66C837B7}" type="datetimeFigureOut">
              <a:rPr lang="en-US" smtClean="0"/>
              <a:t>2/20/19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16767-5B39-4AFB-BF8A-5135C96B4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52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FAAA19-1E5D-463C-8B4E-E985891BF04A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2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86697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61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Jump from text to stack</a:t>
            </a:r>
          </a:p>
          <a:p>
            <a:r>
              <a:rPr lang="en-US" dirty="0"/>
              <a:t>Show</a:t>
            </a:r>
            <a:r>
              <a:rPr lang="en-US" baseline="0" dirty="0"/>
              <a:t> string and code on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9091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40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45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Jump from text to stack</a:t>
            </a:r>
          </a:p>
          <a:p>
            <a:r>
              <a:rPr lang="en-US" dirty="0"/>
              <a:t>Show</a:t>
            </a:r>
            <a:r>
              <a:rPr lang="en-US" baseline="0" dirty="0"/>
              <a:t> string and code on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0425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68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224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16767-5B39-4AFB-BF8A-5135C96B434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399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any question in the first part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16767-5B39-4AFB-BF8A-5135C96B434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39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demo, any question here?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16767-5B39-4AFB-BF8A-5135C96B434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78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8AD92D-85DC-42ED-A1F9-C1217E42EA9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081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16767-5B39-4AFB-BF8A-5135C96B434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74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13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16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15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54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83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28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95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962D8-A269-424B-B347-E32560047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1BCB57-56B7-4CE9-8AEE-204A37F17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C83F9-96C7-4907-A177-0BD4BDEA6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0C08-D17D-4D3F-8126-87AEDADD8170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27BA6-A6A5-4AC7-858E-D500258A1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BABC-B11C-4FB7-8D59-DCE95A1CB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83D4-723B-47B4-96A0-F172416DC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37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8544A-5BE2-421D-B062-28C9D7947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54F965-F151-44DB-85E7-9936C1EA7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880C2-E21A-42BB-904C-E73A8D699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0C08-D17D-4D3F-8126-87AEDADD8170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F5CDA-CF5F-40C7-BFCF-BD03AC8BF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4268F-11F7-4671-A096-6C3569142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83D4-723B-47B4-96A0-F172416DC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2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DA5C1F-E2C2-4C7D-88A2-D95ECC39C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E724B8-5B8A-4230-A2C3-6EFAC7554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3EE96-DB28-4AD2-B24A-45DC4D8B1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0C08-D17D-4D3F-8126-87AEDADD8170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8AAAF-4ACD-494D-996C-27E037F9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78190-5380-4FDA-B855-8A861D2C5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83D4-723B-47B4-96A0-F172416DC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2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9C032-4E38-46A5-AEE2-3D895BC96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CF2D3-3462-4D1C-B868-402112A80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16C29-0EE2-43D2-8580-7FE710575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0C08-D17D-4D3F-8126-87AEDADD8170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44163-01D2-4B85-BB14-1B90B26F3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DA70D-905B-4303-B310-D057C9CDB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83D4-723B-47B4-96A0-F172416DC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60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5DD1B-92E2-4551-8955-382181516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519FF-069F-4F61-8CF7-DD685ED69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800E6-C26F-4E2D-97E3-6BCD65DF3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0C08-D17D-4D3F-8126-87AEDADD8170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662B5-0734-4489-AC93-5E57238B5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CDF35-91C8-4565-8512-89C8EF185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83D4-723B-47B4-96A0-F172416DC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20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8F2EA-D28A-4FCD-9609-AB7BC875D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7508D-1EB6-4EDB-B455-5E340C07DB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8BAD1-9220-4A8C-BD58-16BB3B25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DDD7C-DDAC-4D0F-833A-A16D9C416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0C08-D17D-4D3F-8126-87AEDADD8170}" type="datetimeFigureOut">
              <a:rPr lang="en-US" smtClean="0"/>
              <a:t>2/20/19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15DAC-E8C9-4597-A224-75356B01D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65BFB-2B84-49EF-87B6-63AFD639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83D4-723B-47B4-96A0-F172416DC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23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003CC-5550-49D2-87F0-E41B13727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AA712-8D56-4458-B0C0-FDF177596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3756F-7BB8-4A3F-AB92-B73A4ABFA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10DF7E-D0A2-41DD-9244-595776F3B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51FD50-96B4-4E99-A3C5-416ADF8084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405BEC-480F-478E-B9CB-E9E15B27D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0C08-D17D-4D3F-8126-87AEDADD8170}" type="datetimeFigureOut">
              <a:rPr lang="en-US" smtClean="0"/>
              <a:t>2/20/19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A5201-C2B3-4A84-BA13-5B9C0C5B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94FFFE-F844-440A-AEF5-2E63D1E6C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83D4-723B-47B4-96A0-F172416DC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76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6C03F-7CE1-4DC9-BBFD-5F88346FF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7A0AE-B6BD-4BE3-81F7-C0423166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0C08-D17D-4D3F-8126-87AEDADD8170}" type="datetimeFigureOut">
              <a:rPr lang="en-US" smtClean="0"/>
              <a:t>2/20/19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B57001-E746-4674-9BC7-9AE4E7C45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D9767-3D31-4D82-9C45-1EAB4E584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83D4-723B-47B4-96A0-F172416DC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1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D36832-51E2-4E37-9887-EB37D49F3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0C08-D17D-4D3F-8126-87AEDADD8170}" type="datetimeFigureOut">
              <a:rPr lang="en-US" smtClean="0"/>
              <a:t>2/20/19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E4EF16-4147-4CAF-831C-0E6274FFF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83DF5-CCC8-486A-882C-D1447C6B8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83D4-723B-47B4-96A0-F172416DC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454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60758-5F53-4749-8348-ED74BE9D9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B8952-6364-4267-8FE6-B0DEA672F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06110-FD3B-4C8D-BD62-EA23B4F72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04525-6732-4F2C-8CA5-E4BB8C4E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0C08-D17D-4D3F-8126-87AEDADD8170}" type="datetimeFigureOut">
              <a:rPr lang="en-US" smtClean="0"/>
              <a:t>2/20/19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656BB-23A2-4163-97C6-19AF7EA83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F8A98-B1C4-4807-A3F6-158B75DD4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83D4-723B-47B4-96A0-F172416DC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55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F80A2-FBBD-4EE1-9FF2-8B898F540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170B8C-113E-4455-A6FB-6DFBDC28F8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7E066-88AD-4EBB-960A-51EA75E50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F451-83AA-40BE-8248-FD23AE907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0C08-D17D-4D3F-8126-87AEDADD8170}" type="datetimeFigureOut">
              <a:rPr lang="en-US" smtClean="0"/>
              <a:t>2/20/19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D7FF9-3C4C-46D3-BAC0-E53A8EC21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CC826-D9CC-41FA-830E-8D796C5E2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83D4-723B-47B4-96A0-F172416DC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01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B48D44-F3FD-4361-8A95-9C357C14A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F1A0F-906B-4DBD-B0DE-6DF3A26C5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1B34B-3288-4CB6-B4B2-B4CC6854B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E0C08-D17D-4D3F-8126-87AEDADD8170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97485-0FF4-4C19-80BD-5D09620025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96835-F9A9-4084-8F07-2A303CFE2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483D4-723B-47B4-96A0-F172416DC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AB371-A964-4F8F-A95D-073E2E692F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CSCI 2400</a:t>
            </a:r>
            <a:br>
              <a:rPr lang="en-US" altLang="zh-CN" dirty="0"/>
            </a:br>
            <a:r>
              <a:rPr lang="en-US" altLang="zh-CN" dirty="0"/>
              <a:t>Recitation: Attack Lab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8DB396-C3CA-46E9-A918-D732836D74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TA: Sepideh Goodarzy</a:t>
            </a:r>
          </a:p>
        </p:txBody>
      </p:sp>
    </p:spTree>
    <p:extLst>
      <p:ext uri="{BB962C8B-B14F-4D97-AF65-F5344CB8AC3E}">
        <p14:creationId xmlns:p14="http://schemas.microsoft.com/office/powerpoint/2010/main" val="3120082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43100" y="493714"/>
            <a:ext cx="6489700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Buffer Overflow Stack Example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7010400" y="12192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subq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$24,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call 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4572000" y="1219200"/>
            <a:ext cx="24384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echo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. . .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2057400" y="2503487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Return Address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(8 bytes)</a:t>
            </a: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4476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4889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2057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Stack Frame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for </a:t>
            </a:r>
            <a:r>
              <a:rPr lang="en-US" dirty="0" err="1">
                <a:latin typeface="Courier New" pitchFamily="49" charset="0"/>
              </a:rPr>
              <a:t>call_echo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60472" name="Rectangle 24"/>
          <p:cNvSpPr>
            <a:spLocks noChangeArrowheads="1"/>
          </p:cNvSpPr>
          <p:nvPr/>
        </p:nvSpPr>
        <p:spPr bwMode="auto">
          <a:xfrm>
            <a:off x="2057401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ourier New" pitchFamily="49" charset="0"/>
              </a:rPr>
              <a:t>[3]</a:t>
            </a:r>
          </a:p>
        </p:txBody>
      </p:sp>
      <p:sp>
        <p:nvSpPr>
          <p:cNvPr id="360473" name="Rectangle 25"/>
          <p:cNvSpPr>
            <a:spLocks noChangeArrowheads="1"/>
          </p:cNvSpPr>
          <p:nvPr/>
        </p:nvSpPr>
        <p:spPr bwMode="auto">
          <a:xfrm>
            <a:off x="2506663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urier New" pitchFamily="49" charset="0"/>
              </a:rPr>
              <a:t>[2]</a:t>
            </a:r>
          </a:p>
        </p:txBody>
      </p:sp>
      <p:sp>
        <p:nvSpPr>
          <p:cNvPr id="360474" name="Rectangle 26"/>
          <p:cNvSpPr>
            <a:spLocks noChangeArrowheads="1"/>
          </p:cNvSpPr>
          <p:nvPr/>
        </p:nvSpPr>
        <p:spPr bwMode="auto">
          <a:xfrm>
            <a:off x="2955926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urier New" pitchFamily="49" charset="0"/>
              </a:rPr>
              <a:t>[1]</a:t>
            </a:r>
          </a:p>
        </p:txBody>
      </p:sp>
      <p:sp>
        <p:nvSpPr>
          <p:cNvPr id="360475" name="Rectangle 27"/>
          <p:cNvSpPr>
            <a:spLocks noChangeArrowheads="1"/>
          </p:cNvSpPr>
          <p:nvPr/>
        </p:nvSpPr>
        <p:spPr bwMode="auto">
          <a:xfrm>
            <a:off x="3405188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urier New" pitchFamily="49" charset="0"/>
              </a:rPr>
              <a:t>[0]</a:t>
            </a:r>
          </a:p>
        </p:txBody>
      </p: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3854451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itchFamily="49" charset="0"/>
              </a:rPr>
              <a:t>buf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981201" y="990601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2057400" y="3113088"/>
            <a:ext cx="1797050" cy="153120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20 bytes unused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927601" y="3444014"/>
            <a:ext cx="4718485" cy="1197764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4006f1: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4006cf &lt;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echo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:	add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06950" y="3037113"/>
            <a:ext cx="1131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call_echo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057400" y="2811289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Courier New" pitchFamily="49" charset="0"/>
                </a:rPr>
                <a:t>40</a:t>
              </a: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Courier New" pitchFamily="49" charset="0"/>
                </a:rPr>
                <a:t>06</a:t>
              </a: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Courier New" pitchFamily="49" charset="0"/>
                </a:rPr>
                <a:t>f6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062208" y="2481496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Courier New" pitchFamily="49" charset="0"/>
                </a:rPr>
                <a:t>00</a:t>
              </a:r>
            </a:p>
          </p:txBody>
        </p:sp>
      </p:grpSp>
      <p:sp>
        <p:nvSpPr>
          <p:cNvPr id="5" name="Arc 4"/>
          <p:cNvSpPr/>
          <p:nvPr/>
        </p:nvSpPr>
        <p:spPr bwMode="auto">
          <a:xfrm>
            <a:off x="3962400" y="1360488"/>
            <a:ext cx="1460500" cy="2513847"/>
          </a:xfrm>
          <a:prstGeom prst="arc">
            <a:avLst>
              <a:gd name="adj1" fmla="val 5393125"/>
              <a:gd name="adj2" fmla="val 15866911"/>
            </a:avLst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521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1" grpId="0" animBg="1"/>
      <p:bldP spid="2560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43100" y="493714"/>
            <a:ext cx="7229491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Buffer Overflow Stack Example #1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7010400" y="12192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subq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$24,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call 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4572000" y="1219200"/>
            <a:ext cx="24384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. . .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2057400" y="2503487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Return Address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(8 bytes)</a:t>
            </a: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4476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4889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2057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Stack Frame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for </a:t>
            </a:r>
            <a:r>
              <a:rPr lang="en-US" dirty="0" err="1">
                <a:latin typeface="Courier New" pitchFamily="49" charset="0"/>
              </a:rPr>
              <a:t>call_echo</a:t>
            </a:r>
            <a:endParaRPr lang="en-US" dirty="0">
              <a:latin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057400" y="4648200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33</a:t>
              </a: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32</a:t>
              </a: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31</a:t>
              </a: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30</a:t>
              </a:r>
            </a:p>
          </p:txBody>
        </p:sp>
      </p:grp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3854451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itchFamily="49" charset="0"/>
              </a:rPr>
              <a:t>buf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981201" y="990600"/>
            <a:ext cx="17171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After 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2057400" y="3113088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20 bytes unused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927601" y="3444014"/>
            <a:ext cx="4718485" cy="1197764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4006f1: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:	add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06950" y="3037113"/>
            <a:ext cx="1131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call_echo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057400" y="2811289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70C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70C0"/>
                  </a:solidFill>
                  <a:latin typeface="Courier New" pitchFamily="49" charset="0"/>
                </a:rPr>
                <a:t>40</a:t>
              </a: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70C0"/>
                  </a:solidFill>
                  <a:latin typeface="Courier New" pitchFamily="49" charset="0"/>
                </a:rPr>
                <a:t>06</a:t>
              </a: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70C0"/>
                  </a:solidFill>
                  <a:latin typeface="Courier New" pitchFamily="49" charset="0"/>
                </a:rPr>
                <a:t>f6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062208" y="2481496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70C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70C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70C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70C0"/>
                  </a:solidFill>
                  <a:latin typeface="Courier New" pitchFamily="49" charset="0"/>
                </a:rPr>
                <a:t>00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057400" y="4336978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37</a:t>
              </a: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36</a:t>
              </a: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35</a:t>
              </a: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34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057400" y="4025756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31</a:t>
              </a: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30</a:t>
              </a: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39</a:t>
              </a: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38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057400" y="3714534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35</a:t>
              </a: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34</a:t>
              </a: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33</a:t>
              </a: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32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057400" y="3403312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39</a:t>
              </a: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38</a:t>
              </a: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37</a:t>
              </a: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36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057400" y="3092090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32</a:t>
              </a: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31</a:t>
              </a: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30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506663" y="6292334"/>
            <a:ext cx="442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Overflowed buffer, but did not corrupt state</a:t>
            </a:r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3914792" y="5943601"/>
            <a:ext cx="3552809" cy="33598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“01234567890123456789012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\0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356221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43100" y="493714"/>
            <a:ext cx="7229491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Buffer Overflow Stack Example #2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7010400" y="12192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subq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$24,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call 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4572000" y="1219200"/>
            <a:ext cx="24384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. . .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2057400" y="2503487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Return Address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(8 bytes)</a:t>
            </a: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4476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4889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2057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Stack Frame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for </a:t>
            </a:r>
            <a:r>
              <a:rPr lang="en-US" dirty="0" err="1">
                <a:latin typeface="Courier New" pitchFamily="49" charset="0"/>
              </a:rPr>
              <a:t>call_echo</a:t>
            </a:r>
            <a:endParaRPr lang="en-US" dirty="0">
              <a:latin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057400" y="4648200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33</a:t>
              </a: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32</a:t>
              </a: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31</a:t>
              </a: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30</a:t>
              </a:r>
            </a:p>
          </p:txBody>
        </p:sp>
      </p:grp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3854451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itchFamily="49" charset="0"/>
              </a:rPr>
              <a:t>buf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981201" y="990600"/>
            <a:ext cx="17171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After 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2057400" y="3113088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20 bytes unused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927601" y="3444014"/>
            <a:ext cx="4718485" cy="1197764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4006f1: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:	add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06950" y="3037113"/>
            <a:ext cx="1131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call_echo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056564" y="2509716"/>
            <a:ext cx="1797050" cy="304800"/>
            <a:chOff x="2377022" y="2811289"/>
            <a:chExt cx="1797050" cy="304800"/>
          </a:xfrm>
          <a:solidFill>
            <a:srgbClr val="CDF1C5"/>
          </a:solidFill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70C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70C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70C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70C0"/>
                  </a:solidFill>
                  <a:latin typeface="Courier New" pitchFamily="49" charset="0"/>
                </a:rPr>
                <a:t>00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057400" y="4336978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37</a:t>
              </a: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36</a:t>
              </a: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35</a:t>
              </a: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34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057400" y="4025756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31</a:t>
              </a: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30</a:t>
              </a: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39</a:t>
              </a: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38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057400" y="3714534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35</a:t>
              </a: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34</a:t>
              </a: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33</a:t>
              </a: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32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057400" y="3403312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39</a:t>
              </a: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38</a:t>
              </a: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37</a:t>
              </a: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36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057400" y="3092090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33</a:t>
              </a: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32</a:t>
              </a: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31</a:t>
              </a: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30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506663" y="6292334"/>
            <a:ext cx="5265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Program “returned” to 0x0400600, and then crashed.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2057400" y="2819400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70C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70C0"/>
                  </a:solidFill>
                  <a:latin typeface="Courier New" pitchFamily="49" charset="0"/>
                </a:rPr>
                <a:t>40</a:t>
              </a: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70C0"/>
                  </a:solidFill>
                  <a:latin typeface="Courier New" pitchFamily="49" charset="0"/>
                </a:rPr>
                <a:t>06</a:t>
              </a: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  <a:latin typeface="Courier New" pitchFamily="49" charset="0"/>
                </a:rPr>
                <a:t>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310512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533400"/>
            <a:ext cx="8305800" cy="5730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Stack Smashing Attacks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5562600"/>
            <a:ext cx="8255000" cy="1143000"/>
          </a:xfrm>
        </p:spPr>
        <p:txBody>
          <a:bodyPr anchor="ctr"/>
          <a:lstStyle/>
          <a:p>
            <a:pPr marL="160338" defTabSz="895350"/>
            <a:r>
              <a:rPr lang="en-US" sz="2000" dirty="0"/>
              <a:t>Overwrite normal return address A with address of some other code S</a:t>
            </a:r>
          </a:p>
          <a:p>
            <a:pPr marL="160338" defTabSz="895350"/>
            <a:r>
              <a:rPr lang="en-US" sz="2000" dirty="0"/>
              <a:t>When </a:t>
            </a:r>
            <a:r>
              <a:rPr lang="en-US" sz="2000" dirty="0">
                <a:latin typeface="Courier New" pitchFamily="49" charset="0"/>
              </a:rPr>
              <a:t>Q</a:t>
            </a:r>
            <a:r>
              <a:rPr lang="en-US" sz="2000" dirty="0"/>
              <a:t> executes</a:t>
            </a:r>
            <a:r>
              <a:rPr lang="en-US" sz="2000" dirty="0">
                <a:latin typeface="Courier New" pitchFamily="49" charset="0"/>
              </a:rPr>
              <a:t> ret</a:t>
            </a:r>
            <a:r>
              <a:rPr lang="en-US" sz="2000" dirty="0"/>
              <a:t>, will jump to other code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2057400" y="2438401"/>
            <a:ext cx="2438400" cy="1749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Q()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char </a:t>
            </a:r>
            <a:r>
              <a:rPr lang="en-US" dirty="0" err="1">
                <a:latin typeface="Courier New" pitchFamily="49" charset="0"/>
              </a:rPr>
              <a:t>buf</a:t>
            </a:r>
            <a:r>
              <a:rPr lang="en-US" dirty="0">
                <a:latin typeface="Courier New" pitchFamily="49" charset="0"/>
              </a:rPr>
              <a:t>[64];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</a:rPr>
              <a:t>gets(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</a:rPr>
              <a:t>buf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</a:rPr>
              <a:t>);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return ...;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}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2057400" y="1143000"/>
            <a:ext cx="1828800" cy="12001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void P(){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Q();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</a:rPr>
              <a:t>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}</a:t>
            </a:r>
          </a:p>
        </p:txBody>
      </p:sp>
      <p:sp>
        <p:nvSpPr>
          <p:cNvPr id="30730" name="Text Box 12"/>
          <p:cNvSpPr txBox="1">
            <a:spLocks noChangeArrowheads="1"/>
          </p:cNvSpPr>
          <p:nvPr/>
        </p:nvSpPr>
        <p:spPr bwMode="auto">
          <a:xfrm>
            <a:off x="4117976" y="1444626"/>
            <a:ext cx="911225" cy="9239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dirty="0">
                <a:latin typeface="Calibri" pitchFamily="34" charset="0"/>
              </a:rPr>
              <a:t>return</a:t>
            </a:r>
          </a:p>
          <a:p>
            <a:pPr eaLnBrk="0" hangingPunct="0"/>
            <a:r>
              <a:rPr lang="en-US" dirty="0">
                <a:latin typeface="Calibri" pitchFamily="34" charset="0"/>
              </a:rPr>
              <a:t>address</a:t>
            </a:r>
          </a:p>
          <a:p>
            <a:pPr eaLnBrk="0" hangingPunct="0"/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A</a:t>
            </a:r>
          </a:p>
        </p:txBody>
      </p:sp>
      <p:sp>
        <p:nvSpPr>
          <p:cNvPr id="30731" name="Line 13"/>
          <p:cNvSpPr>
            <a:spLocks noChangeShapeType="1"/>
          </p:cNvSpPr>
          <p:nvPr/>
        </p:nvSpPr>
        <p:spPr bwMode="auto">
          <a:xfrm flipH="1">
            <a:off x="3429001" y="1901825"/>
            <a:ext cx="688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7154864" y="1154114"/>
            <a:ext cx="2674937" cy="3698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Calibri" pitchFamily="34" charset="0"/>
              </a:rPr>
              <a:t>Stack after call to </a:t>
            </a:r>
            <a:r>
              <a:rPr lang="en-US" dirty="0">
                <a:latin typeface="Courier New" pitchFamily="49" charset="0"/>
              </a:rPr>
              <a:t>gets()</a:t>
            </a:r>
          </a:p>
        </p:txBody>
      </p:sp>
      <p:sp>
        <p:nvSpPr>
          <p:cNvPr id="365575" name="Rectangle 7"/>
          <p:cNvSpPr>
            <a:spLocks noChangeArrowheads="1"/>
          </p:cNvSpPr>
          <p:nvPr/>
        </p:nvSpPr>
        <p:spPr bwMode="auto">
          <a:xfrm>
            <a:off x="7251700" y="2819400"/>
            <a:ext cx="1066800" cy="381000"/>
          </a:xfrm>
          <a:prstGeom prst="rect">
            <a:avLst/>
          </a:prstGeom>
          <a:solidFill>
            <a:srgbClr val="A8E7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trike="sngStrike" dirty="0">
                <a:solidFill>
                  <a:srgbClr val="C00000"/>
                </a:solidFill>
                <a:latin typeface="Calibri" pitchFamily="34" charset="0"/>
              </a:rPr>
              <a:t>A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 B</a:t>
            </a:r>
          </a:p>
        </p:txBody>
      </p:sp>
      <p:sp>
        <p:nvSpPr>
          <p:cNvPr id="365576" name="Rectangle 8"/>
          <p:cNvSpPr>
            <a:spLocks noChangeArrowheads="1"/>
          </p:cNvSpPr>
          <p:nvPr/>
        </p:nvSpPr>
        <p:spPr bwMode="auto">
          <a:xfrm>
            <a:off x="7251700" y="1600201"/>
            <a:ext cx="1066800" cy="155892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65579" name="Rectangle 11"/>
          <p:cNvSpPr>
            <a:spLocks noChangeArrowheads="1"/>
          </p:cNvSpPr>
          <p:nvPr/>
        </p:nvSpPr>
        <p:spPr bwMode="auto">
          <a:xfrm>
            <a:off x="7251700" y="3156441"/>
            <a:ext cx="1066800" cy="21902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</a:endParaRPr>
          </a:p>
          <a:p>
            <a:pPr eaLnBrk="0" hangingPunct="0"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0732" name="Text Box 14"/>
          <p:cNvSpPr txBox="1">
            <a:spLocks noChangeArrowheads="1"/>
          </p:cNvSpPr>
          <p:nvPr/>
        </p:nvSpPr>
        <p:spPr bwMode="auto">
          <a:xfrm>
            <a:off x="8686800" y="2023547"/>
            <a:ext cx="1555346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dirty="0">
                <a:latin typeface="Courier New" pitchFamily="49" charset="0"/>
              </a:rPr>
              <a:t>P </a:t>
            </a:r>
            <a:r>
              <a:rPr lang="en-US" dirty="0">
                <a:latin typeface="Calibri" pitchFamily="34" charset="0"/>
              </a:rPr>
              <a:t>stack frame</a:t>
            </a:r>
          </a:p>
        </p:txBody>
      </p:sp>
      <p:sp>
        <p:nvSpPr>
          <p:cNvPr id="30733" name="Text Box 15"/>
          <p:cNvSpPr txBox="1">
            <a:spLocks noChangeArrowheads="1"/>
          </p:cNvSpPr>
          <p:nvPr/>
        </p:nvSpPr>
        <p:spPr bwMode="auto">
          <a:xfrm>
            <a:off x="8686801" y="4097615"/>
            <a:ext cx="1469009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dirty="0">
                <a:latin typeface="Courier New" pitchFamily="49" charset="0"/>
              </a:rPr>
              <a:t>Q</a:t>
            </a:r>
            <a:r>
              <a:rPr lang="en-US" dirty="0">
                <a:latin typeface="Calibri" pitchFamily="34" charset="0"/>
              </a:rPr>
              <a:t> stack frame</a:t>
            </a:r>
          </a:p>
        </p:txBody>
      </p:sp>
      <p:sp>
        <p:nvSpPr>
          <p:cNvPr id="30738" name="Text Box 21"/>
          <p:cNvSpPr txBox="1">
            <a:spLocks noChangeArrowheads="1"/>
          </p:cNvSpPr>
          <p:nvPr/>
        </p:nvSpPr>
        <p:spPr bwMode="auto">
          <a:xfrm>
            <a:off x="5257800" y="3451226"/>
            <a:ext cx="1371600" cy="646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dirty="0">
                <a:latin typeface="Calibri" pitchFamily="34" charset="0"/>
              </a:rPr>
              <a:t>data written</a:t>
            </a:r>
          </a:p>
          <a:p>
            <a:pPr eaLnBrk="0" hangingPunct="0"/>
            <a:r>
              <a:rPr lang="en-US" dirty="0">
                <a:latin typeface="Calibri" pitchFamily="34" charset="0"/>
              </a:rPr>
              <a:t>by </a:t>
            </a:r>
            <a:r>
              <a:rPr lang="en-US" dirty="0">
                <a:latin typeface="Courier New" pitchFamily="49" charset="0"/>
              </a:rPr>
              <a:t>gets()</a:t>
            </a:r>
          </a:p>
        </p:txBody>
      </p:sp>
      <p:sp>
        <p:nvSpPr>
          <p:cNvPr id="30739" name="AutoShape 16"/>
          <p:cNvSpPr>
            <a:spLocks/>
          </p:cNvSpPr>
          <p:nvPr/>
        </p:nvSpPr>
        <p:spPr bwMode="auto">
          <a:xfrm rot="10800000">
            <a:off x="8416925" y="1600200"/>
            <a:ext cx="228600" cy="1600200"/>
          </a:xfrm>
          <a:prstGeom prst="leftBrace">
            <a:avLst>
              <a:gd name="adj1" fmla="val 7499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Calibri" pitchFamily="34" charset="0"/>
            </a:endParaRPr>
          </a:p>
        </p:txBody>
      </p:sp>
      <p:sp>
        <p:nvSpPr>
          <p:cNvPr id="30740" name="AutoShape 16"/>
          <p:cNvSpPr>
            <a:spLocks/>
          </p:cNvSpPr>
          <p:nvPr/>
        </p:nvSpPr>
        <p:spPr bwMode="auto">
          <a:xfrm rot="10800000">
            <a:off x="8416925" y="3200401"/>
            <a:ext cx="228600" cy="2157413"/>
          </a:xfrm>
          <a:prstGeom prst="leftBrace">
            <a:avLst>
              <a:gd name="adj1" fmla="val 74976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Calibri" pitchFamily="34" charset="0"/>
            </a:endParaRPr>
          </a:p>
        </p:txBody>
      </p:sp>
      <p:sp>
        <p:nvSpPr>
          <p:cNvPr id="30741" name="AutoShape 16"/>
          <p:cNvSpPr>
            <a:spLocks/>
          </p:cNvSpPr>
          <p:nvPr/>
        </p:nvSpPr>
        <p:spPr bwMode="auto">
          <a:xfrm rot="10800000" flipH="1">
            <a:off x="6883400" y="2819400"/>
            <a:ext cx="228600" cy="19050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Calibri" pitchFamily="34" charset="0"/>
            </a:endParaRPr>
          </a:p>
        </p:txBody>
      </p:sp>
      <p:sp>
        <p:nvSpPr>
          <p:cNvPr id="365587" name="Rectangle 19"/>
          <p:cNvSpPr>
            <a:spLocks noChangeArrowheads="1"/>
          </p:cNvSpPr>
          <p:nvPr/>
        </p:nvSpPr>
        <p:spPr bwMode="auto">
          <a:xfrm>
            <a:off x="7251701" y="3159125"/>
            <a:ext cx="1065213" cy="155929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defRPr/>
            </a:pPr>
            <a:r>
              <a:rPr lang="en-US" dirty="0">
                <a:latin typeface="Calibri" pitchFamily="34" charset="0"/>
              </a:rPr>
              <a:t>pad</a:t>
            </a:r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7256584" y="2775440"/>
            <a:ext cx="1066800" cy="381000"/>
          </a:xfrm>
          <a:prstGeom prst="rect">
            <a:avLst/>
          </a:prstGeom>
          <a:solidFill>
            <a:srgbClr val="A8E7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A</a:t>
            </a: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7256584" y="2775440"/>
            <a:ext cx="1066800" cy="381000"/>
          </a:xfrm>
          <a:prstGeom prst="rect">
            <a:avLst/>
          </a:prstGeom>
          <a:solidFill>
            <a:srgbClr val="A8E7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A 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  <a:sym typeface="Wingdings"/>
              </a:rPr>
              <a:t> 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S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2065180" y="4267201"/>
            <a:ext cx="246380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void S(){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/* Something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unexpected */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</a:rPr>
              <a:t>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36700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animBg="1"/>
      <p:bldP spid="30730" grpId="0"/>
      <p:bldP spid="30731" grpId="0" animBg="1"/>
      <p:bldP spid="30726" grpId="0"/>
      <p:bldP spid="30733" grpId="0"/>
      <p:bldP spid="30738" grpId="0"/>
      <p:bldP spid="30740" grpId="0" animBg="1"/>
      <p:bldP spid="30741" grpId="0" animBg="1"/>
      <p:bldP spid="365587" grpId="0" animBg="1"/>
      <p:bldP spid="27" grpId="0" animBg="1"/>
      <p:bldP spid="23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43100" y="493714"/>
            <a:ext cx="7229491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Crafting Smashing String</a:t>
            </a: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2057400" y="1360487"/>
            <a:ext cx="1797050" cy="35925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600" dirty="0">
                <a:latin typeface="Calibri" pitchFamily="34" charset="0"/>
              </a:rPr>
              <a:t>Stack Frame</a:t>
            </a:r>
          </a:p>
          <a:p>
            <a:pPr algn="ctr">
              <a:defRPr/>
            </a:pPr>
            <a:r>
              <a:rPr lang="en-US" sz="1600" dirty="0">
                <a:latin typeface="Calibri" pitchFamily="34" charset="0"/>
              </a:rPr>
              <a:t>for </a:t>
            </a:r>
            <a:r>
              <a:rPr lang="en-US" sz="1600" dirty="0" err="1">
                <a:latin typeface="Courier New" pitchFamily="49" charset="0"/>
              </a:rPr>
              <a:t>call_echo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3" name="Rectangle 3"/>
          <p:cNvSpPr>
            <a:spLocks noChangeArrowheads="1"/>
          </p:cNvSpPr>
          <p:nvPr/>
        </p:nvSpPr>
        <p:spPr bwMode="auto">
          <a:xfrm>
            <a:off x="1600200" y="5715001"/>
            <a:ext cx="8915400" cy="58221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30 31 32 33 34 35 36 37 38 39 30 31 32 33 34 35 36 37 38 39 30 31 32 33 fb 06 40 00 00 00 00 00</a:t>
            </a:r>
          </a:p>
        </p:txBody>
      </p:sp>
      <p:sp>
        <p:nvSpPr>
          <p:cNvPr id="75" name="Rectangle 22"/>
          <p:cNvSpPr>
            <a:spLocks noChangeArrowheads="1"/>
          </p:cNvSpPr>
          <p:nvPr/>
        </p:nvSpPr>
        <p:spPr bwMode="auto">
          <a:xfrm>
            <a:off x="2057400" y="1887759"/>
            <a:ext cx="1797050" cy="608299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Return Address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(8 bytes)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2062208" y="1887584"/>
            <a:ext cx="1797050" cy="304800"/>
            <a:chOff x="2377022" y="2811289"/>
            <a:chExt cx="1797050" cy="304800"/>
          </a:xfrm>
          <a:solidFill>
            <a:srgbClr val="FFFFCC"/>
          </a:solidFill>
        </p:grpSpPr>
        <p:sp>
          <p:nvSpPr>
            <p:cNvPr id="77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B05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78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B05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79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B05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80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B050"/>
                  </a:solidFill>
                  <a:latin typeface="Courier New" pitchFamily="49" charset="0"/>
                </a:rPr>
                <a:t>00</a:t>
              </a: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2057400" y="2203672"/>
            <a:ext cx="1797050" cy="304800"/>
            <a:chOff x="2377022" y="2811289"/>
            <a:chExt cx="1797050" cy="304800"/>
          </a:xfrm>
          <a:solidFill>
            <a:srgbClr val="FFFFCC"/>
          </a:solidFill>
        </p:grpSpPr>
        <p:sp>
          <p:nvSpPr>
            <p:cNvPr id="82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B05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83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B050"/>
                  </a:solidFill>
                  <a:latin typeface="Courier New" pitchFamily="49" charset="0"/>
                </a:rPr>
                <a:t>48</a:t>
              </a:r>
            </a:p>
          </p:txBody>
        </p:sp>
        <p:sp>
          <p:nvSpPr>
            <p:cNvPr id="84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B050"/>
                  </a:solidFill>
                  <a:latin typeface="Courier New" pitchFamily="49" charset="0"/>
                </a:rPr>
                <a:t>83</a:t>
              </a:r>
            </a:p>
          </p:txBody>
        </p:sp>
        <p:sp>
          <p:nvSpPr>
            <p:cNvPr id="85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B050"/>
                  </a:solidFill>
                  <a:latin typeface="Courier New" pitchFamily="49" charset="0"/>
                </a:rPr>
                <a:t>80</a:t>
              </a:r>
            </a:p>
          </p:txBody>
        </p:sp>
      </p:grpSp>
      <p:sp>
        <p:nvSpPr>
          <p:cNvPr id="86" name="Line 29"/>
          <p:cNvSpPr>
            <a:spLocks noChangeShapeType="1"/>
          </p:cNvSpPr>
          <p:nvPr/>
        </p:nvSpPr>
        <p:spPr bwMode="auto">
          <a:xfrm flipH="1">
            <a:off x="3886200" y="3031907"/>
            <a:ext cx="45085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7" name="Rectangle 30"/>
          <p:cNvSpPr>
            <a:spLocks noChangeArrowheads="1"/>
          </p:cNvSpPr>
          <p:nvPr/>
        </p:nvSpPr>
        <p:spPr bwMode="auto">
          <a:xfrm>
            <a:off x="4286250" y="2858869"/>
            <a:ext cx="819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itchFamily="49" charset="0"/>
              </a:rPr>
              <a:t>%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</a:rPr>
              <a:t>rsp</a:t>
            </a:r>
            <a:endParaRPr lang="en-US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89" name="Rectangle 5"/>
          <p:cNvSpPr>
            <a:spLocks noChangeArrowheads="1"/>
          </p:cNvSpPr>
          <p:nvPr/>
        </p:nvSpPr>
        <p:spPr bwMode="auto">
          <a:xfrm>
            <a:off x="5231101" y="4701902"/>
            <a:ext cx="3962400" cy="643766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ro-RO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00000000004006fb &lt;smash&gt;: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ro-RO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  4006fb:       48 83 ec 08</a:t>
            </a: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7086600" y="2882932"/>
            <a:ext cx="13532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Target  Code</a:t>
            </a:r>
          </a:p>
        </p:txBody>
      </p:sp>
      <p:sp>
        <p:nvSpPr>
          <p:cNvPr id="91" name="Rectangle 4"/>
          <p:cNvSpPr>
            <a:spLocks noChangeArrowheads="1"/>
          </p:cNvSpPr>
          <p:nvPr/>
        </p:nvSpPr>
        <p:spPr bwMode="auto">
          <a:xfrm>
            <a:off x="4130272" y="1109445"/>
            <a:ext cx="2438400" cy="1749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echo()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char </a:t>
            </a:r>
            <a:r>
              <a:rPr lang="en-US" dirty="0" err="1">
                <a:latin typeface="Courier New" pitchFamily="49" charset="0"/>
              </a:rPr>
              <a:t>buf</a:t>
            </a:r>
            <a:r>
              <a:rPr lang="en-US" dirty="0">
                <a:latin typeface="Courier New" pitchFamily="49" charset="0"/>
              </a:rPr>
              <a:t>[4];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</a:rPr>
              <a:t>gets(</a:t>
            </a:r>
            <a:r>
              <a:rPr lang="en-US" dirty="0" err="1">
                <a:solidFill>
                  <a:srgbClr val="0070C0"/>
                </a:solidFill>
                <a:latin typeface="Courier New" pitchFamily="49" charset="0"/>
              </a:rPr>
              <a:t>buf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</a:rPr>
              <a:t>);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</a:rPr>
              <a:t>return ...;</a:t>
            </a:r>
            <a:r>
              <a:rPr lang="en-US" dirty="0">
                <a:latin typeface="Courier New" pitchFamily="49" charset="0"/>
              </a:rPr>
              <a:t>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}</a:t>
            </a: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057401" y="5345668"/>
            <a:ext cx="19253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Attack String (Hex)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2057400" y="2503487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Return Address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(8 bytes)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057400" y="4648200"/>
            <a:ext cx="1797050" cy="304800"/>
            <a:chOff x="533400" y="4648200"/>
            <a:chExt cx="1797050" cy="304800"/>
          </a:xfrm>
          <a:solidFill>
            <a:srgbClr val="BFBFBF"/>
          </a:solidFill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</a:rPr>
                <a:t>33</a:t>
              </a: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</a:rPr>
                <a:t>32</a:t>
              </a: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</a:rPr>
                <a:t>31</a:t>
              </a: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</a:rPr>
                <a:t>30</a:t>
              </a:r>
            </a:p>
          </p:txBody>
        </p:sp>
      </p:grp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2057400" y="3113088"/>
            <a:ext cx="1797050" cy="1531207"/>
          </a:xfrm>
          <a:prstGeom prst="rect">
            <a:avLst/>
          </a:prstGeom>
          <a:solidFill>
            <a:srgbClr val="BFBFB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20 bytes unused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urier New" pitchFamily="49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056564" y="2509716"/>
            <a:ext cx="1797050" cy="304800"/>
            <a:chOff x="2377022" y="2811289"/>
            <a:chExt cx="1797050" cy="304800"/>
          </a:xfrm>
          <a:solidFill>
            <a:srgbClr val="CDF1C5"/>
          </a:solidFill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Courier New" pitchFamily="49" charset="0"/>
                </a:rPr>
                <a:t>07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Courier New" pitchFamily="49" charset="0"/>
                </a:rPr>
                <a:t>FF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057400" y="4336978"/>
            <a:ext cx="1797050" cy="304800"/>
            <a:chOff x="533400" y="4648200"/>
            <a:chExt cx="1797050" cy="304800"/>
          </a:xfrm>
          <a:solidFill>
            <a:srgbClr val="BFBFBF"/>
          </a:solidFill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</a:rPr>
                <a:t>37</a:t>
              </a: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</a:rPr>
                <a:t>36</a:t>
              </a: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</a:rPr>
                <a:t>35</a:t>
              </a: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</a:rPr>
                <a:t>34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057400" y="4025756"/>
            <a:ext cx="1797050" cy="304800"/>
            <a:chOff x="533400" y="4648200"/>
            <a:chExt cx="1797050" cy="304800"/>
          </a:xfrm>
          <a:solidFill>
            <a:srgbClr val="BFBFBF"/>
          </a:solidFill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</a:rPr>
                <a:t>31</a:t>
              </a: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</a:rPr>
                <a:t>30</a:t>
              </a: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</a:rPr>
                <a:t>39</a:t>
              </a: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</a:rPr>
                <a:t>38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057400" y="3714534"/>
            <a:ext cx="1797050" cy="304800"/>
            <a:chOff x="533400" y="4648200"/>
            <a:chExt cx="1797050" cy="304800"/>
          </a:xfrm>
          <a:solidFill>
            <a:srgbClr val="BFBFBF"/>
          </a:solidFill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</a:rPr>
                <a:t>35</a:t>
              </a: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</a:rPr>
                <a:t>34</a:t>
              </a: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</a:rPr>
                <a:t>33</a:t>
              </a: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</a:rPr>
                <a:t>32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057400" y="3403312"/>
            <a:ext cx="1797050" cy="304800"/>
            <a:chOff x="533400" y="4648200"/>
            <a:chExt cx="1797050" cy="304800"/>
          </a:xfrm>
          <a:solidFill>
            <a:srgbClr val="BFBFBF"/>
          </a:solidFill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</a:rPr>
                <a:t>39</a:t>
              </a: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</a:rPr>
                <a:t>38</a:t>
              </a: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</a:rPr>
                <a:t>37</a:t>
              </a: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</a:rPr>
                <a:t>36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057400" y="3092090"/>
            <a:ext cx="1797050" cy="304800"/>
            <a:chOff x="533400" y="4648200"/>
            <a:chExt cx="1797050" cy="304800"/>
          </a:xfrm>
          <a:solidFill>
            <a:srgbClr val="BFBFBF"/>
          </a:solidFill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</a:rPr>
                <a:t>33</a:t>
              </a: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</a:rPr>
                <a:t>32</a:t>
              </a: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</a:rPr>
                <a:t>31</a:t>
              </a: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</a:rPr>
                <a:t>30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057400" y="2819400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Courier New" pitchFamily="49" charset="0"/>
                </a:rPr>
                <a:t>FF</a:t>
              </a: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Courier New" pitchFamily="49" charset="0"/>
                </a:rPr>
                <a:t>FF</a:t>
              </a: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Courier New" pitchFamily="49" charset="0"/>
                </a:rPr>
                <a:t>AB</a:t>
              </a: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Courier New" pitchFamily="49" charset="0"/>
                </a:rPr>
                <a:t>80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2051006" y="2811289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98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99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Courier New" pitchFamily="49" charset="0"/>
                </a:rPr>
                <a:t>40</a:t>
              </a:r>
            </a:p>
          </p:txBody>
        </p:sp>
        <p:sp>
          <p:nvSpPr>
            <p:cNvPr id="100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Courier New" pitchFamily="49" charset="0"/>
                </a:rPr>
                <a:t>06</a:t>
              </a:r>
            </a:p>
          </p:txBody>
        </p:sp>
        <p:sp>
          <p:nvSpPr>
            <p:cNvPr id="101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Courier New" pitchFamily="49" charset="0"/>
                </a:rPr>
                <a:t>fb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2051006" y="2514600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10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10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10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10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Courier New" pitchFamily="49" charset="0"/>
                </a:rPr>
                <a:t>00</a:t>
              </a:r>
            </a:p>
          </p:txBody>
        </p:sp>
      </p:grp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5486400" y="3235316"/>
            <a:ext cx="4800600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void smash()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</a:rPr>
              <a:t>("I've been smashed!\n");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exit(0);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}</a:t>
            </a:r>
          </a:p>
        </p:txBody>
      </p:sp>
      <p:sp>
        <p:nvSpPr>
          <p:cNvPr id="88" name="AutoShape 16"/>
          <p:cNvSpPr>
            <a:spLocks/>
          </p:cNvSpPr>
          <p:nvPr/>
        </p:nvSpPr>
        <p:spPr bwMode="auto">
          <a:xfrm rot="10800000">
            <a:off x="3901672" y="3132283"/>
            <a:ext cx="228600" cy="1820717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4126126" y="3841090"/>
            <a:ext cx="9925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Calibri" pitchFamily="34" charset="0"/>
              </a:rPr>
              <a:t>24 bytes</a:t>
            </a:r>
          </a:p>
        </p:txBody>
      </p:sp>
    </p:spTree>
    <p:extLst>
      <p:ext uri="{BB962C8B-B14F-4D97-AF65-F5344CB8AC3E}">
        <p14:creationId xmlns:p14="http://schemas.microsoft.com/office/powerpoint/2010/main" val="407988930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43100" y="493714"/>
            <a:ext cx="7229491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Smashing String Effect</a:t>
            </a: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2057400" y="1360487"/>
            <a:ext cx="1797050" cy="35925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600" dirty="0">
                <a:latin typeface="Calibri" pitchFamily="34" charset="0"/>
              </a:rPr>
              <a:t>Stack Frame</a:t>
            </a:r>
          </a:p>
          <a:p>
            <a:pPr algn="ctr">
              <a:defRPr/>
            </a:pPr>
            <a:r>
              <a:rPr lang="en-US" sz="1600" dirty="0">
                <a:latin typeface="Calibri" pitchFamily="34" charset="0"/>
              </a:rPr>
              <a:t>for </a:t>
            </a:r>
            <a:r>
              <a:rPr lang="en-US" sz="1600" dirty="0" err="1">
                <a:latin typeface="Courier New" pitchFamily="49" charset="0"/>
              </a:rPr>
              <a:t>call_echo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3" name="Rectangle 3"/>
          <p:cNvSpPr>
            <a:spLocks noChangeArrowheads="1"/>
          </p:cNvSpPr>
          <p:nvPr/>
        </p:nvSpPr>
        <p:spPr bwMode="auto">
          <a:xfrm>
            <a:off x="1600200" y="5715001"/>
            <a:ext cx="8915400" cy="58221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30 31 32 33 34 35 36 37 38 39 30 31 32 33 34 35 36 37 38 39 30 31 32 33 fb 06 40 00 00 00 00 00</a:t>
            </a:r>
          </a:p>
        </p:txBody>
      </p:sp>
      <p:sp>
        <p:nvSpPr>
          <p:cNvPr id="75" name="Rectangle 22"/>
          <p:cNvSpPr>
            <a:spLocks noChangeArrowheads="1"/>
          </p:cNvSpPr>
          <p:nvPr/>
        </p:nvSpPr>
        <p:spPr bwMode="auto">
          <a:xfrm>
            <a:off x="2057400" y="1887759"/>
            <a:ext cx="1797050" cy="608299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Return Address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(8 bytes)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2062208" y="1887584"/>
            <a:ext cx="1797050" cy="304800"/>
            <a:chOff x="2377022" y="2811289"/>
            <a:chExt cx="1797050" cy="304800"/>
          </a:xfrm>
          <a:solidFill>
            <a:srgbClr val="FFFFCC"/>
          </a:solidFill>
        </p:grpSpPr>
        <p:sp>
          <p:nvSpPr>
            <p:cNvPr id="77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B05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78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B05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79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B05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80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B050"/>
                  </a:solidFill>
                  <a:latin typeface="Courier New" pitchFamily="49" charset="0"/>
                </a:rPr>
                <a:t>00</a:t>
              </a: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2057400" y="2203672"/>
            <a:ext cx="1797050" cy="304800"/>
            <a:chOff x="2377022" y="2811289"/>
            <a:chExt cx="1797050" cy="304800"/>
          </a:xfrm>
          <a:solidFill>
            <a:srgbClr val="FFFFCC"/>
          </a:solidFill>
        </p:grpSpPr>
        <p:sp>
          <p:nvSpPr>
            <p:cNvPr id="82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B05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83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B050"/>
                  </a:solidFill>
                  <a:latin typeface="Courier New" pitchFamily="49" charset="0"/>
                </a:rPr>
                <a:t>48</a:t>
              </a:r>
            </a:p>
          </p:txBody>
        </p:sp>
        <p:sp>
          <p:nvSpPr>
            <p:cNvPr id="84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B050"/>
                  </a:solidFill>
                  <a:latin typeface="Courier New" pitchFamily="49" charset="0"/>
                </a:rPr>
                <a:t>83</a:t>
              </a:r>
            </a:p>
          </p:txBody>
        </p:sp>
        <p:sp>
          <p:nvSpPr>
            <p:cNvPr id="85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B050"/>
                  </a:solidFill>
                  <a:latin typeface="Courier New" pitchFamily="49" charset="0"/>
                </a:rPr>
                <a:t>80</a:t>
              </a:r>
            </a:p>
          </p:txBody>
        </p:sp>
      </p:grpSp>
      <p:sp>
        <p:nvSpPr>
          <p:cNvPr id="86" name="Line 29"/>
          <p:cNvSpPr>
            <a:spLocks noChangeShapeType="1"/>
          </p:cNvSpPr>
          <p:nvPr/>
        </p:nvSpPr>
        <p:spPr bwMode="auto">
          <a:xfrm flipH="1">
            <a:off x="3886200" y="3031907"/>
            <a:ext cx="45085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7" name="Rectangle 30"/>
          <p:cNvSpPr>
            <a:spLocks noChangeArrowheads="1"/>
          </p:cNvSpPr>
          <p:nvPr/>
        </p:nvSpPr>
        <p:spPr bwMode="auto">
          <a:xfrm>
            <a:off x="4286250" y="2858869"/>
            <a:ext cx="819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itchFamily="49" charset="0"/>
              </a:rPr>
              <a:t>%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</a:rPr>
              <a:t>rsp</a:t>
            </a:r>
            <a:endParaRPr lang="en-US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89" name="Rectangle 5"/>
          <p:cNvSpPr>
            <a:spLocks noChangeArrowheads="1"/>
          </p:cNvSpPr>
          <p:nvPr/>
        </p:nvSpPr>
        <p:spPr bwMode="auto">
          <a:xfrm>
            <a:off x="5231101" y="4701902"/>
            <a:ext cx="3962400" cy="643766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ro-RO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00000000004006fb &lt;smash&gt;: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ro-RO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  4006fb:       48 83 ec 08</a:t>
            </a: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7086600" y="2882932"/>
            <a:ext cx="13532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Target  Code</a:t>
            </a: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057401" y="5345668"/>
            <a:ext cx="19253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Attack String (Hex)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714500" y="2503486"/>
            <a:ext cx="2139951" cy="2449514"/>
            <a:chOff x="190499" y="2503486"/>
            <a:chExt cx="2139951" cy="2449514"/>
          </a:xfrm>
        </p:grpSpPr>
        <p:sp>
          <p:nvSpPr>
            <p:cNvPr id="360470" name="Rectangle 22"/>
            <p:cNvSpPr>
              <a:spLocks noChangeArrowheads="1"/>
            </p:cNvSpPr>
            <p:nvPr/>
          </p:nvSpPr>
          <p:spPr bwMode="auto">
            <a:xfrm>
              <a:off x="533400" y="2503486"/>
              <a:ext cx="1797050" cy="6082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alibri" pitchFamily="34" charset="0"/>
                </a:rPr>
                <a:t>Return Address</a:t>
              </a:r>
            </a:p>
            <a:p>
              <a:pPr algn="ctr">
                <a:defRPr/>
              </a:pPr>
              <a:r>
                <a:rPr lang="en-US" dirty="0">
                  <a:latin typeface="Calibri" pitchFamily="34" charset="0"/>
                </a:rPr>
                <a:t>(8 bytes)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533400" y="4648200"/>
              <a:ext cx="1797050" cy="304800"/>
              <a:chOff x="533400" y="4648200"/>
              <a:chExt cx="1797050" cy="304800"/>
            </a:xfrm>
          </p:grpSpPr>
          <p:sp>
            <p:nvSpPr>
              <p:cNvPr id="360472" name="Rectangle 24"/>
              <p:cNvSpPr>
                <a:spLocks noChangeArrowheads="1"/>
              </p:cNvSpPr>
              <p:nvPr/>
            </p:nvSpPr>
            <p:spPr bwMode="auto">
              <a:xfrm>
                <a:off x="533400" y="4648200"/>
                <a:ext cx="449263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Courier New" pitchFamily="49" charset="0"/>
                  </a:rPr>
                  <a:t>33</a:t>
                </a:r>
              </a:p>
            </p:txBody>
          </p:sp>
          <p:sp>
            <p:nvSpPr>
              <p:cNvPr id="360473" name="Rectangle 25"/>
              <p:cNvSpPr>
                <a:spLocks noChangeArrowheads="1"/>
              </p:cNvSpPr>
              <p:nvPr/>
            </p:nvSpPr>
            <p:spPr bwMode="auto">
              <a:xfrm>
                <a:off x="982663" y="4648200"/>
                <a:ext cx="449262" cy="304800"/>
              </a:xfrm>
              <a:prstGeom prst="rect">
                <a:avLst/>
              </a:prstGeom>
              <a:solidFill>
                <a:srgbClr val="BFBFB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Courier New" pitchFamily="49" charset="0"/>
                  </a:rPr>
                  <a:t>32</a:t>
                </a:r>
              </a:p>
            </p:txBody>
          </p:sp>
          <p:sp>
            <p:nvSpPr>
              <p:cNvPr id="360474" name="Rectangle 26"/>
              <p:cNvSpPr>
                <a:spLocks noChangeArrowheads="1"/>
              </p:cNvSpPr>
              <p:nvPr/>
            </p:nvSpPr>
            <p:spPr bwMode="auto">
              <a:xfrm>
                <a:off x="1431925" y="4648200"/>
                <a:ext cx="449263" cy="304800"/>
              </a:xfrm>
              <a:prstGeom prst="rect">
                <a:avLst/>
              </a:prstGeom>
              <a:solidFill>
                <a:srgbClr val="BFBFB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Courier New" pitchFamily="49" charset="0"/>
                  </a:rPr>
                  <a:t>31</a:t>
                </a:r>
              </a:p>
            </p:txBody>
          </p:sp>
          <p:sp>
            <p:nvSpPr>
              <p:cNvPr id="360475" name="Rectangle 27"/>
              <p:cNvSpPr>
                <a:spLocks noChangeArrowheads="1"/>
              </p:cNvSpPr>
              <p:nvPr/>
            </p:nvSpPr>
            <p:spPr bwMode="auto">
              <a:xfrm>
                <a:off x="1881188" y="4648200"/>
                <a:ext cx="449262" cy="304800"/>
              </a:xfrm>
              <a:prstGeom prst="rect">
                <a:avLst/>
              </a:prstGeom>
              <a:solidFill>
                <a:srgbClr val="BFBFB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Courier New" pitchFamily="49" charset="0"/>
                  </a:rPr>
                  <a:t>30</a:t>
                </a:r>
              </a:p>
            </p:txBody>
          </p:sp>
        </p:grpSp>
        <p:sp>
          <p:nvSpPr>
            <p:cNvPr id="18" name="Rectangle 23"/>
            <p:cNvSpPr>
              <a:spLocks noChangeArrowheads="1"/>
            </p:cNvSpPr>
            <p:nvPr/>
          </p:nvSpPr>
          <p:spPr bwMode="auto">
            <a:xfrm>
              <a:off x="533400" y="3113087"/>
              <a:ext cx="1797050" cy="153120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alibri" pitchFamily="34" charset="0"/>
                </a:rPr>
                <a:t>20 bytes unused</a:t>
              </a:r>
              <a:endParaRPr lang="en-US" dirty="0">
                <a:latin typeface="Courier New" pitchFamily="49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532564" y="2509716"/>
              <a:ext cx="1797050" cy="304800"/>
              <a:chOff x="2377022" y="2811289"/>
              <a:chExt cx="1797050" cy="304800"/>
            </a:xfrm>
            <a:solidFill>
              <a:srgbClr val="CDF1C5"/>
            </a:solidFill>
          </p:grpSpPr>
          <p:sp>
            <p:nvSpPr>
              <p:cNvPr id="33" name="Rectangle 24"/>
              <p:cNvSpPr>
                <a:spLocks noChangeArrowheads="1"/>
              </p:cNvSpPr>
              <p:nvPr/>
            </p:nvSpPr>
            <p:spPr bwMode="auto">
              <a:xfrm>
                <a:off x="2377022" y="2811289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</a:rPr>
                  <a:t>00</a:t>
                </a:r>
              </a:p>
            </p:txBody>
          </p:sp>
          <p:sp>
            <p:nvSpPr>
              <p:cNvPr id="34" name="Rectangle 25"/>
              <p:cNvSpPr>
                <a:spLocks noChangeArrowheads="1"/>
              </p:cNvSpPr>
              <p:nvPr/>
            </p:nvSpPr>
            <p:spPr bwMode="auto">
              <a:xfrm>
                <a:off x="2826285" y="2811289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</a:rPr>
                  <a:t>00</a:t>
                </a:r>
              </a:p>
            </p:txBody>
          </p:sp>
          <p:sp>
            <p:nvSpPr>
              <p:cNvPr id="35" name="Rectangle 26"/>
              <p:cNvSpPr>
                <a:spLocks noChangeArrowheads="1"/>
              </p:cNvSpPr>
              <p:nvPr/>
            </p:nvSpPr>
            <p:spPr bwMode="auto">
              <a:xfrm>
                <a:off x="3275547" y="2811289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</a:rPr>
                  <a:t>07</a:t>
                </a:r>
              </a:p>
            </p:txBody>
          </p:sp>
          <p:sp>
            <p:nvSpPr>
              <p:cNvPr id="36" name="Rectangle 27"/>
              <p:cNvSpPr>
                <a:spLocks noChangeArrowheads="1"/>
              </p:cNvSpPr>
              <p:nvPr/>
            </p:nvSpPr>
            <p:spPr bwMode="auto">
              <a:xfrm>
                <a:off x="3724810" y="2811289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</a:rPr>
                  <a:t>FF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533400" y="4336978"/>
              <a:ext cx="1797050" cy="304800"/>
              <a:chOff x="533400" y="4648200"/>
              <a:chExt cx="1797050" cy="304800"/>
            </a:xfrm>
            <a:solidFill>
              <a:schemeClr val="bg2">
                <a:lumMod val="40000"/>
                <a:lumOff val="60000"/>
              </a:schemeClr>
            </a:solidFill>
          </p:grpSpPr>
          <p:sp>
            <p:nvSpPr>
              <p:cNvPr id="44" name="Rectangle 24"/>
              <p:cNvSpPr>
                <a:spLocks noChangeArrowheads="1"/>
              </p:cNvSpPr>
              <p:nvPr/>
            </p:nvSpPr>
            <p:spPr bwMode="auto">
              <a:xfrm>
                <a:off x="533400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</a:rPr>
                  <a:t>37</a:t>
                </a:r>
              </a:p>
            </p:txBody>
          </p:sp>
          <p:sp>
            <p:nvSpPr>
              <p:cNvPr id="45" name="Rectangle 25"/>
              <p:cNvSpPr>
                <a:spLocks noChangeArrowheads="1"/>
              </p:cNvSpPr>
              <p:nvPr/>
            </p:nvSpPr>
            <p:spPr bwMode="auto">
              <a:xfrm>
                <a:off x="982663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</a:rPr>
                  <a:t>36</a:t>
                </a:r>
              </a:p>
            </p:txBody>
          </p:sp>
          <p:sp>
            <p:nvSpPr>
              <p:cNvPr id="46" name="Rectangle 26"/>
              <p:cNvSpPr>
                <a:spLocks noChangeArrowheads="1"/>
              </p:cNvSpPr>
              <p:nvPr/>
            </p:nvSpPr>
            <p:spPr bwMode="auto">
              <a:xfrm>
                <a:off x="1431925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</a:rPr>
                  <a:t>35</a:t>
                </a:r>
              </a:p>
            </p:txBody>
          </p:sp>
          <p:sp>
            <p:nvSpPr>
              <p:cNvPr id="47" name="Rectangle 27"/>
              <p:cNvSpPr>
                <a:spLocks noChangeArrowheads="1"/>
              </p:cNvSpPr>
              <p:nvPr/>
            </p:nvSpPr>
            <p:spPr bwMode="auto">
              <a:xfrm>
                <a:off x="1881188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Courier New" pitchFamily="49" charset="0"/>
                  </a:rPr>
                  <a:t>34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533400" y="4025756"/>
              <a:ext cx="1797050" cy="304800"/>
              <a:chOff x="533400" y="4648200"/>
              <a:chExt cx="1797050" cy="304800"/>
            </a:xfrm>
            <a:solidFill>
              <a:schemeClr val="bg2">
                <a:lumMod val="40000"/>
                <a:lumOff val="60000"/>
              </a:schemeClr>
            </a:solidFill>
          </p:grpSpPr>
          <p:sp>
            <p:nvSpPr>
              <p:cNvPr id="49" name="Rectangle 24"/>
              <p:cNvSpPr>
                <a:spLocks noChangeArrowheads="1"/>
              </p:cNvSpPr>
              <p:nvPr/>
            </p:nvSpPr>
            <p:spPr bwMode="auto">
              <a:xfrm>
                <a:off x="533400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</a:rPr>
                  <a:t>31</a:t>
                </a:r>
              </a:p>
            </p:txBody>
          </p:sp>
          <p:sp>
            <p:nvSpPr>
              <p:cNvPr id="50" name="Rectangle 25"/>
              <p:cNvSpPr>
                <a:spLocks noChangeArrowheads="1"/>
              </p:cNvSpPr>
              <p:nvPr/>
            </p:nvSpPr>
            <p:spPr bwMode="auto">
              <a:xfrm>
                <a:off x="982663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</a:rPr>
                  <a:t>30</a:t>
                </a:r>
              </a:p>
            </p:txBody>
          </p:sp>
          <p:sp>
            <p:nvSpPr>
              <p:cNvPr id="51" name="Rectangle 26"/>
              <p:cNvSpPr>
                <a:spLocks noChangeArrowheads="1"/>
              </p:cNvSpPr>
              <p:nvPr/>
            </p:nvSpPr>
            <p:spPr bwMode="auto">
              <a:xfrm>
                <a:off x="1431925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</a:rPr>
                  <a:t>39</a:t>
                </a:r>
              </a:p>
            </p:txBody>
          </p:sp>
          <p:sp>
            <p:nvSpPr>
              <p:cNvPr id="52" name="Rectangle 27"/>
              <p:cNvSpPr>
                <a:spLocks noChangeArrowheads="1"/>
              </p:cNvSpPr>
              <p:nvPr/>
            </p:nvSpPr>
            <p:spPr bwMode="auto">
              <a:xfrm>
                <a:off x="1881188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</a:rPr>
                  <a:t>38</a:t>
                </a: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533400" y="3714534"/>
              <a:ext cx="1797050" cy="304800"/>
              <a:chOff x="533400" y="4648200"/>
              <a:chExt cx="1797050" cy="304800"/>
            </a:xfrm>
            <a:solidFill>
              <a:schemeClr val="bg2">
                <a:lumMod val="40000"/>
                <a:lumOff val="60000"/>
              </a:schemeClr>
            </a:solidFill>
          </p:grpSpPr>
          <p:sp>
            <p:nvSpPr>
              <p:cNvPr id="54" name="Rectangle 24"/>
              <p:cNvSpPr>
                <a:spLocks noChangeArrowheads="1"/>
              </p:cNvSpPr>
              <p:nvPr/>
            </p:nvSpPr>
            <p:spPr bwMode="auto">
              <a:xfrm>
                <a:off x="533400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</a:rPr>
                  <a:t>35</a:t>
                </a:r>
              </a:p>
            </p:txBody>
          </p:sp>
          <p:sp>
            <p:nvSpPr>
              <p:cNvPr id="55" name="Rectangle 25"/>
              <p:cNvSpPr>
                <a:spLocks noChangeArrowheads="1"/>
              </p:cNvSpPr>
              <p:nvPr/>
            </p:nvSpPr>
            <p:spPr bwMode="auto">
              <a:xfrm>
                <a:off x="982663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</a:rPr>
                  <a:t>34</a:t>
                </a:r>
              </a:p>
            </p:txBody>
          </p:sp>
          <p:sp>
            <p:nvSpPr>
              <p:cNvPr id="56" name="Rectangle 26"/>
              <p:cNvSpPr>
                <a:spLocks noChangeArrowheads="1"/>
              </p:cNvSpPr>
              <p:nvPr/>
            </p:nvSpPr>
            <p:spPr bwMode="auto">
              <a:xfrm>
                <a:off x="1431925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</a:rPr>
                  <a:t>33</a:t>
                </a:r>
              </a:p>
            </p:txBody>
          </p:sp>
          <p:sp>
            <p:nvSpPr>
              <p:cNvPr id="57" name="Rectangle 27"/>
              <p:cNvSpPr>
                <a:spLocks noChangeArrowheads="1"/>
              </p:cNvSpPr>
              <p:nvPr/>
            </p:nvSpPr>
            <p:spPr bwMode="auto">
              <a:xfrm>
                <a:off x="1881188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</a:rPr>
                  <a:t>32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33400" y="3403312"/>
              <a:ext cx="1797050" cy="304800"/>
              <a:chOff x="533400" y="4648200"/>
              <a:chExt cx="1797050" cy="304800"/>
            </a:xfrm>
            <a:solidFill>
              <a:schemeClr val="bg2">
                <a:lumMod val="40000"/>
                <a:lumOff val="60000"/>
              </a:schemeClr>
            </a:solidFill>
          </p:grpSpPr>
          <p:sp>
            <p:nvSpPr>
              <p:cNvPr id="59" name="Rectangle 24"/>
              <p:cNvSpPr>
                <a:spLocks noChangeArrowheads="1"/>
              </p:cNvSpPr>
              <p:nvPr/>
            </p:nvSpPr>
            <p:spPr bwMode="auto">
              <a:xfrm>
                <a:off x="533400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</a:rPr>
                  <a:t>39</a:t>
                </a:r>
              </a:p>
            </p:txBody>
          </p:sp>
          <p:sp>
            <p:nvSpPr>
              <p:cNvPr id="60" name="Rectangle 25"/>
              <p:cNvSpPr>
                <a:spLocks noChangeArrowheads="1"/>
              </p:cNvSpPr>
              <p:nvPr/>
            </p:nvSpPr>
            <p:spPr bwMode="auto">
              <a:xfrm>
                <a:off x="982663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</a:rPr>
                  <a:t>38</a:t>
                </a:r>
              </a:p>
            </p:txBody>
          </p:sp>
          <p:sp>
            <p:nvSpPr>
              <p:cNvPr id="61" name="Rectangle 26"/>
              <p:cNvSpPr>
                <a:spLocks noChangeArrowheads="1"/>
              </p:cNvSpPr>
              <p:nvPr/>
            </p:nvSpPr>
            <p:spPr bwMode="auto">
              <a:xfrm>
                <a:off x="1431925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</a:rPr>
                  <a:t>37</a:t>
                </a:r>
              </a:p>
            </p:txBody>
          </p:sp>
          <p:sp>
            <p:nvSpPr>
              <p:cNvPr id="62" name="Rectangle 27"/>
              <p:cNvSpPr>
                <a:spLocks noChangeArrowheads="1"/>
              </p:cNvSpPr>
              <p:nvPr/>
            </p:nvSpPr>
            <p:spPr bwMode="auto">
              <a:xfrm>
                <a:off x="1881188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</a:rPr>
                  <a:t>36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533400" y="3092090"/>
              <a:ext cx="1797050" cy="304800"/>
              <a:chOff x="533400" y="4648200"/>
              <a:chExt cx="1797050" cy="304800"/>
            </a:xfrm>
            <a:solidFill>
              <a:schemeClr val="bg2">
                <a:lumMod val="40000"/>
                <a:lumOff val="60000"/>
              </a:schemeClr>
            </a:solidFill>
          </p:grpSpPr>
          <p:sp>
            <p:nvSpPr>
              <p:cNvPr id="64" name="Rectangle 24"/>
              <p:cNvSpPr>
                <a:spLocks noChangeArrowheads="1"/>
              </p:cNvSpPr>
              <p:nvPr/>
            </p:nvSpPr>
            <p:spPr bwMode="auto">
              <a:xfrm>
                <a:off x="533400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</a:rPr>
                  <a:t>33</a:t>
                </a:r>
              </a:p>
            </p:txBody>
          </p:sp>
          <p:sp>
            <p:nvSpPr>
              <p:cNvPr id="65" name="Rectangle 25"/>
              <p:cNvSpPr>
                <a:spLocks noChangeArrowheads="1"/>
              </p:cNvSpPr>
              <p:nvPr/>
            </p:nvSpPr>
            <p:spPr bwMode="auto">
              <a:xfrm>
                <a:off x="982663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</a:rPr>
                  <a:t>32</a:t>
                </a:r>
              </a:p>
            </p:txBody>
          </p:sp>
          <p:sp>
            <p:nvSpPr>
              <p:cNvPr id="66" name="Rectangle 26"/>
              <p:cNvSpPr>
                <a:spLocks noChangeArrowheads="1"/>
              </p:cNvSpPr>
              <p:nvPr/>
            </p:nvSpPr>
            <p:spPr bwMode="auto">
              <a:xfrm>
                <a:off x="1431925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</a:rPr>
                  <a:t>31</a:t>
                </a:r>
              </a:p>
            </p:txBody>
          </p:sp>
          <p:sp>
            <p:nvSpPr>
              <p:cNvPr id="67" name="Rectangle 27"/>
              <p:cNvSpPr>
                <a:spLocks noChangeArrowheads="1"/>
              </p:cNvSpPr>
              <p:nvPr/>
            </p:nvSpPr>
            <p:spPr bwMode="auto">
              <a:xfrm>
                <a:off x="1881188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</a:rPr>
                  <a:t>30</a:t>
                </a: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533400" y="2819400"/>
              <a:ext cx="1797050" cy="304800"/>
              <a:chOff x="2377022" y="2811289"/>
              <a:chExt cx="1797050" cy="304800"/>
            </a:xfrm>
            <a:solidFill>
              <a:srgbClr val="D5F1CF"/>
            </a:solidFill>
          </p:grpSpPr>
          <p:sp>
            <p:nvSpPr>
              <p:cNvPr id="69" name="Rectangle 24"/>
              <p:cNvSpPr>
                <a:spLocks noChangeArrowheads="1"/>
              </p:cNvSpPr>
              <p:nvPr/>
            </p:nvSpPr>
            <p:spPr bwMode="auto">
              <a:xfrm>
                <a:off x="2377022" y="2811289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</a:rPr>
                  <a:t>FF</a:t>
                </a:r>
              </a:p>
            </p:txBody>
          </p:sp>
          <p:sp>
            <p:nvSpPr>
              <p:cNvPr id="70" name="Rectangle 25"/>
              <p:cNvSpPr>
                <a:spLocks noChangeArrowheads="1"/>
              </p:cNvSpPr>
              <p:nvPr/>
            </p:nvSpPr>
            <p:spPr bwMode="auto">
              <a:xfrm>
                <a:off x="2826285" y="2811289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</a:rPr>
                  <a:t>FF</a:t>
                </a:r>
              </a:p>
            </p:txBody>
          </p:sp>
          <p:sp>
            <p:nvSpPr>
              <p:cNvPr id="71" name="Rectangle 26"/>
              <p:cNvSpPr>
                <a:spLocks noChangeArrowheads="1"/>
              </p:cNvSpPr>
              <p:nvPr/>
            </p:nvSpPr>
            <p:spPr bwMode="auto">
              <a:xfrm>
                <a:off x="3275547" y="2811289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</a:rPr>
                  <a:t>AB</a:t>
                </a:r>
              </a:p>
            </p:txBody>
          </p:sp>
          <p:sp>
            <p:nvSpPr>
              <p:cNvPr id="72" name="Rectangle 27"/>
              <p:cNvSpPr>
                <a:spLocks noChangeArrowheads="1"/>
              </p:cNvSpPr>
              <p:nvPr/>
            </p:nvSpPr>
            <p:spPr bwMode="auto">
              <a:xfrm>
                <a:off x="3724810" y="2811289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</a:rPr>
                  <a:t>80</a:t>
                </a:r>
              </a:p>
            </p:txBody>
          </p:sp>
        </p:grpSp>
        <p:sp>
          <p:nvSpPr>
            <p:cNvPr id="94" name="AutoShape 16"/>
            <p:cNvSpPr>
              <a:spLocks/>
            </p:cNvSpPr>
            <p:nvPr/>
          </p:nvSpPr>
          <p:spPr bwMode="auto">
            <a:xfrm rot="10800000" flipH="1">
              <a:off x="190499" y="2509716"/>
              <a:ext cx="228600" cy="2443284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rgbClr val="0070C0"/>
                </a:solidFill>
                <a:latin typeface="Calibri" pitchFamily="34" charset="0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2051006" y="2811289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98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99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Courier New" pitchFamily="49" charset="0"/>
                </a:rPr>
                <a:t>40</a:t>
              </a:r>
            </a:p>
          </p:txBody>
        </p:sp>
        <p:sp>
          <p:nvSpPr>
            <p:cNvPr id="100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Courier New" pitchFamily="49" charset="0"/>
                </a:rPr>
                <a:t>06</a:t>
              </a:r>
            </a:p>
          </p:txBody>
        </p:sp>
        <p:sp>
          <p:nvSpPr>
            <p:cNvPr id="101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solidFill>
                    <a:srgbClr val="C00000"/>
                  </a:solidFill>
                  <a:latin typeface="Courier New" pitchFamily="49" charset="0"/>
                </a:rPr>
                <a:t>fb</a:t>
              </a:r>
              <a:endParaRPr lang="en-US" dirty="0">
                <a:solidFill>
                  <a:srgbClr val="C00000"/>
                </a:solidFill>
                <a:latin typeface="Courier New" pitchFamily="49" charset="0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2051006" y="2514600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10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10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10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10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Courier New" pitchFamily="49" charset="0"/>
                </a:rPr>
                <a:t>00</a:t>
              </a:r>
            </a:p>
          </p:txBody>
        </p:sp>
      </p:grp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5486400" y="3235316"/>
            <a:ext cx="4800600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void smash()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</a:rPr>
              <a:t>("I've been smashed!\n");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exit(0);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404203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533400"/>
            <a:ext cx="8305800" cy="5730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Code Injection Attacks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5376203"/>
            <a:ext cx="8255000" cy="1143000"/>
          </a:xfrm>
        </p:spPr>
        <p:txBody>
          <a:bodyPr anchor="ctr">
            <a:normAutofit lnSpcReduction="10000"/>
          </a:bodyPr>
          <a:lstStyle/>
          <a:p>
            <a:pPr marL="160338" defTabSz="895350"/>
            <a:r>
              <a:rPr lang="en-US" sz="2000" dirty="0"/>
              <a:t>Input string contains byte representation of executable code</a:t>
            </a:r>
          </a:p>
          <a:p>
            <a:pPr marL="160338" defTabSz="895350"/>
            <a:r>
              <a:rPr lang="en-US" sz="2000" dirty="0"/>
              <a:t>Overwrite return address A with address of buffer B</a:t>
            </a:r>
          </a:p>
          <a:p>
            <a:pPr marL="160338" defTabSz="895350"/>
            <a:r>
              <a:rPr lang="en-US" sz="2000" dirty="0"/>
              <a:t>When </a:t>
            </a:r>
            <a:r>
              <a:rPr lang="en-US" sz="2000" dirty="0">
                <a:latin typeface="Courier New" pitchFamily="49" charset="0"/>
              </a:rPr>
              <a:t>Q</a:t>
            </a:r>
            <a:r>
              <a:rPr lang="en-US" sz="2000" dirty="0"/>
              <a:t> executes</a:t>
            </a:r>
            <a:r>
              <a:rPr lang="en-US" sz="2000" dirty="0">
                <a:latin typeface="Courier New" pitchFamily="49" charset="0"/>
              </a:rPr>
              <a:t> ret</a:t>
            </a:r>
            <a:r>
              <a:rPr lang="en-US" sz="2000" dirty="0"/>
              <a:t>, will jump to exploit code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2057400" y="3355976"/>
            <a:ext cx="2438400" cy="1749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Q()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char </a:t>
            </a:r>
            <a:r>
              <a:rPr lang="en-US" dirty="0" err="1">
                <a:latin typeface="Courier New" pitchFamily="49" charset="0"/>
              </a:rPr>
              <a:t>buf</a:t>
            </a:r>
            <a:r>
              <a:rPr lang="en-US" dirty="0">
                <a:latin typeface="Courier New" pitchFamily="49" charset="0"/>
              </a:rPr>
              <a:t>[64];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</a:rPr>
              <a:t>gets(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</a:rPr>
              <a:t>buf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</a:rPr>
              <a:t>);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return ...;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}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2057400" y="1911350"/>
            <a:ext cx="1828800" cy="12001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void P(){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Q();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</a:rPr>
              <a:t>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}</a:t>
            </a:r>
          </a:p>
        </p:txBody>
      </p:sp>
      <p:sp>
        <p:nvSpPr>
          <p:cNvPr id="30730" name="Text Box 12"/>
          <p:cNvSpPr txBox="1">
            <a:spLocks noChangeArrowheads="1"/>
          </p:cNvSpPr>
          <p:nvPr/>
        </p:nvSpPr>
        <p:spPr bwMode="auto">
          <a:xfrm>
            <a:off x="4117976" y="2212976"/>
            <a:ext cx="911225" cy="9239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dirty="0">
                <a:latin typeface="Calibri" pitchFamily="34" charset="0"/>
              </a:rPr>
              <a:t>return</a:t>
            </a:r>
          </a:p>
          <a:p>
            <a:pPr eaLnBrk="0" hangingPunct="0"/>
            <a:r>
              <a:rPr lang="en-US" dirty="0">
                <a:latin typeface="Calibri" pitchFamily="34" charset="0"/>
              </a:rPr>
              <a:t>address</a:t>
            </a:r>
          </a:p>
          <a:p>
            <a:pPr eaLnBrk="0" hangingPunct="0"/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A</a:t>
            </a:r>
          </a:p>
        </p:txBody>
      </p:sp>
      <p:sp>
        <p:nvSpPr>
          <p:cNvPr id="30731" name="Line 13"/>
          <p:cNvSpPr>
            <a:spLocks noChangeShapeType="1"/>
          </p:cNvSpPr>
          <p:nvPr/>
        </p:nvSpPr>
        <p:spPr bwMode="auto">
          <a:xfrm flipH="1">
            <a:off x="3429001" y="2670175"/>
            <a:ext cx="688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7154864" y="1154114"/>
            <a:ext cx="2674937" cy="3698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Calibri" pitchFamily="34" charset="0"/>
              </a:rPr>
              <a:t>Stack after call to </a:t>
            </a:r>
            <a:r>
              <a:rPr lang="en-US" dirty="0">
                <a:latin typeface="Courier New" pitchFamily="49" charset="0"/>
              </a:rPr>
              <a:t>gets()</a:t>
            </a:r>
          </a:p>
        </p:txBody>
      </p:sp>
      <p:sp>
        <p:nvSpPr>
          <p:cNvPr id="365575" name="Rectangle 7"/>
          <p:cNvSpPr>
            <a:spLocks noChangeArrowheads="1"/>
          </p:cNvSpPr>
          <p:nvPr/>
        </p:nvSpPr>
        <p:spPr bwMode="auto">
          <a:xfrm>
            <a:off x="7251700" y="2819400"/>
            <a:ext cx="1066800" cy="381000"/>
          </a:xfrm>
          <a:prstGeom prst="rect">
            <a:avLst/>
          </a:prstGeom>
          <a:solidFill>
            <a:srgbClr val="A8E7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trike="sngStrike" dirty="0">
                <a:solidFill>
                  <a:srgbClr val="C00000"/>
                </a:solidFill>
                <a:latin typeface="Calibri" pitchFamily="34" charset="0"/>
              </a:rPr>
              <a:t>A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 B</a:t>
            </a:r>
          </a:p>
        </p:txBody>
      </p:sp>
      <p:sp>
        <p:nvSpPr>
          <p:cNvPr id="365576" name="Rectangle 8"/>
          <p:cNvSpPr>
            <a:spLocks noChangeArrowheads="1"/>
          </p:cNvSpPr>
          <p:nvPr/>
        </p:nvSpPr>
        <p:spPr bwMode="auto">
          <a:xfrm>
            <a:off x="7251700" y="1600201"/>
            <a:ext cx="1066800" cy="155892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65579" name="Rectangle 11"/>
          <p:cNvSpPr>
            <a:spLocks noChangeArrowheads="1"/>
          </p:cNvSpPr>
          <p:nvPr/>
        </p:nvSpPr>
        <p:spPr bwMode="auto">
          <a:xfrm>
            <a:off x="7251700" y="3156441"/>
            <a:ext cx="1066800" cy="21902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</a:endParaRPr>
          </a:p>
          <a:p>
            <a:pPr eaLnBrk="0" hangingPunct="0"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0732" name="Text Box 14"/>
          <p:cNvSpPr txBox="1">
            <a:spLocks noChangeArrowheads="1"/>
          </p:cNvSpPr>
          <p:nvPr/>
        </p:nvSpPr>
        <p:spPr bwMode="auto">
          <a:xfrm>
            <a:off x="8686800" y="2023547"/>
            <a:ext cx="1555346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dirty="0">
                <a:latin typeface="Courier New" pitchFamily="49" charset="0"/>
              </a:rPr>
              <a:t>P </a:t>
            </a:r>
            <a:r>
              <a:rPr lang="en-US" dirty="0">
                <a:latin typeface="Calibri" pitchFamily="34" charset="0"/>
              </a:rPr>
              <a:t>stack frame</a:t>
            </a:r>
          </a:p>
        </p:txBody>
      </p:sp>
      <p:sp>
        <p:nvSpPr>
          <p:cNvPr id="30733" name="Text Box 15"/>
          <p:cNvSpPr txBox="1">
            <a:spLocks noChangeArrowheads="1"/>
          </p:cNvSpPr>
          <p:nvPr/>
        </p:nvSpPr>
        <p:spPr bwMode="auto">
          <a:xfrm>
            <a:off x="8686801" y="4097615"/>
            <a:ext cx="1469009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dirty="0">
                <a:latin typeface="Courier New" pitchFamily="49" charset="0"/>
              </a:rPr>
              <a:t>Q</a:t>
            </a:r>
            <a:r>
              <a:rPr lang="en-US" dirty="0">
                <a:latin typeface="Calibri" pitchFamily="34" charset="0"/>
              </a:rPr>
              <a:t> stack frame</a:t>
            </a:r>
          </a:p>
        </p:txBody>
      </p:sp>
      <p:sp>
        <p:nvSpPr>
          <p:cNvPr id="30734" name="Text Box 16"/>
          <p:cNvSpPr txBox="1">
            <a:spLocks noChangeArrowheads="1"/>
          </p:cNvSpPr>
          <p:nvPr/>
        </p:nvSpPr>
        <p:spPr bwMode="auto">
          <a:xfrm>
            <a:off x="6499226" y="4531091"/>
            <a:ext cx="314325" cy="3698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dirty="0">
                <a:latin typeface="Calibri" pitchFamily="34" charset="0"/>
              </a:rPr>
              <a:t>B</a:t>
            </a:r>
          </a:p>
        </p:txBody>
      </p:sp>
      <p:sp>
        <p:nvSpPr>
          <p:cNvPr id="30735" name="Line 17"/>
          <p:cNvSpPr>
            <a:spLocks noChangeShapeType="1"/>
          </p:cNvSpPr>
          <p:nvPr/>
        </p:nvSpPr>
        <p:spPr bwMode="auto">
          <a:xfrm>
            <a:off x="6791326" y="4718415"/>
            <a:ext cx="396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5586" name="Rectangle 18"/>
          <p:cNvSpPr>
            <a:spLocks noChangeArrowheads="1"/>
          </p:cNvSpPr>
          <p:nvPr/>
        </p:nvSpPr>
        <p:spPr bwMode="auto">
          <a:xfrm>
            <a:off x="7251700" y="4078288"/>
            <a:ext cx="1066800" cy="646112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dirty="0">
                <a:latin typeface="Calibri" pitchFamily="34" charset="0"/>
              </a:rPr>
              <a:t>exploit</a:t>
            </a:r>
          </a:p>
          <a:p>
            <a:pPr eaLnBrk="0" hangingPunct="0">
              <a:defRPr/>
            </a:pPr>
            <a:r>
              <a:rPr lang="en-US" dirty="0">
                <a:latin typeface="Calibri" pitchFamily="34" charset="0"/>
              </a:rPr>
              <a:t>code</a:t>
            </a:r>
          </a:p>
        </p:txBody>
      </p:sp>
      <p:sp>
        <p:nvSpPr>
          <p:cNvPr id="30738" name="Text Box 21"/>
          <p:cNvSpPr txBox="1">
            <a:spLocks noChangeArrowheads="1"/>
          </p:cNvSpPr>
          <p:nvPr/>
        </p:nvSpPr>
        <p:spPr bwMode="auto">
          <a:xfrm>
            <a:off x="5257800" y="3451226"/>
            <a:ext cx="1371600" cy="646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dirty="0">
                <a:latin typeface="Calibri" pitchFamily="34" charset="0"/>
              </a:rPr>
              <a:t>data written</a:t>
            </a:r>
          </a:p>
          <a:p>
            <a:pPr eaLnBrk="0" hangingPunct="0"/>
            <a:r>
              <a:rPr lang="en-US" dirty="0">
                <a:latin typeface="Calibri" pitchFamily="34" charset="0"/>
              </a:rPr>
              <a:t>by </a:t>
            </a:r>
            <a:r>
              <a:rPr lang="en-US" dirty="0">
                <a:latin typeface="Courier New" pitchFamily="49" charset="0"/>
              </a:rPr>
              <a:t>gets()</a:t>
            </a:r>
          </a:p>
        </p:txBody>
      </p:sp>
      <p:sp>
        <p:nvSpPr>
          <p:cNvPr id="30739" name="AutoShape 16"/>
          <p:cNvSpPr>
            <a:spLocks/>
          </p:cNvSpPr>
          <p:nvPr/>
        </p:nvSpPr>
        <p:spPr bwMode="auto">
          <a:xfrm rot="10800000">
            <a:off x="8416925" y="1600200"/>
            <a:ext cx="228600" cy="1600200"/>
          </a:xfrm>
          <a:prstGeom prst="leftBrace">
            <a:avLst>
              <a:gd name="adj1" fmla="val 7499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Calibri" pitchFamily="34" charset="0"/>
            </a:endParaRPr>
          </a:p>
        </p:txBody>
      </p:sp>
      <p:sp>
        <p:nvSpPr>
          <p:cNvPr id="30740" name="AutoShape 16"/>
          <p:cNvSpPr>
            <a:spLocks/>
          </p:cNvSpPr>
          <p:nvPr/>
        </p:nvSpPr>
        <p:spPr bwMode="auto">
          <a:xfrm rot="10800000">
            <a:off x="8416925" y="3200401"/>
            <a:ext cx="228600" cy="2157413"/>
          </a:xfrm>
          <a:prstGeom prst="leftBrace">
            <a:avLst>
              <a:gd name="adj1" fmla="val 74976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Calibri" pitchFamily="34" charset="0"/>
            </a:endParaRPr>
          </a:p>
        </p:txBody>
      </p:sp>
      <p:sp>
        <p:nvSpPr>
          <p:cNvPr id="30741" name="AutoShape 16"/>
          <p:cNvSpPr>
            <a:spLocks/>
          </p:cNvSpPr>
          <p:nvPr/>
        </p:nvSpPr>
        <p:spPr bwMode="auto">
          <a:xfrm rot="10800000" flipH="1">
            <a:off x="6883400" y="2819400"/>
            <a:ext cx="228600" cy="19050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Calibri" pitchFamily="34" charset="0"/>
            </a:endParaRPr>
          </a:p>
        </p:txBody>
      </p:sp>
      <p:sp>
        <p:nvSpPr>
          <p:cNvPr id="365587" name="Rectangle 19"/>
          <p:cNvSpPr>
            <a:spLocks noChangeArrowheads="1"/>
          </p:cNvSpPr>
          <p:nvPr/>
        </p:nvSpPr>
        <p:spPr bwMode="auto">
          <a:xfrm>
            <a:off x="7251701" y="3159126"/>
            <a:ext cx="1065213" cy="93662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defRPr/>
            </a:pPr>
            <a:r>
              <a:rPr lang="en-US" dirty="0">
                <a:latin typeface="Calibri" pitchFamily="34" charset="0"/>
              </a:rPr>
              <a:t>pad</a:t>
            </a:r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7256584" y="2775440"/>
            <a:ext cx="1066800" cy="381000"/>
          </a:xfrm>
          <a:prstGeom prst="rect">
            <a:avLst/>
          </a:prstGeom>
          <a:solidFill>
            <a:srgbClr val="A8E7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A</a:t>
            </a: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7256584" y="2775440"/>
            <a:ext cx="1066800" cy="381000"/>
          </a:xfrm>
          <a:prstGeom prst="rect">
            <a:avLst/>
          </a:prstGeom>
          <a:solidFill>
            <a:srgbClr val="A8E7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2644949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animBg="1"/>
      <p:bldP spid="30730" grpId="0"/>
      <p:bldP spid="30731" grpId="0" animBg="1"/>
      <p:bldP spid="30726" grpId="0"/>
      <p:bldP spid="30733" grpId="0"/>
      <p:bldP spid="30734" grpId="0"/>
      <p:bldP spid="30735" grpId="0" animBg="1"/>
      <p:bldP spid="365586" grpId="0" animBg="1"/>
      <p:bldP spid="30738" grpId="0"/>
      <p:bldP spid="30740" grpId="0" animBg="1"/>
      <p:bldP spid="30741" grpId="0" animBg="1"/>
      <p:bldP spid="365587" grpId="0" animBg="1"/>
      <p:bldP spid="27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493714"/>
            <a:ext cx="8763000" cy="573087"/>
          </a:xfrm>
        </p:spPr>
        <p:txBody>
          <a:bodyPr/>
          <a:lstStyle/>
          <a:p>
            <a:pPr eaLnBrk="1" hangingPunct="1"/>
            <a:r>
              <a:rPr lang="en-US" sz="3200" dirty="0"/>
              <a:t>What To Do About Buffer Overflow Attacks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8814" y="1327150"/>
            <a:ext cx="8281987" cy="5454650"/>
          </a:xfrm>
        </p:spPr>
        <p:txBody>
          <a:bodyPr/>
          <a:lstStyle/>
          <a:p>
            <a:pPr eaLnBrk="1" hangingPunct="1"/>
            <a:r>
              <a:rPr lang="en-US" dirty="0"/>
              <a:t>Avoid overflow vulnerabilities</a:t>
            </a:r>
          </a:p>
          <a:p>
            <a:pPr lvl="2" eaLnBrk="1" hangingPunct="1"/>
            <a:endParaRPr lang="en-US" dirty="0"/>
          </a:p>
          <a:p>
            <a:pPr eaLnBrk="1" hangingPunct="1"/>
            <a:r>
              <a:rPr lang="en-US" dirty="0"/>
              <a:t>Employ system-level protections</a:t>
            </a:r>
          </a:p>
          <a:p>
            <a:pPr lvl="2" eaLnBrk="1" hangingPunct="1"/>
            <a:endParaRPr lang="en-US" dirty="0"/>
          </a:p>
          <a:p>
            <a:pPr eaLnBrk="1" hangingPunct="1"/>
            <a:r>
              <a:rPr lang="en-US" dirty="0"/>
              <a:t>Have compiler use “stack canaries”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Lets talk about each…</a:t>
            </a:r>
          </a:p>
        </p:txBody>
      </p:sp>
    </p:spTree>
    <p:extLst>
      <p:ext uri="{BB962C8B-B14F-4D97-AF65-F5344CB8AC3E}">
        <p14:creationId xmlns:p14="http://schemas.microsoft.com/office/powerpoint/2010/main" val="132759547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009776" y="457200"/>
            <a:ext cx="8658225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1. Avoid Overflow Vulnerabilities in Code (!)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43114" y="4038600"/>
            <a:ext cx="8091487" cy="248285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5000"/>
              </a:lnSpc>
            </a:pPr>
            <a:r>
              <a:rPr lang="en-US" dirty="0"/>
              <a:t>For example, use library routines that limit string lengths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err="1">
                <a:solidFill>
                  <a:srgbClr val="C00000"/>
                </a:solidFill>
                <a:latin typeface="Courier New" pitchFamily="49" charset="0"/>
              </a:rPr>
              <a:t>f</a:t>
            </a:r>
            <a:r>
              <a:rPr lang="en-US" b="1" dirty="0" err="1">
                <a:latin typeface="Courier New" pitchFamily="49" charset="0"/>
              </a:rPr>
              <a:t>gets</a:t>
            </a:r>
            <a:r>
              <a:rPr lang="en-US" dirty="0"/>
              <a:t> instead of </a:t>
            </a:r>
            <a:r>
              <a:rPr lang="en-US" b="1" dirty="0">
                <a:latin typeface="Courier New" pitchFamily="49" charset="0"/>
              </a:rPr>
              <a:t>gets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cpy</a:t>
            </a:r>
            <a:r>
              <a:rPr lang="en-US" dirty="0"/>
              <a:t> instead of </a:t>
            </a:r>
            <a:r>
              <a:rPr lang="en-US" b="1" dirty="0" err="1">
                <a:latin typeface="Courier New" pitchFamily="49" charset="0"/>
              </a:rPr>
              <a:t>strcpy</a:t>
            </a:r>
            <a:endParaRPr lang="en-US" b="1" dirty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Don’t use </a:t>
            </a:r>
            <a:r>
              <a:rPr lang="en-US" b="1" dirty="0" err="1">
                <a:latin typeface="Courier New" pitchFamily="49" charset="0"/>
              </a:rPr>
              <a:t>scanf</a:t>
            </a:r>
            <a:r>
              <a:rPr lang="en-US" dirty="0"/>
              <a:t> with </a:t>
            </a:r>
            <a:r>
              <a:rPr lang="en-US" b="1" dirty="0">
                <a:latin typeface="Courier New" pitchFamily="49" charset="0"/>
              </a:rPr>
              <a:t>%s</a:t>
            </a:r>
            <a:r>
              <a:rPr lang="en-US" dirty="0"/>
              <a:t> conversion specification</a:t>
            </a:r>
          </a:p>
          <a:p>
            <a:pPr lvl="2" eaLnBrk="1" hangingPunct="1">
              <a:lnSpc>
                <a:spcPct val="97000"/>
              </a:lnSpc>
            </a:pPr>
            <a:r>
              <a:rPr lang="en-US" dirty="0"/>
              <a:t>Use </a:t>
            </a:r>
            <a:r>
              <a:rPr lang="en-US" b="1" dirty="0" err="1">
                <a:latin typeface="Courier New" pitchFamily="49" charset="0"/>
              </a:rPr>
              <a:t>fgets</a:t>
            </a:r>
            <a:r>
              <a:rPr lang="en-US" dirty="0"/>
              <a:t> to read the string</a:t>
            </a:r>
          </a:p>
          <a:p>
            <a:pPr lvl="2" eaLnBrk="1" hangingPunct="1">
              <a:lnSpc>
                <a:spcPct val="97000"/>
              </a:lnSpc>
            </a:pPr>
            <a:r>
              <a:rPr lang="en-US" dirty="0"/>
              <a:t>Or use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n</a:t>
            </a:r>
            <a:r>
              <a:rPr lang="en-US" b="1" dirty="0">
                <a:latin typeface="Courier New" pitchFamily="49" charset="0"/>
              </a:rPr>
              <a:t>s</a:t>
            </a:r>
            <a:r>
              <a:rPr lang="en-US" b="1" dirty="0"/>
              <a:t>  </a:t>
            </a:r>
            <a:r>
              <a:rPr lang="en-US" dirty="0"/>
              <a:t>where </a:t>
            </a:r>
            <a:r>
              <a:rPr lang="en-US" b="1" dirty="0">
                <a:latin typeface="Courier New" pitchFamily="49" charset="0"/>
              </a:rPr>
              <a:t>n</a:t>
            </a:r>
            <a:r>
              <a:rPr lang="en-US" dirty="0"/>
              <a:t> is a suitable integer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2133600" y="1447801"/>
            <a:ext cx="59436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dirty="0">
                <a:latin typeface="Courier New" pitchFamily="49" charset="0"/>
                <a:ea typeface="MS Mincho" pitchFamily="49" charset="-128"/>
              </a:rPr>
            </a:br>
            <a:r>
              <a:rPr lang="en-US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dirty="0">
                <a:latin typeface="Courier New" pitchFamily="49" charset="0"/>
                <a:ea typeface="MS Mincho" pitchFamily="49" charset="-128"/>
              </a:rPr>
            </a:br>
            <a:r>
              <a:rPr lang="en-US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dirty="0">
                <a:latin typeface="Courier New" pitchFamily="49" charset="0"/>
                <a:ea typeface="MS Mincho" pitchFamily="49" charset="-128"/>
              </a:rPr>
            </a:br>
            <a:r>
              <a:rPr lang="en-US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[4];  /* Way too small! */</a:t>
            </a:r>
            <a:br>
              <a:rPr lang="en-US" dirty="0">
                <a:latin typeface="Courier New" pitchFamily="49" charset="0"/>
                <a:ea typeface="MS Mincho" pitchFamily="49" charset="-128"/>
              </a:rPr>
            </a:br>
            <a:r>
              <a:rPr lang="en-US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fgets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, 4, 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stdin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dirty="0">
                <a:latin typeface="Courier New" pitchFamily="49" charset="0"/>
                <a:ea typeface="MS Mincho" pitchFamily="49" charset="-128"/>
              </a:rPr>
            </a:br>
            <a:r>
              <a:rPr lang="en-US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dirty="0">
                <a:latin typeface="Courier New" pitchFamily="49" charset="0"/>
                <a:ea typeface="MS Mincho" pitchFamily="49" charset="-128"/>
              </a:rPr>
            </a:br>
            <a:r>
              <a:rPr lang="en-US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091126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Return-Oriented Programming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Challenge (for hackers)</a:t>
            </a:r>
          </a:p>
          <a:p>
            <a:pPr lvl="1"/>
            <a:r>
              <a:rPr lang="en-US" dirty="0"/>
              <a:t>Stack randomization makes it hard to predict buffer location</a:t>
            </a:r>
          </a:p>
          <a:p>
            <a:pPr lvl="1"/>
            <a:r>
              <a:rPr lang="en-US" dirty="0"/>
              <a:t>Marking stack </a:t>
            </a:r>
            <a:r>
              <a:rPr lang="en-US" dirty="0" err="1"/>
              <a:t>nonexecutable</a:t>
            </a:r>
            <a:r>
              <a:rPr lang="en-US" dirty="0"/>
              <a:t> makes it hard to insert binary code</a:t>
            </a:r>
          </a:p>
          <a:p>
            <a:r>
              <a:rPr lang="en-US" dirty="0"/>
              <a:t>Alternative Strategy</a:t>
            </a:r>
          </a:p>
          <a:p>
            <a:pPr lvl="1"/>
            <a:r>
              <a:rPr lang="en-US" dirty="0"/>
              <a:t>Use existing code</a:t>
            </a:r>
          </a:p>
          <a:p>
            <a:pPr lvl="2"/>
            <a:r>
              <a:rPr lang="en-US" dirty="0"/>
              <a:t>E.g., library code from </a:t>
            </a:r>
            <a:r>
              <a:rPr lang="en-US" dirty="0" err="1"/>
              <a:t>stdlib</a:t>
            </a:r>
            <a:endParaRPr lang="en-US" dirty="0"/>
          </a:p>
          <a:p>
            <a:pPr lvl="1"/>
            <a:r>
              <a:rPr lang="en-US" dirty="0"/>
              <a:t>String together fragments to achieve overall desired outcome</a:t>
            </a:r>
          </a:p>
          <a:p>
            <a:pPr lvl="1"/>
            <a:r>
              <a:rPr lang="en-US" i="1" dirty="0"/>
              <a:t>Does not overcome stack canaries</a:t>
            </a:r>
          </a:p>
          <a:p>
            <a:r>
              <a:rPr lang="en-US" dirty="0"/>
              <a:t>Construct program from </a:t>
            </a:r>
            <a:r>
              <a:rPr lang="en-US" i="1" dirty="0"/>
              <a:t>gadgets</a:t>
            </a:r>
            <a:endParaRPr lang="en-US" dirty="0"/>
          </a:p>
          <a:p>
            <a:pPr lvl="1"/>
            <a:r>
              <a:rPr lang="en-US" dirty="0"/>
              <a:t>Sequence of instructions ending in </a:t>
            </a:r>
            <a:r>
              <a:rPr lang="en-US" b="1" dirty="0">
                <a:latin typeface="Courier New"/>
                <a:cs typeface="Courier New"/>
              </a:rPr>
              <a:t>ret</a:t>
            </a:r>
          </a:p>
          <a:p>
            <a:pPr lvl="2"/>
            <a:r>
              <a:rPr lang="en-US" dirty="0"/>
              <a:t>Encoded by single byte </a:t>
            </a:r>
            <a:r>
              <a:rPr lang="en-US" b="1" dirty="0">
                <a:latin typeface="Courier New"/>
                <a:cs typeface="Courier New"/>
              </a:rPr>
              <a:t>0xc3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Code positions fixed from run to run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Code is executable</a:t>
            </a:r>
          </a:p>
        </p:txBody>
      </p:sp>
    </p:spTree>
    <p:extLst>
      <p:ext uri="{BB962C8B-B14F-4D97-AF65-F5344CB8AC3E}">
        <p14:creationId xmlns:p14="http://schemas.microsoft.com/office/powerpoint/2010/main" val="3678308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>
          <a:xfrm>
            <a:off x="1881189" y="434975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Buffer Overflow</a:t>
            </a:r>
          </a:p>
          <a:p>
            <a:pPr lvl="1">
              <a:defRPr/>
            </a:pPr>
            <a:r>
              <a:rPr lang="en-US" dirty="0"/>
              <a:t>Vulnerability</a:t>
            </a:r>
          </a:p>
          <a:p>
            <a:pPr lvl="1">
              <a:defRPr/>
            </a:pPr>
            <a:r>
              <a:rPr lang="en-US" dirty="0"/>
              <a:t>Protection</a:t>
            </a:r>
          </a:p>
        </p:txBody>
      </p:sp>
    </p:spTree>
    <p:extLst>
      <p:ext uri="{BB962C8B-B14F-4D97-AF65-F5344CB8AC3E}">
        <p14:creationId xmlns:p14="http://schemas.microsoft.com/office/powerpoint/2010/main" val="415985621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Gadget Example #1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920876" y="5410200"/>
            <a:ext cx="7896225" cy="923925"/>
          </a:xfrm>
        </p:spPr>
        <p:txBody>
          <a:bodyPr/>
          <a:lstStyle/>
          <a:p>
            <a:r>
              <a:rPr lang="en-US" dirty="0"/>
              <a:t>Use tail end of existing functions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981200" y="1447800"/>
            <a:ext cx="3429000" cy="132087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long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ab_plus_c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(long a, long b, long c) {                                                           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return a*b + c;                                                                         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124200" y="3200400"/>
            <a:ext cx="5943600" cy="1708666"/>
            <a:chOff x="1600200" y="3200400"/>
            <a:chExt cx="5943600" cy="170866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600200" y="3200400"/>
              <a:ext cx="5943600" cy="1074653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rgbClr val="0070C0"/>
              </a:solidFill>
              <a:miter lim="800000"/>
              <a:headEnd/>
              <a:tailEnd/>
            </a:ln>
          </p:spPr>
          <p:txBody>
            <a:bodyPr wrap="square" lIns="90487" tIns="44450" rIns="90487" bIns="44450">
              <a:spAutoFit/>
            </a:bodyPr>
            <a:lstStyle/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00000000004004d0 &lt;ab_plus_c&gt;:</a:t>
              </a:r>
            </a:p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  4004d0:  48 0f af fe  imul %rsi,%rdi                                                </a:t>
              </a:r>
            </a:p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  4004d4:  48 8d 04 17  lea (%rdi,%rdx,1),%rax                                   </a:t>
              </a:r>
            </a:p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  4004d8:  c3           retq </a:t>
              </a:r>
              <a:endParaRPr lang="en-US" sz="1600" dirty="0">
                <a:latin typeface="Courier New" pitchFamily="49" charset="0"/>
                <a:ea typeface="MS Mincho" pitchFamily="49" charset="-128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895600" y="3733800"/>
              <a:ext cx="1600200" cy="541253"/>
            </a:xfrm>
            <a:prstGeom prst="rect">
              <a:avLst/>
            </a:prstGeom>
            <a:noFill/>
            <a:ln w="3810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 flipH="1" flipV="1">
              <a:off x="4495800" y="4275053"/>
              <a:ext cx="533400" cy="449347"/>
            </a:xfrm>
            <a:prstGeom prst="straightConnector1">
              <a:avLst/>
            </a:prstGeom>
            <a:noFill/>
            <a:ln w="2540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5017615" y="4539734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alibri" pitchFamily="34" charset="0"/>
                </a:rPr>
                <a:t>rax</a:t>
              </a:r>
              <a:r>
                <a:rPr lang="en-US" dirty="0">
                  <a:latin typeface="Calibri" pitchFamily="34" charset="0"/>
                </a:rPr>
                <a:t> </a:t>
              </a:r>
              <a:r>
                <a:rPr lang="en-US" dirty="0">
                  <a:latin typeface="Calibri" pitchFamily="34" charset="0"/>
                  <a:sym typeface="Wingdings"/>
                </a:rPr>
                <a:t> </a:t>
              </a:r>
              <a:r>
                <a:rPr lang="en-US" dirty="0" err="1">
                  <a:latin typeface="Calibri" pitchFamily="34" charset="0"/>
                  <a:sym typeface="Wingdings"/>
                </a:rPr>
                <a:t>rdi</a:t>
              </a:r>
              <a:r>
                <a:rPr lang="en-US" dirty="0">
                  <a:latin typeface="Calibri" pitchFamily="34" charset="0"/>
                  <a:sym typeface="Wingdings"/>
                </a:rPr>
                <a:t> + </a:t>
              </a:r>
              <a:r>
                <a:rPr lang="en-US" dirty="0" err="1">
                  <a:latin typeface="Calibri" pitchFamily="34" charset="0"/>
                  <a:sym typeface="Wingdings"/>
                </a:rPr>
                <a:t>rdx</a:t>
              </a:r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570636" y="4909066"/>
            <a:ext cx="3045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Gadget address = </a:t>
            </a:r>
            <a:r>
              <a:rPr lang="en-US" dirty="0">
                <a:latin typeface="Courier New"/>
                <a:cs typeface="Courier New"/>
              </a:rPr>
              <a:t>0x4004d4</a:t>
            </a:r>
          </a:p>
        </p:txBody>
      </p:sp>
    </p:spTree>
    <p:extLst>
      <p:ext uri="{BB962C8B-B14F-4D97-AF65-F5344CB8AC3E}">
        <p14:creationId xmlns:p14="http://schemas.microsoft.com/office/powerpoint/2010/main" val="3999899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Gadget Example #2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1920876" y="5562600"/>
            <a:ext cx="7896225" cy="771525"/>
          </a:xfrm>
        </p:spPr>
        <p:txBody>
          <a:bodyPr/>
          <a:lstStyle/>
          <a:p>
            <a:r>
              <a:rPr lang="en-US" dirty="0"/>
              <a:t>Repurpose byte codes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981200" y="1447800"/>
            <a:ext cx="3429000" cy="82843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setval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(unsigned *p) {                                                                       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*p = 3347663060u;                                                                            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24200" y="3200401"/>
            <a:ext cx="6858000" cy="1074653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da-DK" sz="1600" dirty="0">
                <a:latin typeface="Courier New" pitchFamily="49" charset="0"/>
                <a:ea typeface="MS Mincho" pitchFamily="49" charset="-128"/>
              </a:rPr>
              <a:t>&lt;</a:t>
            </a:r>
            <a:r>
              <a:rPr lang="da-DK" sz="1600" dirty="0" err="1">
                <a:latin typeface="Courier New" pitchFamily="49" charset="0"/>
                <a:ea typeface="MS Mincho" pitchFamily="49" charset="-128"/>
              </a:rPr>
              <a:t>setval</a:t>
            </a:r>
            <a:r>
              <a:rPr lang="da-DK" sz="1600" dirty="0">
                <a:latin typeface="Courier New" pitchFamily="49" charset="0"/>
                <a:ea typeface="MS Mincho" pitchFamily="49" charset="-128"/>
              </a:rPr>
              <a:t>&gt;: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da-DK" sz="1600" dirty="0">
                <a:latin typeface="Courier New" pitchFamily="49" charset="0"/>
                <a:ea typeface="MS Mincho" pitchFamily="49" charset="-128"/>
              </a:rPr>
              <a:t>  4004d9:  c7 07 d4 48 89 c7  </a:t>
            </a:r>
            <a:r>
              <a:rPr lang="da-DK" sz="1600" dirty="0" err="1">
                <a:latin typeface="Courier New" pitchFamily="49" charset="0"/>
                <a:ea typeface="MS Mincho" pitchFamily="49" charset="-128"/>
              </a:rPr>
              <a:t>movl</a:t>
            </a:r>
            <a:r>
              <a:rPr lang="da-DK" sz="1600" dirty="0">
                <a:latin typeface="Courier New" pitchFamily="49" charset="0"/>
                <a:ea typeface="MS Mincho" pitchFamily="49" charset="-128"/>
              </a:rPr>
              <a:t>  $0xc78948d4,(%</a:t>
            </a:r>
            <a:r>
              <a:rPr lang="da-DK" sz="1600" dirty="0" err="1">
                <a:latin typeface="Courier New" pitchFamily="49" charset="0"/>
                <a:ea typeface="MS Mincho" pitchFamily="49" charset="-128"/>
              </a:rPr>
              <a:t>rdi</a:t>
            </a:r>
            <a:r>
              <a:rPr lang="da-DK" sz="1600" dirty="0">
                <a:latin typeface="Courier New" pitchFamily="49" charset="0"/>
                <a:ea typeface="MS Mincho" pitchFamily="49" charset="-128"/>
              </a:rPr>
              <a:t>)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da-DK" sz="1600" dirty="0">
                <a:latin typeface="Courier New" pitchFamily="49" charset="0"/>
                <a:ea typeface="MS Mincho" pitchFamily="49" charset="-128"/>
              </a:rPr>
              <a:t>  4004df:  c3                 </a:t>
            </a:r>
            <a:r>
              <a:rPr lang="da-DK" sz="1600" dirty="0" err="1">
                <a:latin typeface="Courier New" pitchFamily="49" charset="0"/>
                <a:ea typeface="MS Mincho" pitchFamily="49" charset="-128"/>
              </a:rPr>
              <a:t>retq</a:t>
            </a:r>
            <a:endParaRPr lang="da-DK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endParaRPr lang="en-US" sz="1600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419600" y="3733801"/>
            <a:ext cx="457200" cy="304800"/>
          </a:xfrm>
          <a:prstGeom prst="rect">
            <a:avLst/>
          </a:prstGeom>
          <a:noFill/>
          <a:ln w="38100" cap="flat" cmpd="sng" algn="ctr">
            <a:solidFill>
              <a:srgbClr val="00009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 flipV="1">
            <a:off x="5943600" y="4275053"/>
            <a:ext cx="609600" cy="449348"/>
          </a:xfrm>
          <a:prstGeom prst="straightConnector1">
            <a:avLst/>
          </a:prstGeom>
          <a:noFill/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6541615" y="4539734"/>
            <a:ext cx="1051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rdi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  <a:sym typeface="Wingdings"/>
              </a:rPr>
              <a:t> </a:t>
            </a:r>
            <a:r>
              <a:rPr lang="en-US" dirty="0" err="1">
                <a:latin typeface="Calibri" pitchFamily="34" charset="0"/>
                <a:sym typeface="Wingdings"/>
              </a:rPr>
              <a:t>rax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562600" y="3429001"/>
            <a:ext cx="1143000" cy="380999"/>
          </a:xfrm>
          <a:prstGeom prst="rect">
            <a:avLst/>
          </a:prstGeom>
          <a:noFill/>
          <a:ln w="38100" cap="flat" cmpd="sng" algn="ctr">
            <a:solidFill>
              <a:srgbClr val="00009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70636" y="4909066"/>
            <a:ext cx="3045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Gadget address = </a:t>
            </a:r>
            <a:r>
              <a:rPr lang="en-US" dirty="0">
                <a:latin typeface="Courier New"/>
                <a:cs typeface="Courier New"/>
              </a:rPr>
              <a:t>0x4004dc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>
            <a:off x="6172200" y="2743201"/>
            <a:ext cx="228600" cy="685801"/>
          </a:xfrm>
          <a:prstGeom prst="straightConnector1">
            <a:avLst/>
          </a:prstGeom>
          <a:noFill/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6541615" y="2743200"/>
            <a:ext cx="3150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Encodes </a:t>
            </a:r>
            <a:r>
              <a:rPr lang="en-US" dirty="0" err="1">
                <a:latin typeface="Courier New"/>
                <a:cs typeface="Courier New"/>
              </a:rPr>
              <a:t>movq</a:t>
            </a:r>
            <a:r>
              <a:rPr lang="en-US" dirty="0">
                <a:latin typeface="Courier New"/>
                <a:cs typeface="Courier New"/>
              </a:rPr>
              <a:t> %</a:t>
            </a:r>
            <a:r>
              <a:rPr lang="en-US" dirty="0" err="1">
                <a:latin typeface="Courier New"/>
                <a:cs typeface="Courier New"/>
              </a:rPr>
              <a:t>rax</a:t>
            </a:r>
            <a:r>
              <a:rPr lang="en-US" dirty="0">
                <a:latin typeface="Courier New"/>
                <a:cs typeface="Courier New"/>
              </a:rPr>
              <a:t>, %</a:t>
            </a:r>
            <a:r>
              <a:rPr lang="en-US" dirty="0" err="1">
                <a:latin typeface="Courier New"/>
                <a:cs typeface="Courier New"/>
              </a:rPr>
              <a:t>rdi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99472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ROP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876" y="4724400"/>
            <a:ext cx="7896225" cy="1609725"/>
          </a:xfrm>
        </p:spPr>
        <p:txBody>
          <a:bodyPr/>
          <a:lstStyle/>
          <a:p>
            <a:r>
              <a:rPr lang="en-US" dirty="0"/>
              <a:t>Trigger with </a:t>
            </a:r>
            <a:r>
              <a:rPr lang="en-US" dirty="0">
                <a:latin typeface="Courier New"/>
                <a:cs typeface="Courier New"/>
              </a:rPr>
              <a:t>ret</a:t>
            </a:r>
            <a:r>
              <a:rPr lang="en-US" dirty="0"/>
              <a:t> instruction</a:t>
            </a:r>
          </a:p>
          <a:p>
            <a:pPr lvl="1"/>
            <a:r>
              <a:rPr lang="en-US" dirty="0"/>
              <a:t>Will start executing Gadget 1</a:t>
            </a:r>
          </a:p>
          <a:p>
            <a:r>
              <a:rPr lang="en-US" dirty="0"/>
              <a:t>Final </a:t>
            </a:r>
            <a:r>
              <a:rPr lang="en-US" dirty="0">
                <a:latin typeface="Courier New"/>
                <a:cs typeface="Courier New"/>
              </a:rPr>
              <a:t>ret</a:t>
            </a:r>
            <a:r>
              <a:rPr lang="en-US" dirty="0"/>
              <a:t> in each gadget will start next one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581400" y="1257300"/>
            <a:ext cx="4191000" cy="2286000"/>
            <a:chOff x="2362200" y="2133600"/>
            <a:chExt cx="4191000" cy="2286000"/>
          </a:xfrm>
        </p:grpSpPr>
        <p:sp>
          <p:nvSpPr>
            <p:cNvPr id="4" name="Rectangle 3"/>
            <p:cNvSpPr/>
            <p:nvPr/>
          </p:nvSpPr>
          <p:spPr>
            <a:xfrm>
              <a:off x="2895600" y="3810000"/>
              <a:ext cx="1066800" cy="3048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895600" y="3505200"/>
              <a:ext cx="1066800" cy="3048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895600" y="2895600"/>
              <a:ext cx="1066800" cy="6096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tIns="0" bIns="0" rtlCol="0" anchor="ctr" anchorCtr="1"/>
            <a:lstStyle/>
            <a:p>
              <a:pPr algn="ctr"/>
              <a:endParaRPr lang="en-US" sz="1200" dirty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endParaRP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lang="en-US" sz="1200" dirty="0">
                <a:solidFill>
                  <a:srgbClr val="000000"/>
                </a:solidFill>
              </a:endParaRP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lang="en-US" sz="1200" dirty="0">
                <a:solidFill>
                  <a:srgbClr val="000000"/>
                </a:solidFill>
              </a:endParaRPr>
            </a:p>
            <a:p>
              <a:pPr algn="ctr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895600" y="2590800"/>
              <a:ext cx="1066800" cy="3048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248400" y="4038600"/>
              <a:ext cx="304800" cy="381000"/>
            </a:xfrm>
            <a:prstGeom prst="rect">
              <a:avLst/>
            </a:prstGeom>
            <a:solidFill>
              <a:schemeClr val="bg2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  <a:t>c3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24400" y="4038600"/>
              <a:ext cx="1828800" cy="38100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Calibri"/>
                  <a:cs typeface="Calibri"/>
                </a:rPr>
                <a:t>Gadget 1 code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48400" y="3352800"/>
              <a:ext cx="304800" cy="381000"/>
            </a:xfrm>
            <a:prstGeom prst="rect">
              <a:avLst/>
            </a:prstGeom>
            <a:solidFill>
              <a:schemeClr val="bg2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  <a:t>c3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724400" y="3352800"/>
              <a:ext cx="1828800" cy="38100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Calibri"/>
                  <a:cs typeface="Calibri"/>
                </a:rPr>
                <a:t>Gadget 2 code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8400" y="2362200"/>
              <a:ext cx="304800" cy="381000"/>
            </a:xfrm>
            <a:prstGeom prst="rect">
              <a:avLst/>
            </a:prstGeom>
            <a:solidFill>
              <a:schemeClr val="bg2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  <a:t>c3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724400" y="2362200"/>
              <a:ext cx="1828800" cy="38100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Calibri"/>
                  <a:cs typeface="Calibri"/>
                </a:rPr>
                <a:t>Gadget </a:t>
              </a:r>
              <a:r>
                <a:rPr lang="en-US" sz="1200" i="1" dirty="0">
                  <a:solidFill>
                    <a:srgbClr val="000000"/>
                  </a:solidFill>
                  <a:latin typeface="Calibri"/>
                  <a:cs typeface="Calibri"/>
                </a:rPr>
                <a:t>n</a:t>
              </a:r>
              <a:r>
                <a:rPr lang="en-US" sz="1200" dirty="0">
                  <a:solidFill>
                    <a:srgbClr val="000000"/>
                  </a:solidFill>
                  <a:latin typeface="Calibri"/>
                  <a:cs typeface="Calibri"/>
                </a:rPr>
                <a:t> code</a:t>
              </a:r>
            </a:p>
          </p:txBody>
        </p:sp>
        <p:cxnSp>
          <p:nvCxnSpPr>
            <p:cNvPr id="17" name="Straight Arrow Connector 16"/>
            <p:cNvCxnSpPr>
              <a:endCxn id="10" idx="1"/>
            </p:cNvCxnSpPr>
            <p:nvPr/>
          </p:nvCxnSpPr>
          <p:spPr>
            <a:xfrm>
              <a:off x="3429000" y="3962400"/>
              <a:ext cx="1295400" cy="266700"/>
            </a:xfrm>
            <a:prstGeom prst="straightConnector1">
              <a:avLst/>
            </a:prstGeom>
            <a:ln>
              <a:solidFill>
                <a:srgbClr val="000000"/>
              </a:solidFill>
              <a:headEnd type="oval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endCxn id="13" idx="1"/>
            </p:cNvCxnSpPr>
            <p:nvPr/>
          </p:nvCxnSpPr>
          <p:spPr>
            <a:xfrm flipV="1">
              <a:off x="3429000" y="3543300"/>
              <a:ext cx="1295400" cy="114300"/>
            </a:xfrm>
            <a:prstGeom prst="straightConnector1">
              <a:avLst/>
            </a:prstGeom>
            <a:ln>
              <a:solidFill>
                <a:srgbClr val="000000"/>
              </a:solidFill>
              <a:headEnd type="oval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16" idx="1"/>
            </p:cNvCxnSpPr>
            <p:nvPr/>
          </p:nvCxnSpPr>
          <p:spPr>
            <a:xfrm flipV="1">
              <a:off x="3429000" y="2552700"/>
              <a:ext cx="1295400" cy="228600"/>
            </a:xfrm>
            <a:prstGeom prst="straightConnector1">
              <a:avLst/>
            </a:prstGeom>
            <a:ln>
              <a:solidFill>
                <a:srgbClr val="000000"/>
              </a:solidFill>
              <a:headEnd type="oval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endCxn id="4" idx="1"/>
            </p:cNvCxnSpPr>
            <p:nvPr/>
          </p:nvCxnSpPr>
          <p:spPr>
            <a:xfrm>
              <a:off x="2362200" y="3962400"/>
              <a:ext cx="533400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895600" y="2133600"/>
              <a:ext cx="1066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alibri"/>
                  <a:cs typeface="Calibri"/>
                </a:rPr>
                <a:t>Stack</a:t>
              </a:r>
            </a:p>
          </p:txBody>
        </p:sp>
      </p:grpSp>
      <p:sp>
        <p:nvSpPr>
          <p:cNvPr id="22" name="Rectangle 21"/>
          <p:cNvSpPr/>
          <p:nvPr/>
        </p:nvSpPr>
        <p:spPr>
          <a:xfrm>
            <a:off x="2514600" y="2957256"/>
            <a:ext cx="1066800" cy="304800"/>
          </a:xfrm>
          <a:prstGeom prst="rect">
            <a:avLst/>
          </a:prstGeom>
          <a:noFill/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%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rsp</a:t>
            </a:r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33745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6DF07-271D-4DB1-8C78-1810B0EEA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D7AD3-04C0-4749-98FA-97A68838A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hijack </a:t>
            </a:r>
            <a:r>
              <a:rPr lang="en-US" altLang="zh-CN" dirty="0"/>
              <a:t>target executable </a:t>
            </a:r>
            <a:r>
              <a:rPr lang="en-US" dirty="0"/>
              <a:t>by running buffer overflow attacks</a:t>
            </a:r>
          </a:p>
          <a:p>
            <a:r>
              <a:rPr lang="en-US" dirty="0"/>
              <a:t>To understand </a:t>
            </a:r>
            <a:r>
              <a:rPr lang="en-US" altLang="zh-CN" dirty="0"/>
              <a:t>more of </a:t>
            </a:r>
            <a:r>
              <a:rPr lang="en-US" dirty="0"/>
              <a:t>the “stack” and x86-64 assembly-code</a:t>
            </a:r>
          </a:p>
          <a:p>
            <a:r>
              <a:rPr lang="en-US" dirty="0"/>
              <a:t>To understand better how to write a “safe” program</a:t>
            </a:r>
          </a:p>
          <a:p>
            <a:r>
              <a:rPr lang="en-US" dirty="0"/>
              <a:t>To understand better how OS defense works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43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57CED-9EE7-4D20-9D9C-0918F14FA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EF1A0-71B3-4013-872A-329C3DDBE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Code-injection is not so powerful today due to OS countermeasures</a:t>
            </a:r>
          </a:p>
          <a:p>
            <a:pPr lvl="1"/>
            <a:r>
              <a:rPr lang="en-US" dirty="0"/>
              <a:t>randomize stack offset</a:t>
            </a:r>
          </a:p>
          <a:p>
            <a:pPr lvl="1"/>
            <a:r>
              <a:rPr lang="en-US" dirty="0"/>
              <a:t>make “stack memory” non-executable</a:t>
            </a:r>
          </a:p>
          <a:p>
            <a:r>
              <a:rPr lang="en-US" dirty="0"/>
              <a:t>ROP (Return-Oriented Programing) Attack can overcome these</a:t>
            </a:r>
          </a:p>
          <a:p>
            <a:pPr lvl="1"/>
            <a:r>
              <a:rPr lang="en-US" dirty="0"/>
              <a:t>make use of existing code gadgets (instructions ending with “ret”)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2D5E1FE-1F5F-4725-97BA-BAF620CBCA5F}"/>
              </a:ext>
            </a:extLst>
          </p:cNvPr>
          <p:cNvGrpSpPr/>
          <p:nvPr/>
        </p:nvGrpSpPr>
        <p:grpSpPr>
          <a:xfrm>
            <a:off x="1650023" y="4206875"/>
            <a:ext cx="4191000" cy="2286000"/>
            <a:chOff x="2362200" y="2133600"/>
            <a:chExt cx="4191000" cy="2286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C277D94-10E9-4B5D-B17E-02C457088D74}"/>
                </a:ext>
              </a:extLst>
            </p:cNvPr>
            <p:cNvSpPr/>
            <p:nvPr/>
          </p:nvSpPr>
          <p:spPr>
            <a:xfrm>
              <a:off x="2895600" y="3810000"/>
              <a:ext cx="1066800" cy="3048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DA9C348-461C-4605-9405-E51BA5062785}"/>
                </a:ext>
              </a:extLst>
            </p:cNvPr>
            <p:cNvSpPr/>
            <p:nvPr/>
          </p:nvSpPr>
          <p:spPr>
            <a:xfrm>
              <a:off x="2895600" y="3505200"/>
              <a:ext cx="1066800" cy="3048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14FC12E-1042-44BD-9EB6-CDA439C0F42B}"/>
                </a:ext>
              </a:extLst>
            </p:cNvPr>
            <p:cNvSpPr/>
            <p:nvPr/>
          </p:nvSpPr>
          <p:spPr>
            <a:xfrm>
              <a:off x="2895600" y="2895600"/>
              <a:ext cx="1066800" cy="6096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tIns="0" bIns="0" rtlCol="0" anchor="ctr" anchorCtr="1"/>
            <a:lstStyle/>
            <a:p>
              <a:pPr algn="ctr"/>
              <a:endParaRPr lang="en-US" sz="1200" dirty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endParaRP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lang="en-US" sz="1200" dirty="0">
                <a:solidFill>
                  <a:srgbClr val="000000"/>
                </a:solidFill>
              </a:endParaRP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lang="en-US" sz="1200" dirty="0">
                <a:solidFill>
                  <a:srgbClr val="000000"/>
                </a:solidFill>
              </a:endParaRPr>
            </a:p>
            <a:p>
              <a:pPr algn="ctr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1263097-FE79-482A-8FC5-27C1AFF6EC6B}"/>
                </a:ext>
              </a:extLst>
            </p:cNvPr>
            <p:cNvSpPr/>
            <p:nvPr/>
          </p:nvSpPr>
          <p:spPr>
            <a:xfrm>
              <a:off x="2895600" y="2590800"/>
              <a:ext cx="1066800" cy="3048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17B37B1-2EE4-4EB5-9D52-24359AF5C69D}"/>
                </a:ext>
              </a:extLst>
            </p:cNvPr>
            <p:cNvSpPr/>
            <p:nvPr/>
          </p:nvSpPr>
          <p:spPr>
            <a:xfrm>
              <a:off x="6248400" y="4038600"/>
              <a:ext cx="304800" cy="381000"/>
            </a:xfrm>
            <a:prstGeom prst="rect">
              <a:avLst/>
            </a:prstGeom>
            <a:solidFill>
              <a:schemeClr val="bg2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  <a:t>c3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475CDC2-8597-4527-88D6-5B6B58B2E77F}"/>
                </a:ext>
              </a:extLst>
            </p:cNvPr>
            <p:cNvSpPr/>
            <p:nvPr/>
          </p:nvSpPr>
          <p:spPr>
            <a:xfrm>
              <a:off x="4724400" y="4038600"/>
              <a:ext cx="1828800" cy="38100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Calibri"/>
                  <a:cs typeface="Calibri"/>
                </a:rPr>
                <a:t>Gadget 1 code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8DDFF0F-47CA-46CE-B88B-11083A7C1028}"/>
                </a:ext>
              </a:extLst>
            </p:cNvPr>
            <p:cNvSpPr/>
            <p:nvPr/>
          </p:nvSpPr>
          <p:spPr>
            <a:xfrm>
              <a:off x="6248400" y="3352800"/>
              <a:ext cx="304800" cy="381000"/>
            </a:xfrm>
            <a:prstGeom prst="rect">
              <a:avLst/>
            </a:prstGeom>
            <a:solidFill>
              <a:schemeClr val="bg2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  <a:t>c3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346292-C7A6-4A0F-A132-277B894AD27C}"/>
                </a:ext>
              </a:extLst>
            </p:cNvPr>
            <p:cNvSpPr/>
            <p:nvPr/>
          </p:nvSpPr>
          <p:spPr>
            <a:xfrm>
              <a:off x="4724400" y="3352800"/>
              <a:ext cx="1828800" cy="38100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Calibri"/>
                  <a:cs typeface="Calibri"/>
                </a:rPr>
                <a:t>Gadget 2 code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76C50E9-E094-4EC1-8700-E4F898732FD2}"/>
                </a:ext>
              </a:extLst>
            </p:cNvPr>
            <p:cNvSpPr/>
            <p:nvPr/>
          </p:nvSpPr>
          <p:spPr>
            <a:xfrm>
              <a:off x="6248400" y="2362200"/>
              <a:ext cx="304800" cy="381000"/>
            </a:xfrm>
            <a:prstGeom prst="rect">
              <a:avLst/>
            </a:prstGeom>
            <a:solidFill>
              <a:schemeClr val="bg2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  <a:t>c3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91465D6-25F9-4BE1-8B29-83B72C105EDF}"/>
                </a:ext>
              </a:extLst>
            </p:cNvPr>
            <p:cNvSpPr/>
            <p:nvPr/>
          </p:nvSpPr>
          <p:spPr>
            <a:xfrm>
              <a:off x="4724400" y="2362200"/>
              <a:ext cx="1828800" cy="38100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Calibri"/>
                  <a:cs typeface="Calibri"/>
                </a:rPr>
                <a:t>Gadget </a:t>
              </a:r>
              <a:r>
                <a:rPr lang="en-US" sz="1200" i="1" dirty="0">
                  <a:solidFill>
                    <a:srgbClr val="000000"/>
                  </a:solidFill>
                  <a:latin typeface="Calibri"/>
                  <a:cs typeface="Calibri"/>
                </a:rPr>
                <a:t>n</a:t>
              </a:r>
              <a:r>
                <a:rPr lang="en-US" sz="1200" dirty="0">
                  <a:solidFill>
                    <a:srgbClr val="000000"/>
                  </a:solidFill>
                  <a:latin typeface="Calibri"/>
                  <a:cs typeface="Calibri"/>
                </a:rPr>
                <a:t> code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7910763-8766-441D-B7B4-18E095E775F2}"/>
                </a:ext>
              </a:extLst>
            </p:cNvPr>
            <p:cNvCxnSpPr>
              <a:endCxn id="11" idx="1"/>
            </p:cNvCxnSpPr>
            <p:nvPr/>
          </p:nvCxnSpPr>
          <p:spPr>
            <a:xfrm>
              <a:off x="3429000" y="3962400"/>
              <a:ext cx="1295400" cy="266700"/>
            </a:xfrm>
            <a:prstGeom prst="straightConnector1">
              <a:avLst/>
            </a:prstGeom>
            <a:ln>
              <a:solidFill>
                <a:srgbClr val="000000"/>
              </a:solidFill>
              <a:headEnd type="oval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02F4E50-6E73-4F9D-A643-4F2B084EEDE5}"/>
                </a:ext>
              </a:extLst>
            </p:cNvPr>
            <p:cNvCxnSpPr>
              <a:endCxn id="13" idx="1"/>
            </p:cNvCxnSpPr>
            <p:nvPr/>
          </p:nvCxnSpPr>
          <p:spPr>
            <a:xfrm flipV="1">
              <a:off x="3429000" y="3543300"/>
              <a:ext cx="1295400" cy="114300"/>
            </a:xfrm>
            <a:prstGeom prst="straightConnector1">
              <a:avLst/>
            </a:prstGeom>
            <a:ln>
              <a:solidFill>
                <a:srgbClr val="000000"/>
              </a:solidFill>
              <a:headEnd type="oval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0BAF1BD-515B-46BB-9D10-C33CD9914100}"/>
                </a:ext>
              </a:extLst>
            </p:cNvPr>
            <p:cNvCxnSpPr>
              <a:endCxn id="15" idx="1"/>
            </p:cNvCxnSpPr>
            <p:nvPr/>
          </p:nvCxnSpPr>
          <p:spPr>
            <a:xfrm flipV="1">
              <a:off x="3429000" y="2552700"/>
              <a:ext cx="1295400" cy="228600"/>
            </a:xfrm>
            <a:prstGeom prst="straightConnector1">
              <a:avLst/>
            </a:prstGeom>
            <a:ln>
              <a:solidFill>
                <a:srgbClr val="000000"/>
              </a:solidFill>
              <a:headEnd type="oval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F6CE9F3-D53F-47CA-BB28-94D0A2AAC6EA}"/>
                </a:ext>
              </a:extLst>
            </p:cNvPr>
            <p:cNvCxnSpPr>
              <a:endCxn id="6" idx="1"/>
            </p:cNvCxnSpPr>
            <p:nvPr/>
          </p:nvCxnSpPr>
          <p:spPr>
            <a:xfrm>
              <a:off x="2362200" y="3962400"/>
              <a:ext cx="533400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614308C-867C-4B24-A132-27D444BAACA6}"/>
                </a:ext>
              </a:extLst>
            </p:cNvPr>
            <p:cNvSpPr txBox="1"/>
            <p:nvPr/>
          </p:nvSpPr>
          <p:spPr>
            <a:xfrm>
              <a:off x="2895600" y="2133600"/>
              <a:ext cx="1066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alibri"/>
                  <a:cs typeface="Calibri"/>
                </a:rPr>
                <a:t>Stack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3D31360-E5B6-444D-9F0B-056A6DDB22BD}"/>
              </a:ext>
            </a:extLst>
          </p:cNvPr>
          <p:cNvSpPr/>
          <p:nvPr/>
        </p:nvSpPr>
        <p:spPr>
          <a:xfrm>
            <a:off x="583223" y="5906831"/>
            <a:ext cx="1066800" cy="304800"/>
          </a:xfrm>
          <a:prstGeom prst="rect">
            <a:avLst/>
          </a:prstGeom>
          <a:noFill/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%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rsp</a:t>
            </a:r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6DDDA4-DF9F-4DD4-AEE0-FF169ADCA20B}"/>
              </a:ext>
            </a:extLst>
          </p:cNvPr>
          <p:cNvSpPr txBox="1"/>
          <p:nvPr/>
        </p:nvSpPr>
        <p:spPr>
          <a:xfrm>
            <a:off x="6730852" y="4740275"/>
            <a:ext cx="5461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Attack Lab Phase 4/5 asks to use ROP</a:t>
            </a:r>
          </a:p>
          <a:p>
            <a:r>
              <a:rPr lang="en-US" sz="2400" dirty="0"/>
              <a:t>to attack the program </a:t>
            </a:r>
            <a:r>
              <a:rPr lang="en-US" altLang="zh-CN" sz="2400" dirty="0"/>
              <a:t>– It will gives you a “farm” to find useful gadgets.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1329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0474A-8391-4780-8E5B-C465C4CEF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507FC-C45D-414A-898A-18FB1750C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 quick refresher for “Buffer Overflow Attacks”</a:t>
            </a:r>
          </a:p>
          <a:p>
            <a:r>
              <a:rPr lang="en-US" dirty="0"/>
              <a:t>Attack Lab Overview</a:t>
            </a:r>
          </a:p>
        </p:txBody>
      </p:sp>
    </p:spTree>
    <p:extLst>
      <p:ext uri="{BB962C8B-B14F-4D97-AF65-F5344CB8AC3E}">
        <p14:creationId xmlns:p14="http://schemas.microsoft.com/office/powerpoint/2010/main" val="4967490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B088-A12E-4D47-891B-3A8A0B7AA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Lab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6F104-A730-4A42-9E9C-A2A1F7FCD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get writeup (attack.pdf) and target*.tar</a:t>
            </a:r>
          </a:p>
          <a:p>
            <a:r>
              <a:rPr lang="en-US" b="1" dirty="0">
                <a:solidFill>
                  <a:schemeClr val="accent2"/>
                </a:solidFill>
              </a:rPr>
              <a:t>“attack.pdf” is very helpful. Read it completely!</a:t>
            </a:r>
          </a:p>
          <a:p>
            <a:r>
              <a:rPr lang="en-US" dirty="0"/>
              <a:t>unpack your target (tar </a:t>
            </a:r>
            <a:r>
              <a:rPr lang="en-US" altLang="zh-CN" dirty="0"/>
              <a:t>-</a:t>
            </a:r>
            <a:r>
              <a:rPr lang="en-US" altLang="zh-CN" dirty="0" err="1"/>
              <a:t>xvf</a:t>
            </a:r>
            <a:r>
              <a:rPr lang="en-US" altLang="zh-CN" dirty="0"/>
              <a:t> target*.tar)</a:t>
            </a:r>
          </a:p>
          <a:p>
            <a:pPr lvl="1"/>
            <a:r>
              <a:rPr lang="en-US" b="1" dirty="0" err="1"/>
              <a:t>ctarget</a:t>
            </a:r>
            <a:r>
              <a:rPr lang="en-US" dirty="0"/>
              <a:t>: used for “Code-Injection” Attack (Phase 1/2/3)</a:t>
            </a:r>
          </a:p>
          <a:p>
            <a:pPr lvl="1"/>
            <a:r>
              <a:rPr lang="en-US" b="1" dirty="0" err="1"/>
              <a:t>rtarget</a:t>
            </a:r>
            <a:r>
              <a:rPr lang="en-US" dirty="0"/>
              <a:t>: used for “Return-Oriented Programming” Attack (Phase 4/5)</a:t>
            </a:r>
          </a:p>
          <a:p>
            <a:pPr lvl="1"/>
            <a:r>
              <a:rPr lang="en-US" dirty="0"/>
              <a:t>cookie.txt: a signature for your target, should not change</a:t>
            </a:r>
          </a:p>
          <a:p>
            <a:pPr lvl="1"/>
            <a:r>
              <a:rPr lang="en-US" dirty="0"/>
              <a:t>hex2raw:  a tool to convert hex numbers to a string (char array)</a:t>
            </a:r>
          </a:p>
          <a:p>
            <a:pPr lvl="1"/>
            <a:r>
              <a:rPr lang="en-US" dirty="0" err="1"/>
              <a:t>farm.c</a:t>
            </a:r>
            <a:r>
              <a:rPr lang="en-US" dirty="0"/>
              <a:t>: maybe / maybe not used for Phase4/5</a:t>
            </a:r>
          </a:p>
          <a:p>
            <a:pPr lvl="1"/>
            <a:r>
              <a:rPr lang="en-US" dirty="0"/>
              <a:t>README</a:t>
            </a:r>
          </a:p>
          <a:p>
            <a:r>
              <a:rPr lang="en-US" dirty="0"/>
              <a:t>What to submit:</a:t>
            </a:r>
          </a:p>
          <a:p>
            <a:pPr lvl="1"/>
            <a:r>
              <a:rPr lang="en-US" dirty="0"/>
              <a:t>check Moodle page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430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2598A-E04F-422B-93ED-EC71E2C67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Lab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48AF5-9532-4849-BF93-1EA0A1C1E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Tools:</a:t>
            </a:r>
          </a:p>
          <a:p>
            <a:pPr lvl="1"/>
            <a:r>
              <a:rPr lang="en-US" altLang="zh-CN" dirty="0" err="1"/>
              <a:t>objdump</a:t>
            </a:r>
            <a:r>
              <a:rPr lang="en-US" altLang="zh-CN" dirty="0"/>
              <a:t> –d </a:t>
            </a:r>
            <a:r>
              <a:rPr lang="en-US" altLang="zh-CN" dirty="0" err="1"/>
              <a:t>ctarget</a:t>
            </a:r>
            <a:r>
              <a:rPr lang="en-US" altLang="zh-CN" dirty="0"/>
              <a:t> &gt; ctarget_d.txt </a:t>
            </a:r>
          </a:p>
          <a:p>
            <a:pPr lvl="2"/>
            <a:r>
              <a:rPr lang="en-US" altLang="zh-CN" dirty="0"/>
              <a:t> get assembly code. check “</a:t>
            </a:r>
            <a:r>
              <a:rPr lang="en-US" altLang="zh-CN" dirty="0" err="1"/>
              <a:t>getbuf</a:t>
            </a:r>
            <a:r>
              <a:rPr lang="en-US" altLang="zh-CN" dirty="0"/>
              <a:t>” function code</a:t>
            </a:r>
          </a:p>
          <a:p>
            <a:pPr lvl="1"/>
            <a:r>
              <a:rPr lang="en-US" altLang="zh-CN" dirty="0"/>
              <a:t>hex2raw </a:t>
            </a:r>
          </a:p>
          <a:p>
            <a:pPr lvl="2"/>
            <a:r>
              <a:rPr lang="en-US" altLang="zh-CN" dirty="0"/>
              <a:t>convert hex sequences into string (char array)</a:t>
            </a:r>
          </a:p>
          <a:p>
            <a:pPr lvl="2"/>
            <a:r>
              <a:rPr lang="en-US" altLang="zh-CN" dirty="0"/>
              <a:t>./hex2raw</a:t>
            </a:r>
            <a:r>
              <a:rPr lang="zh-CN" altLang="en-US" dirty="0"/>
              <a:t> </a:t>
            </a:r>
            <a:r>
              <a:rPr lang="en-US" altLang="zh-CN" dirty="0"/>
              <a:t>&lt;</a:t>
            </a:r>
            <a:r>
              <a:rPr lang="zh-CN" altLang="en-US" dirty="0"/>
              <a:t> </a:t>
            </a:r>
            <a:r>
              <a:rPr lang="en-US" altLang="zh-CN" dirty="0"/>
              <a:t>input.txt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output.txt </a:t>
            </a:r>
          </a:p>
          <a:p>
            <a:pPr lvl="2"/>
            <a:r>
              <a:rPr lang="en-US" altLang="zh-CN" dirty="0"/>
              <a:t>run </a:t>
            </a:r>
            <a:r>
              <a:rPr lang="en-US" altLang="zh-CN" dirty="0" err="1"/>
              <a:t>ctarget</a:t>
            </a:r>
            <a:r>
              <a:rPr lang="en-US" altLang="zh-CN" dirty="0"/>
              <a:t> with output.txt, ./</a:t>
            </a:r>
            <a:r>
              <a:rPr lang="en-US" altLang="zh-CN" dirty="0" err="1"/>
              <a:t>ctarget</a:t>
            </a:r>
            <a:r>
              <a:rPr lang="en-US" altLang="zh-CN" dirty="0"/>
              <a:t> &lt; output.txt</a:t>
            </a:r>
          </a:p>
          <a:p>
            <a:pPr lvl="1"/>
            <a:r>
              <a:rPr lang="en-US" altLang="zh-CN" dirty="0" err="1"/>
              <a:t>gdb</a:t>
            </a:r>
            <a:r>
              <a:rPr lang="en-US" altLang="zh-CN" dirty="0"/>
              <a:t> </a:t>
            </a:r>
          </a:p>
          <a:p>
            <a:pPr lvl="2"/>
            <a:r>
              <a:rPr lang="en-US" altLang="zh-CN" dirty="0" err="1"/>
              <a:t>gdb</a:t>
            </a:r>
            <a:r>
              <a:rPr lang="en-US" altLang="zh-CN" dirty="0"/>
              <a:t> </a:t>
            </a:r>
            <a:r>
              <a:rPr lang="en-US" altLang="zh-CN" dirty="0" err="1"/>
              <a:t>ctarget</a:t>
            </a:r>
            <a:r>
              <a:rPr lang="en-US" altLang="zh-CN" dirty="0"/>
              <a:t>;  break </a:t>
            </a:r>
            <a:r>
              <a:rPr lang="en-US" altLang="zh-CN" dirty="0" err="1"/>
              <a:t>getbuf</a:t>
            </a:r>
            <a:endParaRPr lang="en-US" altLang="zh-CN" dirty="0"/>
          </a:p>
          <a:p>
            <a:pPr lvl="2"/>
            <a:r>
              <a:rPr lang="en-US" altLang="zh-CN" dirty="0"/>
              <a:t>get register/memory value; get address; check step-by-step</a:t>
            </a:r>
          </a:p>
          <a:p>
            <a:pPr lvl="1"/>
            <a:r>
              <a:rPr lang="en-US" altLang="zh-CN" dirty="0"/>
              <a:t>more in “attacklab.pdf”</a:t>
            </a:r>
          </a:p>
          <a:p>
            <a:pPr lvl="1"/>
            <a:r>
              <a:rPr lang="en-US" altLang="zh-CN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6019362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5CACB-757E-43FF-A9C9-D3C2F3622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Lab Overview,</a:t>
            </a:r>
            <a:r>
              <a:rPr lang="zh-CN" altLang="en-US" dirty="0"/>
              <a:t> </a:t>
            </a:r>
            <a:r>
              <a:rPr lang="en-US" altLang="zh-CN" dirty="0"/>
              <a:t>Advices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48F75-AEBF-4001-A6BB-27CA32E5B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Read “attacklab.pdf” ! You’ll get:</a:t>
            </a:r>
          </a:p>
          <a:p>
            <a:pPr lvl="1"/>
            <a:r>
              <a:rPr lang="en-US" dirty="0"/>
              <a:t>plenty of advices for each phase</a:t>
            </a:r>
          </a:p>
          <a:p>
            <a:pPr lvl="1"/>
            <a:r>
              <a:rPr lang="en-US" dirty="0"/>
              <a:t>tutorial about how to make use of hex2raw  (Appendix A)</a:t>
            </a:r>
          </a:p>
          <a:p>
            <a:pPr lvl="1"/>
            <a:r>
              <a:rPr lang="en-US" dirty="0"/>
              <a:t>tutorial about how to convert assembly-code into machine code (Appendix B)</a:t>
            </a:r>
          </a:p>
          <a:p>
            <a:pPr marL="457200" lvl="1" indent="0">
              <a:buNone/>
            </a:pPr>
            <a:r>
              <a:rPr lang="en-US" dirty="0"/>
              <a:t>-- you might need insert your own instructions into stack</a:t>
            </a:r>
          </a:p>
          <a:p>
            <a:pPr marL="457200" lvl="1" indent="0">
              <a:buNone/>
            </a:pPr>
            <a:r>
              <a:rPr lang="en-US" dirty="0"/>
              <a:t>    assembly-code </a:t>
            </a:r>
            <a:r>
              <a:rPr lang="en-US" dirty="0">
                <a:sym typeface="Wingdings" panose="05000000000000000000" pitchFamily="2" charset="2"/>
              </a:rPr>
              <a:t> machine code (hex)  string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--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1555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D159D-4B2B-4C27-9A73-CE909E341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Lab Overview,</a:t>
            </a:r>
            <a:r>
              <a:rPr lang="zh-CN" altLang="en-US" dirty="0"/>
              <a:t> </a:t>
            </a:r>
            <a:r>
              <a:rPr lang="en-US" altLang="zh-CN" dirty="0"/>
              <a:t>Advices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36965-F7BE-4FB8-A301-4BEBF3378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Byte ordering:  </a:t>
            </a:r>
          </a:p>
          <a:p>
            <a:pPr lvl="1"/>
            <a:r>
              <a:rPr lang="en-US" dirty="0"/>
              <a:t>your VM is Little Endian</a:t>
            </a:r>
          </a:p>
          <a:p>
            <a:pPr lvl="1"/>
            <a:r>
              <a:rPr lang="en-US" dirty="0"/>
              <a:t>example, to store 0x01234567 (4bytes) in stack.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another example – instruction code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39D3099-6931-441A-8E18-941EB31005B2}"/>
              </a:ext>
            </a:extLst>
          </p:cNvPr>
          <p:cNvGrpSpPr/>
          <p:nvPr/>
        </p:nvGrpSpPr>
        <p:grpSpPr>
          <a:xfrm>
            <a:off x="2197161" y="3303938"/>
            <a:ext cx="5029200" cy="1170385"/>
            <a:chOff x="1771650" y="2552700"/>
            <a:chExt cx="5029200" cy="117038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9F79448-758A-478F-B934-1B03E1890A01}"/>
                </a:ext>
              </a:extLst>
            </p:cNvPr>
            <p:cNvGrpSpPr/>
            <p:nvPr/>
          </p:nvGrpSpPr>
          <p:grpSpPr>
            <a:xfrm>
              <a:off x="1771650" y="2552700"/>
              <a:ext cx="5029200" cy="1170385"/>
              <a:chOff x="1771650" y="2552700"/>
              <a:chExt cx="5029200" cy="1170385"/>
            </a:xfrm>
          </p:grpSpPr>
          <p:grpSp>
            <p:nvGrpSpPr>
              <p:cNvPr id="32" name="Group 5">
                <a:extLst>
                  <a:ext uri="{FF2B5EF4-FFF2-40B4-BE49-F238E27FC236}">
                    <a16:creationId xmlns:a16="http://schemas.microsoft.com/office/drawing/2014/main" id="{C638802A-AD17-476B-AE0E-AF7D96F733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86050" y="2605087"/>
                <a:ext cx="4114800" cy="489348"/>
                <a:chOff x="0" y="-4"/>
                <a:chExt cx="3456" cy="411"/>
              </a:xfrm>
            </p:grpSpPr>
            <p:grpSp>
              <p:nvGrpSpPr>
                <p:cNvPr id="64" name="Group 6">
                  <a:extLst>
                    <a:ext uri="{FF2B5EF4-FFF2-40B4-BE49-F238E27FC236}">
                      <a16:creationId xmlns:a16="http://schemas.microsoft.com/office/drawing/2014/main" id="{CDF2906A-E8EE-46B6-957B-5718D976C91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64" y="-4"/>
                  <a:ext cx="446" cy="200"/>
                  <a:chOff x="0" y="-4"/>
                  <a:chExt cx="446" cy="200"/>
                </a:xfrm>
              </p:grpSpPr>
              <p:sp>
                <p:nvSpPr>
                  <p:cNvPr id="90" name="Rectangle 7">
                    <a:extLst>
                      <a:ext uri="{FF2B5EF4-FFF2-40B4-BE49-F238E27FC236}">
                        <a16:creationId xmlns:a16="http://schemas.microsoft.com/office/drawing/2014/main" id="{1C78EC2D-E38F-4FC9-89F5-E9D1FBB7815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432" cy="192"/>
                  </a:xfrm>
                  <a:prstGeom prst="rect">
                    <a:avLst/>
                  </a:prstGeom>
                  <a:solidFill>
                    <a:srgbClr val="FFFFFF"/>
                  </a:solidFill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>
                    <a:prstTxWarp prst="textNoShape">
                      <a:avLst/>
                    </a:prstTxWarp>
                  </a:bodyPr>
                  <a:lstStyle/>
                  <a:p>
                    <a:pPr algn="ctr" eaLnBrk="1" hangingPunct="1"/>
                    <a:endParaRPr lang="en-US" sz="3150">
                      <a:latin typeface="Gill Sans" charset="0"/>
                      <a:ea typeface="ヒラギノ角ゴ ProN W3" charset="-128"/>
                      <a:cs typeface="ヒラギノ角ゴ ProN W3" charset="-128"/>
                      <a:sym typeface="Gill Sans" charset="0"/>
                    </a:endParaRPr>
                  </a:p>
                </p:txBody>
              </p:sp>
              <p:sp>
                <p:nvSpPr>
                  <p:cNvPr id="91" name="Rectangle 8">
                    <a:extLst>
                      <a:ext uri="{FF2B5EF4-FFF2-40B4-BE49-F238E27FC236}">
                        <a16:creationId xmlns:a16="http://schemas.microsoft.com/office/drawing/2014/main" id="{857D6C78-B749-4BE2-A6E3-87B9922D1B6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0" y="-4"/>
                    <a:ext cx="446" cy="20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38100" tIns="38100" bIns="3810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pPr eaLnBrk="1" hangingPunct="1"/>
                    <a:r>
                      <a:rPr lang="en-US" sz="1050" dirty="0">
                        <a:solidFill>
                          <a:srgbClr val="000066"/>
                        </a:solidFill>
                        <a:latin typeface="Courier New Bold" charset="0"/>
                        <a:ea typeface="Courier New Bold" charset="0"/>
                        <a:cs typeface="Courier New Bold" charset="0"/>
                        <a:sym typeface="Courier New Bold" charset="0"/>
                      </a:rPr>
                      <a:t>0x100</a:t>
                    </a:r>
                  </a:p>
                </p:txBody>
              </p:sp>
            </p:grpSp>
            <p:grpSp>
              <p:nvGrpSpPr>
                <p:cNvPr id="65" name="Group 9">
                  <a:extLst>
                    <a:ext uri="{FF2B5EF4-FFF2-40B4-BE49-F238E27FC236}">
                      <a16:creationId xmlns:a16="http://schemas.microsoft.com/office/drawing/2014/main" id="{7F93C33F-A442-4C95-A28F-E548EAAD9C8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96" y="-4"/>
                  <a:ext cx="446" cy="200"/>
                  <a:chOff x="0" y="-4"/>
                  <a:chExt cx="446" cy="200"/>
                </a:xfrm>
              </p:grpSpPr>
              <p:sp>
                <p:nvSpPr>
                  <p:cNvPr id="88" name="Rectangle 10">
                    <a:extLst>
                      <a:ext uri="{FF2B5EF4-FFF2-40B4-BE49-F238E27FC236}">
                        <a16:creationId xmlns:a16="http://schemas.microsoft.com/office/drawing/2014/main" id="{95D24E5D-CF4B-417E-BB79-5AE2A02B1FC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432" cy="192"/>
                  </a:xfrm>
                  <a:prstGeom prst="rect">
                    <a:avLst/>
                  </a:prstGeom>
                  <a:solidFill>
                    <a:srgbClr val="FFFFFF"/>
                  </a:solidFill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>
                    <a:prstTxWarp prst="textNoShape">
                      <a:avLst/>
                    </a:prstTxWarp>
                  </a:bodyPr>
                  <a:lstStyle/>
                  <a:p>
                    <a:pPr algn="ctr" eaLnBrk="1" hangingPunct="1"/>
                    <a:endParaRPr lang="en-US" sz="3150">
                      <a:latin typeface="Gill Sans" charset="0"/>
                      <a:ea typeface="ヒラギノ角ゴ ProN W3" charset="-128"/>
                      <a:cs typeface="ヒラギノ角ゴ ProN W3" charset="-128"/>
                      <a:sym typeface="Gill Sans" charset="0"/>
                    </a:endParaRPr>
                  </a:p>
                </p:txBody>
              </p:sp>
              <p:sp>
                <p:nvSpPr>
                  <p:cNvPr id="89" name="Rectangle 11">
                    <a:extLst>
                      <a:ext uri="{FF2B5EF4-FFF2-40B4-BE49-F238E27FC236}">
                        <a16:creationId xmlns:a16="http://schemas.microsoft.com/office/drawing/2014/main" id="{747BFE44-8306-4CD3-A51A-817BD793DAC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0" y="-4"/>
                    <a:ext cx="446" cy="20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38100" tIns="38100" bIns="3810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pPr eaLnBrk="1" hangingPunct="1"/>
                    <a:r>
                      <a:rPr lang="en-US" sz="1050">
                        <a:solidFill>
                          <a:srgbClr val="000066"/>
                        </a:solidFill>
                        <a:latin typeface="Courier New Bold" charset="0"/>
                        <a:ea typeface="Courier New Bold" charset="0"/>
                        <a:cs typeface="Courier New Bold" charset="0"/>
                        <a:sym typeface="Courier New Bold" charset="0"/>
                      </a:rPr>
                      <a:t>0x101</a:t>
                    </a:r>
                  </a:p>
                </p:txBody>
              </p:sp>
            </p:grpSp>
            <p:grpSp>
              <p:nvGrpSpPr>
                <p:cNvPr id="66" name="Group 12">
                  <a:extLst>
                    <a:ext uri="{FF2B5EF4-FFF2-40B4-BE49-F238E27FC236}">
                      <a16:creationId xmlns:a16="http://schemas.microsoft.com/office/drawing/2014/main" id="{4179831B-3FA7-4AAD-BD37-F974DC31460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28" y="-4"/>
                  <a:ext cx="446" cy="200"/>
                  <a:chOff x="0" y="-4"/>
                  <a:chExt cx="446" cy="200"/>
                </a:xfrm>
              </p:grpSpPr>
              <p:sp>
                <p:nvSpPr>
                  <p:cNvPr id="86" name="Rectangle 13">
                    <a:extLst>
                      <a:ext uri="{FF2B5EF4-FFF2-40B4-BE49-F238E27FC236}">
                        <a16:creationId xmlns:a16="http://schemas.microsoft.com/office/drawing/2014/main" id="{01147A4F-24E5-432E-97EE-AE0FA1E27B2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432" cy="192"/>
                  </a:xfrm>
                  <a:prstGeom prst="rect">
                    <a:avLst/>
                  </a:prstGeom>
                  <a:solidFill>
                    <a:srgbClr val="FFFFFF"/>
                  </a:solidFill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>
                    <a:prstTxWarp prst="textNoShape">
                      <a:avLst/>
                    </a:prstTxWarp>
                  </a:bodyPr>
                  <a:lstStyle/>
                  <a:p>
                    <a:pPr algn="ctr" eaLnBrk="1" hangingPunct="1"/>
                    <a:endParaRPr lang="en-US" sz="3150">
                      <a:latin typeface="Gill Sans" charset="0"/>
                      <a:ea typeface="ヒラギノ角ゴ ProN W3" charset="-128"/>
                      <a:cs typeface="ヒラギノ角ゴ ProN W3" charset="-128"/>
                      <a:sym typeface="Gill Sans" charset="0"/>
                    </a:endParaRPr>
                  </a:p>
                </p:txBody>
              </p:sp>
              <p:sp>
                <p:nvSpPr>
                  <p:cNvPr id="87" name="Rectangle 14">
                    <a:extLst>
                      <a:ext uri="{FF2B5EF4-FFF2-40B4-BE49-F238E27FC236}">
                        <a16:creationId xmlns:a16="http://schemas.microsoft.com/office/drawing/2014/main" id="{E751B331-71AC-4A7C-A81A-3167FDF43E7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0" y="-4"/>
                    <a:ext cx="446" cy="20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38100" tIns="38100" bIns="3810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pPr eaLnBrk="1" hangingPunct="1"/>
                    <a:r>
                      <a:rPr lang="en-US" sz="1050" dirty="0">
                        <a:solidFill>
                          <a:srgbClr val="000066"/>
                        </a:solidFill>
                        <a:latin typeface="Courier New Bold" charset="0"/>
                        <a:ea typeface="Courier New Bold" charset="0"/>
                        <a:cs typeface="Courier New Bold" charset="0"/>
                        <a:sym typeface="Courier New Bold" charset="0"/>
                      </a:rPr>
                      <a:t>0x102</a:t>
                    </a:r>
                  </a:p>
                </p:txBody>
              </p:sp>
            </p:grpSp>
            <p:grpSp>
              <p:nvGrpSpPr>
                <p:cNvPr id="67" name="Group 15">
                  <a:extLst>
                    <a:ext uri="{FF2B5EF4-FFF2-40B4-BE49-F238E27FC236}">
                      <a16:creationId xmlns:a16="http://schemas.microsoft.com/office/drawing/2014/main" id="{853F83A0-74A9-44E2-AA89-74256597C05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60" y="-4"/>
                  <a:ext cx="446" cy="200"/>
                  <a:chOff x="0" y="-4"/>
                  <a:chExt cx="446" cy="200"/>
                </a:xfrm>
              </p:grpSpPr>
              <p:sp>
                <p:nvSpPr>
                  <p:cNvPr id="84" name="Rectangle 16">
                    <a:extLst>
                      <a:ext uri="{FF2B5EF4-FFF2-40B4-BE49-F238E27FC236}">
                        <a16:creationId xmlns:a16="http://schemas.microsoft.com/office/drawing/2014/main" id="{488D325C-4323-4DB7-A2FE-60C30A33096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432" cy="192"/>
                  </a:xfrm>
                  <a:prstGeom prst="rect">
                    <a:avLst/>
                  </a:prstGeom>
                  <a:solidFill>
                    <a:srgbClr val="FFFFFF"/>
                  </a:solidFill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>
                    <a:prstTxWarp prst="textNoShape">
                      <a:avLst/>
                    </a:prstTxWarp>
                  </a:bodyPr>
                  <a:lstStyle/>
                  <a:p>
                    <a:pPr algn="ctr" eaLnBrk="1" hangingPunct="1"/>
                    <a:endParaRPr lang="en-US" sz="3150">
                      <a:latin typeface="Gill Sans" charset="0"/>
                      <a:ea typeface="ヒラギノ角ゴ ProN W3" charset="-128"/>
                      <a:cs typeface="ヒラギノ角ゴ ProN W3" charset="-128"/>
                      <a:sym typeface="Gill Sans" charset="0"/>
                    </a:endParaRPr>
                  </a:p>
                </p:txBody>
              </p:sp>
              <p:sp>
                <p:nvSpPr>
                  <p:cNvPr id="85" name="Rectangle 17">
                    <a:extLst>
                      <a:ext uri="{FF2B5EF4-FFF2-40B4-BE49-F238E27FC236}">
                        <a16:creationId xmlns:a16="http://schemas.microsoft.com/office/drawing/2014/main" id="{7CFD31F7-5AB5-43C1-B225-B6E37AE95F6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0" y="-4"/>
                    <a:ext cx="446" cy="20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38100" tIns="38100" bIns="3810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pPr eaLnBrk="1" hangingPunct="1"/>
                    <a:r>
                      <a:rPr lang="en-US" sz="1050">
                        <a:solidFill>
                          <a:srgbClr val="000066"/>
                        </a:solidFill>
                        <a:latin typeface="Courier New Bold" charset="0"/>
                        <a:ea typeface="Courier New Bold" charset="0"/>
                        <a:cs typeface="Courier New Bold" charset="0"/>
                        <a:sym typeface="Courier New Bold" charset="0"/>
                      </a:rPr>
                      <a:t>0x103</a:t>
                    </a:r>
                  </a:p>
                </p:txBody>
              </p:sp>
            </p:grpSp>
            <p:sp>
              <p:nvSpPr>
                <p:cNvPr id="68" name="Rectangle 18">
                  <a:extLst>
                    <a:ext uri="{FF2B5EF4-FFF2-40B4-BE49-F238E27FC236}">
                      <a16:creationId xmlns:a16="http://schemas.microsoft.com/office/drawing/2014/main" id="{47517818-815F-4F54-B06B-629721FCB0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192"/>
                  <a:ext cx="432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150"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9" name="Rectangle 19">
                  <a:extLst>
                    <a:ext uri="{FF2B5EF4-FFF2-40B4-BE49-F238E27FC236}">
                      <a16:creationId xmlns:a16="http://schemas.microsoft.com/office/drawing/2014/main" id="{573D9418-032C-49E7-89AF-998C828FB7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2" y="192"/>
                  <a:ext cx="432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150"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grpSp>
              <p:nvGrpSpPr>
                <p:cNvPr id="70" name="Group 20">
                  <a:extLst>
                    <a:ext uri="{FF2B5EF4-FFF2-40B4-BE49-F238E27FC236}">
                      <a16:creationId xmlns:a16="http://schemas.microsoft.com/office/drawing/2014/main" id="{A90A3C6C-0232-4F87-812D-02F18168404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64" y="168"/>
                  <a:ext cx="432" cy="239"/>
                  <a:chOff x="0" y="-8"/>
                  <a:chExt cx="432" cy="239"/>
                </a:xfrm>
              </p:grpSpPr>
              <p:sp>
                <p:nvSpPr>
                  <p:cNvPr id="82" name="Rectangle 21">
                    <a:extLst>
                      <a:ext uri="{FF2B5EF4-FFF2-40B4-BE49-F238E27FC236}">
                        <a16:creationId xmlns:a16="http://schemas.microsoft.com/office/drawing/2014/main" id="{810B96FA-0AAA-46DF-B3F3-C9FE9C5D4CB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0" y="16"/>
                    <a:ext cx="432" cy="192"/>
                  </a:xfrm>
                  <a:prstGeom prst="rect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>
                    <a:prstTxWarp prst="textNoShape">
                      <a:avLst/>
                    </a:prstTxWarp>
                  </a:bodyPr>
                  <a:lstStyle/>
                  <a:p>
                    <a:pPr algn="ctr" eaLnBrk="1" hangingPunct="1"/>
                    <a:endParaRPr lang="en-US" sz="3150">
                      <a:latin typeface="Gill Sans" charset="0"/>
                      <a:ea typeface="ヒラギノ角ゴ ProN W3" charset="-128"/>
                      <a:cs typeface="ヒラギノ角ゴ ProN W3" charset="-128"/>
                      <a:sym typeface="Gill Sans" charset="0"/>
                    </a:endParaRPr>
                  </a:p>
                </p:txBody>
              </p:sp>
              <p:sp>
                <p:nvSpPr>
                  <p:cNvPr id="83" name="Rectangle 22">
                    <a:extLst>
                      <a:ext uri="{FF2B5EF4-FFF2-40B4-BE49-F238E27FC236}">
                        <a16:creationId xmlns:a16="http://schemas.microsoft.com/office/drawing/2014/main" id="{AB95978B-5983-4E6A-A7AB-5A9B19103E9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" y="-8"/>
                    <a:ext cx="285" cy="239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38100" tIns="38100" bIns="3810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pPr algn="ctr" eaLnBrk="1" hangingPunct="1"/>
                    <a:r>
                      <a:rPr lang="en-US" sz="1350">
                        <a:solidFill>
                          <a:srgbClr val="FFFFFF"/>
                        </a:solidFill>
                        <a:latin typeface="Courier New Bold" charset="0"/>
                        <a:ea typeface="Courier New Bold" charset="0"/>
                        <a:cs typeface="Courier New Bold" charset="0"/>
                        <a:sym typeface="Courier New Bold" charset="0"/>
                      </a:rPr>
                      <a:t>01</a:t>
                    </a:r>
                  </a:p>
                </p:txBody>
              </p:sp>
            </p:grpSp>
            <p:grpSp>
              <p:nvGrpSpPr>
                <p:cNvPr id="71" name="Group 23">
                  <a:extLst>
                    <a:ext uri="{FF2B5EF4-FFF2-40B4-BE49-F238E27FC236}">
                      <a16:creationId xmlns:a16="http://schemas.microsoft.com/office/drawing/2014/main" id="{9DEED953-2542-4A2D-849C-F9F147E1665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96" y="168"/>
                  <a:ext cx="432" cy="239"/>
                  <a:chOff x="0" y="-8"/>
                  <a:chExt cx="432" cy="239"/>
                </a:xfrm>
              </p:grpSpPr>
              <p:sp>
                <p:nvSpPr>
                  <p:cNvPr id="80" name="Rectangle 24">
                    <a:extLst>
                      <a:ext uri="{FF2B5EF4-FFF2-40B4-BE49-F238E27FC236}">
                        <a16:creationId xmlns:a16="http://schemas.microsoft.com/office/drawing/2014/main" id="{93CC2C31-0308-4A23-B4FC-66B25A82A4B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0" y="16"/>
                    <a:ext cx="432" cy="192"/>
                  </a:xfrm>
                  <a:prstGeom prst="rect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>
                    <a:prstTxWarp prst="textNoShape">
                      <a:avLst/>
                    </a:prstTxWarp>
                  </a:bodyPr>
                  <a:lstStyle/>
                  <a:p>
                    <a:pPr algn="ctr" eaLnBrk="1" hangingPunct="1"/>
                    <a:endParaRPr lang="en-US" sz="3150">
                      <a:latin typeface="Gill Sans" charset="0"/>
                      <a:ea typeface="ヒラギノ角ゴ ProN W3" charset="-128"/>
                      <a:cs typeface="ヒラギノ角ゴ ProN W3" charset="-128"/>
                      <a:sym typeface="Gill Sans" charset="0"/>
                    </a:endParaRPr>
                  </a:p>
                </p:txBody>
              </p:sp>
              <p:sp>
                <p:nvSpPr>
                  <p:cNvPr id="81" name="Rectangle 25">
                    <a:extLst>
                      <a:ext uri="{FF2B5EF4-FFF2-40B4-BE49-F238E27FC236}">
                        <a16:creationId xmlns:a16="http://schemas.microsoft.com/office/drawing/2014/main" id="{540C6A08-6A99-4102-8C65-A7B2234E61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" y="-8"/>
                    <a:ext cx="285" cy="239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38100" tIns="38100" bIns="3810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pPr algn="ctr" eaLnBrk="1" hangingPunct="1"/>
                    <a:r>
                      <a:rPr lang="en-US" sz="1350">
                        <a:solidFill>
                          <a:srgbClr val="FFFFFF"/>
                        </a:solidFill>
                        <a:latin typeface="Courier New Bold" charset="0"/>
                        <a:ea typeface="Courier New Bold" charset="0"/>
                        <a:cs typeface="Courier New Bold" charset="0"/>
                        <a:sym typeface="Courier New Bold" charset="0"/>
                      </a:rPr>
                      <a:t>23</a:t>
                    </a:r>
                  </a:p>
                </p:txBody>
              </p:sp>
            </p:grpSp>
            <p:grpSp>
              <p:nvGrpSpPr>
                <p:cNvPr id="72" name="Group 26">
                  <a:extLst>
                    <a:ext uri="{FF2B5EF4-FFF2-40B4-BE49-F238E27FC236}">
                      <a16:creationId xmlns:a16="http://schemas.microsoft.com/office/drawing/2014/main" id="{D85C163A-A7DA-4579-8301-EA836C28B0C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28" y="168"/>
                  <a:ext cx="432" cy="239"/>
                  <a:chOff x="0" y="-8"/>
                  <a:chExt cx="432" cy="239"/>
                </a:xfrm>
              </p:grpSpPr>
              <p:sp>
                <p:nvSpPr>
                  <p:cNvPr id="78" name="Rectangle 27">
                    <a:extLst>
                      <a:ext uri="{FF2B5EF4-FFF2-40B4-BE49-F238E27FC236}">
                        <a16:creationId xmlns:a16="http://schemas.microsoft.com/office/drawing/2014/main" id="{E41E98FE-1D15-4EE9-8673-28341BF7AA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0" y="16"/>
                    <a:ext cx="432" cy="192"/>
                  </a:xfrm>
                  <a:prstGeom prst="rect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>
                    <a:prstTxWarp prst="textNoShape">
                      <a:avLst/>
                    </a:prstTxWarp>
                  </a:bodyPr>
                  <a:lstStyle/>
                  <a:p>
                    <a:pPr algn="ctr" eaLnBrk="1" hangingPunct="1"/>
                    <a:endParaRPr lang="en-US" sz="3150">
                      <a:latin typeface="Gill Sans" charset="0"/>
                      <a:ea typeface="ヒラギノ角ゴ ProN W3" charset="-128"/>
                      <a:cs typeface="ヒラギノ角ゴ ProN W3" charset="-128"/>
                      <a:sym typeface="Gill Sans" charset="0"/>
                    </a:endParaRPr>
                  </a:p>
                </p:txBody>
              </p:sp>
              <p:sp>
                <p:nvSpPr>
                  <p:cNvPr id="79" name="Rectangle 28">
                    <a:extLst>
                      <a:ext uri="{FF2B5EF4-FFF2-40B4-BE49-F238E27FC236}">
                        <a16:creationId xmlns:a16="http://schemas.microsoft.com/office/drawing/2014/main" id="{8E5C3809-F0AC-423A-996B-5AA62B7003F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" y="-8"/>
                    <a:ext cx="285" cy="239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38100" tIns="38100" bIns="3810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pPr algn="ctr" eaLnBrk="1" hangingPunct="1"/>
                    <a:r>
                      <a:rPr lang="en-US" sz="1350">
                        <a:solidFill>
                          <a:srgbClr val="FFFFFF"/>
                        </a:solidFill>
                        <a:latin typeface="Courier New Bold" charset="0"/>
                        <a:ea typeface="Courier New Bold" charset="0"/>
                        <a:cs typeface="Courier New Bold" charset="0"/>
                        <a:sym typeface="Courier New Bold" charset="0"/>
                      </a:rPr>
                      <a:t>45</a:t>
                    </a:r>
                  </a:p>
                </p:txBody>
              </p:sp>
            </p:grpSp>
            <p:grpSp>
              <p:nvGrpSpPr>
                <p:cNvPr id="73" name="Group 29">
                  <a:extLst>
                    <a:ext uri="{FF2B5EF4-FFF2-40B4-BE49-F238E27FC236}">
                      <a16:creationId xmlns:a16="http://schemas.microsoft.com/office/drawing/2014/main" id="{222E6EB3-1AAF-47D7-990D-026C439F2BF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60" y="168"/>
                  <a:ext cx="432" cy="239"/>
                  <a:chOff x="0" y="-8"/>
                  <a:chExt cx="432" cy="239"/>
                </a:xfrm>
              </p:grpSpPr>
              <p:sp>
                <p:nvSpPr>
                  <p:cNvPr id="76" name="Rectangle 30">
                    <a:extLst>
                      <a:ext uri="{FF2B5EF4-FFF2-40B4-BE49-F238E27FC236}">
                        <a16:creationId xmlns:a16="http://schemas.microsoft.com/office/drawing/2014/main" id="{24737A81-8E56-4F11-80C0-766131A73F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0" y="16"/>
                    <a:ext cx="432" cy="192"/>
                  </a:xfrm>
                  <a:prstGeom prst="rect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>
                    <a:prstTxWarp prst="textNoShape">
                      <a:avLst/>
                    </a:prstTxWarp>
                  </a:bodyPr>
                  <a:lstStyle/>
                  <a:p>
                    <a:pPr algn="ctr" eaLnBrk="1" hangingPunct="1"/>
                    <a:endParaRPr lang="en-US" sz="3150">
                      <a:latin typeface="Gill Sans" charset="0"/>
                      <a:ea typeface="ヒラギノ角ゴ ProN W3" charset="-128"/>
                      <a:cs typeface="ヒラギノ角ゴ ProN W3" charset="-128"/>
                      <a:sym typeface="Gill Sans" charset="0"/>
                    </a:endParaRPr>
                  </a:p>
                </p:txBody>
              </p:sp>
              <p:sp>
                <p:nvSpPr>
                  <p:cNvPr id="77" name="Rectangle 31">
                    <a:extLst>
                      <a:ext uri="{FF2B5EF4-FFF2-40B4-BE49-F238E27FC236}">
                        <a16:creationId xmlns:a16="http://schemas.microsoft.com/office/drawing/2014/main" id="{13D6180C-1577-4524-BCB3-DA26217C99C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" y="-8"/>
                    <a:ext cx="285" cy="239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38100" tIns="38100" bIns="3810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pPr algn="ctr" eaLnBrk="1" hangingPunct="1"/>
                    <a:r>
                      <a:rPr lang="en-US" sz="1350">
                        <a:solidFill>
                          <a:srgbClr val="FFFFFF"/>
                        </a:solidFill>
                        <a:latin typeface="Courier New Bold" charset="0"/>
                        <a:ea typeface="Courier New Bold" charset="0"/>
                        <a:cs typeface="Courier New Bold" charset="0"/>
                        <a:sym typeface="Courier New Bold" charset="0"/>
                      </a:rPr>
                      <a:t>67</a:t>
                    </a:r>
                  </a:p>
                </p:txBody>
              </p:sp>
            </p:grpSp>
            <p:sp>
              <p:nvSpPr>
                <p:cNvPr id="74" name="Rectangle 32">
                  <a:extLst>
                    <a:ext uri="{FF2B5EF4-FFF2-40B4-BE49-F238E27FC236}">
                      <a16:creationId xmlns:a16="http://schemas.microsoft.com/office/drawing/2014/main" id="{8F3D16BF-328E-4D2B-80CD-F655715952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92" y="192"/>
                  <a:ext cx="432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150"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5" name="Rectangle 33">
                  <a:extLst>
                    <a:ext uri="{FF2B5EF4-FFF2-40B4-BE49-F238E27FC236}">
                      <a16:creationId xmlns:a16="http://schemas.microsoft.com/office/drawing/2014/main" id="{31773303-5492-4E42-B187-463DDCA516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24" y="192"/>
                  <a:ext cx="432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150"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</p:grpSp>
          <p:grpSp>
            <p:nvGrpSpPr>
              <p:cNvPr id="33" name="Group 34">
                <a:extLst>
                  <a:ext uri="{FF2B5EF4-FFF2-40B4-BE49-F238E27FC236}">
                    <a16:creationId xmlns:a16="http://schemas.microsoft.com/office/drawing/2014/main" id="{F3BCEDA1-4414-44F4-A52A-A07F34DD74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86050" y="3233737"/>
                <a:ext cx="4114800" cy="489348"/>
                <a:chOff x="0" y="-4"/>
                <a:chExt cx="3456" cy="411"/>
              </a:xfrm>
            </p:grpSpPr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1989D8AD-7755-4EBC-BADB-D8A2B1545B0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64" y="-4"/>
                  <a:ext cx="446" cy="200"/>
                  <a:chOff x="0" y="-4"/>
                  <a:chExt cx="446" cy="200"/>
                </a:xfrm>
              </p:grpSpPr>
              <p:sp>
                <p:nvSpPr>
                  <p:cNvPr id="62" name="Rectangle 36">
                    <a:extLst>
                      <a:ext uri="{FF2B5EF4-FFF2-40B4-BE49-F238E27FC236}">
                        <a16:creationId xmlns:a16="http://schemas.microsoft.com/office/drawing/2014/main" id="{65A0D8E3-77F1-4C10-866A-FA0D460AE82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432" cy="192"/>
                  </a:xfrm>
                  <a:prstGeom prst="rect">
                    <a:avLst/>
                  </a:prstGeom>
                  <a:solidFill>
                    <a:srgbClr val="FFFFFF"/>
                  </a:solidFill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>
                    <a:prstTxWarp prst="textNoShape">
                      <a:avLst/>
                    </a:prstTxWarp>
                  </a:bodyPr>
                  <a:lstStyle/>
                  <a:p>
                    <a:pPr algn="ctr" eaLnBrk="1" hangingPunct="1"/>
                    <a:endParaRPr lang="en-US" sz="3150">
                      <a:latin typeface="Gill Sans" charset="0"/>
                      <a:ea typeface="ヒラギノ角ゴ ProN W3" charset="-128"/>
                      <a:cs typeface="ヒラギノ角ゴ ProN W3" charset="-128"/>
                      <a:sym typeface="Gill Sans" charset="0"/>
                    </a:endParaRPr>
                  </a:p>
                </p:txBody>
              </p:sp>
              <p:sp>
                <p:nvSpPr>
                  <p:cNvPr id="63" name="Rectangle 37">
                    <a:extLst>
                      <a:ext uri="{FF2B5EF4-FFF2-40B4-BE49-F238E27FC236}">
                        <a16:creationId xmlns:a16="http://schemas.microsoft.com/office/drawing/2014/main" id="{BF38A280-0FB1-4248-B80F-ED2DE895B3F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0" y="-4"/>
                    <a:ext cx="446" cy="20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38100" tIns="38100" bIns="3810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pPr eaLnBrk="1" hangingPunct="1"/>
                    <a:r>
                      <a:rPr lang="en-US" sz="1050">
                        <a:solidFill>
                          <a:srgbClr val="000066"/>
                        </a:solidFill>
                        <a:latin typeface="Courier New Bold" charset="0"/>
                        <a:ea typeface="Courier New Bold" charset="0"/>
                        <a:cs typeface="Courier New Bold" charset="0"/>
                        <a:sym typeface="Courier New Bold" charset="0"/>
                      </a:rPr>
                      <a:t>0x100</a:t>
                    </a:r>
                  </a:p>
                </p:txBody>
              </p:sp>
            </p:grpSp>
            <p:grpSp>
              <p:nvGrpSpPr>
                <p:cNvPr id="37" name="Group 38">
                  <a:extLst>
                    <a:ext uri="{FF2B5EF4-FFF2-40B4-BE49-F238E27FC236}">
                      <a16:creationId xmlns:a16="http://schemas.microsoft.com/office/drawing/2014/main" id="{2D127933-5180-47BB-A5CC-175F54A3B1A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96" y="-4"/>
                  <a:ext cx="446" cy="200"/>
                  <a:chOff x="0" y="-4"/>
                  <a:chExt cx="446" cy="200"/>
                </a:xfrm>
              </p:grpSpPr>
              <p:sp>
                <p:nvSpPr>
                  <p:cNvPr id="60" name="Rectangle 39">
                    <a:extLst>
                      <a:ext uri="{FF2B5EF4-FFF2-40B4-BE49-F238E27FC236}">
                        <a16:creationId xmlns:a16="http://schemas.microsoft.com/office/drawing/2014/main" id="{7D5B4513-9C7F-4598-B88B-4FF1BBF4E8E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432" cy="192"/>
                  </a:xfrm>
                  <a:prstGeom prst="rect">
                    <a:avLst/>
                  </a:prstGeom>
                  <a:solidFill>
                    <a:srgbClr val="FFFFFF"/>
                  </a:solidFill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>
                    <a:prstTxWarp prst="textNoShape">
                      <a:avLst/>
                    </a:prstTxWarp>
                  </a:bodyPr>
                  <a:lstStyle/>
                  <a:p>
                    <a:pPr algn="ctr" eaLnBrk="1" hangingPunct="1"/>
                    <a:endParaRPr lang="en-US" sz="3150">
                      <a:latin typeface="Gill Sans" charset="0"/>
                      <a:ea typeface="ヒラギノ角ゴ ProN W3" charset="-128"/>
                      <a:cs typeface="ヒラギノ角ゴ ProN W3" charset="-128"/>
                      <a:sym typeface="Gill Sans" charset="0"/>
                    </a:endParaRPr>
                  </a:p>
                </p:txBody>
              </p:sp>
              <p:sp>
                <p:nvSpPr>
                  <p:cNvPr id="61" name="Rectangle 40">
                    <a:extLst>
                      <a:ext uri="{FF2B5EF4-FFF2-40B4-BE49-F238E27FC236}">
                        <a16:creationId xmlns:a16="http://schemas.microsoft.com/office/drawing/2014/main" id="{253F01A0-93BB-4EDA-87CD-FA2C3DE3C7C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0" y="-4"/>
                    <a:ext cx="446" cy="20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38100" tIns="38100" bIns="3810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pPr eaLnBrk="1" hangingPunct="1"/>
                    <a:r>
                      <a:rPr lang="en-US" sz="1050">
                        <a:solidFill>
                          <a:srgbClr val="000066"/>
                        </a:solidFill>
                        <a:latin typeface="Courier New Bold" charset="0"/>
                        <a:ea typeface="Courier New Bold" charset="0"/>
                        <a:cs typeface="Courier New Bold" charset="0"/>
                        <a:sym typeface="Courier New Bold" charset="0"/>
                      </a:rPr>
                      <a:t>0x101</a:t>
                    </a:r>
                  </a:p>
                </p:txBody>
              </p:sp>
            </p:grpSp>
            <p:grpSp>
              <p:nvGrpSpPr>
                <p:cNvPr id="38" name="Group 41">
                  <a:extLst>
                    <a:ext uri="{FF2B5EF4-FFF2-40B4-BE49-F238E27FC236}">
                      <a16:creationId xmlns:a16="http://schemas.microsoft.com/office/drawing/2014/main" id="{DC3B13D6-221D-4BF5-AA1F-4A8B0A74DED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28" y="-4"/>
                  <a:ext cx="446" cy="200"/>
                  <a:chOff x="0" y="-4"/>
                  <a:chExt cx="446" cy="200"/>
                </a:xfrm>
              </p:grpSpPr>
              <p:sp>
                <p:nvSpPr>
                  <p:cNvPr id="58" name="Rectangle 42">
                    <a:extLst>
                      <a:ext uri="{FF2B5EF4-FFF2-40B4-BE49-F238E27FC236}">
                        <a16:creationId xmlns:a16="http://schemas.microsoft.com/office/drawing/2014/main" id="{A327A243-FF81-4CF3-81FF-B23615815D1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432" cy="192"/>
                  </a:xfrm>
                  <a:prstGeom prst="rect">
                    <a:avLst/>
                  </a:prstGeom>
                  <a:solidFill>
                    <a:srgbClr val="FFFFFF"/>
                  </a:solidFill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>
                    <a:prstTxWarp prst="textNoShape">
                      <a:avLst/>
                    </a:prstTxWarp>
                  </a:bodyPr>
                  <a:lstStyle/>
                  <a:p>
                    <a:pPr algn="ctr" eaLnBrk="1" hangingPunct="1"/>
                    <a:endParaRPr lang="en-US" sz="3150">
                      <a:latin typeface="Gill Sans" charset="0"/>
                      <a:ea typeface="ヒラギノ角ゴ ProN W3" charset="-128"/>
                      <a:cs typeface="ヒラギノ角ゴ ProN W3" charset="-128"/>
                      <a:sym typeface="Gill Sans" charset="0"/>
                    </a:endParaRPr>
                  </a:p>
                </p:txBody>
              </p:sp>
              <p:sp>
                <p:nvSpPr>
                  <p:cNvPr id="59" name="Rectangle 43">
                    <a:extLst>
                      <a:ext uri="{FF2B5EF4-FFF2-40B4-BE49-F238E27FC236}">
                        <a16:creationId xmlns:a16="http://schemas.microsoft.com/office/drawing/2014/main" id="{B18DFE6E-A808-40A5-BA24-9D3D76546C0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0" y="-4"/>
                    <a:ext cx="446" cy="20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38100" tIns="38100" bIns="3810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pPr eaLnBrk="1" hangingPunct="1"/>
                    <a:r>
                      <a:rPr lang="en-US" sz="1050">
                        <a:solidFill>
                          <a:srgbClr val="000066"/>
                        </a:solidFill>
                        <a:latin typeface="Courier New Bold" charset="0"/>
                        <a:ea typeface="Courier New Bold" charset="0"/>
                        <a:cs typeface="Courier New Bold" charset="0"/>
                        <a:sym typeface="Courier New Bold" charset="0"/>
                      </a:rPr>
                      <a:t>0x102</a:t>
                    </a:r>
                  </a:p>
                </p:txBody>
              </p:sp>
            </p:grpSp>
            <p:grpSp>
              <p:nvGrpSpPr>
                <p:cNvPr id="39" name="Group 44">
                  <a:extLst>
                    <a:ext uri="{FF2B5EF4-FFF2-40B4-BE49-F238E27FC236}">
                      <a16:creationId xmlns:a16="http://schemas.microsoft.com/office/drawing/2014/main" id="{2D7866DA-2C46-48FE-98A1-11EFE4A73DD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60" y="-4"/>
                  <a:ext cx="446" cy="200"/>
                  <a:chOff x="0" y="-4"/>
                  <a:chExt cx="446" cy="200"/>
                </a:xfrm>
              </p:grpSpPr>
              <p:sp>
                <p:nvSpPr>
                  <p:cNvPr id="56" name="Rectangle 45">
                    <a:extLst>
                      <a:ext uri="{FF2B5EF4-FFF2-40B4-BE49-F238E27FC236}">
                        <a16:creationId xmlns:a16="http://schemas.microsoft.com/office/drawing/2014/main" id="{B6FC0557-CD75-4970-83B3-BA4ECE0A2B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432" cy="192"/>
                  </a:xfrm>
                  <a:prstGeom prst="rect">
                    <a:avLst/>
                  </a:prstGeom>
                  <a:solidFill>
                    <a:srgbClr val="FFFFFF"/>
                  </a:solidFill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>
                    <a:prstTxWarp prst="textNoShape">
                      <a:avLst/>
                    </a:prstTxWarp>
                  </a:bodyPr>
                  <a:lstStyle/>
                  <a:p>
                    <a:pPr algn="ctr" eaLnBrk="1" hangingPunct="1"/>
                    <a:endParaRPr lang="en-US" sz="3150">
                      <a:latin typeface="Gill Sans" charset="0"/>
                      <a:ea typeface="ヒラギノ角ゴ ProN W3" charset="-128"/>
                      <a:cs typeface="ヒラギノ角ゴ ProN W3" charset="-128"/>
                      <a:sym typeface="Gill Sans" charset="0"/>
                    </a:endParaRPr>
                  </a:p>
                </p:txBody>
              </p:sp>
              <p:sp>
                <p:nvSpPr>
                  <p:cNvPr id="57" name="Rectangle 46">
                    <a:extLst>
                      <a:ext uri="{FF2B5EF4-FFF2-40B4-BE49-F238E27FC236}">
                        <a16:creationId xmlns:a16="http://schemas.microsoft.com/office/drawing/2014/main" id="{DD0D509F-D4A3-47AE-9C7D-273B137775B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0" y="-4"/>
                    <a:ext cx="446" cy="20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38100" tIns="38100" bIns="3810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pPr eaLnBrk="1" hangingPunct="1"/>
                    <a:r>
                      <a:rPr lang="en-US" sz="1050" dirty="0">
                        <a:solidFill>
                          <a:srgbClr val="000066"/>
                        </a:solidFill>
                        <a:latin typeface="Courier New Bold" charset="0"/>
                        <a:ea typeface="Courier New Bold" charset="0"/>
                        <a:cs typeface="Courier New Bold" charset="0"/>
                        <a:sym typeface="Courier New Bold" charset="0"/>
                      </a:rPr>
                      <a:t>0x103</a:t>
                    </a:r>
                  </a:p>
                </p:txBody>
              </p:sp>
            </p:grpSp>
            <p:sp>
              <p:nvSpPr>
                <p:cNvPr id="40" name="Rectangle 47">
                  <a:extLst>
                    <a:ext uri="{FF2B5EF4-FFF2-40B4-BE49-F238E27FC236}">
                      <a16:creationId xmlns:a16="http://schemas.microsoft.com/office/drawing/2014/main" id="{69385150-47E2-474C-989E-81D4F03594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192"/>
                  <a:ext cx="432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150"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1" name="Rectangle 48">
                  <a:extLst>
                    <a:ext uri="{FF2B5EF4-FFF2-40B4-BE49-F238E27FC236}">
                      <a16:creationId xmlns:a16="http://schemas.microsoft.com/office/drawing/2014/main" id="{4CA5D400-B49F-4844-BF54-D494685964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2" y="192"/>
                  <a:ext cx="432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150"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grpSp>
              <p:nvGrpSpPr>
                <p:cNvPr id="42" name="Group 49">
                  <a:extLst>
                    <a:ext uri="{FF2B5EF4-FFF2-40B4-BE49-F238E27FC236}">
                      <a16:creationId xmlns:a16="http://schemas.microsoft.com/office/drawing/2014/main" id="{8AE1F300-FF8F-4262-AA69-82588FDEA53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64" y="168"/>
                  <a:ext cx="432" cy="239"/>
                  <a:chOff x="0" y="-8"/>
                  <a:chExt cx="432" cy="239"/>
                </a:xfrm>
              </p:grpSpPr>
              <p:sp>
                <p:nvSpPr>
                  <p:cNvPr id="54" name="Rectangle 50">
                    <a:extLst>
                      <a:ext uri="{FF2B5EF4-FFF2-40B4-BE49-F238E27FC236}">
                        <a16:creationId xmlns:a16="http://schemas.microsoft.com/office/drawing/2014/main" id="{77B880EE-F797-4E81-8101-67193D95441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0" y="16"/>
                    <a:ext cx="432" cy="192"/>
                  </a:xfrm>
                  <a:prstGeom prst="rect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>
                    <a:prstTxWarp prst="textNoShape">
                      <a:avLst/>
                    </a:prstTxWarp>
                  </a:bodyPr>
                  <a:lstStyle/>
                  <a:p>
                    <a:pPr algn="ctr" eaLnBrk="1" hangingPunct="1"/>
                    <a:endParaRPr lang="en-US" sz="3150">
                      <a:latin typeface="Gill Sans" charset="0"/>
                      <a:ea typeface="ヒラギノ角ゴ ProN W3" charset="-128"/>
                      <a:cs typeface="ヒラギノ角ゴ ProN W3" charset="-128"/>
                      <a:sym typeface="Gill Sans" charset="0"/>
                    </a:endParaRPr>
                  </a:p>
                </p:txBody>
              </p:sp>
              <p:sp>
                <p:nvSpPr>
                  <p:cNvPr id="55" name="Rectangle 51">
                    <a:extLst>
                      <a:ext uri="{FF2B5EF4-FFF2-40B4-BE49-F238E27FC236}">
                        <a16:creationId xmlns:a16="http://schemas.microsoft.com/office/drawing/2014/main" id="{F75C3053-2624-4723-B9E8-6882216B1B8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" y="-8"/>
                    <a:ext cx="285" cy="239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38100" tIns="38100" bIns="3810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pPr algn="ctr" eaLnBrk="1" hangingPunct="1"/>
                    <a:r>
                      <a:rPr lang="en-US" sz="1350">
                        <a:solidFill>
                          <a:srgbClr val="FFFFFF"/>
                        </a:solidFill>
                        <a:latin typeface="Courier New Bold" charset="0"/>
                        <a:ea typeface="Courier New Bold" charset="0"/>
                        <a:cs typeface="Courier New Bold" charset="0"/>
                        <a:sym typeface="Courier New Bold" charset="0"/>
                      </a:rPr>
                      <a:t>67</a:t>
                    </a:r>
                  </a:p>
                </p:txBody>
              </p:sp>
            </p:grpSp>
            <p:grpSp>
              <p:nvGrpSpPr>
                <p:cNvPr id="43" name="Group 52">
                  <a:extLst>
                    <a:ext uri="{FF2B5EF4-FFF2-40B4-BE49-F238E27FC236}">
                      <a16:creationId xmlns:a16="http://schemas.microsoft.com/office/drawing/2014/main" id="{DEC49C40-24A0-4928-9B69-A410830F4C1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96" y="168"/>
                  <a:ext cx="432" cy="239"/>
                  <a:chOff x="0" y="-8"/>
                  <a:chExt cx="432" cy="239"/>
                </a:xfrm>
              </p:grpSpPr>
              <p:sp>
                <p:nvSpPr>
                  <p:cNvPr id="52" name="Rectangle 53">
                    <a:extLst>
                      <a:ext uri="{FF2B5EF4-FFF2-40B4-BE49-F238E27FC236}">
                        <a16:creationId xmlns:a16="http://schemas.microsoft.com/office/drawing/2014/main" id="{2845F861-62D3-4748-BB46-0DA44994EAE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0" y="16"/>
                    <a:ext cx="432" cy="192"/>
                  </a:xfrm>
                  <a:prstGeom prst="rect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>
                    <a:prstTxWarp prst="textNoShape">
                      <a:avLst/>
                    </a:prstTxWarp>
                  </a:bodyPr>
                  <a:lstStyle/>
                  <a:p>
                    <a:pPr algn="ctr" eaLnBrk="1" hangingPunct="1"/>
                    <a:endParaRPr lang="en-US" sz="3150">
                      <a:latin typeface="Gill Sans" charset="0"/>
                      <a:ea typeface="ヒラギノ角ゴ ProN W3" charset="-128"/>
                      <a:cs typeface="ヒラギノ角ゴ ProN W3" charset="-128"/>
                      <a:sym typeface="Gill Sans" charset="0"/>
                    </a:endParaRPr>
                  </a:p>
                </p:txBody>
              </p:sp>
              <p:sp>
                <p:nvSpPr>
                  <p:cNvPr id="53" name="Rectangle 54">
                    <a:extLst>
                      <a:ext uri="{FF2B5EF4-FFF2-40B4-BE49-F238E27FC236}">
                        <a16:creationId xmlns:a16="http://schemas.microsoft.com/office/drawing/2014/main" id="{1B83FA97-18C7-4120-A3E7-717BB7E240E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" y="-8"/>
                    <a:ext cx="285" cy="239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38100" tIns="38100" bIns="3810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pPr algn="ctr" eaLnBrk="1" hangingPunct="1"/>
                    <a:r>
                      <a:rPr lang="en-US" sz="1350">
                        <a:solidFill>
                          <a:srgbClr val="FFFFFF"/>
                        </a:solidFill>
                        <a:latin typeface="Courier New Bold" charset="0"/>
                        <a:ea typeface="Courier New Bold" charset="0"/>
                        <a:cs typeface="Courier New Bold" charset="0"/>
                        <a:sym typeface="Courier New Bold" charset="0"/>
                      </a:rPr>
                      <a:t>45</a:t>
                    </a:r>
                  </a:p>
                </p:txBody>
              </p:sp>
            </p:grpSp>
            <p:grpSp>
              <p:nvGrpSpPr>
                <p:cNvPr id="44" name="Group 55">
                  <a:extLst>
                    <a:ext uri="{FF2B5EF4-FFF2-40B4-BE49-F238E27FC236}">
                      <a16:creationId xmlns:a16="http://schemas.microsoft.com/office/drawing/2014/main" id="{3F37584C-B90E-4486-A652-FDC05F6741C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28" y="168"/>
                  <a:ext cx="432" cy="239"/>
                  <a:chOff x="0" y="-8"/>
                  <a:chExt cx="432" cy="239"/>
                </a:xfrm>
              </p:grpSpPr>
              <p:sp>
                <p:nvSpPr>
                  <p:cNvPr id="50" name="Rectangle 56">
                    <a:extLst>
                      <a:ext uri="{FF2B5EF4-FFF2-40B4-BE49-F238E27FC236}">
                        <a16:creationId xmlns:a16="http://schemas.microsoft.com/office/drawing/2014/main" id="{AD373698-EBB5-4620-ABA5-EC2C4DB99C8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0" y="16"/>
                    <a:ext cx="432" cy="192"/>
                  </a:xfrm>
                  <a:prstGeom prst="rect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>
                    <a:prstTxWarp prst="textNoShape">
                      <a:avLst/>
                    </a:prstTxWarp>
                  </a:bodyPr>
                  <a:lstStyle/>
                  <a:p>
                    <a:pPr algn="ctr" eaLnBrk="1" hangingPunct="1"/>
                    <a:endParaRPr lang="en-US" sz="3150">
                      <a:latin typeface="Gill Sans" charset="0"/>
                      <a:ea typeface="ヒラギノ角ゴ ProN W3" charset="-128"/>
                      <a:cs typeface="ヒラギノ角ゴ ProN W3" charset="-128"/>
                      <a:sym typeface="Gill Sans" charset="0"/>
                    </a:endParaRPr>
                  </a:p>
                </p:txBody>
              </p:sp>
              <p:sp>
                <p:nvSpPr>
                  <p:cNvPr id="51" name="Rectangle 57">
                    <a:extLst>
                      <a:ext uri="{FF2B5EF4-FFF2-40B4-BE49-F238E27FC236}">
                        <a16:creationId xmlns:a16="http://schemas.microsoft.com/office/drawing/2014/main" id="{545F7E92-7711-4E20-988C-EA0A49F132D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" y="-8"/>
                    <a:ext cx="285" cy="239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38100" tIns="38100" bIns="3810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pPr algn="ctr" eaLnBrk="1" hangingPunct="1"/>
                    <a:r>
                      <a:rPr lang="en-US" sz="1350">
                        <a:solidFill>
                          <a:srgbClr val="FFFFFF"/>
                        </a:solidFill>
                        <a:latin typeface="Courier New Bold" charset="0"/>
                        <a:ea typeface="Courier New Bold" charset="0"/>
                        <a:cs typeface="Courier New Bold" charset="0"/>
                        <a:sym typeface="Courier New Bold" charset="0"/>
                      </a:rPr>
                      <a:t>23</a:t>
                    </a:r>
                  </a:p>
                </p:txBody>
              </p:sp>
            </p:grpSp>
            <p:grpSp>
              <p:nvGrpSpPr>
                <p:cNvPr id="45" name="Group 58">
                  <a:extLst>
                    <a:ext uri="{FF2B5EF4-FFF2-40B4-BE49-F238E27FC236}">
                      <a16:creationId xmlns:a16="http://schemas.microsoft.com/office/drawing/2014/main" id="{59B8AD09-28D3-4C07-BD6C-C8755A9A08F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60" y="168"/>
                  <a:ext cx="432" cy="239"/>
                  <a:chOff x="0" y="-8"/>
                  <a:chExt cx="432" cy="239"/>
                </a:xfrm>
              </p:grpSpPr>
              <p:sp>
                <p:nvSpPr>
                  <p:cNvPr id="48" name="Rectangle 59">
                    <a:extLst>
                      <a:ext uri="{FF2B5EF4-FFF2-40B4-BE49-F238E27FC236}">
                        <a16:creationId xmlns:a16="http://schemas.microsoft.com/office/drawing/2014/main" id="{3F97C27D-3753-48C9-9DDD-01EB6D1162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0" y="16"/>
                    <a:ext cx="432" cy="192"/>
                  </a:xfrm>
                  <a:prstGeom prst="rect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>
                    <a:prstTxWarp prst="textNoShape">
                      <a:avLst/>
                    </a:prstTxWarp>
                  </a:bodyPr>
                  <a:lstStyle/>
                  <a:p>
                    <a:pPr algn="ctr" eaLnBrk="1" hangingPunct="1"/>
                    <a:endParaRPr lang="en-US" sz="3150">
                      <a:latin typeface="Gill Sans" charset="0"/>
                      <a:ea typeface="ヒラギノ角ゴ ProN W3" charset="-128"/>
                      <a:cs typeface="ヒラギノ角ゴ ProN W3" charset="-128"/>
                      <a:sym typeface="Gill Sans" charset="0"/>
                    </a:endParaRPr>
                  </a:p>
                </p:txBody>
              </p:sp>
              <p:sp>
                <p:nvSpPr>
                  <p:cNvPr id="49" name="Rectangle 60">
                    <a:extLst>
                      <a:ext uri="{FF2B5EF4-FFF2-40B4-BE49-F238E27FC236}">
                        <a16:creationId xmlns:a16="http://schemas.microsoft.com/office/drawing/2014/main" id="{2F49F7BC-F17C-4BC8-9EE3-7018201E8C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" y="-8"/>
                    <a:ext cx="285" cy="239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38100" tIns="38100" bIns="3810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pPr algn="ctr" eaLnBrk="1" hangingPunct="1"/>
                    <a:r>
                      <a:rPr lang="en-US" sz="1350">
                        <a:solidFill>
                          <a:srgbClr val="FFFFFF"/>
                        </a:solidFill>
                        <a:latin typeface="Courier New Bold" charset="0"/>
                        <a:ea typeface="Courier New Bold" charset="0"/>
                        <a:cs typeface="Courier New Bold" charset="0"/>
                        <a:sym typeface="Courier New Bold" charset="0"/>
                      </a:rPr>
                      <a:t>01</a:t>
                    </a:r>
                  </a:p>
                </p:txBody>
              </p:sp>
            </p:grpSp>
            <p:sp>
              <p:nvSpPr>
                <p:cNvPr id="46" name="Rectangle 61">
                  <a:extLst>
                    <a:ext uri="{FF2B5EF4-FFF2-40B4-BE49-F238E27FC236}">
                      <a16:creationId xmlns:a16="http://schemas.microsoft.com/office/drawing/2014/main" id="{5384F111-E8ED-4B52-8113-1CE22A767E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92" y="192"/>
                  <a:ext cx="432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150"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7" name="Rectangle 62">
                  <a:extLst>
                    <a:ext uri="{FF2B5EF4-FFF2-40B4-BE49-F238E27FC236}">
                      <a16:creationId xmlns:a16="http://schemas.microsoft.com/office/drawing/2014/main" id="{998F927E-0B88-4466-ACA3-113D05B6A7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24" y="192"/>
                  <a:ext cx="432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150"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</p:grpSp>
          <p:sp>
            <p:nvSpPr>
              <p:cNvPr id="34" name="Rectangle 63">
                <a:extLst>
                  <a:ext uri="{FF2B5EF4-FFF2-40B4-BE49-F238E27FC236}">
                    <a16:creationId xmlns:a16="http://schemas.microsoft.com/office/drawing/2014/main" id="{7D67CB0D-FB08-4855-8CC3-D6D8A4B1BA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650" y="2552700"/>
                <a:ext cx="1343025" cy="2476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19050" tIns="19050" rIns="47625" bIns="19050">
                <a:prstTxWarp prst="textNoShape">
                  <a:avLst/>
                </a:prstTxWarp>
              </a:bodyPr>
              <a:lstStyle/>
              <a:p>
                <a:pPr marL="9525">
                  <a:lnSpc>
                    <a:spcPct val="95000"/>
                  </a:lnSpc>
                </a:pPr>
                <a:r>
                  <a:rPr lang="en-US" sz="1350" dirty="0">
                    <a:solidFill>
                      <a:srgbClr val="980002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Big Endian</a:t>
                </a:r>
              </a:p>
            </p:txBody>
          </p:sp>
          <p:sp>
            <p:nvSpPr>
              <p:cNvPr id="35" name="Rectangle 64">
                <a:extLst>
                  <a:ext uri="{FF2B5EF4-FFF2-40B4-BE49-F238E27FC236}">
                    <a16:creationId xmlns:a16="http://schemas.microsoft.com/office/drawing/2014/main" id="{42AA679B-4F34-4443-B5AD-C61772BD94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650" y="3181350"/>
                <a:ext cx="1343025" cy="2476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19050" tIns="19050" rIns="47625" bIns="19050">
                <a:prstTxWarp prst="textNoShape">
                  <a:avLst/>
                </a:prstTxWarp>
              </a:bodyPr>
              <a:lstStyle/>
              <a:p>
                <a:pPr marL="9525">
                  <a:lnSpc>
                    <a:spcPct val="95000"/>
                  </a:lnSpc>
                </a:pPr>
                <a:r>
                  <a:rPr lang="en-US" sz="1350" dirty="0">
                    <a:solidFill>
                      <a:srgbClr val="980002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Little Endian</a:t>
                </a:r>
              </a:p>
            </p:txBody>
          </p:sp>
        </p:grpSp>
        <p:grpSp>
          <p:nvGrpSpPr>
            <p:cNvPr id="6" name="Group 65">
              <a:extLst>
                <a:ext uri="{FF2B5EF4-FFF2-40B4-BE49-F238E27FC236}">
                  <a16:creationId xmlns:a16="http://schemas.microsoft.com/office/drawing/2014/main" id="{6C7326EC-86FC-413C-93BB-7ACD7FE5D4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14750" y="2820591"/>
              <a:ext cx="2057400" cy="264319"/>
              <a:chOff x="0" y="1"/>
              <a:chExt cx="1728" cy="222"/>
            </a:xfrm>
          </p:grpSpPr>
          <p:grpSp>
            <p:nvGrpSpPr>
              <p:cNvPr id="20" name="Group 66">
                <a:extLst>
                  <a:ext uri="{FF2B5EF4-FFF2-40B4-BE49-F238E27FC236}">
                    <a16:creationId xmlns:a16="http://schemas.microsoft.com/office/drawing/2014/main" id="{6C81E458-39C3-402B-ADCD-93DD6D249C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"/>
                <a:ext cx="432" cy="222"/>
                <a:chOff x="0" y="1"/>
                <a:chExt cx="432" cy="222"/>
              </a:xfrm>
            </p:grpSpPr>
            <p:sp>
              <p:nvSpPr>
                <p:cNvPr id="30" name="Rectangle 67">
                  <a:extLst>
                    <a:ext uri="{FF2B5EF4-FFF2-40B4-BE49-F238E27FC236}">
                      <a16:creationId xmlns:a16="http://schemas.microsoft.com/office/drawing/2014/main" id="{3D2C3530-33A4-42D6-9D2E-213A11DFCC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16"/>
                  <a:ext cx="432" cy="192"/>
                </a:xfrm>
                <a:prstGeom prst="rect">
                  <a:avLst/>
                </a:prstGeom>
                <a:solidFill>
                  <a:srgbClr val="FFFF99"/>
                </a:solidFill>
                <a:ln w="28575">
                  <a:solidFill>
                    <a:srgbClr val="003300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150"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31" name="Rectangle 68">
                  <a:extLst>
                    <a:ext uri="{FF2B5EF4-FFF2-40B4-BE49-F238E27FC236}">
                      <a16:creationId xmlns:a16="http://schemas.microsoft.com/office/drawing/2014/main" id="{7B545BF5-6046-4FC8-8956-6991F52560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" y="1"/>
                  <a:ext cx="236" cy="22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38100" tIns="38100" rIns="34290" bIns="381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35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</a:t>
                  </a:r>
                </a:p>
              </p:txBody>
            </p:sp>
          </p:grpSp>
          <p:grpSp>
            <p:nvGrpSpPr>
              <p:cNvPr id="21" name="Group 69">
                <a:extLst>
                  <a:ext uri="{FF2B5EF4-FFF2-40B4-BE49-F238E27FC236}">
                    <a16:creationId xmlns:a16="http://schemas.microsoft.com/office/drawing/2014/main" id="{D060ACDC-4F4F-4EE5-BA9B-62D3788A73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2" y="1"/>
                <a:ext cx="432" cy="222"/>
                <a:chOff x="0" y="1"/>
                <a:chExt cx="432" cy="222"/>
              </a:xfrm>
            </p:grpSpPr>
            <p:sp>
              <p:nvSpPr>
                <p:cNvPr id="28" name="Rectangle 70">
                  <a:extLst>
                    <a:ext uri="{FF2B5EF4-FFF2-40B4-BE49-F238E27FC236}">
                      <a16:creationId xmlns:a16="http://schemas.microsoft.com/office/drawing/2014/main" id="{01CA1EB0-528E-42B1-A91E-441C6A211B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16"/>
                  <a:ext cx="432" cy="192"/>
                </a:xfrm>
                <a:prstGeom prst="rect">
                  <a:avLst/>
                </a:prstGeom>
                <a:solidFill>
                  <a:srgbClr val="FFFF99"/>
                </a:solidFill>
                <a:ln w="28575">
                  <a:solidFill>
                    <a:srgbClr val="003300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150"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9" name="Rectangle 71">
                  <a:extLst>
                    <a:ext uri="{FF2B5EF4-FFF2-40B4-BE49-F238E27FC236}">
                      <a16:creationId xmlns:a16="http://schemas.microsoft.com/office/drawing/2014/main" id="{D598B397-2D30-4830-A958-6122CB4DD0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" y="1"/>
                  <a:ext cx="236" cy="22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38100" tIns="38100" rIns="34290" bIns="381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35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23</a:t>
                  </a:r>
                </a:p>
              </p:txBody>
            </p:sp>
          </p:grpSp>
          <p:grpSp>
            <p:nvGrpSpPr>
              <p:cNvPr id="22" name="Group 72">
                <a:extLst>
                  <a:ext uri="{FF2B5EF4-FFF2-40B4-BE49-F238E27FC236}">
                    <a16:creationId xmlns:a16="http://schemas.microsoft.com/office/drawing/2014/main" id="{A23A380D-6B9C-4586-8605-08456615808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4" y="1"/>
                <a:ext cx="432" cy="222"/>
                <a:chOff x="0" y="1"/>
                <a:chExt cx="432" cy="222"/>
              </a:xfrm>
            </p:grpSpPr>
            <p:sp>
              <p:nvSpPr>
                <p:cNvPr id="26" name="Rectangle 73">
                  <a:extLst>
                    <a:ext uri="{FF2B5EF4-FFF2-40B4-BE49-F238E27FC236}">
                      <a16:creationId xmlns:a16="http://schemas.microsoft.com/office/drawing/2014/main" id="{2BC95B6C-9543-42D1-A462-9E076DC54A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16"/>
                  <a:ext cx="432" cy="192"/>
                </a:xfrm>
                <a:prstGeom prst="rect">
                  <a:avLst/>
                </a:prstGeom>
                <a:solidFill>
                  <a:srgbClr val="FFFF99"/>
                </a:solidFill>
                <a:ln w="28575">
                  <a:solidFill>
                    <a:srgbClr val="003300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150"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7" name="Rectangle 74">
                  <a:extLst>
                    <a:ext uri="{FF2B5EF4-FFF2-40B4-BE49-F238E27FC236}">
                      <a16:creationId xmlns:a16="http://schemas.microsoft.com/office/drawing/2014/main" id="{1DA16BA4-DF70-44CA-8576-F33CCE4FF8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" y="1"/>
                  <a:ext cx="236" cy="22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38100" tIns="38100" rIns="34290" bIns="381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35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45</a:t>
                  </a:r>
                </a:p>
              </p:txBody>
            </p:sp>
          </p:grpSp>
          <p:grpSp>
            <p:nvGrpSpPr>
              <p:cNvPr id="23" name="Group 75">
                <a:extLst>
                  <a:ext uri="{FF2B5EF4-FFF2-40B4-BE49-F238E27FC236}">
                    <a16:creationId xmlns:a16="http://schemas.microsoft.com/office/drawing/2014/main" id="{A9B5F17D-F3FE-4249-87E0-7C3529C398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1"/>
                <a:ext cx="432" cy="222"/>
                <a:chOff x="0" y="1"/>
                <a:chExt cx="432" cy="222"/>
              </a:xfrm>
            </p:grpSpPr>
            <p:sp>
              <p:nvSpPr>
                <p:cNvPr id="24" name="Rectangle 76">
                  <a:extLst>
                    <a:ext uri="{FF2B5EF4-FFF2-40B4-BE49-F238E27FC236}">
                      <a16:creationId xmlns:a16="http://schemas.microsoft.com/office/drawing/2014/main" id="{DF99E3F1-6BC2-4AC2-B562-EAAF279A30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16"/>
                  <a:ext cx="432" cy="192"/>
                </a:xfrm>
                <a:prstGeom prst="rect">
                  <a:avLst/>
                </a:prstGeom>
                <a:solidFill>
                  <a:srgbClr val="FFFF99"/>
                </a:solidFill>
                <a:ln w="28575">
                  <a:solidFill>
                    <a:srgbClr val="003300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150"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5" name="Rectangle 77">
                  <a:extLst>
                    <a:ext uri="{FF2B5EF4-FFF2-40B4-BE49-F238E27FC236}">
                      <a16:creationId xmlns:a16="http://schemas.microsoft.com/office/drawing/2014/main" id="{5A5DE745-E004-4B8F-A4D8-275E144797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" y="1"/>
                  <a:ext cx="236" cy="22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38100" tIns="38100" rIns="34290" bIns="381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35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67</a:t>
                  </a:r>
                </a:p>
              </p:txBody>
            </p:sp>
          </p:grpSp>
        </p:grpSp>
        <p:grpSp>
          <p:nvGrpSpPr>
            <p:cNvPr id="7" name="Group 78">
              <a:extLst>
                <a:ext uri="{FF2B5EF4-FFF2-40B4-BE49-F238E27FC236}">
                  <a16:creationId xmlns:a16="http://schemas.microsoft.com/office/drawing/2014/main" id="{4D387963-82E3-467A-9A10-4F96DDE9EE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14750" y="3449241"/>
              <a:ext cx="2057400" cy="264319"/>
              <a:chOff x="0" y="1"/>
              <a:chExt cx="1728" cy="222"/>
            </a:xfrm>
          </p:grpSpPr>
          <p:grpSp>
            <p:nvGrpSpPr>
              <p:cNvPr id="8" name="Group 79">
                <a:extLst>
                  <a:ext uri="{FF2B5EF4-FFF2-40B4-BE49-F238E27FC236}">
                    <a16:creationId xmlns:a16="http://schemas.microsoft.com/office/drawing/2014/main" id="{3C61821A-EFAE-4D25-87A6-A177B83AF6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"/>
                <a:ext cx="432" cy="222"/>
                <a:chOff x="0" y="1"/>
                <a:chExt cx="432" cy="222"/>
              </a:xfrm>
            </p:grpSpPr>
            <p:sp>
              <p:nvSpPr>
                <p:cNvPr id="18" name="Rectangle 80">
                  <a:extLst>
                    <a:ext uri="{FF2B5EF4-FFF2-40B4-BE49-F238E27FC236}">
                      <a16:creationId xmlns:a16="http://schemas.microsoft.com/office/drawing/2014/main" id="{570FFF0B-5B1D-42F5-BF29-84F178DDAD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16"/>
                  <a:ext cx="432" cy="192"/>
                </a:xfrm>
                <a:prstGeom prst="rect">
                  <a:avLst/>
                </a:prstGeom>
                <a:solidFill>
                  <a:srgbClr val="FFFF99"/>
                </a:solidFill>
                <a:ln w="28575">
                  <a:solidFill>
                    <a:srgbClr val="003300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150"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9" name="Rectangle 81">
                  <a:extLst>
                    <a:ext uri="{FF2B5EF4-FFF2-40B4-BE49-F238E27FC236}">
                      <a16:creationId xmlns:a16="http://schemas.microsoft.com/office/drawing/2014/main" id="{663C0365-9B1B-4672-A8C5-24F6953DF9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" y="1"/>
                  <a:ext cx="236" cy="22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38100" tIns="38100" rIns="34290" bIns="381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35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67</a:t>
                  </a:r>
                </a:p>
              </p:txBody>
            </p:sp>
          </p:grpSp>
          <p:grpSp>
            <p:nvGrpSpPr>
              <p:cNvPr id="9" name="Group 82">
                <a:extLst>
                  <a:ext uri="{FF2B5EF4-FFF2-40B4-BE49-F238E27FC236}">
                    <a16:creationId xmlns:a16="http://schemas.microsoft.com/office/drawing/2014/main" id="{48BD7433-692C-4BE7-AF4C-45D6886E22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2" y="1"/>
                <a:ext cx="432" cy="222"/>
                <a:chOff x="0" y="1"/>
                <a:chExt cx="432" cy="222"/>
              </a:xfrm>
            </p:grpSpPr>
            <p:sp>
              <p:nvSpPr>
                <p:cNvPr id="16" name="Rectangle 83">
                  <a:extLst>
                    <a:ext uri="{FF2B5EF4-FFF2-40B4-BE49-F238E27FC236}">
                      <a16:creationId xmlns:a16="http://schemas.microsoft.com/office/drawing/2014/main" id="{2246DDCE-EF61-4B38-BA7E-C825C0C03F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16"/>
                  <a:ext cx="432" cy="192"/>
                </a:xfrm>
                <a:prstGeom prst="rect">
                  <a:avLst/>
                </a:prstGeom>
                <a:solidFill>
                  <a:srgbClr val="FFFF99"/>
                </a:solidFill>
                <a:ln w="28575">
                  <a:solidFill>
                    <a:srgbClr val="003300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150"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7" name="Rectangle 84">
                  <a:extLst>
                    <a:ext uri="{FF2B5EF4-FFF2-40B4-BE49-F238E27FC236}">
                      <a16:creationId xmlns:a16="http://schemas.microsoft.com/office/drawing/2014/main" id="{BBEC1F8E-7CC5-478C-BB63-42EC8DCB13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" y="1"/>
                  <a:ext cx="236" cy="22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38100" tIns="38100" rIns="34290" bIns="381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35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45</a:t>
                  </a:r>
                </a:p>
              </p:txBody>
            </p:sp>
          </p:grpSp>
          <p:grpSp>
            <p:nvGrpSpPr>
              <p:cNvPr id="10" name="Group 85">
                <a:extLst>
                  <a:ext uri="{FF2B5EF4-FFF2-40B4-BE49-F238E27FC236}">
                    <a16:creationId xmlns:a16="http://schemas.microsoft.com/office/drawing/2014/main" id="{4434D829-C868-4F21-9961-707F8DCBE5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4" y="1"/>
                <a:ext cx="432" cy="222"/>
                <a:chOff x="0" y="1"/>
                <a:chExt cx="432" cy="222"/>
              </a:xfrm>
            </p:grpSpPr>
            <p:sp>
              <p:nvSpPr>
                <p:cNvPr id="14" name="Rectangle 86">
                  <a:extLst>
                    <a:ext uri="{FF2B5EF4-FFF2-40B4-BE49-F238E27FC236}">
                      <a16:creationId xmlns:a16="http://schemas.microsoft.com/office/drawing/2014/main" id="{530E1B10-C5E5-491F-AE9A-30F18D054F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16"/>
                  <a:ext cx="432" cy="192"/>
                </a:xfrm>
                <a:prstGeom prst="rect">
                  <a:avLst/>
                </a:prstGeom>
                <a:solidFill>
                  <a:srgbClr val="FFFF99"/>
                </a:solidFill>
                <a:ln w="28575">
                  <a:solidFill>
                    <a:srgbClr val="003300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150"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" name="Rectangle 87">
                  <a:extLst>
                    <a:ext uri="{FF2B5EF4-FFF2-40B4-BE49-F238E27FC236}">
                      <a16:creationId xmlns:a16="http://schemas.microsoft.com/office/drawing/2014/main" id="{89999840-0463-452C-B332-B128E28BA5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" y="1"/>
                  <a:ext cx="236" cy="22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38100" tIns="38100" rIns="34290" bIns="381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35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23</a:t>
                  </a:r>
                </a:p>
              </p:txBody>
            </p:sp>
          </p:grpSp>
          <p:grpSp>
            <p:nvGrpSpPr>
              <p:cNvPr id="11" name="Group 88">
                <a:extLst>
                  <a:ext uri="{FF2B5EF4-FFF2-40B4-BE49-F238E27FC236}">
                    <a16:creationId xmlns:a16="http://schemas.microsoft.com/office/drawing/2014/main" id="{631EC7FF-3414-492D-9B08-414F0753B0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1"/>
                <a:ext cx="432" cy="222"/>
                <a:chOff x="0" y="1"/>
                <a:chExt cx="432" cy="222"/>
              </a:xfrm>
            </p:grpSpPr>
            <p:sp>
              <p:nvSpPr>
                <p:cNvPr id="12" name="Rectangle 89">
                  <a:extLst>
                    <a:ext uri="{FF2B5EF4-FFF2-40B4-BE49-F238E27FC236}">
                      <a16:creationId xmlns:a16="http://schemas.microsoft.com/office/drawing/2014/main" id="{73A0EDAB-2825-4E75-9DB4-F0F8A813A9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16"/>
                  <a:ext cx="432" cy="192"/>
                </a:xfrm>
                <a:prstGeom prst="rect">
                  <a:avLst/>
                </a:prstGeom>
                <a:solidFill>
                  <a:srgbClr val="FFFF99"/>
                </a:solidFill>
                <a:ln w="28575">
                  <a:solidFill>
                    <a:srgbClr val="003300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150"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" name="Rectangle 90">
                  <a:extLst>
                    <a:ext uri="{FF2B5EF4-FFF2-40B4-BE49-F238E27FC236}">
                      <a16:creationId xmlns:a16="http://schemas.microsoft.com/office/drawing/2014/main" id="{74C1C6CB-083A-4EAA-BA7D-9D34D01410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" y="1"/>
                  <a:ext cx="236" cy="22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38100" tIns="38100" rIns="34290" bIns="381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35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</a:t>
                  </a:r>
                </a:p>
              </p:txBody>
            </p:sp>
          </p:grpSp>
        </p:grpSp>
      </p:grpSp>
      <p:sp>
        <p:nvSpPr>
          <p:cNvPr id="92" name="Oval 91">
            <a:extLst>
              <a:ext uri="{FF2B5EF4-FFF2-40B4-BE49-F238E27FC236}">
                <a16:creationId xmlns:a16="http://schemas.microsoft.com/office/drawing/2014/main" id="{685224A3-05CC-4474-9B99-4C82FB929FDF}"/>
              </a:ext>
            </a:extLst>
          </p:cNvPr>
          <p:cNvSpPr/>
          <p:nvPr/>
        </p:nvSpPr>
        <p:spPr>
          <a:xfrm>
            <a:off x="1433146" y="3827814"/>
            <a:ext cx="7130562" cy="8057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93" name="Rectangle 1">
            <a:extLst>
              <a:ext uri="{FF2B5EF4-FFF2-40B4-BE49-F238E27FC236}">
                <a16:creationId xmlns:a16="http://schemas.microsoft.com/office/drawing/2014/main" id="{66CC7DFD-EABF-47DF-882E-E6722F5D548D}"/>
              </a:ext>
            </a:extLst>
          </p:cNvPr>
          <p:cNvSpPr>
            <a:spLocks/>
          </p:cNvSpPr>
          <p:nvPr/>
        </p:nvSpPr>
        <p:spPr bwMode="auto">
          <a:xfrm>
            <a:off x="1707814" y="5419726"/>
            <a:ext cx="6124575" cy="8953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noFill/>
            <a:miter lim="800000"/>
            <a:headEnd/>
            <a:tailEnd/>
          </a:ln>
        </p:spPr>
        <p:txBody>
          <a:bodyPr lIns="38100" tIns="38100" rIns="34290" bIns="38100">
            <a:prstTxWarp prst="textNoShape">
              <a:avLst/>
            </a:prstTxWarp>
          </a:bodyPr>
          <a:lstStyle/>
          <a:p>
            <a:pPr>
              <a:tabLst>
                <a:tab pos="1238250" algn="l"/>
                <a:tab pos="3552825" algn="l"/>
                <a:tab pos="4114800" algn="l"/>
              </a:tabLst>
            </a:pPr>
            <a:r>
              <a:rPr lang="en-US" sz="135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sz="1350" dirty="0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Address	Instruction Code	Assembly Rendition</a:t>
            </a:r>
          </a:p>
          <a:p>
            <a:pPr>
              <a:tabLst>
                <a:tab pos="1238250" algn="l"/>
                <a:tab pos="3552825" algn="l"/>
                <a:tab pos="4114800" algn="l"/>
              </a:tabLst>
            </a:pPr>
            <a:r>
              <a:rPr lang="en-US" sz="135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8048365:	5b                   	pop    %</a:t>
            </a:r>
            <a:r>
              <a:rPr lang="en-US" sz="1350" dirty="0" err="1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ebx</a:t>
            </a:r>
            <a:endParaRPr lang="en-US" sz="1350" dirty="0">
              <a:solidFill>
                <a:srgbClr val="000066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  <a:p>
            <a:pPr>
              <a:tabLst>
                <a:tab pos="1238250" algn="l"/>
                <a:tab pos="3552825" algn="l"/>
                <a:tab pos="4114800" algn="l"/>
              </a:tabLst>
            </a:pPr>
            <a:r>
              <a:rPr lang="en-US" sz="135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8048366:	81 c3 ab 12 00 00    	add    $0x12ab,%ebx</a:t>
            </a:r>
          </a:p>
          <a:p>
            <a:pPr>
              <a:tabLst>
                <a:tab pos="1238250" algn="l"/>
                <a:tab pos="3552825" algn="l"/>
                <a:tab pos="4114800" algn="l"/>
              </a:tabLst>
            </a:pPr>
            <a:r>
              <a:rPr lang="en-US" sz="135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804836c:	83 bb 28 00 00 00 00 	</a:t>
            </a:r>
            <a:r>
              <a:rPr lang="en-US" sz="1350" dirty="0" err="1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cmpl</a:t>
            </a:r>
            <a:r>
              <a:rPr lang="en-US" sz="135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$0x0,0x28(%</a:t>
            </a:r>
            <a:r>
              <a:rPr lang="en-US" sz="1350" dirty="0" err="1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ebx</a:t>
            </a:r>
            <a:r>
              <a:rPr lang="en-US" sz="135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)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3F9BF956-C5B6-4313-AA64-9BE189869C44}"/>
              </a:ext>
            </a:extLst>
          </p:cNvPr>
          <p:cNvSpPr/>
          <p:nvPr/>
        </p:nvSpPr>
        <p:spPr>
          <a:xfrm flipV="1">
            <a:off x="3510421" y="5847719"/>
            <a:ext cx="1488006" cy="2321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45F1343B-96FC-460B-A46D-96C0CF200715}"/>
              </a:ext>
            </a:extLst>
          </p:cNvPr>
          <p:cNvSpPr/>
          <p:nvPr/>
        </p:nvSpPr>
        <p:spPr>
          <a:xfrm flipV="1">
            <a:off x="5798802" y="5852683"/>
            <a:ext cx="1002232" cy="2272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393EBB-9DE4-48F8-B434-EAE8890F2532}"/>
              </a:ext>
            </a:extLst>
          </p:cNvPr>
          <p:cNvSpPr txBox="1"/>
          <p:nvPr/>
        </p:nvSpPr>
        <p:spPr>
          <a:xfrm>
            <a:off x="8962659" y="3492016"/>
            <a:ext cx="3155156" cy="147732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Note. String (Char Array) order </a:t>
            </a:r>
          </a:p>
          <a:p>
            <a:r>
              <a:rPr lang="en-US" dirty="0"/>
              <a:t>is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affected by Little-Endian.</a:t>
            </a:r>
          </a:p>
          <a:p>
            <a:endParaRPr lang="en-US" dirty="0"/>
          </a:p>
          <a:p>
            <a:r>
              <a:rPr lang="en-US" dirty="0"/>
              <a:t>Be careful for int (4bytes), address (8bytes)</a:t>
            </a:r>
          </a:p>
        </p:txBody>
      </p:sp>
    </p:spTree>
    <p:extLst>
      <p:ext uri="{BB962C8B-B14F-4D97-AF65-F5344CB8AC3E}">
        <p14:creationId xmlns:p14="http://schemas.microsoft.com/office/powerpoint/2010/main" val="4179222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xfrm>
            <a:off x="1881188" y="50800"/>
            <a:ext cx="8558212" cy="1549400"/>
          </a:xfrm>
          <a:ln/>
        </p:spPr>
        <p:txBody>
          <a:bodyPr/>
          <a:lstStyle/>
          <a:p>
            <a:pPr marL="119063" indent="-119063"/>
            <a:r>
              <a:rPr lang="en-US" b="1" dirty="0"/>
              <a:t>Recall: Memory Referencing Bug Example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idx="1"/>
          </p:nvPr>
        </p:nvSpPr>
        <p:spPr bwMode="auto">
          <a:xfrm>
            <a:off x="1981200" y="6096001"/>
            <a:ext cx="8229600" cy="563563"/>
          </a:xfrm>
          <a:noFill/>
          <a:ln>
            <a:miter lim="800000"/>
            <a:headEnd/>
            <a:tailEnd/>
          </a:ln>
        </p:spPr>
        <p:txBody>
          <a:bodyPr vert="horz" wrap="square" lIns="38100" tIns="38100" rIns="38100" bIns="38100" numCol="1" rtlCol="0" anchor="t" anchorCtr="0" compatLnSpc="1">
            <a:prstTxWarp prst="textNoShape">
              <a:avLst/>
            </a:prstTxWarp>
            <a:normAutofit/>
          </a:bodyPr>
          <a:lstStyle/>
          <a:p>
            <a:pPr lvl="1" indent="-342900"/>
            <a:r>
              <a:rPr lang="en-US" dirty="0"/>
              <a:t>Result is system specific</a:t>
            </a:r>
          </a:p>
        </p:txBody>
      </p:sp>
      <p:sp>
        <p:nvSpPr>
          <p:cNvPr id="18437" name="Rectangle 5"/>
          <p:cNvSpPr>
            <a:spLocks/>
          </p:cNvSpPr>
          <p:nvPr/>
        </p:nvSpPr>
        <p:spPr bwMode="auto">
          <a:xfrm>
            <a:off x="2349500" y="4267200"/>
            <a:ext cx="7327900" cy="18288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dirty="0"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fun(0)  -&gt;	3.1400000000</a:t>
            </a:r>
            <a:endParaRPr lang="en-US" sz="2400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lvl="0"/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fun(1)  -&gt;</a:t>
            </a:r>
            <a:r>
              <a:rPr lang="en-US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00000000</a:t>
            </a:r>
            <a:endParaRPr lang="en-US" sz="2400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fun(2)  -&gt;</a:t>
            </a:r>
            <a:r>
              <a:rPr lang="en-US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3.1399998665</a:t>
            </a:r>
            <a:endParaRPr lang="en-US" sz="2400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fun(3)  -&gt;</a:t>
            </a:r>
            <a:r>
              <a:rPr lang="en-US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2.0000006104</a:t>
            </a:r>
            <a:endParaRPr lang="en-US" sz="2400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fun(4)  -&gt;</a:t>
            </a:r>
            <a:r>
              <a:rPr lang="en-US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dirty="0">
                <a:latin typeface="Calibri"/>
                <a:ea typeface="Monaco" charset="0"/>
                <a:cs typeface="Calibri"/>
                <a:sym typeface="Courier New" charset="0"/>
              </a:rPr>
              <a:t>Segmentation fault</a:t>
            </a:r>
          </a:p>
          <a:p>
            <a:pPr lvl="0"/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fun(8)  -&gt;</a:t>
            </a:r>
            <a:r>
              <a:rPr lang="en-US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00000000</a:t>
            </a:r>
            <a:endParaRPr lang="en-US" dirty="0">
              <a:solidFill>
                <a:srgbClr val="000000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endParaRPr lang="en-US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</p:txBody>
      </p:sp>
      <p:sp>
        <p:nvSpPr>
          <p:cNvPr id="18436" name="Rectangle 4"/>
          <p:cNvSpPr>
            <a:spLocks/>
          </p:cNvSpPr>
          <p:nvPr/>
        </p:nvSpPr>
        <p:spPr bwMode="auto">
          <a:xfrm>
            <a:off x="2349500" y="1422400"/>
            <a:ext cx="6553200" cy="28448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struct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{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a[2];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 double d;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} 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endParaRPr lang="en-US" sz="1600" b="1" dirty="0">
              <a:latin typeface="Courier New"/>
              <a:ea typeface="Monaco" charset="0"/>
              <a:cs typeface="Courier New"/>
              <a:sym typeface="Monaco" charset="0"/>
            </a:endParaRP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double fun(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) {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 volatile 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s;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s.d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= 3.14;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s.a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[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] = 1073741824; /* Possibly out of bounds */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 return 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s.d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357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uild="p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15109-FBC5-4E47-97C4-3F99E97DE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Lab Overview,</a:t>
            </a:r>
            <a:r>
              <a:rPr lang="zh-CN" altLang="en-US" dirty="0"/>
              <a:t> </a:t>
            </a:r>
            <a:r>
              <a:rPr lang="en-US" altLang="zh-CN" dirty="0"/>
              <a:t>Advices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0F80A-22E9-45B4-ADAF-9B6988A40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Example of ROP attack -- </a:t>
            </a:r>
            <a:r>
              <a:rPr lang="en-US" dirty="0"/>
              <a:t>for phase 4/5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DE6425-0B92-4E41-B6EC-D85DDA9C7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1" y="2495034"/>
            <a:ext cx="3128596" cy="16506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2CFE08-0B16-4D6C-B182-766D0A947043}"/>
              </a:ext>
            </a:extLst>
          </p:cNvPr>
          <p:cNvSpPr txBox="1"/>
          <p:nvPr/>
        </p:nvSpPr>
        <p:spPr>
          <a:xfrm>
            <a:off x="750276" y="4276244"/>
            <a:ext cx="54922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Like gets(), </a:t>
            </a:r>
            <a:r>
              <a:rPr lang="en-US" dirty="0" err="1"/>
              <a:t>strcpy</a:t>
            </a:r>
            <a:r>
              <a:rPr lang="en-US" dirty="0"/>
              <a:t>() will not check string size,      so Buffer Overflow Attack is possible</a:t>
            </a:r>
          </a:p>
          <a:p>
            <a:pPr marL="342900" indent="-342900">
              <a:buAutoNum type="arabicPeriod" startAt="2"/>
            </a:pPr>
            <a:r>
              <a:rPr lang="en-US" dirty="0"/>
              <a:t>We want to set %</a:t>
            </a:r>
            <a:r>
              <a:rPr lang="en-US" dirty="0" err="1"/>
              <a:t>rax</a:t>
            </a:r>
            <a:r>
              <a:rPr lang="en-US" dirty="0"/>
              <a:t> to 0</a:t>
            </a:r>
            <a:r>
              <a:rPr lang="en-US" altLang="zh-CN" dirty="0"/>
              <a:t>xBBBBBBBB when “return”</a:t>
            </a:r>
          </a:p>
          <a:p>
            <a:pPr marL="342900" indent="-342900">
              <a:buAutoNum type="arabicPeriod" startAt="2"/>
            </a:pPr>
            <a:r>
              <a:rPr lang="en-US" dirty="0"/>
              <a:t>We find gadgets:</a:t>
            </a:r>
          </a:p>
          <a:p>
            <a:r>
              <a:rPr lang="en-US" dirty="0"/>
              <a:t>	Address1:  mov %</a:t>
            </a:r>
            <a:r>
              <a:rPr lang="en-US" dirty="0" err="1"/>
              <a:t>rbx</a:t>
            </a:r>
            <a:r>
              <a:rPr lang="en-US" dirty="0"/>
              <a:t>, %</a:t>
            </a:r>
            <a:r>
              <a:rPr lang="en-US" dirty="0" err="1"/>
              <a:t>rax</a:t>
            </a:r>
            <a:r>
              <a:rPr lang="en-US" dirty="0"/>
              <a:t>; ret</a:t>
            </a:r>
          </a:p>
          <a:p>
            <a:r>
              <a:rPr lang="en-US" dirty="0"/>
              <a:t>	Address2:  pop %</a:t>
            </a:r>
            <a:r>
              <a:rPr lang="en-US" dirty="0" err="1"/>
              <a:t>rbx</a:t>
            </a:r>
            <a:r>
              <a:rPr lang="en-US" dirty="0"/>
              <a:t>; ret</a:t>
            </a:r>
            <a:endParaRPr lang="en-US" altLang="zh-C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612025-3E46-4D93-B48E-5D3547318BCE}"/>
              </a:ext>
            </a:extLst>
          </p:cNvPr>
          <p:cNvSpPr txBox="1"/>
          <p:nvPr/>
        </p:nvSpPr>
        <p:spPr>
          <a:xfrm>
            <a:off x="6550269" y="2857500"/>
            <a:ext cx="420807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Idea: </a:t>
            </a:r>
          </a:p>
          <a:p>
            <a:r>
              <a:rPr lang="en-US" dirty="0"/>
              <a:t>if </a:t>
            </a:r>
          </a:p>
          <a:p>
            <a:r>
              <a:rPr lang="en-US" dirty="0"/>
              <a:t>    “0xBBBBBBBB” save</a:t>
            </a:r>
            <a:r>
              <a:rPr lang="en-US" altLang="zh-CN" dirty="0"/>
              <a:t>d</a:t>
            </a:r>
            <a:r>
              <a:rPr lang="en-US" dirty="0"/>
              <a:t> in stack, and </a:t>
            </a:r>
          </a:p>
          <a:p>
            <a:r>
              <a:rPr lang="en-US" dirty="0"/>
              <a:t>     %</a:t>
            </a:r>
            <a:r>
              <a:rPr lang="en-US" dirty="0" err="1"/>
              <a:t>rsp</a:t>
            </a:r>
            <a:r>
              <a:rPr lang="en-US" dirty="0"/>
              <a:t> points to it,</a:t>
            </a:r>
          </a:p>
          <a:p>
            <a:r>
              <a:rPr lang="en-US" dirty="0"/>
              <a:t>then:</a:t>
            </a:r>
          </a:p>
          <a:p>
            <a:r>
              <a:rPr lang="en-US" dirty="0"/>
              <a:t>     pop %</a:t>
            </a:r>
            <a:r>
              <a:rPr lang="en-US" dirty="0" err="1"/>
              <a:t>rbx</a:t>
            </a:r>
            <a:r>
              <a:rPr lang="en-US" dirty="0"/>
              <a:t>   #%</a:t>
            </a:r>
            <a:r>
              <a:rPr lang="en-US" dirty="0" err="1"/>
              <a:t>rbx</a:t>
            </a:r>
            <a:r>
              <a:rPr lang="en-US" dirty="0"/>
              <a:t> == 0xBBBBBBBB</a:t>
            </a:r>
          </a:p>
          <a:p>
            <a:r>
              <a:rPr lang="en-US" dirty="0"/>
              <a:t>     mov %</a:t>
            </a:r>
            <a:r>
              <a:rPr lang="en-US" dirty="0" err="1"/>
              <a:t>rbx</a:t>
            </a:r>
            <a:r>
              <a:rPr lang="en-US" dirty="0"/>
              <a:t>, %</a:t>
            </a:r>
            <a:r>
              <a:rPr lang="en-US" dirty="0" err="1"/>
              <a:t>rax</a:t>
            </a:r>
            <a:r>
              <a:rPr lang="en-US" dirty="0"/>
              <a:t>   #%</a:t>
            </a:r>
            <a:r>
              <a:rPr lang="en-US" dirty="0" err="1"/>
              <a:t>rax</a:t>
            </a:r>
            <a:r>
              <a:rPr lang="en-US" dirty="0"/>
              <a:t> == 0xBBBBBBBB</a:t>
            </a:r>
          </a:p>
        </p:txBody>
      </p:sp>
    </p:spTree>
    <p:extLst>
      <p:ext uri="{BB962C8B-B14F-4D97-AF65-F5344CB8AC3E}">
        <p14:creationId xmlns:p14="http://schemas.microsoft.com/office/powerpoint/2010/main" val="24245208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15109-FBC5-4E47-97C4-3F99E97DE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Lab Overview,</a:t>
            </a:r>
            <a:r>
              <a:rPr lang="zh-CN" altLang="en-US" dirty="0"/>
              <a:t> </a:t>
            </a:r>
            <a:r>
              <a:rPr lang="en-US" altLang="zh-CN" dirty="0"/>
              <a:t>Advices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0F80A-22E9-45B4-ADAF-9B6988A40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An Example of ROP attack -- </a:t>
            </a:r>
            <a:r>
              <a:rPr lang="en-US" dirty="0"/>
              <a:t>for phase 4/5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DE6425-0B92-4E41-B6EC-D85DDA9C7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1" y="2495034"/>
            <a:ext cx="3128596" cy="16506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2CFE08-0B16-4D6C-B182-766D0A947043}"/>
              </a:ext>
            </a:extLst>
          </p:cNvPr>
          <p:cNvSpPr txBox="1"/>
          <p:nvPr/>
        </p:nvSpPr>
        <p:spPr>
          <a:xfrm>
            <a:off x="750276" y="4276244"/>
            <a:ext cx="54922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Like gets(), </a:t>
            </a:r>
            <a:r>
              <a:rPr lang="en-US" dirty="0" err="1"/>
              <a:t>strcpy</a:t>
            </a:r>
            <a:r>
              <a:rPr lang="en-US" dirty="0"/>
              <a:t>() will not check string size,      so Buffer Overflow Attack is possible</a:t>
            </a:r>
          </a:p>
          <a:p>
            <a:pPr marL="342900" indent="-342900">
              <a:buAutoNum type="arabicPeriod" startAt="2"/>
            </a:pPr>
            <a:r>
              <a:rPr lang="en-US" dirty="0"/>
              <a:t>We want to set %</a:t>
            </a:r>
            <a:r>
              <a:rPr lang="en-US" dirty="0" err="1"/>
              <a:t>rax</a:t>
            </a:r>
            <a:r>
              <a:rPr lang="en-US" dirty="0"/>
              <a:t> to 0</a:t>
            </a:r>
            <a:r>
              <a:rPr lang="en-US" altLang="zh-CN" dirty="0"/>
              <a:t>xBBBBBBBB when “return”</a:t>
            </a:r>
          </a:p>
          <a:p>
            <a:pPr marL="342900" indent="-342900">
              <a:buAutoNum type="arabicPeriod" startAt="2"/>
            </a:pPr>
            <a:r>
              <a:rPr lang="en-US" dirty="0"/>
              <a:t>We find gadgets:</a:t>
            </a:r>
          </a:p>
          <a:p>
            <a:r>
              <a:rPr lang="en-US" dirty="0"/>
              <a:t>	Address1:  mov %</a:t>
            </a:r>
            <a:r>
              <a:rPr lang="en-US" dirty="0" err="1"/>
              <a:t>rbx</a:t>
            </a:r>
            <a:r>
              <a:rPr lang="en-US" dirty="0"/>
              <a:t>, %</a:t>
            </a:r>
            <a:r>
              <a:rPr lang="en-US" dirty="0" err="1"/>
              <a:t>rax</a:t>
            </a:r>
            <a:r>
              <a:rPr lang="en-US" dirty="0"/>
              <a:t>; ret</a:t>
            </a:r>
          </a:p>
          <a:p>
            <a:r>
              <a:rPr lang="en-US" dirty="0"/>
              <a:t>	Address2:  pop %</a:t>
            </a:r>
            <a:r>
              <a:rPr lang="en-US" dirty="0" err="1"/>
              <a:t>rbx</a:t>
            </a:r>
            <a:r>
              <a:rPr lang="en-US" dirty="0"/>
              <a:t>; ret</a:t>
            </a:r>
            <a:endParaRPr lang="en-US" altLang="zh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90DA15-022B-4962-BB04-0E62FEC1A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9216" y="2384334"/>
            <a:ext cx="2592751" cy="34150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5D4306-18C9-4D06-BBB1-BC33898ADF39}"/>
              </a:ext>
            </a:extLst>
          </p:cNvPr>
          <p:cNvSpPr txBox="1"/>
          <p:nvPr/>
        </p:nvSpPr>
        <p:spPr>
          <a:xfrm>
            <a:off x="10018643" y="4276244"/>
            <a:ext cx="107157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local vars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8A9A8F-9B33-426D-9EC4-84707F4C8E6A}"/>
              </a:ext>
            </a:extLst>
          </p:cNvPr>
          <p:cNvSpPr txBox="1"/>
          <p:nvPr/>
        </p:nvSpPr>
        <p:spPr>
          <a:xfrm>
            <a:off x="9613449" y="3340214"/>
            <a:ext cx="246689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overwrite “return </a:t>
            </a:r>
            <a:r>
              <a:rPr lang="en-US" b="1" dirty="0" err="1"/>
              <a:t>addr</a:t>
            </a:r>
            <a:r>
              <a:rPr lang="en-US" b="1" dirty="0"/>
              <a:t>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443403-BCB1-4ADB-8152-53E436F6ED0A}"/>
              </a:ext>
            </a:extLst>
          </p:cNvPr>
          <p:cNvSpPr txBox="1"/>
          <p:nvPr/>
        </p:nvSpPr>
        <p:spPr>
          <a:xfrm>
            <a:off x="7699848" y="3366520"/>
            <a:ext cx="969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</a:t>
            </a:r>
            <a:r>
              <a:rPr lang="en-US" dirty="0" err="1"/>
              <a:t>rsp</a:t>
            </a:r>
            <a:r>
              <a:rPr lang="en-US" dirty="0"/>
              <a:t> 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F213C4-ADE9-40FF-9F4F-1C3ADF64CF38}"/>
              </a:ext>
            </a:extLst>
          </p:cNvPr>
          <p:cNvSpPr txBox="1"/>
          <p:nvPr/>
        </p:nvSpPr>
        <p:spPr>
          <a:xfrm>
            <a:off x="9965591" y="2997188"/>
            <a:ext cx="185691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should be 8 bytes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1F856F-852D-4315-8315-E14320AAF181}"/>
              </a:ext>
            </a:extLst>
          </p:cNvPr>
          <p:cNvSpPr txBox="1"/>
          <p:nvPr/>
        </p:nvSpPr>
        <p:spPr>
          <a:xfrm>
            <a:off x="6117434" y="3366520"/>
            <a:ext cx="133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“</a:t>
            </a:r>
            <a:r>
              <a:rPr lang="en-US" dirty="0" err="1"/>
              <a:t>retq</a:t>
            </a:r>
            <a:r>
              <a:rPr lang="en-US" dirty="0"/>
              <a:t>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091606-6365-49AA-B5BC-2BA2BA98606C}"/>
              </a:ext>
            </a:extLst>
          </p:cNvPr>
          <p:cNvSpPr txBox="1"/>
          <p:nvPr/>
        </p:nvSpPr>
        <p:spPr>
          <a:xfrm>
            <a:off x="7687281" y="2991716"/>
            <a:ext cx="969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</a:t>
            </a:r>
            <a:r>
              <a:rPr lang="en-US" dirty="0" err="1"/>
              <a:t>rsp</a:t>
            </a:r>
            <a:r>
              <a:rPr lang="en-US" dirty="0"/>
              <a:t> 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01B71A1-BAEE-4AFC-9889-52CE633853C9}"/>
              </a:ext>
            </a:extLst>
          </p:cNvPr>
          <p:cNvSpPr/>
          <p:nvPr/>
        </p:nvSpPr>
        <p:spPr>
          <a:xfrm>
            <a:off x="1520687" y="5615609"/>
            <a:ext cx="3260035" cy="5455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E0BC50-A2D2-4D25-8AEA-268394DCA94B}"/>
              </a:ext>
            </a:extLst>
          </p:cNvPr>
          <p:cNvSpPr txBox="1"/>
          <p:nvPr/>
        </p:nvSpPr>
        <p:spPr>
          <a:xfrm>
            <a:off x="5094618" y="5661238"/>
            <a:ext cx="1978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</a:t>
            </a:r>
            <a:r>
              <a:rPr lang="en-US" dirty="0" err="1"/>
              <a:t>rbx</a:t>
            </a:r>
            <a:r>
              <a:rPr lang="en-US" dirty="0"/>
              <a:t>=0xBBBBBBBB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DE3B8E-0110-4471-B1EF-3627AB4F675E}"/>
              </a:ext>
            </a:extLst>
          </p:cNvPr>
          <p:cNvSpPr txBox="1"/>
          <p:nvPr/>
        </p:nvSpPr>
        <p:spPr>
          <a:xfrm>
            <a:off x="7687281" y="2672113"/>
            <a:ext cx="969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</a:t>
            </a:r>
            <a:r>
              <a:rPr lang="en-US" dirty="0" err="1"/>
              <a:t>rsp</a:t>
            </a:r>
            <a:r>
              <a:rPr lang="en-US" dirty="0"/>
              <a:t> 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877B55-660F-46C1-8CD1-65F1B6DA02E0}"/>
              </a:ext>
            </a:extLst>
          </p:cNvPr>
          <p:cNvSpPr txBox="1"/>
          <p:nvPr/>
        </p:nvSpPr>
        <p:spPr>
          <a:xfrm>
            <a:off x="7715822" y="2294563"/>
            <a:ext cx="969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</a:t>
            </a:r>
            <a:r>
              <a:rPr lang="en-US" dirty="0" err="1"/>
              <a:t>rsp</a:t>
            </a:r>
            <a:r>
              <a:rPr lang="en-US" dirty="0"/>
              <a:t> 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1982C02-03EE-44AE-9790-B186F3CEA3D1}"/>
              </a:ext>
            </a:extLst>
          </p:cNvPr>
          <p:cNvSpPr/>
          <p:nvPr/>
        </p:nvSpPr>
        <p:spPr>
          <a:xfrm>
            <a:off x="1532729" y="5300337"/>
            <a:ext cx="3260035" cy="5455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913853-8A1B-4E87-AE8B-8EEB66C62C50}"/>
              </a:ext>
            </a:extLst>
          </p:cNvPr>
          <p:cNvSpPr txBox="1"/>
          <p:nvPr/>
        </p:nvSpPr>
        <p:spPr>
          <a:xfrm>
            <a:off x="5082576" y="5300337"/>
            <a:ext cx="1965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</a:t>
            </a:r>
            <a:r>
              <a:rPr lang="en-US" dirty="0" err="1"/>
              <a:t>rax</a:t>
            </a:r>
            <a:r>
              <a:rPr lang="en-US" dirty="0"/>
              <a:t>=0xBBBBBBBB</a:t>
            </a:r>
          </a:p>
        </p:txBody>
      </p:sp>
    </p:spTree>
    <p:extLst>
      <p:ext uri="{BB962C8B-B14F-4D97-AF65-F5344CB8AC3E}">
        <p14:creationId xmlns:p14="http://schemas.microsoft.com/office/powerpoint/2010/main" val="350003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1" grpId="0"/>
      <p:bldP spid="18" grpId="0"/>
      <p:bldP spid="18" grpId="1"/>
      <p:bldP spid="12" grpId="0" animBg="1"/>
      <p:bldP spid="12" grpId="1" animBg="1"/>
      <p:bldP spid="17" grpId="0"/>
      <p:bldP spid="21" grpId="0"/>
      <p:bldP spid="21" grpId="1"/>
      <p:bldP spid="23" grpId="0"/>
      <p:bldP spid="25" grpId="0" animBg="1"/>
      <p:bldP spid="2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C7AB5-DD14-4C00-A520-23E58CFD4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Lab Overview,</a:t>
            </a:r>
            <a:r>
              <a:rPr lang="zh-CN" altLang="en-US" dirty="0"/>
              <a:t> </a:t>
            </a:r>
            <a:r>
              <a:rPr lang="en-US" altLang="zh-CN" dirty="0"/>
              <a:t>Advices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0394D-DEB1-48D1-9ACD-EB86E7124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40278" cy="44360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find useful gadgets, for phase4/5</a:t>
            </a:r>
          </a:p>
          <a:p>
            <a:pPr lvl="1"/>
            <a:r>
              <a:rPr lang="en-US" dirty="0"/>
              <a:t>in phase 4, gadgets can be found between “</a:t>
            </a:r>
            <a:r>
              <a:rPr lang="en-US" dirty="0" err="1"/>
              <a:t>start_farm</a:t>
            </a:r>
            <a:r>
              <a:rPr lang="en-US" dirty="0"/>
              <a:t>” and “</a:t>
            </a:r>
            <a:r>
              <a:rPr lang="en-US" dirty="0" err="1"/>
              <a:t>mid_farm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in phase 5, gadgets can be found between </a:t>
            </a:r>
            <a:r>
              <a:rPr lang="zh-CN" altLang="en-US" dirty="0"/>
              <a:t>“</a:t>
            </a:r>
            <a:r>
              <a:rPr lang="en-US" altLang="zh-CN" dirty="0" err="1"/>
              <a:t>start_farm</a:t>
            </a:r>
            <a:r>
              <a:rPr lang="zh-CN" altLang="en-US" dirty="0"/>
              <a:t>” </a:t>
            </a:r>
            <a:r>
              <a:rPr lang="en-US" altLang="zh-CN" dirty="0"/>
              <a:t>and “</a:t>
            </a:r>
            <a:r>
              <a:rPr lang="en-US" altLang="zh-CN" dirty="0" err="1"/>
              <a:t>end_farm</a:t>
            </a:r>
            <a:r>
              <a:rPr lang="en-US" altLang="zh-CN" dirty="0"/>
              <a:t>”</a:t>
            </a:r>
          </a:p>
          <a:p>
            <a:pPr lvl="1"/>
            <a:r>
              <a:rPr lang="en-US" dirty="0"/>
              <a:t>2 </a:t>
            </a:r>
            <a:r>
              <a:rPr lang="en-US" altLang="zh-CN" dirty="0"/>
              <a:t>ways </a:t>
            </a:r>
            <a:r>
              <a:rPr lang="en-US" dirty="0"/>
              <a:t>to get assembly code/machine code in between: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gcc</a:t>
            </a:r>
            <a:r>
              <a:rPr lang="en-US" dirty="0">
                <a:latin typeface="Consolas" panose="020B0609020204030204" pitchFamily="49" charset="0"/>
              </a:rPr>
              <a:t> -</a:t>
            </a:r>
            <a:r>
              <a:rPr lang="en-US" dirty="0" err="1">
                <a:latin typeface="Consolas" panose="020B0609020204030204" pitchFamily="49" charset="0"/>
              </a:rPr>
              <a:t>Og</a:t>
            </a:r>
            <a:r>
              <a:rPr lang="en-US" dirty="0">
                <a:latin typeface="Consolas" panose="020B0609020204030204" pitchFamily="49" charset="0"/>
              </a:rPr>
              <a:t> –c </a:t>
            </a:r>
            <a:r>
              <a:rPr lang="en-US" dirty="0" err="1">
                <a:latin typeface="Consolas" panose="020B0609020204030204" pitchFamily="49" charset="0"/>
              </a:rPr>
              <a:t>farm.c</a:t>
            </a:r>
            <a:r>
              <a:rPr lang="en-US" dirty="0">
                <a:latin typeface="Consolas" panose="020B0609020204030204" pitchFamily="49" charset="0"/>
              </a:rPr>
              <a:t> # get </a:t>
            </a:r>
            <a:r>
              <a:rPr lang="en-US" dirty="0" err="1">
                <a:latin typeface="Consolas" panose="020B0609020204030204" pitchFamily="49" charset="0"/>
              </a:rPr>
              <a:t>farm.o</a:t>
            </a:r>
            <a:endParaRPr lang="en-US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objdump</a:t>
            </a:r>
            <a:r>
              <a:rPr lang="en-US" dirty="0">
                <a:latin typeface="Consolas" panose="020B0609020204030204" pitchFamily="49" charset="0"/>
              </a:rPr>
              <a:t> –d </a:t>
            </a:r>
            <a:r>
              <a:rPr lang="en-US" dirty="0" err="1">
                <a:latin typeface="Consolas" panose="020B0609020204030204" pitchFamily="49" charset="0"/>
              </a:rPr>
              <a:t>farm.o</a:t>
            </a:r>
            <a:r>
              <a:rPr lang="en-US" dirty="0">
                <a:latin typeface="Consolas" panose="020B0609020204030204" pitchFamily="49" charset="0"/>
              </a:rPr>
              <a:t> &gt; farm_d.txt # get assembly code/machine code 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objdump</a:t>
            </a:r>
            <a:r>
              <a:rPr lang="en-US" dirty="0">
                <a:latin typeface="Consolas" panose="020B0609020204030204" pitchFamily="49" charset="0"/>
              </a:rPr>
              <a:t> –d </a:t>
            </a:r>
            <a:r>
              <a:rPr lang="en-US" dirty="0" err="1">
                <a:latin typeface="Consolas" panose="020B0609020204030204" pitchFamily="49" charset="0"/>
              </a:rPr>
              <a:t>rtarget</a:t>
            </a:r>
            <a:r>
              <a:rPr lang="en-US" dirty="0">
                <a:latin typeface="Consolas" panose="020B0609020204030204" pitchFamily="49" charset="0"/>
              </a:rPr>
              <a:t> &gt; rtarget_d.txt </a:t>
            </a:r>
            <a:r>
              <a:rPr lang="en-US" dirty="0"/>
              <a:t># to get assembly/machine codes of </a:t>
            </a:r>
            <a:r>
              <a:rPr lang="en-US" dirty="0" err="1"/>
              <a:t>rtarget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    copy codes between &lt;</a:t>
            </a:r>
            <a:r>
              <a:rPr lang="en-US" dirty="0" err="1"/>
              <a:t>start_farm</a:t>
            </a:r>
            <a:r>
              <a:rPr lang="en-US" dirty="0"/>
              <a:t>&gt;,  &lt;</a:t>
            </a:r>
            <a:r>
              <a:rPr lang="en-US" dirty="0" err="1"/>
              <a:t>mid_farm</a:t>
            </a:r>
            <a:r>
              <a:rPr lang="en-US" dirty="0"/>
              <a:t>&gt;/&lt;</a:t>
            </a:r>
            <a:r>
              <a:rPr lang="en-US" dirty="0" err="1"/>
              <a:t>end_farm</a:t>
            </a:r>
            <a:r>
              <a:rPr lang="en-US" dirty="0"/>
              <a:t>&gt; out into farm_d.txt</a:t>
            </a:r>
          </a:p>
          <a:p>
            <a:pPr lvl="1"/>
            <a:r>
              <a:rPr lang="en-US" dirty="0"/>
              <a:t>search certain machine code in farm_d.txt </a:t>
            </a:r>
          </a:p>
          <a:p>
            <a:pPr lvl="2"/>
            <a:r>
              <a:rPr lang="en-US" dirty="0"/>
              <a:t>“attacklab.pdf”</a:t>
            </a:r>
            <a:r>
              <a:rPr lang="zh-CN" altLang="en-US" dirty="0"/>
              <a:t> </a:t>
            </a:r>
            <a:r>
              <a:rPr lang="en-US" altLang="zh-CN" dirty="0"/>
              <a:t>gives</a:t>
            </a:r>
            <a:r>
              <a:rPr lang="zh-CN" altLang="en-US" dirty="0"/>
              <a:t> </a:t>
            </a:r>
            <a:r>
              <a:rPr lang="en-US" altLang="zh-CN" dirty="0"/>
              <a:t>reference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assembly code/machine codes </a:t>
            </a:r>
          </a:p>
          <a:p>
            <a:pPr lvl="2"/>
            <a:r>
              <a:rPr lang="en-US" altLang="zh-CN" dirty="0"/>
              <a:t>note: gadget must followed by “c3” (</a:t>
            </a:r>
            <a:r>
              <a:rPr lang="en-US" altLang="zh-CN" dirty="0" err="1"/>
              <a:t>retq</a:t>
            </a:r>
            <a:r>
              <a:rPr lang="en-US" altLang="zh-CN" dirty="0"/>
              <a:t>); you can have “90” (</a:t>
            </a:r>
            <a:r>
              <a:rPr lang="en-US" altLang="zh-CN" dirty="0" err="1"/>
              <a:t>nop</a:t>
            </a:r>
            <a:r>
              <a:rPr lang="en-US" altLang="zh-CN" dirty="0"/>
              <a:t>) between instructions</a:t>
            </a:r>
          </a:p>
          <a:p>
            <a:pPr lvl="1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96822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b="1" dirty="0"/>
              <a:t>Memory Referencing Bug Example</a:t>
            </a:r>
          </a:p>
        </p:txBody>
      </p:sp>
      <p:sp>
        <p:nvSpPr>
          <p:cNvPr id="19460" name="Rectangle 4"/>
          <p:cNvSpPr>
            <a:spLocks/>
          </p:cNvSpPr>
          <p:nvPr/>
        </p:nvSpPr>
        <p:spPr bwMode="auto">
          <a:xfrm>
            <a:off x="2286000" y="1270000"/>
            <a:ext cx="2209800" cy="13208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struct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{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a[2];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 double d;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} 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</p:txBody>
      </p:sp>
      <p:sp>
        <p:nvSpPr>
          <p:cNvPr id="19461" name="Rectangle 5"/>
          <p:cNvSpPr>
            <a:spLocks/>
          </p:cNvSpPr>
          <p:nvPr/>
        </p:nvSpPr>
        <p:spPr bwMode="auto">
          <a:xfrm>
            <a:off x="5105400" y="1295400"/>
            <a:ext cx="4419600" cy="13716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r>
              <a:rPr lang="en-US" dirty="0"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fun(0)  -&gt;	3.1400000000</a:t>
            </a:r>
            <a:endParaRPr lang="en-US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lvl="0"/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fun(1)  -&gt;</a:t>
            </a:r>
            <a:r>
              <a:rPr lang="en-US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00000000</a:t>
            </a:r>
            <a:endParaRPr lang="en-US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fun(2)  -&gt;</a:t>
            </a:r>
            <a:r>
              <a:rPr lang="en-US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3.1399998665</a:t>
            </a:r>
            <a:endParaRPr lang="en-US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fun(3)  -&gt;</a:t>
            </a:r>
            <a:r>
              <a:rPr lang="en-US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2.0000006104</a:t>
            </a:r>
            <a:endParaRPr lang="en-US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fun(4)  -&gt;</a:t>
            </a:r>
            <a:r>
              <a:rPr lang="en-US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dirty="0">
                <a:latin typeface="Calibri"/>
                <a:ea typeface="Monaco" charset="0"/>
                <a:cs typeface="Calibri"/>
                <a:sym typeface="Courier New" charset="0"/>
              </a:rPr>
              <a:t>Segmentation fault</a:t>
            </a:r>
          </a:p>
          <a:p>
            <a:pPr lvl="0"/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fun(8)  -&gt;</a:t>
            </a:r>
            <a:r>
              <a:rPr lang="en-US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00000000</a:t>
            </a:r>
            <a:endParaRPr lang="en-US" dirty="0">
              <a:solidFill>
                <a:srgbClr val="000000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</p:txBody>
      </p:sp>
      <p:sp>
        <p:nvSpPr>
          <p:cNvPr id="19462" name="AutoShape 6"/>
          <p:cNvSpPr>
            <a:spLocks/>
          </p:cNvSpPr>
          <p:nvPr/>
        </p:nvSpPr>
        <p:spPr bwMode="auto">
          <a:xfrm>
            <a:off x="6172200" y="3124200"/>
            <a:ext cx="304800" cy="3429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w="2857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3" name="Rectangle 7"/>
          <p:cNvSpPr>
            <a:spLocks/>
          </p:cNvSpPr>
          <p:nvPr/>
        </p:nvSpPr>
        <p:spPr bwMode="auto">
          <a:xfrm>
            <a:off x="6629400" y="4953000"/>
            <a:ext cx="2120900" cy="6477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>
              <a:lnSpc>
                <a:spcPct val="110000"/>
              </a:lnSpc>
            </a:pPr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Location accessed by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i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)</a:t>
            </a:r>
          </a:p>
        </p:txBody>
      </p:sp>
      <p:sp>
        <p:nvSpPr>
          <p:cNvPr id="19464" name="Rectangle 8"/>
          <p:cNvSpPr>
            <a:spLocks/>
          </p:cNvSpPr>
          <p:nvPr/>
        </p:nvSpPr>
        <p:spPr bwMode="auto">
          <a:xfrm>
            <a:off x="2286000" y="3352800"/>
            <a:ext cx="1596912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Explanation:</a:t>
            </a:r>
          </a:p>
        </p:txBody>
      </p:sp>
      <p:graphicFrame>
        <p:nvGraphicFramePr>
          <p:cNvPr id="19465" name="Group 9"/>
          <p:cNvGraphicFramePr>
            <a:graphicFrameLocks noGrp="1"/>
          </p:cNvGraphicFramePr>
          <p:nvPr>
            <p:extLst/>
          </p:nvPr>
        </p:nvGraphicFramePr>
        <p:xfrm>
          <a:off x="4038600" y="3124200"/>
          <a:ext cx="2070100" cy="3429000"/>
        </p:xfrm>
        <a:graphic>
          <a:graphicData uri="http://schemas.openxmlformats.org/drawingml/2006/table">
            <a:tbl>
              <a:tblPr/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onaco" charset="0"/>
                          <a:cs typeface="Calibri"/>
                          <a:sym typeface="Monaco" charset="0"/>
                        </a:rPr>
                        <a:t>???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onaco" charset="0"/>
                          <a:cs typeface="Calibri"/>
                          <a:sym typeface="Monaco" charset="0"/>
                        </a:rPr>
                        <a:t>Critical State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onaco" charset="0"/>
                          <a:cs typeface="Calibri"/>
                          <a:sym typeface="Monaco" charset="0"/>
                        </a:rPr>
                        <a:t>Critical State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onaco" charset="0"/>
                          <a:cs typeface="Calibri"/>
                          <a:sym typeface="Monaco" charset="0"/>
                        </a:rPr>
                        <a:t>Critical State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onaco" charset="0"/>
                          <a:cs typeface="Calibri"/>
                          <a:sym typeface="Monaco" charset="0"/>
                        </a:rPr>
                        <a:t>Critical State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onaco" charset="0"/>
                          <a:cs typeface="Courier New" panose="02070309020205020404" pitchFamily="49" charset="0"/>
                          <a:sym typeface="Monaco" charset="0"/>
                        </a:rPr>
                        <a:t>d7 ... d4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onaco" charset="0"/>
                          <a:cs typeface="Courier New" panose="02070309020205020404" pitchFamily="49" charset="0"/>
                          <a:sym typeface="Monaco" charset="0"/>
                        </a:rPr>
                        <a:t>d3 ... d0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onaco" charset="0"/>
                          <a:cs typeface="Courier New" panose="02070309020205020404" pitchFamily="49" charset="0"/>
                          <a:sym typeface="Monaco" charset="0"/>
                        </a:rPr>
                        <a:t>a[1]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onaco" charset="0"/>
                          <a:cs typeface="Courier New" panose="02070309020205020404" pitchFamily="49" charset="0"/>
                          <a:sym typeface="Monaco" charset="0"/>
                        </a:rPr>
                        <a:t>a[0]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AutoShape 6"/>
          <p:cNvSpPr>
            <a:spLocks/>
          </p:cNvSpPr>
          <p:nvPr/>
        </p:nvSpPr>
        <p:spPr bwMode="auto">
          <a:xfrm flipH="1">
            <a:off x="3581400" y="5029200"/>
            <a:ext cx="3048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w="2857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133600" y="5638800"/>
            <a:ext cx="1292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struct_t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6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417514"/>
            <a:ext cx="6858000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Such problems are a BIG deal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295400"/>
            <a:ext cx="8307388" cy="4876800"/>
          </a:xfrm>
        </p:spPr>
        <p:txBody>
          <a:bodyPr/>
          <a:lstStyle/>
          <a:p>
            <a:pPr eaLnBrk="1" hangingPunct="1"/>
            <a:r>
              <a:rPr lang="en-US" dirty="0"/>
              <a:t>Generally called a “buffer overflow”</a:t>
            </a:r>
          </a:p>
          <a:p>
            <a:pPr lvl="1" eaLnBrk="1" hangingPunct="1"/>
            <a:r>
              <a:rPr lang="en-US" dirty="0"/>
              <a:t>when exceeding the memory size allocated for an array</a:t>
            </a:r>
          </a:p>
          <a:p>
            <a:pPr eaLnBrk="1" hangingPunct="1"/>
            <a:r>
              <a:rPr lang="en-US" dirty="0"/>
              <a:t>Why a big deal?</a:t>
            </a:r>
          </a:p>
          <a:p>
            <a:pPr lvl="1" eaLnBrk="1" hangingPunct="1"/>
            <a:r>
              <a:rPr lang="en-US" dirty="0"/>
              <a:t>It’s the #1 technical cause of security vulnerabilities</a:t>
            </a:r>
          </a:p>
          <a:p>
            <a:pPr lvl="2" eaLnBrk="1" hangingPunct="1"/>
            <a:r>
              <a:rPr lang="en-US" dirty="0"/>
              <a:t>#1 overall cause is social engineering / user ignorance</a:t>
            </a:r>
          </a:p>
          <a:p>
            <a:pPr eaLnBrk="1" hangingPunct="1"/>
            <a:r>
              <a:rPr lang="en-US" dirty="0"/>
              <a:t>Most common form</a:t>
            </a:r>
          </a:p>
          <a:p>
            <a:pPr lvl="1" eaLnBrk="1" hangingPunct="1"/>
            <a:r>
              <a:rPr lang="en-US" dirty="0"/>
              <a:t>Unchecked lengths on string inputs</a:t>
            </a:r>
          </a:p>
          <a:p>
            <a:pPr lvl="1" eaLnBrk="1" hangingPunct="1"/>
            <a:r>
              <a:rPr lang="en-US" dirty="0"/>
              <a:t>Particularly for bounded character arrays on the stack</a:t>
            </a:r>
          </a:p>
          <a:p>
            <a:pPr lvl="2" eaLnBrk="1" hangingPunct="1"/>
            <a:r>
              <a:rPr lang="en-US" dirty="0"/>
              <a:t>sometimes referred to as stack smashing</a:t>
            </a:r>
          </a:p>
          <a:p>
            <a:pPr lvl="1" eaLnBrk="1" hangingPunct="1"/>
            <a:endParaRPr lang="en-US" dirty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72013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Grp="1" noChangeArrowheads="1"/>
          </p:cNvSpPr>
          <p:nvPr>
            <p:ph type="title"/>
          </p:nvPr>
        </p:nvSpPr>
        <p:spPr>
          <a:xfrm>
            <a:off x="1905001" y="304800"/>
            <a:ext cx="7591425" cy="762000"/>
          </a:xfrm>
        </p:spPr>
        <p:txBody>
          <a:bodyPr/>
          <a:lstStyle/>
          <a:p>
            <a:pPr eaLnBrk="1" hangingPunct="1"/>
            <a:r>
              <a:rPr lang="en-US"/>
              <a:t>String Library Code</a:t>
            </a:r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905000" y="990600"/>
            <a:ext cx="8153400" cy="57912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/>
              <a:t>Implementation of Unix function </a:t>
            </a:r>
            <a:r>
              <a:rPr lang="en-US" dirty="0">
                <a:latin typeface="Courier New" pitchFamily="49" charset="0"/>
              </a:rPr>
              <a:t>gets()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lvl="1" eaLnBrk="1" hangingPunct="1"/>
            <a:r>
              <a:rPr lang="en-US" dirty="0"/>
              <a:t>No way to specify limit on number of characters to read</a:t>
            </a:r>
          </a:p>
          <a:p>
            <a:pPr eaLnBrk="1" hangingPunct="1"/>
            <a:r>
              <a:rPr lang="en-US" dirty="0"/>
              <a:t>Similar problems with other library functions</a:t>
            </a:r>
          </a:p>
          <a:p>
            <a:pPr lvl="1" eaLnBrk="1" hangingPunct="1"/>
            <a:r>
              <a:rPr lang="en-US" b="1" dirty="0" err="1">
                <a:latin typeface="Courier New" pitchFamily="49" charset="0"/>
              </a:rPr>
              <a:t>strcpy</a:t>
            </a:r>
            <a:r>
              <a:rPr lang="en-US" b="1" dirty="0"/>
              <a:t>, </a:t>
            </a:r>
            <a:r>
              <a:rPr lang="en-US" b="1" dirty="0" err="1">
                <a:latin typeface="Courier New" pitchFamily="49" charset="0"/>
              </a:rPr>
              <a:t>strcat</a:t>
            </a:r>
            <a:r>
              <a:rPr lang="en-US" dirty="0"/>
              <a:t>: Copy strings of arbitrary length</a:t>
            </a:r>
          </a:p>
          <a:p>
            <a:pPr lvl="1" eaLnBrk="1" hangingPunct="1"/>
            <a:r>
              <a:rPr lang="en-US" b="1" dirty="0" err="1">
                <a:latin typeface="Courier New" pitchFamily="49" charset="0"/>
              </a:rPr>
              <a:t>scanf</a:t>
            </a:r>
            <a:r>
              <a:rPr lang="en-US" b="1" dirty="0"/>
              <a:t>, </a:t>
            </a:r>
            <a:r>
              <a:rPr lang="en-US" b="1" dirty="0" err="1">
                <a:latin typeface="Courier New" pitchFamily="49" charset="0"/>
              </a:rPr>
              <a:t>fscanf</a:t>
            </a:r>
            <a:r>
              <a:rPr lang="en-US" b="1" dirty="0"/>
              <a:t>, </a:t>
            </a:r>
            <a:r>
              <a:rPr lang="en-US" b="1" dirty="0" err="1">
                <a:latin typeface="Courier New" pitchFamily="49" charset="0"/>
              </a:rPr>
              <a:t>sscanf</a:t>
            </a:r>
            <a:r>
              <a:rPr lang="en-US" b="1" dirty="0"/>
              <a:t>, </a:t>
            </a:r>
            <a:r>
              <a:rPr lang="en-US" dirty="0"/>
              <a:t>when given </a:t>
            </a:r>
            <a:r>
              <a:rPr lang="en-US" b="1" dirty="0">
                <a:latin typeface="Courier New" pitchFamily="49" charset="0"/>
              </a:rPr>
              <a:t>%s</a:t>
            </a:r>
            <a:r>
              <a:rPr lang="en-US" dirty="0"/>
              <a:t> conversion specification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2576512" y="1309687"/>
            <a:ext cx="5410200" cy="33972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/* Get string from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stdin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*/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char *gets(char *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dest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)</a:t>
            </a:r>
            <a:br>
              <a:rPr lang="en-US" dirty="0">
                <a:latin typeface="Courier New" pitchFamily="49" charset="0"/>
                <a:ea typeface="MS Mincho" pitchFamily="49" charset="-128"/>
              </a:rPr>
            </a:br>
            <a:r>
              <a:rPr lang="en-US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dirty="0">
                <a:latin typeface="Courier New" pitchFamily="49" charset="0"/>
                <a:ea typeface="MS Mincho" pitchFamily="49" charset="-128"/>
              </a:rPr>
            </a:br>
            <a:r>
              <a:rPr lang="en-US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c =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getchar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  char *p =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dest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while (c != EOF &amp;&amp; c != '\n') 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      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*p++ = c;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      c =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getchar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  }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  *p = '\0';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  return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dest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204963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533400"/>
            <a:ext cx="6413500" cy="5730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Vulnerable Buffer Code 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2133600" y="3124200"/>
            <a:ext cx="3657600" cy="82843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call_echo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echo();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2133600" y="1219201"/>
            <a:ext cx="5029200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 /* Way too small!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91400" y="1948935"/>
            <a:ext cx="2459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0"/>
              <a:buChar char="ç"/>
            </a:pPr>
            <a:r>
              <a:rPr lang="en-US" dirty="0">
                <a:solidFill>
                  <a:srgbClr val="C00000"/>
                </a:solidFill>
                <a:latin typeface="Calibri" pitchFamily="34" charset="0"/>
                <a:sym typeface="Wingdings"/>
              </a:rPr>
              <a:t>btw, how big </a:t>
            </a:r>
          </a:p>
          <a:p>
            <a:r>
              <a:rPr lang="en-US" dirty="0">
                <a:solidFill>
                  <a:srgbClr val="C00000"/>
                </a:solidFill>
                <a:latin typeface="Calibri" pitchFamily="34" charset="0"/>
                <a:sym typeface="Wingdings"/>
              </a:rPr>
              <a:t>	is big enough?</a:t>
            </a:r>
            <a:endParaRPr lang="en-US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8566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68500" y="417514"/>
            <a:ext cx="7099300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Buffer Overflow Disassembly</a:t>
            </a:r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1968500" y="1600200"/>
            <a:ext cx="8578850" cy="230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00000000004006cf &lt;echo&gt;: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4006cf:	48 83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ec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18          	sub    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$0x18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4006d3:	48 89 e7      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mov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%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rsp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,%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rdi</a:t>
            </a:r>
            <a:endParaRPr lang="en-US" dirty="0">
              <a:solidFill>
                <a:srgbClr val="C00000"/>
              </a:solidFill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4006d6:	e8 a5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400680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4006db:	48 89 e7      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mov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  %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rsp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,%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rdi</a:t>
            </a:r>
            <a:endParaRPr lang="en-US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4006de:	e8 3d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fe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400520 &lt;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puts@plt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4006e3:	48 83 c4 18          	add    $0x18,%rsp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4006e7:	c3            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retq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endParaRPr lang="ro-RO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2089150" y="4826502"/>
            <a:ext cx="8045450" cy="1474763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4006e8:	48 83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ec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08          	sub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4006ec:	b8 00 00 00 00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mov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  $0x0,%eax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4006f1:	e8 d9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:	48 83 c4 08          	add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4006fa:	c3            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retq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8500" y="4419600"/>
            <a:ext cx="1131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call_echo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68501" y="1138535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echo:</a:t>
            </a:r>
          </a:p>
        </p:txBody>
      </p:sp>
    </p:spTree>
    <p:extLst>
      <p:ext uri="{BB962C8B-B14F-4D97-AF65-F5344CB8AC3E}">
        <p14:creationId xmlns:p14="http://schemas.microsoft.com/office/powerpoint/2010/main" val="197712107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43100" y="493714"/>
            <a:ext cx="6489700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Buffer Overflow Stack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7620000" y="51816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subq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  $0x18, %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rsp</a:t>
            </a:r>
            <a:endParaRPr lang="en-US" sz="1600" dirty="0">
              <a:solidFill>
                <a:srgbClr val="C00000"/>
              </a:solidFill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movq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  %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rsp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, %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rdi</a:t>
            </a:r>
            <a:endParaRPr lang="en-US" sz="1600" dirty="0">
              <a:solidFill>
                <a:srgbClr val="C00000"/>
              </a:solidFill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call 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5257800" y="2286001"/>
            <a:ext cx="5105400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char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[4]; 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/* Way too small!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2057400" y="2503487"/>
            <a:ext cx="1797050" cy="608299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Return Address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(8 bytes)</a:t>
            </a: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4476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4889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2057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Stack Frame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for </a:t>
            </a:r>
            <a:r>
              <a:rPr lang="en-US" dirty="0" err="1">
                <a:latin typeface="Courier New" pitchFamily="49" charset="0"/>
              </a:rPr>
              <a:t>call_echo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60472" name="Rectangle 24"/>
          <p:cNvSpPr>
            <a:spLocks noChangeArrowheads="1"/>
          </p:cNvSpPr>
          <p:nvPr/>
        </p:nvSpPr>
        <p:spPr bwMode="auto">
          <a:xfrm>
            <a:off x="2057401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Courier New" pitchFamily="49" charset="0"/>
              </a:rPr>
              <a:t>[3]</a:t>
            </a:r>
          </a:p>
        </p:txBody>
      </p:sp>
      <p:sp>
        <p:nvSpPr>
          <p:cNvPr id="360473" name="Rectangle 25"/>
          <p:cNvSpPr>
            <a:spLocks noChangeArrowheads="1"/>
          </p:cNvSpPr>
          <p:nvPr/>
        </p:nvSpPr>
        <p:spPr bwMode="auto">
          <a:xfrm>
            <a:off x="2506663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C00000"/>
                </a:solidFill>
                <a:latin typeface="Courier New" pitchFamily="49" charset="0"/>
              </a:rPr>
              <a:t>[2]</a:t>
            </a:r>
          </a:p>
        </p:txBody>
      </p:sp>
      <p:sp>
        <p:nvSpPr>
          <p:cNvPr id="360474" name="Rectangle 26"/>
          <p:cNvSpPr>
            <a:spLocks noChangeArrowheads="1"/>
          </p:cNvSpPr>
          <p:nvPr/>
        </p:nvSpPr>
        <p:spPr bwMode="auto">
          <a:xfrm>
            <a:off x="2955926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C00000"/>
                </a:solidFill>
                <a:latin typeface="Courier New" pitchFamily="49" charset="0"/>
              </a:rPr>
              <a:t>[1]</a:t>
            </a:r>
          </a:p>
        </p:txBody>
      </p:sp>
      <p:sp>
        <p:nvSpPr>
          <p:cNvPr id="360475" name="Rectangle 27"/>
          <p:cNvSpPr>
            <a:spLocks noChangeArrowheads="1"/>
          </p:cNvSpPr>
          <p:nvPr/>
        </p:nvSpPr>
        <p:spPr bwMode="auto">
          <a:xfrm>
            <a:off x="3405188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C00000"/>
                </a:solidFill>
                <a:latin typeface="Courier New" pitchFamily="49" charset="0"/>
              </a:rPr>
              <a:t>[0]</a:t>
            </a:r>
          </a:p>
        </p:txBody>
      </p: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3854451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Courier New" pitchFamily="49" charset="0"/>
              </a:rPr>
              <a:t>buf</a:t>
            </a:r>
            <a:endParaRPr lang="en-US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981201" y="990601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2057400" y="3113088"/>
            <a:ext cx="1797050" cy="153120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20 bytes unused</a:t>
            </a:r>
            <a:endParaRPr 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68135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2411</Words>
  <Application>Microsoft Macintosh PowerPoint</Application>
  <PresentationFormat>Widescreen</PresentationFormat>
  <Paragraphs>710</Paragraphs>
  <Slides>32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6" baseType="lpstr">
      <vt:lpstr>Arial</vt:lpstr>
      <vt:lpstr>Arial Narrow</vt:lpstr>
      <vt:lpstr>Calibri</vt:lpstr>
      <vt:lpstr>Calibri Bold</vt:lpstr>
      <vt:lpstr>Calibri Light</vt:lpstr>
      <vt:lpstr>Consolas</vt:lpstr>
      <vt:lpstr>Courier New</vt:lpstr>
      <vt:lpstr>Courier New Bold</vt:lpstr>
      <vt:lpstr>Gill Sans</vt:lpstr>
      <vt:lpstr>Helvetica</vt:lpstr>
      <vt:lpstr>Times New Roman</vt:lpstr>
      <vt:lpstr>Wingdings</vt:lpstr>
      <vt:lpstr>Wingdings 2</vt:lpstr>
      <vt:lpstr>Office Theme</vt:lpstr>
      <vt:lpstr>CSCI 2400 Recitation: Attack Lab</vt:lpstr>
      <vt:lpstr>Today</vt:lpstr>
      <vt:lpstr>Recall: Memory Referencing Bug Example</vt:lpstr>
      <vt:lpstr>Memory Referencing Bug Example</vt:lpstr>
      <vt:lpstr>Such problems are a BIG deal</vt:lpstr>
      <vt:lpstr>String Library Code</vt:lpstr>
      <vt:lpstr>Vulnerable Buffer Code </vt:lpstr>
      <vt:lpstr>Buffer Overflow Disassembly</vt:lpstr>
      <vt:lpstr>Buffer Overflow Stack</vt:lpstr>
      <vt:lpstr>Buffer Overflow Stack Example</vt:lpstr>
      <vt:lpstr>Buffer Overflow Stack Example #1</vt:lpstr>
      <vt:lpstr>Buffer Overflow Stack Example #2</vt:lpstr>
      <vt:lpstr>Stack Smashing Attacks</vt:lpstr>
      <vt:lpstr>Crafting Smashing String</vt:lpstr>
      <vt:lpstr>Smashing String Effect</vt:lpstr>
      <vt:lpstr>Code Injection Attacks</vt:lpstr>
      <vt:lpstr>What To Do About Buffer Overflow Attacks</vt:lpstr>
      <vt:lpstr>1. Avoid Overflow Vulnerabilities in Code (!)</vt:lpstr>
      <vt:lpstr>Return-Oriented Programming Attacks</vt:lpstr>
      <vt:lpstr>Gadget Example #1</vt:lpstr>
      <vt:lpstr>Gadget Example #2</vt:lpstr>
      <vt:lpstr>ROP Execution</vt:lpstr>
      <vt:lpstr>Attack Lab</vt:lpstr>
      <vt:lpstr>Buffer Overflow Attack</vt:lpstr>
      <vt:lpstr>Agenda </vt:lpstr>
      <vt:lpstr>Attack Lab Overview</vt:lpstr>
      <vt:lpstr>Attack Lab Overview</vt:lpstr>
      <vt:lpstr>Attack Lab Overview, Advices</vt:lpstr>
      <vt:lpstr>Attack Lab Overview, Advices</vt:lpstr>
      <vt:lpstr>Attack Lab Overview, Advices</vt:lpstr>
      <vt:lpstr>Attack Lab Overview, Advices</vt:lpstr>
      <vt:lpstr>Attack Lab Overview, Advices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2400 Recitation: Attack Lab</dc:title>
  <dc:creator>Si Shen</dc:creator>
  <cp:lastModifiedBy>Sepideh Goodarzy</cp:lastModifiedBy>
  <cp:revision>63</cp:revision>
  <dcterms:created xsi:type="dcterms:W3CDTF">2018-06-21T03:21:06Z</dcterms:created>
  <dcterms:modified xsi:type="dcterms:W3CDTF">2019-02-20T18:08:51Z</dcterms:modified>
</cp:coreProperties>
</file>