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33" r:id="rId2"/>
    <p:sldId id="1243" r:id="rId3"/>
    <p:sldId id="1290" r:id="rId4"/>
    <p:sldId id="1291" r:id="rId5"/>
    <p:sldId id="1292" r:id="rId6"/>
    <p:sldId id="1293" r:id="rId7"/>
    <p:sldId id="1294" r:id="rId8"/>
    <p:sldId id="1300" r:id="rId9"/>
    <p:sldId id="1301" r:id="rId10"/>
    <p:sldId id="1302" r:id="rId11"/>
    <p:sldId id="1298" r:id="rId12"/>
    <p:sldId id="1257" r:id="rId13"/>
    <p:sldId id="1303" r:id="rId14"/>
    <p:sldId id="1305" r:id="rId15"/>
    <p:sldId id="1309" r:id="rId16"/>
    <p:sldId id="1323" r:id="rId17"/>
    <p:sldId id="132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0D34-27EE-4B43-AADC-72639F664588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6C2B7-9C2A-425E-9BB6-C0E54572D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97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722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14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3075" y="727075"/>
            <a:ext cx="6364288" cy="3581400"/>
          </a:xfrm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778" y="4551798"/>
            <a:ext cx="5354947" cy="431510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833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1"/>
          <p:cNvSpPr txBox="1">
            <a:spLocks noChangeArrowheads="1"/>
          </p:cNvSpPr>
          <p:nvPr/>
        </p:nvSpPr>
        <p:spPr bwMode="auto">
          <a:xfrm>
            <a:off x="1276247" y="726094"/>
            <a:ext cx="4752421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74391" y="4554201"/>
            <a:ext cx="5354925" cy="4314943"/>
          </a:xfrm>
          <a:noFill/>
          <a:ln/>
        </p:spPr>
        <p:txBody>
          <a:bodyPr wrap="none" lIns="95308" tIns="47654" rIns="95308" bIns="47654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757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/>
          </p:nvPr>
        </p:nvSpPr>
        <p:spPr>
          <a:xfrm>
            <a:off x="974391" y="4554201"/>
            <a:ext cx="5354925" cy="4314943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1278663" y="726094"/>
            <a:ext cx="4754835" cy="358260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301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3184" y="4554201"/>
            <a:ext cx="5356133" cy="4314943"/>
          </a:xfrm>
          <a:noFill/>
          <a:ln/>
        </p:spPr>
        <p:txBody>
          <a:bodyPr lIns="95683" tIns="47003" rIns="95683" bIns="47003"/>
          <a:lstStyle/>
          <a:p>
            <a:endParaRPr lang="en-US"/>
          </a:p>
        </p:txBody>
      </p:sp>
      <p:sp>
        <p:nvSpPr>
          <p:cNvPr id="409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4025" y="715963"/>
            <a:ext cx="6396038" cy="3598862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475589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44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86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23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85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38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73612" cy="3581400"/>
          </a:xfrm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778" y="4551798"/>
            <a:ext cx="5354947" cy="431510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33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8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30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71F84-3517-4034-AEE8-625B73D76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CDCABE-03A2-47B7-AFCA-906E2BF07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1449D-ABCD-47FD-9A97-93780C774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3AA2-1151-443E-B44B-D3C038BB1165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1CB1C-108D-4175-9D60-4877B2E62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CB2E9-2060-4AFF-B7E8-E6AD258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663F-D034-465A-B0D5-A303A9A94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43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25782-F844-4EE3-B316-6D5B34B49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F8682-0E82-40B2-9CEA-61A9B91A9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9DE7F-6F33-4312-90E7-D2AD8154A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3AA2-1151-443E-B44B-D3C038BB1165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56BC5-26FD-40F4-95B9-61BD8CD06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F32F2-2817-4BEA-8F1A-D6A259CBC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663F-D034-465A-B0D5-A303A9A94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25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8CFD4B-4DE5-4BC7-9A58-E658C67E1A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ECA99F-B9C7-458E-BA3F-62C08B70D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D64B2-F4A7-4487-965F-A7B29CC81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3AA2-1151-443E-B44B-D3C038BB1165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D6AFD-6EC9-4C57-87AA-EC82920CB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693DD-E79D-4F6F-B7D7-D8868A72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663F-D034-465A-B0D5-A303A9A94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48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6EC53-1732-4362-9038-80F052B68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26D96-4B03-4D8C-A162-725A9B471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6DE49-4536-443D-90F7-ED3194F4B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3AA2-1151-443E-B44B-D3C038BB1165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A9C4C-5D13-4FA1-B4BD-6E23AFFC1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CACA4-D5D5-43E5-9EF8-47765A289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663F-D034-465A-B0D5-A303A9A94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16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5534D-94C6-478B-B130-BF0A08116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9B8B9-BC64-45A0-8A26-6D804DCB9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EF71B-CEA1-4522-B31F-579244328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3AA2-1151-443E-B44B-D3C038BB1165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B597B-66F6-4D95-9428-E4FBF1E97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88898-3DD6-472B-B4A0-8C1D7697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663F-D034-465A-B0D5-A303A9A94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25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11BE9-956D-4235-996F-156D36D0F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E3C48-7451-45DC-861C-B0274E9762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41FC2F-47CA-4F42-82FF-971477241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C00C1-5EF8-4A52-8520-DD06ED613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3AA2-1151-443E-B44B-D3C038BB1165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FCC00-2EC5-45F3-B61C-0A42FAC5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09818-CCFB-40B4-8138-379FB7AE0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663F-D034-465A-B0D5-A303A9A94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72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81952-058E-4E99-9D64-360E4D3B5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69F5E-D955-4E9A-9B99-A775583B0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E39D7-C4B2-4A24-82F1-576C29DF9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B6BE0F-4FE5-4E00-99E8-3ABABC17AE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57FBB5-252D-4512-BB50-F81AB50824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E709D8-20D2-425E-BCCC-4E5AF38B2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3AA2-1151-443E-B44B-D3C038BB1165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FC3953-8704-46A7-A97F-DDA2A40B5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07E322-BAE6-483D-85B6-EAA137C55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663F-D034-465A-B0D5-A303A9A94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0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A717A-B7D5-4A09-8249-DDC83F9A1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9D29CD-53EB-4597-AFEE-14896150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3AA2-1151-443E-B44B-D3C038BB1165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E7B9F5-C8FB-41FD-88F1-3C3F16CBC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9830B5-C1BC-48C1-8573-9D3C6E3A6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663F-D034-465A-B0D5-A303A9A94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31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02AA9C-D25B-4F81-A7DD-559BA194F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3AA2-1151-443E-B44B-D3C038BB1165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77E304-2BB5-4E37-858B-0304E369A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CD069-806F-4AA3-AAB1-95CE7EBCA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663F-D034-465A-B0D5-A303A9A94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87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3072-A61B-4B8E-9A43-5454912BC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86AFA-B88B-468C-B4E7-A941D0619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B68C34-42FC-4786-8EB1-76ACF5FE1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3770F-B47D-4AFA-9914-32891E52E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3AA2-1151-443E-B44B-D3C038BB1165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CC457-1B63-4C9F-B100-486DB9D7F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A1ACF-49B9-451D-975E-CF16F1C51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663F-D034-465A-B0D5-A303A9A94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81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C6D2A-C99E-4E9E-8F66-CA3F8B81D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591430-07DB-4529-AE47-DF56441CC4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6A886-261A-4FC1-8ACA-4C221DFF4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88376-CAAE-436B-843B-081AEB9A7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3AA2-1151-443E-B44B-D3C038BB1165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E4DA4-7B10-4EF4-BA56-5DEBFDB19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6AE93-FABD-4D64-A42A-508CC97A3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663F-D034-465A-B0D5-A303A9A94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7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B7B5C8-8E58-4A51-95F1-70FBEFA4C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57838-5B3F-4516-A92A-EE729F4A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177ED-754C-4FE7-8A42-C66A7E68A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93AA2-1151-443E-B44B-D3C038BB1165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2BC75-8BED-4905-84AD-0BB15C9790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D844F-39E8-4DB1-BB6D-A536938CB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F663F-D034-465A-B0D5-A303A9A94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28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adh0344@Colorado.edu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oodle.cs.colorado.edu/question/preview.php?id=1691416&amp;cmid=37057&amp;behaviour=deferredfeedback&amp;maxmark=5.0000000&amp;correctness=0&amp;marks=1&amp;markdp=2&amp;feedback&amp;generalfeedback&amp;rightanswer&amp;history" TargetMode="External"/><Relationship Id="rId2" Type="http://schemas.openxmlformats.org/officeDocument/2006/relationships/hyperlink" Target="https://moodle.cs.colorado.edu/question/preview.php?id=1693420&amp;cmid=37057&amp;behaviour=deferredfeedback&amp;maxmark=5.0000000&amp;correctness=0&amp;marks=1&amp;markdp=2&amp;feedback&amp;generalfeedback&amp;rightanswer&amp;histor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209800" y="1035050"/>
            <a:ext cx="7772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/>
              <a:t>Cache Mapping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CSCI 2400: Introduction to Computer Systems</a:t>
            </a:r>
            <a:br>
              <a:rPr lang="en-US" sz="3600" kern="0" dirty="0">
                <a:latin typeface="Calibri" pitchFamily="34" charset="0"/>
                <a:ea typeface="+mj-ea"/>
                <a:cs typeface="+mj-cs"/>
              </a:rPr>
            </a:b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18</a:t>
            </a:r>
            <a:r>
              <a:rPr lang="en-US" sz="2000" kern="0" baseline="30000" dirty="0">
                <a:latin typeface="Calibri" pitchFamily="34" charset="0"/>
                <a:ea typeface="+mj-ea"/>
                <a:cs typeface="+mj-cs"/>
              </a:rPr>
              <a:t>th</a:t>
            </a: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 Lecture, April 22</a:t>
            </a:r>
            <a:r>
              <a:rPr lang="en-US" sz="2000" kern="0" baseline="30000" dirty="0">
                <a:latin typeface="Calibri" pitchFamily="34" charset="0"/>
                <a:ea typeface="+mj-ea"/>
                <a:cs typeface="+mj-cs"/>
              </a:rPr>
              <a:t>nd</a:t>
            </a: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  , 2019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Spring 2019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 bwMode="auto">
          <a:xfrm>
            <a:off x="2209800" y="3334302"/>
            <a:ext cx="7678738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r>
              <a:rPr lang="en-US" sz="2000" b="1" kern="0" dirty="0">
                <a:latin typeface="Calibri" pitchFamily="34" charset="0"/>
              </a:rPr>
              <a:t>Instructor: SANDESH DHAWASKAR SATHYANARAYANA</a:t>
            </a:r>
            <a:r>
              <a:rPr lang="en-US" sz="2000" kern="0" dirty="0">
                <a:latin typeface="Calibri" pitchFamily="34" charset="0"/>
              </a:rPr>
              <a:t> 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endParaRPr lang="en-US" sz="2000" kern="0" dirty="0">
              <a:latin typeface="Calibri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r>
              <a:rPr lang="en-US" sz="2000" kern="0" dirty="0">
                <a:latin typeface="Calibri" pitchFamily="34" charset="0"/>
              </a:rPr>
              <a:t>Email ID: </a:t>
            </a:r>
            <a:r>
              <a:rPr lang="en-US" sz="2000" kern="0" dirty="0">
                <a:latin typeface="Calibri" pitchFamily="34" charset="0"/>
                <a:hlinkClick r:id="rId2"/>
              </a:rPr>
              <a:t>sadh0344@Colorado.edu</a:t>
            </a:r>
            <a:endParaRPr lang="en-US" sz="2000" kern="0" dirty="0">
              <a:latin typeface="Calibri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endParaRPr lang="en-US" sz="2000" kern="0" dirty="0">
              <a:latin typeface="Calibri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r>
              <a:rPr lang="en-US" sz="2000" kern="0" dirty="0">
                <a:latin typeface="Calibri" pitchFamily="34" charset="0"/>
              </a:rPr>
              <a:t>Slides are adopted from CMU text book slides</a:t>
            </a:r>
          </a:p>
        </p:txBody>
      </p:sp>
    </p:spTree>
    <p:extLst>
      <p:ext uri="{BB962C8B-B14F-4D97-AF65-F5344CB8AC3E}">
        <p14:creationId xmlns:p14="http://schemas.microsoft.com/office/powerpoint/2010/main" val="1152223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763" y="445070"/>
            <a:ext cx="8245269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E-way Set Associative Cache (Here: E = 2)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905001" y="1154669"/>
            <a:ext cx="3544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E = 2: Two lines per set</a:t>
            </a:r>
          </a:p>
          <a:p>
            <a:r>
              <a:rPr lang="en-US" dirty="0">
                <a:latin typeface="Calibri" pitchFamily="34" charset="0"/>
              </a:rPr>
              <a:t>Assume: cache block size B=8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8090078" y="186275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9080678" y="186275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9842678" y="1862752"/>
            <a:ext cx="520522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8001001" y="1522790"/>
            <a:ext cx="2126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short </a:t>
            </a:r>
            <a:r>
              <a:rPr lang="en-US" dirty="0" err="1">
                <a:latin typeface="Calibri" pitchFamily="34" charset="0"/>
              </a:rPr>
              <a:t>int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1981200" y="3200401"/>
            <a:ext cx="70866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2130607" y="3276604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3423925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16" name="Rectangle 115"/>
          <p:cNvSpPr/>
          <p:nvPr/>
        </p:nvSpPr>
        <p:spPr bwMode="auto">
          <a:xfrm>
            <a:off x="3659243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17" name="Rectangle 116"/>
          <p:cNvSpPr/>
          <p:nvPr/>
        </p:nvSpPr>
        <p:spPr bwMode="auto">
          <a:xfrm>
            <a:off x="3884368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18" name="Rectangle 117"/>
          <p:cNvSpPr/>
          <p:nvPr/>
        </p:nvSpPr>
        <p:spPr bwMode="auto">
          <a:xfrm>
            <a:off x="5111908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19" name="Rectangle 118"/>
          <p:cNvSpPr/>
          <p:nvPr/>
        </p:nvSpPr>
        <p:spPr bwMode="auto">
          <a:xfrm>
            <a:off x="2644789" y="3375269"/>
            <a:ext cx="61978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20" name="Rectangle 119"/>
          <p:cNvSpPr/>
          <p:nvPr/>
        </p:nvSpPr>
        <p:spPr bwMode="auto">
          <a:xfrm>
            <a:off x="2239929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4120310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22" name="Rectangle 121"/>
          <p:cNvSpPr/>
          <p:nvPr/>
        </p:nvSpPr>
        <p:spPr bwMode="auto">
          <a:xfrm>
            <a:off x="4860538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23" name="Rectangle 122"/>
          <p:cNvSpPr/>
          <p:nvPr/>
        </p:nvSpPr>
        <p:spPr bwMode="auto">
          <a:xfrm>
            <a:off x="4608545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24" name="Rectangle 123"/>
          <p:cNvSpPr/>
          <p:nvPr/>
        </p:nvSpPr>
        <p:spPr bwMode="auto">
          <a:xfrm>
            <a:off x="4356551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03" name="Rectangle 102"/>
          <p:cNvSpPr/>
          <p:nvPr/>
        </p:nvSpPr>
        <p:spPr bwMode="auto">
          <a:xfrm>
            <a:off x="5604935" y="3279847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6898253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7133571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06" name="Rectangle 105"/>
          <p:cNvSpPr/>
          <p:nvPr/>
        </p:nvSpPr>
        <p:spPr bwMode="auto">
          <a:xfrm>
            <a:off x="7358696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07" name="Rectangle 106"/>
          <p:cNvSpPr/>
          <p:nvPr/>
        </p:nvSpPr>
        <p:spPr bwMode="auto">
          <a:xfrm>
            <a:off x="8586236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08" name="Rectangle 107"/>
          <p:cNvSpPr/>
          <p:nvPr/>
        </p:nvSpPr>
        <p:spPr bwMode="auto">
          <a:xfrm>
            <a:off x="6119117" y="33785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5714257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7594638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8334866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12" name="Rectangle 111"/>
          <p:cNvSpPr/>
          <p:nvPr/>
        </p:nvSpPr>
        <p:spPr bwMode="auto">
          <a:xfrm>
            <a:off x="8082873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13" name="Rectangle 112"/>
          <p:cNvSpPr/>
          <p:nvPr/>
        </p:nvSpPr>
        <p:spPr bwMode="auto">
          <a:xfrm>
            <a:off x="7830879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cxnSp>
        <p:nvCxnSpPr>
          <p:cNvPr id="231" name="Shape 230"/>
          <p:cNvCxnSpPr>
            <a:stCxn id="129" idx="2"/>
            <a:endCxn id="100" idx="3"/>
          </p:cNvCxnSpPr>
          <p:nvPr/>
        </p:nvCxnSpPr>
        <p:spPr bwMode="auto">
          <a:xfrm rot="5400000">
            <a:off x="8578128" y="2623272"/>
            <a:ext cx="1373222" cy="393878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hape 131"/>
          <p:cNvCxnSpPr>
            <a:stCxn id="128" idx="1"/>
            <a:endCxn id="108" idx="0"/>
          </p:cNvCxnSpPr>
          <p:nvPr/>
        </p:nvCxnSpPr>
        <p:spPr bwMode="auto">
          <a:xfrm rot="10800000" flipV="1">
            <a:off x="6429013" y="1998176"/>
            <a:ext cx="1661067" cy="1380336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hape 133"/>
          <p:cNvCxnSpPr>
            <a:stCxn id="128" idx="1"/>
            <a:endCxn id="119" idx="0"/>
          </p:cNvCxnSpPr>
          <p:nvPr/>
        </p:nvCxnSpPr>
        <p:spPr bwMode="auto">
          <a:xfrm rot="10800000" flipV="1">
            <a:off x="2954685" y="1998176"/>
            <a:ext cx="5135395" cy="1377093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5" name="TextBox 134"/>
          <p:cNvSpPr txBox="1"/>
          <p:nvPr/>
        </p:nvSpPr>
        <p:spPr>
          <a:xfrm>
            <a:off x="4953001" y="1981200"/>
            <a:ext cx="15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compare both</a:t>
            </a:r>
          </a:p>
        </p:txBody>
      </p:sp>
      <p:cxnSp>
        <p:nvCxnSpPr>
          <p:cNvPr id="136" name="Straight Connector 135"/>
          <p:cNvCxnSpPr/>
          <p:nvPr/>
        </p:nvCxnSpPr>
        <p:spPr bwMode="auto">
          <a:xfrm rot="5400000">
            <a:off x="2160949" y="3171463"/>
            <a:ext cx="400914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8" name="TextBox 137"/>
          <p:cNvSpPr txBox="1"/>
          <p:nvPr/>
        </p:nvSpPr>
        <p:spPr>
          <a:xfrm>
            <a:off x="1981200" y="2628106"/>
            <a:ext cx="102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valid?  + 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2942537" y="2641599"/>
            <a:ext cx="183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match: yes (= hit)</a:t>
            </a:r>
          </a:p>
        </p:txBody>
      </p:sp>
      <p:cxnSp>
        <p:nvCxnSpPr>
          <p:cNvPr id="143" name="Elbow Connector 142"/>
          <p:cNvCxnSpPr>
            <a:stCxn id="130" idx="2"/>
            <a:endCxn id="124" idx="2"/>
          </p:cNvCxnSpPr>
          <p:nvPr/>
        </p:nvCxnSpPr>
        <p:spPr bwMode="auto">
          <a:xfrm rot="5400000">
            <a:off x="6540511" y="75949"/>
            <a:ext cx="1504779" cy="5620080"/>
          </a:xfrm>
          <a:prstGeom prst="bentConnector3">
            <a:avLst>
              <a:gd name="adj1" fmla="val 148388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5" name="TextBox 144"/>
          <p:cNvSpPr txBox="1"/>
          <p:nvPr/>
        </p:nvSpPr>
        <p:spPr>
          <a:xfrm>
            <a:off x="6629400" y="4355068"/>
            <a:ext cx="130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block offset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2648186" y="3377238"/>
            <a:ext cx="619789" cy="26311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</p:spTree>
    <p:extLst>
      <p:ext uri="{BB962C8B-B14F-4D97-AF65-F5344CB8AC3E}">
        <p14:creationId xmlns:p14="http://schemas.microsoft.com/office/powerpoint/2010/main" val="399051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138" grpId="0"/>
      <p:bldP spid="139" grpId="0"/>
      <p:bldP spid="145" grpId="0"/>
      <p:bldP spid="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763" y="445070"/>
            <a:ext cx="8245269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E-way Set Associative Cache (Here: E = 2)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905001" y="1154669"/>
            <a:ext cx="3544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E = 2: Two lines per set</a:t>
            </a:r>
          </a:p>
          <a:p>
            <a:r>
              <a:rPr lang="en-US" dirty="0">
                <a:latin typeface="Calibri" pitchFamily="34" charset="0"/>
              </a:rPr>
              <a:t>Assume: cache block size B=8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8090078" y="186275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9080678" y="186275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9842678" y="1862752"/>
            <a:ext cx="520522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8001001" y="1522790"/>
            <a:ext cx="2126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short </a:t>
            </a:r>
            <a:r>
              <a:rPr lang="en-US" dirty="0" err="1">
                <a:latin typeface="Calibri" pitchFamily="34" charset="0"/>
              </a:rPr>
              <a:t>int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1981200" y="3200401"/>
            <a:ext cx="70866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2130607" y="3276604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3423925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16" name="Rectangle 115"/>
          <p:cNvSpPr/>
          <p:nvPr/>
        </p:nvSpPr>
        <p:spPr bwMode="auto">
          <a:xfrm>
            <a:off x="3659243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17" name="Rectangle 116"/>
          <p:cNvSpPr/>
          <p:nvPr/>
        </p:nvSpPr>
        <p:spPr bwMode="auto">
          <a:xfrm>
            <a:off x="3884368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18" name="Rectangle 117"/>
          <p:cNvSpPr/>
          <p:nvPr/>
        </p:nvSpPr>
        <p:spPr bwMode="auto">
          <a:xfrm>
            <a:off x="5111908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19" name="Rectangle 118"/>
          <p:cNvSpPr/>
          <p:nvPr/>
        </p:nvSpPr>
        <p:spPr bwMode="auto">
          <a:xfrm>
            <a:off x="2644789" y="3375269"/>
            <a:ext cx="619789" cy="26311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20" name="Rectangle 119"/>
          <p:cNvSpPr/>
          <p:nvPr/>
        </p:nvSpPr>
        <p:spPr bwMode="auto">
          <a:xfrm>
            <a:off x="2239929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4120310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22" name="Rectangle 121"/>
          <p:cNvSpPr/>
          <p:nvPr/>
        </p:nvSpPr>
        <p:spPr bwMode="auto">
          <a:xfrm>
            <a:off x="4860538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23" name="Rectangle 122"/>
          <p:cNvSpPr/>
          <p:nvPr/>
        </p:nvSpPr>
        <p:spPr bwMode="auto">
          <a:xfrm>
            <a:off x="4608545" y="3375269"/>
            <a:ext cx="252617" cy="26311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24" name="Rectangle 123"/>
          <p:cNvSpPr/>
          <p:nvPr/>
        </p:nvSpPr>
        <p:spPr bwMode="auto">
          <a:xfrm>
            <a:off x="4356551" y="3375269"/>
            <a:ext cx="252617" cy="26311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03" name="Rectangle 102"/>
          <p:cNvSpPr/>
          <p:nvPr/>
        </p:nvSpPr>
        <p:spPr bwMode="auto">
          <a:xfrm>
            <a:off x="5604935" y="3279847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6898253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7133571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06" name="Rectangle 105"/>
          <p:cNvSpPr/>
          <p:nvPr/>
        </p:nvSpPr>
        <p:spPr bwMode="auto">
          <a:xfrm>
            <a:off x="7358696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07" name="Rectangle 106"/>
          <p:cNvSpPr/>
          <p:nvPr/>
        </p:nvSpPr>
        <p:spPr bwMode="auto">
          <a:xfrm>
            <a:off x="8586236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08" name="Rectangle 107"/>
          <p:cNvSpPr/>
          <p:nvPr/>
        </p:nvSpPr>
        <p:spPr bwMode="auto">
          <a:xfrm>
            <a:off x="6119117" y="33785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5714257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7594638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8334866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12" name="Rectangle 111"/>
          <p:cNvSpPr/>
          <p:nvPr/>
        </p:nvSpPr>
        <p:spPr bwMode="auto">
          <a:xfrm>
            <a:off x="8082873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13" name="Rectangle 112"/>
          <p:cNvSpPr/>
          <p:nvPr/>
        </p:nvSpPr>
        <p:spPr bwMode="auto">
          <a:xfrm>
            <a:off x="7830879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cxnSp>
        <p:nvCxnSpPr>
          <p:cNvPr id="231" name="Shape 230"/>
          <p:cNvCxnSpPr>
            <a:stCxn id="129" idx="2"/>
            <a:endCxn id="100" idx="3"/>
          </p:cNvCxnSpPr>
          <p:nvPr/>
        </p:nvCxnSpPr>
        <p:spPr bwMode="auto">
          <a:xfrm rot="5400000">
            <a:off x="8578128" y="2623272"/>
            <a:ext cx="1373222" cy="393878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hape 131"/>
          <p:cNvCxnSpPr>
            <a:stCxn id="128" idx="1"/>
            <a:endCxn id="108" idx="0"/>
          </p:cNvCxnSpPr>
          <p:nvPr/>
        </p:nvCxnSpPr>
        <p:spPr bwMode="auto">
          <a:xfrm rot="10800000" flipV="1">
            <a:off x="6429013" y="1998176"/>
            <a:ext cx="1661067" cy="1380336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hape 133"/>
          <p:cNvCxnSpPr>
            <a:stCxn id="128" idx="1"/>
            <a:endCxn id="119" idx="0"/>
          </p:cNvCxnSpPr>
          <p:nvPr/>
        </p:nvCxnSpPr>
        <p:spPr bwMode="auto">
          <a:xfrm rot="10800000" flipV="1">
            <a:off x="2954685" y="1998176"/>
            <a:ext cx="5135395" cy="1377093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5" name="TextBox 134"/>
          <p:cNvSpPr txBox="1"/>
          <p:nvPr/>
        </p:nvSpPr>
        <p:spPr>
          <a:xfrm>
            <a:off x="4953001" y="1981200"/>
            <a:ext cx="152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compare both</a:t>
            </a:r>
          </a:p>
        </p:txBody>
      </p:sp>
      <p:cxnSp>
        <p:nvCxnSpPr>
          <p:cNvPr id="136" name="Straight Connector 135"/>
          <p:cNvCxnSpPr/>
          <p:nvPr/>
        </p:nvCxnSpPr>
        <p:spPr bwMode="auto">
          <a:xfrm rot="5400000">
            <a:off x="2160949" y="3171463"/>
            <a:ext cx="400914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8" name="TextBox 137"/>
          <p:cNvSpPr txBox="1"/>
          <p:nvPr/>
        </p:nvSpPr>
        <p:spPr>
          <a:xfrm>
            <a:off x="1981200" y="2641599"/>
            <a:ext cx="102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valid?  + 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2942537" y="2641599"/>
            <a:ext cx="183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match: yes (= hit)</a:t>
            </a:r>
          </a:p>
        </p:txBody>
      </p:sp>
      <p:cxnSp>
        <p:nvCxnSpPr>
          <p:cNvPr id="143" name="Elbow Connector 142"/>
          <p:cNvCxnSpPr>
            <a:stCxn id="130" idx="2"/>
            <a:endCxn id="124" idx="2"/>
          </p:cNvCxnSpPr>
          <p:nvPr/>
        </p:nvCxnSpPr>
        <p:spPr bwMode="auto">
          <a:xfrm rot="5400000">
            <a:off x="6540511" y="75949"/>
            <a:ext cx="1504779" cy="5620080"/>
          </a:xfrm>
          <a:prstGeom prst="bentConnector3">
            <a:avLst>
              <a:gd name="adj1" fmla="val 148388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5" name="TextBox 144"/>
          <p:cNvSpPr txBox="1"/>
          <p:nvPr/>
        </p:nvSpPr>
        <p:spPr>
          <a:xfrm>
            <a:off x="6629400" y="4355068"/>
            <a:ext cx="130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block offset</a:t>
            </a:r>
          </a:p>
        </p:txBody>
      </p:sp>
      <p:sp>
        <p:nvSpPr>
          <p:cNvPr id="43" name="Down Arrow 42"/>
          <p:cNvSpPr/>
          <p:nvPr/>
        </p:nvSpPr>
        <p:spPr bwMode="auto">
          <a:xfrm flipV="1">
            <a:off x="4241407" y="3733800"/>
            <a:ext cx="733658" cy="10668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327399" y="4812268"/>
            <a:ext cx="2570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short </a:t>
            </a:r>
            <a:r>
              <a:rPr lang="en-US" dirty="0" err="1">
                <a:latin typeface="Calibri" pitchFamily="34" charset="0"/>
              </a:rPr>
              <a:t>int</a:t>
            </a:r>
            <a:r>
              <a:rPr lang="en-US" dirty="0">
                <a:latin typeface="Calibri" pitchFamily="34" charset="0"/>
              </a:rPr>
              <a:t> (2 Bytes) is here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981201" y="5334000"/>
            <a:ext cx="59577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No match (= miss): 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One line in set is selected for eviction and replacement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Replacement policies: random, least recently used (LRU), …</a:t>
            </a:r>
          </a:p>
        </p:txBody>
      </p:sp>
    </p:spTree>
    <p:extLst>
      <p:ext uri="{BB962C8B-B14F-4D97-AF65-F5344CB8AC3E}">
        <p14:creationId xmlns:p14="http://schemas.microsoft.com/office/powerpoint/2010/main" val="276838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02" name="Rectangle 50"/>
          <p:cNvSpPr>
            <a:spLocks noChangeArrowheads="1"/>
          </p:cNvSpPr>
          <p:nvPr/>
        </p:nvSpPr>
        <p:spPr bwMode="auto">
          <a:xfrm>
            <a:off x="5446714" y="5213016"/>
            <a:ext cx="2662237" cy="397545"/>
          </a:xfrm>
          <a:prstGeom prst="rect">
            <a:avLst/>
          </a:prstGeom>
          <a:solidFill>
            <a:srgbClr val="DEDFF5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 anchor="ctr">
            <a:prstTxWarp prst="textNoShape">
              <a:avLst/>
            </a:prstTxWarp>
            <a:spAutoFit/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801" name="Rectangle 49"/>
          <p:cNvSpPr>
            <a:spLocks noChangeArrowheads="1"/>
          </p:cNvSpPr>
          <p:nvPr/>
        </p:nvSpPr>
        <p:spPr bwMode="auto">
          <a:xfrm>
            <a:off x="5446714" y="6030578"/>
            <a:ext cx="2662237" cy="397545"/>
          </a:xfrm>
          <a:prstGeom prst="rect">
            <a:avLst/>
          </a:prstGeom>
          <a:solidFill>
            <a:srgbClr val="DEDFF5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 anchor="ctr">
            <a:prstTxWarp prst="textNoShape">
              <a:avLst/>
            </a:prstTxWarp>
            <a:spAutoFit/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81018" y="435678"/>
            <a:ext cx="8101182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2-Way Set Associative Cache Simulation</a:t>
            </a:r>
          </a:p>
        </p:txBody>
      </p:sp>
      <p:sp>
        <p:nvSpPr>
          <p:cNvPr id="202755" name="Rectangle 3"/>
          <p:cNvSpPr>
            <a:spLocks noChangeArrowheads="1"/>
          </p:cNvSpPr>
          <p:nvPr/>
        </p:nvSpPr>
        <p:spPr bwMode="auto">
          <a:xfrm>
            <a:off x="4735514" y="1712244"/>
            <a:ext cx="5475287" cy="2859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M=16 byte addresses, B=2 bytes/block,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S=2 sets, E=2 blocks/set</a:t>
            </a:r>
          </a:p>
          <a:p>
            <a:pPr algn="l">
              <a:lnSpc>
                <a:spcPct val="100000"/>
              </a:lnSpc>
            </a:pPr>
            <a:endParaRPr lang="en-US" sz="2000" dirty="0">
              <a:latin typeface="Calibri"/>
              <a:cs typeface="Calibri"/>
            </a:endParaRP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Address trace (reads, one byte per read):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0	[</a:t>
            </a:r>
            <a:r>
              <a:rPr lang="en-US" sz="2000" dirty="0">
                <a:solidFill>
                  <a:srgbClr val="C00000"/>
                </a:solidFill>
                <a:latin typeface="Calibri"/>
                <a:cs typeface="Calibri"/>
              </a:rPr>
              <a:t>00</a:t>
            </a:r>
            <a:r>
              <a:rPr lang="en-US" sz="2000" u="sng" dirty="0">
                <a:solidFill>
                  <a:srgbClr val="0070C0"/>
                </a:solidFill>
                <a:latin typeface="Calibri"/>
                <a:cs typeface="Calibri"/>
              </a:rPr>
              <a:t>0</a:t>
            </a:r>
            <a:r>
              <a:rPr lang="en-US" sz="2000" dirty="0">
                <a:solidFill>
                  <a:srgbClr val="008000"/>
                </a:solidFill>
                <a:latin typeface="Calibri"/>
                <a:cs typeface="Calibri"/>
              </a:rPr>
              <a:t>0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],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1	[</a:t>
            </a:r>
            <a:r>
              <a:rPr lang="en-US" sz="2000" dirty="0">
                <a:solidFill>
                  <a:srgbClr val="C00000"/>
                </a:solidFill>
                <a:latin typeface="Calibri"/>
                <a:cs typeface="Calibri"/>
              </a:rPr>
              <a:t>00</a:t>
            </a:r>
            <a:r>
              <a:rPr lang="en-US" sz="2000" u="sng" dirty="0">
                <a:solidFill>
                  <a:srgbClr val="0070C0"/>
                </a:solidFill>
                <a:latin typeface="Calibri"/>
                <a:cs typeface="Calibri"/>
              </a:rPr>
              <a:t>0</a:t>
            </a:r>
            <a:r>
              <a:rPr lang="en-US" sz="2000" dirty="0">
                <a:solidFill>
                  <a:srgbClr val="008000"/>
                </a:solidFill>
                <a:latin typeface="Calibri"/>
                <a:cs typeface="Calibri"/>
              </a:rPr>
              <a:t>1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], 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7	[</a:t>
            </a:r>
            <a:r>
              <a:rPr lang="en-US" sz="2000" dirty="0">
                <a:solidFill>
                  <a:srgbClr val="C00000"/>
                </a:solidFill>
                <a:latin typeface="Calibri"/>
                <a:cs typeface="Calibri"/>
              </a:rPr>
              <a:t>01</a:t>
            </a:r>
            <a:r>
              <a:rPr lang="en-US" sz="2000" u="sng" dirty="0">
                <a:solidFill>
                  <a:srgbClr val="0070C0"/>
                </a:solidFill>
                <a:latin typeface="Calibri"/>
                <a:cs typeface="Calibri"/>
              </a:rPr>
              <a:t>1</a:t>
            </a:r>
            <a:r>
              <a:rPr lang="en-US" sz="2000" dirty="0">
                <a:solidFill>
                  <a:srgbClr val="008000"/>
                </a:solidFill>
                <a:latin typeface="Calibri"/>
                <a:cs typeface="Calibri"/>
              </a:rPr>
              <a:t>1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], 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8	[</a:t>
            </a:r>
            <a:r>
              <a:rPr lang="en-US" sz="2000" dirty="0">
                <a:solidFill>
                  <a:srgbClr val="C00000"/>
                </a:solidFill>
                <a:latin typeface="Calibri"/>
                <a:cs typeface="Calibri"/>
              </a:rPr>
              <a:t>10</a:t>
            </a:r>
            <a:r>
              <a:rPr lang="en-US" sz="2000" u="sng" dirty="0">
                <a:solidFill>
                  <a:srgbClr val="0070C0"/>
                </a:solidFill>
                <a:latin typeface="Calibri"/>
                <a:cs typeface="Calibri"/>
              </a:rPr>
              <a:t>0</a:t>
            </a:r>
            <a:r>
              <a:rPr lang="en-US" sz="2000" dirty="0">
                <a:solidFill>
                  <a:srgbClr val="008000"/>
                </a:solidFill>
                <a:latin typeface="Calibri"/>
                <a:cs typeface="Calibri"/>
              </a:rPr>
              <a:t>0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], 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0	[</a:t>
            </a:r>
            <a:r>
              <a:rPr lang="en-US" sz="2000" dirty="0">
                <a:solidFill>
                  <a:srgbClr val="C00000"/>
                </a:solidFill>
                <a:latin typeface="Calibri"/>
                <a:cs typeface="Calibri"/>
              </a:rPr>
              <a:t>00</a:t>
            </a:r>
            <a:r>
              <a:rPr lang="en-US" sz="2000" u="sng" dirty="0">
                <a:solidFill>
                  <a:srgbClr val="0070C0"/>
                </a:solidFill>
                <a:latin typeface="Calibri"/>
                <a:cs typeface="Calibri"/>
              </a:rPr>
              <a:t>0</a:t>
            </a:r>
            <a:r>
              <a:rPr lang="en-US" sz="2000" dirty="0">
                <a:solidFill>
                  <a:srgbClr val="008000"/>
                </a:solidFill>
                <a:latin typeface="Calibri"/>
                <a:cs typeface="Calibri"/>
              </a:rPr>
              <a:t>0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</a:t>
            </a:r>
          </a:p>
        </p:txBody>
      </p:sp>
      <p:sp>
        <p:nvSpPr>
          <p:cNvPr id="202756" name="Rectangle 4"/>
          <p:cNvSpPr>
            <a:spLocks noChangeArrowheads="1"/>
          </p:cNvSpPr>
          <p:nvPr/>
        </p:nvSpPr>
        <p:spPr bwMode="auto">
          <a:xfrm>
            <a:off x="1981200" y="1841500"/>
            <a:ext cx="703262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C00000"/>
                </a:solidFill>
                <a:latin typeface="Calibri"/>
                <a:cs typeface="Calibri"/>
              </a:rPr>
              <a:t>xx</a:t>
            </a:r>
          </a:p>
        </p:txBody>
      </p:sp>
      <p:sp>
        <p:nvSpPr>
          <p:cNvPr id="202757" name="Rectangle 5"/>
          <p:cNvSpPr>
            <a:spLocks noChangeArrowheads="1"/>
          </p:cNvSpPr>
          <p:nvPr/>
        </p:nvSpPr>
        <p:spPr bwMode="auto">
          <a:xfrm>
            <a:off x="2100263" y="1507456"/>
            <a:ext cx="52638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t=2</a:t>
            </a:r>
          </a:p>
        </p:txBody>
      </p:sp>
      <p:sp>
        <p:nvSpPr>
          <p:cNvPr id="202758" name="Rectangle 6"/>
          <p:cNvSpPr>
            <a:spLocks noChangeArrowheads="1"/>
          </p:cNvSpPr>
          <p:nvPr/>
        </p:nvSpPr>
        <p:spPr bwMode="auto">
          <a:xfrm>
            <a:off x="2728913" y="1507456"/>
            <a:ext cx="55393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s=1</a:t>
            </a:r>
          </a:p>
        </p:txBody>
      </p:sp>
      <p:sp>
        <p:nvSpPr>
          <p:cNvPr id="202759" name="Rectangle 7"/>
          <p:cNvSpPr>
            <a:spLocks noChangeArrowheads="1"/>
          </p:cNvSpPr>
          <p:nvPr/>
        </p:nvSpPr>
        <p:spPr bwMode="auto">
          <a:xfrm>
            <a:off x="3468687" y="1507456"/>
            <a:ext cx="58123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b=1</a:t>
            </a:r>
          </a:p>
        </p:txBody>
      </p:sp>
      <p:sp>
        <p:nvSpPr>
          <p:cNvPr id="202760" name="Rectangle 8"/>
          <p:cNvSpPr>
            <a:spLocks noChangeArrowheads="1"/>
          </p:cNvSpPr>
          <p:nvPr/>
        </p:nvSpPr>
        <p:spPr bwMode="auto">
          <a:xfrm>
            <a:off x="2698750" y="1841500"/>
            <a:ext cx="703262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0070C0"/>
                </a:solidFill>
                <a:latin typeface="Calibri"/>
                <a:cs typeface="Calibri"/>
              </a:rPr>
              <a:t>x</a:t>
            </a:r>
          </a:p>
        </p:txBody>
      </p:sp>
      <p:sp>
        <p:nvSpPr>
          <p:cNvPr id="202761" name="Rectangle 9"/>
          <p:cNvSpPr>
            <a:spLocks noChangeArrowheads="1"/>
          </p:cNvSpPr>
          <p:nvPr/>
        </p:nvSpPr>
        <p:spPr bwMode="auto">
          <a:xfrm>
            <a:off x="3414713" y="1841500"/>
            <a:ext cx="703263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008000"/>
                </a:solidFill>
                <a:latin typeface="Calibri"/>
                <a:cs typeface="Calibri"/>
              </a:rPr>
              <a:t>x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446714" y="5106989"/>
            <a:ext cx="2662237" cy="306387"/>
            <a:chOff x="2027" y="3244"/>
            <a:chExt cx="1677" cy="193"/>
          </a:xfrm>
          <a:solidFill>
            <a:srgbClr val="DEDFF5"/>
          </a:solidFill>
        </p:grpSpPr>
        <p:sp>
          <p:nvSpPr>
            <p:cNvPr id="202763" name="Rectangle 11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202764" name="Rectangle 12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?</a:t>
              </a:r>
            </a:p>
          </p:txBody>
        </p:sp>
        <p:sp>
          <p:nvSpPr>
            <p:cNvPr id="202765" name="Rectangle 13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?</a:t>
              </a:r>
            </a:p>
          </p:txBody>
        </p:sp>
      </p:grpSp>
      <p:sp>
        <p:nvSpPr>
          <p:cNvPr id="202766" name="Rectangle 14"/>
          <p:cNvSpPr>
            <a:spLocks noChangeArrowheads="1"/>
          </p:cNvSpPr>
          <p:nvPr/>
        </p:nvSpPr>
        <p:spPr bwMode="auto">
          <a:xfrm>
            <a:off x="5595938" y="4724401"/>
            <a:ext cx="29815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alibri"/>
                <a:cs typeface="Calibri"/>
              </a:rPr>
              <a:t>v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202767" name="Rectangle 15"/>
          <p:cNvSpPr>
            <a:spLocks noChangeArrowheads="1"/>
          </p:cNvSpPr>
          <p:nvPr/>
        </p:nvSpPr>
        <p:spPr bwMode="auto">
          <a:xfrm>
            <a:off x="6073776" y="4724401"/>
            <a:ext cx="538533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rgbClr val="C00000"/>
                </a:solidFill>
                <a:latin typeface="Calibri"/>
                <a:cs typeface="Calibri"/>
              </a:rPr>
              <a:t>Tag</a:t>
            </a:r>
          </a:p>
        </p:txBody>
      </p:sp>
      <p:sp>
        <p:nvSpPr>
          <p:cNvPr id="202768" name="Rectangle 16"/>
          <p:cNvSpPr>
            <a:spLocks noChangeArrowheads="1"/>
          </p:cNvSpPr>
          <p:nvPr/>
        </p:nvSpPr>
        <p:spPr bwMode="auto">
          <a:xfrm>
            <a:off x="6934201" y="4724401"/>
            <a:ext cx="757819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Block</a:t>
            </a:r>
          </a:p>
        </p:txBody>
      </p:sp>
      <p:sp>
        <p:nvSpPr>
          <p:cNvPr id="202769" name="Rectangle 17"/>
          <p:cNvSpPr>
            <a:spLocks noChangeArrowheads="1"/>
          </p:cNvSpPr>
          <p:nvPr/>
        </p:nvSpPr>
        <p:spPr bwMode="auto">
          <a:xfrm>
            <a:off x="5446713" y="5416550"/>
            <a:ext cx="55721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>
                <a:latin typeface="Calibri"/>
                <a:cs typeface="Calibri"/>
              </a:rPr>
              <a:t>0</a:t>
            </a:r>
          </a:p>
        </p:txBody>
      </p:sp>
      <p:sp>
        <p:nvSpPr>
          <p:cNvPr id="202770" name="Rectangle 18"/>
          <p:cNvSpPr>
            <a:spLocks noChangeArrowheads="1"/>
          </p:cNvSpPr>
          <p:nvPr/>
        </p:nvSpPr>
        <p:spPr bwMode="auto">
          <a:xfrm>
            <a:off x="6021388" y="5416550"/>
            <a:ext cx="65246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71" name="Rectangle 19"/>
          <p:cNvSpPr>
            <a:spLocks noChangeArrowheads="1"/>
          </p:cNvSpPr>
          <p:nvPr/>
        </p:nvSpPr>
        <p:spPr bwMode="auto">
          <a:xfrm>
            <a:off x="6689726" y="5416550"/>
            <a:ext cx="141922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72" name="Rectangle 20"/>
          <p:cNvSpPr>
            <a:spLocks noChangeArrowheads="1"/>
          </p:cNvSpPr>
          <p:nvPr/>
        </p:nvSpPr>
        <p:spPr bwMode="auto">
          <a:xfrm>
            <a:off x="5446713" y="5924550"/>
            <a:ext cx="55721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>
                <a:latin typeface="Calibri"/>
                <a:cs typeface="Calibri"/>
              </a:rPr>
              <a:t>0</a:t>
            </a:r>
          </a:p>
        </p:txBody>
      </p:sp>
      <p:sp>
        <p:nvSpPr>
          <p:cNvPr id="202773" name="Rectangle 21"/>
          <p:cNvSpPr>
            <a:spLocks noChangeArrowheads="1"/>
          </p:cNvSpPr>
          <p:nvPr/>
        </p:nvSpPr>
        <p:spPr bwMode="auto">
          <a:xfrm>
            <a:off x="6021388" y="5924550"/>
            <a:ext cx="65246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74" name="Rectangle 22"/>
          <p:cNvSpPr>
            <a:spLocks noChangeArrowheads="1"/>
          </p:cNvSpPr>
          <p:nvPr/>
        </p:nvSpPr>
        <p:spPr bwMode="auto">
          <a:xfrm>
            <a:off x="6689726" y="5924550"/>
            <a:ext cx="141922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75" name="Rectangle 23"/>
          <p:cNvSpPr>
            <a:spLocks noChangeArrowheads="1"/>
          </p:cNvSpPr>
          <p:nvPr/>
        </p:nvSpPr>
        <p:spPr bwMode="auto">
          <a:xfrm>
            <a:off x="5446713" y="6248400"/>
            <a:ext cx="55721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>
                <a:latin typeface="Calibri"/>
                <a:cs typeface="Calibri"/>
              </a:rPr>
              <a:t>0</a:t>
            </a:r>
          </a:p>
        </p:txBody>
      </p:sp>
      <p:sp>
        <p:nvSpPr>
          <p:cNvPr id="202776" name="Rectangle 24"/>
          <p:cNvSpPr>
            <a:spLocks noChangeArrowheads="1"/>
          </p:cNvSpPr>
          <p:nvPr/>
        </p:nvSpPr>
        <p:spPr bwMode="auto">
          <a:xfrm>
            <a:off x="6021388" y="6248400"/>
            <a:ext cx="65246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77" name="Rectangle 25"/>
          <p:cNvSpPr>
            <a:spLocks noChangeArrowheads="1"/>
          </p:cNvSpPr>
          <p:nvPr/>
        </p:nvSpPr>
        <p:spPr bwMode="auto">
          <a:xfrm>
            <a:off x="6689726" y="6248400"/>
            <a:ext cx="141922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79" name="Text Box 27"/>
          <p:cNvSpPr txBox="1">
            <a:spLocks noChangeArrowheads="1"/>
          </p:cNvSpPr>
          <p:nvPr/>
        </p:nvSpPr>
        <p:spPr bwMode="auto">
          <a:xfrm>
            <a:off x="8181976" y="2984699"/>
            <a:ext cx="647111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miss</a:t>
            </a:r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5446714" y="5110164"/>
            <a:ext cx="2662237" cy="306387"/>
            <a:chOff x="2027" y="3244"/>
            <a:chExt cx="1677" cy="193"/>
          </a:xfrm>
          <a:solidFill>
            <a:srgbClr val="DEDFF5"/>
          </a:solidFill>
        </p:grpSpPr>
        <p:sp>
          <p:nvSpPr>
            <p:cNvPr id="202781" name="Rectangle 29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202782" name="Rectangle 30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latin typeface="Calibri"/>
                  <a:cs typeface="Calibri"/>
                </a:rPr>
                <a:t>00</a:t>
              </a:r>
            </a:p>
          </p:txBody>
        </p:sp>
        <p:sp>
          <p:nvSpPr>
            <p:cNvPr id="202783" name="Rectangle 31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M[0-1]</a:t>
              </a:r>
            </a:p>
          </p:txBody>
        </p:sp>
      </p:grpSp>
      <p:sp>
        <p:nvSpPr>
          <p:cNvPr id="202784" name="Text Box 32"/>
          <p:cNvSpPr txBox="1">
            <a:spLocks noChangeArrowheads="1"/>
          </p:cNvSpPr>
          <p:nvPr/>
        </p:nvSpPr>
        <p:spPr bwMode="auto">
          <a:xfrm>
            <a:off x="8272464" y="3276601"/>
            <a:ext cx="462265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hit</a:t>
            </a:r>
          </a:p>
        </p:txBody>
      </p:sp>
      <p:sp>
        <p:nvSpPr>
          <p:cNvPr id="202785" name="Text Box 33"/>
          <p:cNvSpPr txBox="1">
            <a:spLocks noChangeArrowheads="1"/>
          </p:cNvSpPr>
          <p:nvPr/>
        </p:nvSpPr>
        <p:spPr bwMode="auto">
          <a:xfrm>
            <a:off x="8181976" y="3581401"/>
            <a:ext cx="647111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miss</a:t>
            </a:r>
          </a:p>
        </p:txBody>
      </p: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5446714" y="5921376"/>
            <a:ext cx="2662237" cy="306387"/>
            <a:chOff x="2027" y="3244"/>
            <a:chExt cx="1677" cy="193"/>
          </a:xfrm>
          <a:solidFill>
            <a:srgbClr val="DEDFF5"/>
          </a:solidFill>
        </p:grpSpPr>
        <p:sp>
          <p:nvSpPr>
            <p:cNvPr id="202787" name="Rectangle 35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202788" name="Rectangle 36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latin typeface="Calibri"/>
                  <a:cs typeface="Calibri"/>
                </a:rPr>
                <a:t>01</a:t>
              </a:r>
            </a:p>
          </p:txBody>
        </p:sp>
        <p:sp>
          <p:nvSpPr>
            <p:cNvPr id="202789" name="Rectangle 37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M[6-7]</a:t>
              </a:r>
            </a:p>
          </p:txBody>
        </p:sp>
      </p:grpSp>
      <p:sp>
        <p:nvSpPr>
          <p:cNvPr id="202790" name="Text Box 38"/>
          <p:cNvSpPr txBox="1">
            <a:spLocks noChangeArrowheads="1"/>
          </p:cNvSpPr>
          <p:nvPr/>
        </p:nvSpPr>
        <p:spPr bwMode="auto">
          <a:xfrm>
            <a:off x="8181976" y="3886201"/>
            <a:ext cx="647111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miss</a:t>
            </a:r>
          </a:p>
        </p:txBody>
      </p: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5446714" y="5413375"/>
            <a:ext cx="2662237" cy="306388"/>
            <a:chOff x="2027" y="3244"/>
            <a:chExt cx="1677" cy="193"/>
          </a:xfrm>
          <a:solidFill>
            <a:srgbClr val="DEDFF5"/>
          </a:solidFill>
        </p:grpSpPr>
        <p:sp>
          <p:nvSpPr>
            <p:cNvPr id="202792" name="Rectangle 40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202793" name="Rectangle 41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latin typeface="Calibri"/>
                  <a:cs typeface="Calibri"/>
                </a:rPr>
                <a:t>10</a:t>
              </a:r>
            </a:p>
          </p:txBody>
        </p:sp>
        <p:sp>
          <p:nvSpPr>
            <p:cNvPr id="202794" name="Rectangle 42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M[8-9]</a:t>
              </a:r>
            </a:p>
          </p:txBody>
        </p:sp>
      </p:grpSp>
      <p:sp>
        <p:nvSpPr>
          <p:cNvPr id="202795" name="Text Box 43"/>
          <p:cNvSpPr txBox="1">
            <a:spLocks noChangeArrowheads="1"/>
          </p:cNvSpPr>
          <p:nvPr/>
        </p:nvSpPr>
        <p:spPr bwMode="auto">
          <a:xfrm>
            <a:off x="8272464" y="4191001"/>
            <a:ext cx="462265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hit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349750" y="5416550"/>
            <a:ext cx="858838" cy="3693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751046" y="51816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Set 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751046" y="60314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Set 1</a:t>
            </a:r>
          </a:p>
        </p:txBody>
      </p:sp>
    </p:spTree>
    <p:extLst>
      <p:ext uri="{BB962C8B-B14F-4D97-AF65-F5344CB8AC3E}">
        <p14:creationId xmlns:p14="http://schemas.microsoft.com/office/powerpoint/2010/main" val="17699883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79" grpId="0"/>
      <p:bldP spid="202784" grpId="0"/>
      <p:bldP spid="202785" grpId="0"/>
      <p:bldP spid="202790" grpId="0"/>
      <p:bldP spid="20279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/>
          </p:nvPr>
        </p:nvSpPr>
        <p:spPr>
          <a:xfrm>
            <a:off x="1928813" y="310040"/>
            <a:ext cx="8716962" cy="782638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What about writes?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79614" y="1220789"/>
            <a:ext cx="8459787" cy="5322887"/>
          </a:xfrm>
        </p:spPr>
        <p:txBody>
          <a:bodyPr vert="horz" lIns="90360" tIns="44280" rIns="90360" bIns="44280" rtlCol="0">
            <a:normAutofit lnSpcReduction="10000"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Multiple copies of data exist: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L1, L2, L3, Main Memory, Disk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What to do on a write-hit?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>
                <a:solidFill>
                  <a:srgbClr val="C00000"/>
                </a:solidFill>
              </a:rPr>
              <a:t>Write-through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(write immediately to memory)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>
                <a:solidFill>
                  <a:srgbClr val="C00000"/>
                </a:solidFill>
              </a:rPr>
              <a:t>Write-back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(defer write to memory until replacement of line)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Each cache line needs a dirty bit (line different from memory or not)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What to do on a write-miss?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>
                <a:solidFill>
                  <a:srgbClr val="C00000"/>
                </a:solidFill>
              </a:rPr>
              <a:t>Write-allocate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(load into cache, update line in cache)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Good if more writes to the location follow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>
                <a:solidFill>
                  <a:srgbClr val="C00000"/>
                </a:solidFill>
              </a:rPr>
              <a:t>No-write-allocate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(writes straight to memory, does not load into cache)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Typical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Write-through + No-write-allocate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b="1" dirty="0"/>
              <a:t>Write-back + Write-allocate</a:t>
            </a:r>
          </a:p>
          <a:p>
            <a:pPr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endParaRPr lang="en-GB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98C84B-AA62-46AB-AA15-871E5ABD77E7}"/>
              </a:ext>
            </a:extLst>
          </p:cNvPr>
          <p:cNvGrpSpPr/>
          <p:nvPr/>
        </p:nvGrpSpPr>
        <p:grpSpPr>
          <a:xfrm>
            <a:off x="6164515" y="1115144"/>
            <a:ext cx="4274886" cy="1168756"/>
            <a:chOff x="4640515" y="1115144"/>
            <a:chExt cx="4274886" cy="11687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6690D2F-94CA-46F3-B0C1-ECDDC670F484}"/>
                </a:ext>
              </a:extLst>
            </p:cNvPr>
            <p:cNvSpPr/>
            <p:nvPr/>
          </p:nvSpPr>
          <p:spPr bwMode="auto">
            <a:xfrm>
              <a:off x="5105401" y="1115144"/>
              <a:ext cx="3810000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A61489-AF1F-495F-9662-ACDFCF5D0785}"/>
                </a:ext>
              </a:extLst>
            </p:cNvPr>
            <p:cNvSpPr/>
            <p:nvPr/>
          </p:nvSpPr>
          <p:spPr bwMode="auto">
            <a:xfrm>
              <a:off x="6890195" y="1229444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988EA04-4BEB-4525-B309-38C7D3AE601F}"/>
                </a:ext>
              </a:extLst>
            </p:cNvPr>
            <p:cNvSpPr/>
            <p:nvPr/>
          </p:nvSpPr>
          <p:spPr bwMode="auto">
            <a:xfrm>
              <a:off x="7162800" y="1229444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8E4A191-F7BE-406E-8AE9-5FA6AB0F8771}"/>
                </a:ext>
              </a:extLst>
            </p:cNvPr>
            <p:cNvSpPr/>
            <p:nvPr/>
          </p:nvSpPr>
          <p:spPr bwMode="auto">
            <a:xfrm>
              <a:off x="7423595" y="1229444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DCAFE3F-94B7-44FC-A97A-92746D96E4D6}"/>
                </a:ext>
              </a:extLst>
            </p:cNvPr>
            <p:cNvSpPr/>
            <p:nvPr/>
          </p:nvSpPr>
          <p:spPr bwMode="auto">
            <a:xfrm>
              <a:off x="8337995" y="1229444"/>
              <a:ext cx="457200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B-1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C0FFBF3-95FF-4EDE-BDE4-BD1270D31EE6}"/>
                </a:ext>
              </a:extLst>
            </p:cNvPr>
            <p:cNvSpPr/>
            <p:nvPr/>
          </p:nvSpPr>
          <p:spPr bwMode="auto">
            <a:xfrm>
              <a:off x="7696200" y="1229444"/>
              <a:ext cx="64179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42B926A-F0F7-4294-9BCF-85DE6FB35580}"/>
                </a:ext>
              </a:extLst>
            </p:cNvPr>
            <p:cNvCxnSpPr/>
            <p:nvPr/>
          </p:nvCxnSpPr>
          <p:spPr bwMode="auto">
            <a:xfrm>
              <a:off x="7830351" y="1381050"/>
              <a:ext cx="457200" cy="1588"/>
            </a:xfrm>
            <a:prstGeom prst="line">
              <a:avLst/>
            </a:prstGeom>
            <a:noFill/>
            <a:ln w="381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0086BF-4128-41E1-8E73-ECD9017F66B3}"/>
                </a:ext>
              </a:extLst>
            </p:cNvPr>
            <p:cNvSpPr/>
            <p:nvPr/>
          </p:nvSpPr>
          <p:spPr bwMode="auto">
            <a:xfrm>
              <a:off x="5987605" y="1229444"/>
              <a:ext cx="71799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tag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DD6AD96-F1D5-46B3-A9B7-6A81D774D635}"/>
                </a:ext>
              </a:extLst>
            </p:cNvPr>
            <p:cNvSpPr/>
            <p:nvPr/>
          </p:nvSpPr>
          <p:spPr bwMode="auto">
            <a:xfrm>
              <a:off x="5597532" y="1241788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FF0000"/>
                  </a:solidFill>
                  <a:latin typeface="Calibri" pitchFamily="34" charset="0"/>
                </a:rPr>
                <a:t>d</a:t>
              </a:r>
            </a:p>
          </p:txBody>
        </p:sp>
        <p:sp>
          <p:nvSpPr>
            <p:cNvPr id="14" name="AutoShape 16">
              <a:extLst>
                <a:ext uri="{FF2B5EF4-FFF2-40B4-BE49-F238E27FC236}">
                  <a16:creationId xmlns:a16="http://schemas.microsoft.com/office/drawing/2014/main" id="{F34C5FB5-5038-4987-A605-585F80961717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7741272" y="873133"/>
              <a:ext cx="228600" cy="1905000"/>
            </a:xfrm>
            <a:prstGeom prst="leftBrace">
              <a:avLst>
                <a:gd name="adj1" fmla="val 136972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D164E5B-243A-47D1-AC3A-BCF10493B75B}"/>
                </a:ext>
              </a:extLst>
            </p:cNvPr>
            <p:cNvSpPr txBox="1"/>
            <p:nvPr/>
          </p:nvSpPr>
          <p:spPr>
            <a:xfrm>
              <a:off x="7257185" y="1914568"/>
              <a:ext cx="13054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B = 2</a:t>
              </a:r>
              <a:r>
                <a:rPr lang="en-US" baseline="30000" dirty="0">
                  <a:latin typeface="Calibri" pitchFamily="34" charset="0"/>
                </a:rPr>
                <a:t>b</a:t>
              </a:r>
              <a:r>
                <a:rPr lang="en-US" dirty="0">
                  <a:latin typeface="Calibri" pitchFamily="34" charset="0"/>
                </a:rPr>
                <a:t> bytes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997F52E-3BDC-4634-B04A-D5351C8A6A43}"/>
                </a:ext>
              </a:extLst>
            </p:cNvPr>
            <p:cNvGrpSpPr/>
            <p:nvPr/>
          </p:nvGrpSpPr>
          <p:grpSpPr>
            <a:xfrm>
              <a:off x="5544193" y="1567588"/>
              <a:ext cx="947695" cy="633800"/>
              <a:chOff x="5493251" y="1546588"/>
              <a:chExt cx="947695" cy="633800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1B93D58-55AD-4132-BC5D-AB21CD389806}"/>
                  </a:ext>
                </a:extLst>
              </p:cNvPr>
              <p:cNvSpPr txBox="1"/>
              <p:nvPr/>
            </p:nvSpPr>
            <p:spPr>
              <a:xfrm>
                <a:off x="5493251" y="1811056"/>
                <a:ext cx="947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alibri" pitchFamily="34" charset="0"/>
                  </a:rPr>
                  <a:t>dirty bit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FE34A27-7183-4BE6-81AE-87BA878A14F7}"/>
                  </a:ext>
                </a:extLst>
              </p:cNvPr>
              <p:cNvCxnSpPr/>
              <p:nvPr/>
            </p:nvCxnSpPr>
            <p:spPr bwMode="auto">
              <a:xfrm rot="5400000" flipH="1" flipV="1">
                <a:off x="5530333" y="1698194"/>
                <a:ext cx="304800" cy="1588"/>
              </a:xfrm>
              <a:prstGeom prst="line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BB16A6C-021C-46CF-BEED-15D5351629E1}"/>
                </a:ext>
              </a:extLst>
            </p:cNvPr>
            <p:cNvSpPr/>
            <p:nvPr/>
          </p:nvSpPr>
          <p:spPr bwMode="auto">
            <a:xfrm>
              <a:off x="5178914" y="1241788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v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D68659F-8892-44D1-B582-178F1EFD031B}"/>
                </a:ext>
              </a:extLst>
            </p:cNvPr>
            <p:cNvSpPr txBox="1"/>
            <p:nvPr/>
          </p:nvSpPr>
          <p:spPr>
            <a:xfrm>
              <a:off x="4640515" y="1814224"/>
              <a:ext cx="952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valid bit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94C774F-73BC-43A6-A330-0046DF999987}"/>
                </a:ext>
              </a:extLst>
            </p:cNvPr>
            <p:cNvCxnSpPr/>
            <p:nvPr/>
          </p:nvCxnSpPr>
          <p:spPr bwMode="auto">
            <a:xfrm rot="5400000" flipH="1" flipV="1">
              <a:off x="5176878" y="1706187"/>
              <a:ext cx="304800" cy="158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0656671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425"/>
          <p:cNvSpPr>
            <a:spLocks noChangeArrowheads="1"/>
          </p:cNvSpPr>
          <p:nvPr/>
        </p:nvSpPr>
        <p:spPr bwMode="auto">
          <a:xfrm>
            <a:off x="1752600" y="1676400"/>
            <a:ext cx="6172200" cy="38862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1" name="Rectangle 404"/>
          <p:cNvSpPr>
            <a:spLocks noChangeArrowheads="1"/>
          </p:cNvSpPr>
          <p:nvPr/>
        </p:nvSpPr>
        <p:spPr bwMode="auto">
          <a:xfrm>
            <a:off x="1905000" y="1981200"/>
            <a:ext cx="2122488" cy="2438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0" name="Rectangle 413"/>
          <p:cNvSpPr>
            <a:spLocks noChangeArrowheads="1"/>
          </p:cNvSpPr>
          <p:nvPr/>
        </p:nvSpPr>
        <p:spPr bwMode="auto">
          <a:xfrm>
            <a:off x="5638800" y="1981200"/>
            <a:ext cx="2122488" cy="2438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Intel Core i7 Cache Hierarchy</a:t>
            </a:r>
          </a:p>
        </p:txBody>
      </p:sp>
      <p:sp>
        <p:nvSpPr>
          <p:cNvPr id="4" name="Rectangle 396"/>
          <p:cNvSpPr>
            <a:spLocks noChangeArrowheads="1"/>
          </p:cNvSpPr>
          <p:nvPr/>
        </p:nvSpPr>
        <p:spPr bwMode="auto">
          <a:xfrm>
            <a:off x="2070100" y="2133600"/>
            <a:ext cx="9779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 err="1">
                <a:latin typeface="Calibri" panose="020F0502020204030204" pitchFamily="34" charset="0"/>
              </a:rPr>
              <a:t>Regs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Rectangle 397"/>
          <p:cNvSpPr>
            <a:spLocks noChangeArrowheads="1"/>
          </p:cNvSpPr>
          <p:nvPr/>
        </p:nvSpPr>
        <p:spPr bwMode="auto">
          <a:xfrm>
            <a:off x="2112964" y="2781300"/>
            <a:ext cx="782637" cy="5715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L1 </a:t>
            </a:r>
          </a:p>
          <a:p>
            <a:pPr algn="ctr"/>
            <a:r>
              <a:rPr lang="en-US" dirty="0">
                <a:latin typeface="Calibri" panose="020F0502020204030204" pitchFamily="34" charset="0"/>
              </a:rPr>
              <a:t>d-cache</a:t>
            </a:r>
          </a:p>
        </p:txBody>
      </p:sp>
      <p:sp>
        <p:nvSpPr>
          <p:cNvPr id="6" name="Rectangle 399"/>
          <p:cNvSpPr>
            <a:spLocks noChangeArrowheads="1"/>
          </p:cNvSpPr>
          <p:nvPr/>
        </p:nvSpPr>
        <p:spPr bwMode="auto">
          <a:xfrm>
            <a:off x="3048000" y="2781300"/>
            <a:ext cx="795338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L1 </a:t>
            </a:r>
          </a:p>
          <a:p>
            <a:pPr algn="ctr"/>
            <a:r>
              <a:rPr lang="en-US" dirty="0" err="1">
                <a:latin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</a:rPr>
              <a:t>-cache</a:t>
            </a:r>
          </a:p>
        </p:txBody>
      </p:sp>
      <p:sp>
        <p:nvSpPr>
          <p:cNvPr id="7" name="Rectangle 400"/>
          <p:cNvSpPr>
            <a:spLocks noChangeArrowheads="1"/>
          </p:cNvSpPr>
          <p:nvPr/>
        </p:nvSpPr>
        <p:spPr bwMode="auto">
          <a:xfrm>
            <a:off x="2133600" y="3695700"/>
            <a:ext cx="1709738" cy="5715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alibri" panose="020F0502020204030204" pitchFamily="34" charset="0"/>
              </a:rPr>
              <a:t>L2 unified cache</a:t>
            </a:r>
          </a:p>
        </p:txBody>
      </p:sp>
      <p:sp>
        <p:nvSpPr>
          <p:cNvPr id="8" name="Line 401"/>
          <p:cNvSpPr>
            <a:spLocks noChangeShapeType="1"/>
          </p:cNvSpPr>
          <p:nvPr/>
        </p:nvSpPr>
        <p:spPr bwMode="auto">
          <a:xfrm>
            <a:off x="2590800" y="243840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" name="Line 402"/>
          <p:cNvSpPr>
            <a:spLocks noChangeShapeType="1"/>
          </p:cNvSpPr>
          <p:nvPr/>
        </p:nvSpPr>
        <p:spPr bwMode="auto">
          <a:xfrm>
            <a:off x="2590800" y="335280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" name="Line 403"/>
          <p:cNvSpPr>
            <a:spLocks noChangeShapeType="1"/>
          </p:cNvSpPr>
          <p:nvPr/>
        </p:nvSpPr>
        <p:spPr bwMode="auto">
          <a:xfrm>
            <a:off x="3429000" y="335280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2" name="Text Box 405"/>
          <p:cNvSpPr txBox="1">
            <a:spLocks noChangeArrowheads="1"/>
          </p:cNvSpPr>
          <p:nvPr/>
        </p:nvSpPr>
        <p:spPr bwMode="auto">
          <a:xfrm>
            <a:off x="1828800" y="1676400"/>
            <a:ext cx="79444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panose="020F0502020204030204" pitchFamily="34" charset="0"/>
              </a:rPr>
              <a:t>Core 0</a:t>
            </a:r>
          </a:p>
        </p:txBody>
      </p:sp>
      <p:sp>
        <p:nvSpPr>
          <p:cNvPr id="13" name="Rectangle 406"/>
          <p:cNvSpPr>
            <a:spLocks noChangeArrowheads="1"/>
          </p:cNvSpPr>
          <p:nvPr/>
        </p:nvSpPr>
        <p:spPr bwMode="auto">
          <a:xfrm>
            <a:off x="5803900" y="2133600"/>
            <a:ext cx="9779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alibri" panose="020F0502020204030204" pitchFamily="34" charset="0"/>
              </a:rPr>
              <a:t>Regs</a:t>
            </a:r>
          </a:p>
        </p:txBody>
      </p:sp>
      <p:sp>
        <p:nvSpPr>
          <p:cNvPr id="14" name="Rectangle 407"/>
          <p:cNvSpPr>
            <a:spLocks noChangeArrowheads="1"/>
          </p:cNvSpPr>
          <p:nvPr/>
        </p:nvSpPr>
        <p:spPr bwMode="auto">
          <a:xfrm>
            <a:off x="5846764" y="2781300"/>
            <a:ext cx="782637" cy="5715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L1 </a:t>
            </a:r>
          </a:p>
          <a:p>
            <a:pPr algn="ctr"/>
            <a:r>
              <a:rPr lang="en-US" dirty="0" err="1">
                <a:latin typeface="Calibri" panose="020F0502020204030204" pitchFamily="34" charset="0"/>
              </a:rPr>
              <a:t>d</a:t>
            </a:r>
            <a:r>
              <a:rPr lang="en-US" dirty="0">
                <a:latin typeface="Calibri" panose="020F0502020204030204" pitchFamily="34" charset="0"/>
              </a:rPr>
              <a:t>-cache</a:t>
            </a:r>
          </a:p>
        </p:txBody>
      </p:sp>
      <p:sp>
        <p:nvSpPr>
          <p:cNvPr id="15" name="Rectangle 408"/>
          <p:cNvSpPr>
            <a:spLocks noChangeArrowheads="1"/>
          </p:cNvSpPr>
          <p:nvPr/>
        </p:nvSpPr>
        <p:spPr bwMode="auto">
          <a:xfrm>
            <a:off x="6781800" y="2781300"/>
            <a:ext cx="795338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alibri" panose="020F0502020204030204" pitchFamily="34" charset="0"/>
              </a:rPr>
              <a:t>L1 </a:t>
            </a:r>
          </a:p>
          <a:p>
            <a:pPr algn="ctr"/>
            <a:r>
              <a:rPr lang="en-US">
                <a:latin typeface="Calibri" panose="020F0502020204030204" pitchFamily="34" charset="0"/>
              </a:rPr>
              <a:t>i-cache</a:t>
            </a:r>
          </a:p>
        </p:txBody>
      </p:sp>
      <p:sp>
        <p:nvSpPr>
          <p:cNvPr id="16" name="Rectangle 409"/>
          <p:cNvSpPr>
            <a:spLocks noChangeArrowheads="1"/>
          </p:cNvSpPr>
          <p:nvPr/>
        </p:nvSpPr>
        <p:spPr bwMode="auto">
          <a:xfrm>
            <a:off x="5867400" y="3695700"/>
            <a:ext cx="1709738" cy="5715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alibri" panose="020F0502020204030204" pitchFamily="34" charset="0"/>
              </a:rPr>
              <a:t>L2 unified cache</a:t>
            </a:r>
          </a:p>
        </p:txBody>
      </p:sp>
      <p:sp>
        <p:nvSpPr>
          <p:cNvPr id="17" name="Line 410"/>
          <p:cNvSpPr>
            <a:spLocks noChangeShapeType="1"/>
          </p:cNvSpPr>
          <p:nvPr/>
        </p:nvSpPr>
        <p:spPr bwMode="auto">
          <a:xfrm>
            <a:off x="6324600" y="243840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8" name="Line 411"/>
          <p:cNvSpPr>
            <a:spLocks noChangeShapeType="1"/>
          </p:cNvSpPr>
          <p:nvPr/>
        </p:nvSpPr>
        <p:spPr bwMode="auto">
          <a:xfrm>
            <a:off x="6324600" y="335280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9" name="Line 412"/>
          <p:cNvSpPr>
            <a:spLocks noChangeShapeType="1"/>
          </p:cNvSpPr>
          <p:nvPr/>
        </p:nvSpPr>
        <p:spPr bwMode="auto">
          <a:xfrm>
            <a:off x="7162800" y="335280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1" name="Text Box 414"/>
          <p:cNvSpPr txBox="1">
            <a:spLocks noChangeArrowheads="1"/>
          </p:cNvSpPr>
          <p:nvPr/>
        </p:nvSpPr>
        <p:spPr bwMode="auto">
          <a:xfrm>
            <a:off x="5562600" y="1676400"/>
            <a:ext cx="79444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panose="020F0502020204030204" pitchFamily="34" charset="0"/>
              </a:rPr>
              <a:t>Core 3</a:t>
            </a:r>
          </a:p>
        </p:txBody>
      </p:sp>
      <p:sp>
        <p:nvSpPr>
          <p:cNvPr id="22" name="Text Box 415"/>
          <p:cNvSpPr txBox="1">
            <a:spLocks noChangeArrowheads="1"/>
          </p:cNvSpPr>
          <p:nvPr/>
        </p:nvSpPr>
        <p:spPr bwMode="auto">
          <a:xfrm>
            <a:off x="4495800" y="2983469"/>
            <a:ext cx="723900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dirty="0">
                <a:latin typeface="Calibri" panose="020F0502020204030204" pitchFamily="34" charset="0"/>
              </a:rPr>
              <a:t>…</a:t>
            </a:r>
          </a:p>
        </p:txBody>
      </p:sp>
      <p:sp>
        <p:nvSpPr>
          <p:cNvPr id="23" name="Line 417"/>
          <p:cNvSpPr>
            <a:spLocks noChangeShapeType="1"/>
          </p:cNvSpPr>
          <p:nvPr/>
        </p:nvSpPr>
        <p:spPr bwMode="auto">
          <a:xfrm>
            <a:off x="2971800" y="42672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4" name="Line 418"/>
          <p:cNvSpPr>
            <a:spLocks noChangeShapeType="1"/>
          </p:cNvSpPr>
          <p:nvPr/>
        </p:nvSpPr>
        <p:spPr bwMode="auto">
          <a:xfrm>
            <a:off x="6705600" y="42672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5" name="Rectangle 419"/>
          <p:cNvSpPr>
            <a:spLocks noChangeArrowheads="1"/>
          </p:cNvSpPr>
          <p:nvPr/>
        </p:nvSpPr>
        <p:spPr bwMode="auto">
          <a:xfrm>
            <a:off x="2622550" y="4800600"/>
            <a:ext cx="4387850" cy="5715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alibri" panose="020F0502020204030204" pitchFamily="34" charset="0"/>
              </a:rPr>
              <a:t>L3 unified cache</a:t>
            </a:r>
          </a:p>
          <a:p>
            <a:pPr algn="ctr"/>
            <a:r>
              <a:rPr lang="en-US">
                <a:latin typeface="Calibri" panose="020F0502020204030204" pitchFamily="34" charset="0"/>
              </a:rPr>
              <a:t>(shared by all cores)</a:t>
            </a:r>
          </a:p>
        </p:txBody>
      </p:sp>
      <p:sp>
        <p:nvSpPr>
          <p:cNvPr id="26" name="Rectangle 420"/>
          <p:cNvSpPr>
            <a:spLocks noChangeArrowheads="1"/>
          </p:cNvSpPr>
          <p:nvPr/>
        </p:nvSpPr>
        <p:spPr bwMode="auto">
          <a:xfrm>
            <a:off x="1752600" y="6057900"/>
            <a:ext cx="6172200" cy="5715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alibri" panose="020F0502020204030204" pitchFamily="34" charset="0"/>
              </a:rPr>
              <a:t>Main memory</a:t>
            </a:r>
          </a:p>
        </p:txBody>
      </p:sp>
      <p:sp>
        <p:nvSpPr>
          <p:cNvPr id="27" name="Line 421"/>
          <p:cNvSpPr>
            <a:spLocks noChangeShapeType="1"/>
          </p:cNvSpPr>
          <p:nvPr/>
        </p:nvSpPr>
        <p:spPr bwMode="auto">
          <a:xfrm>
            <a:off x="4895850" y="53721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9" name="Text Box 426"/>
          <p:cNvSpPr txBox="1">
            <a:spLocks noChangeArrowheads="1"/>
          </p:cNvSpPr>
          <p:nvPr/>
        </p:nvSpPr>
        <p:spPr bwMode="auto">
          <a:xfrm>
            <a:off x="1676400" y="1295400"/>
            <a:ext cx="193982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Processor package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077200" y="1676400"/>
            <a:ext cx="2514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L1 </a:t>
            </a:r>
            <a:r>
              <a:rPr lang="en-US" dirty="0" err="1">
                <a:latin typeface="Calibri" pitchFamily="34" charset="0"/>
              </a:rPr>
              <a:t>i</a:t>
            </a:r>
            <a:r>
              <a:rPr lang="en-US" dirty="0">
                <a:latin typeface="Calibri" pitchFamily="34" charset="0"/>
              </a:rPr>
              <a:t>-cache and </a:t>
            </a:r>
            <a:r>
              <a:rPr lang="en-US" dirty="0" err="1">
                <a:latin typeface="Calibri" pitchFamily="34" charset="0"/>
              </a:rPr>
              <a:t>d</a:t>
            </a:r>
            <a:r>
              <a:rPr lang="en-US" dirty="0">
                <a:latin typeface="Calibri" pitchFamily="34" charset="0"/>
              </a:rPr>
              <a:t>-cache:</a:t>
            </a:r>
          </a:p>
          <a:p>
            <a:pPr lvl="1"/>
            <a:r>
              <a:rPr lang="en-US" dirty="0">
                <a:latin typeface="Calibri" pitchFamily="34" charset="0"/>
              </a:rPr>
              <a:t>32 KB,  8-way, </a:t>
            </a:r>
          </a:p>
          <a:p>
            <a:pPr lvl="1"/>
            <a:r>
              <a:rPr lang="en-US" dirty="0">
                <a:latin typeface="Calibri" pitchFamily="34" charset="0"/>
              </a:rPr>
              <a:t>Access: 4 cycles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L2 unified cache:</a:t>
            </a:r>
          </a:p>
          <a:p>
            <a:pPr lvl="1"/>
            <a:r>
              <a:rPr lang="en-US" dirty="0">
                <a:latin typeface="Calibri" pitchFamily="34" charset="0"/>
              </a:rPr>
              <a:t> 256 KB, 8-way, </a:t>
            </a:r>
          </a:p>
          <a:p>
            <a:pPr lvl="1"/>
            <a:r>
              <a:rPr lang="en-US" dirty="0">
                <a:latin typeface="Calibri" pitchFamily="34" charset="0"/>
              </a:rPr>
              <a:t>Access: 10 cycles</a:t>
            </a:r>
          </a:p>
          <a:p>
            <a:pPr lvl="1"/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L3 unified cache:</a:t>
            </a:r>
          </a:p>
          <a:p>
            <a:pPr lvl="1"/>
            <a:r>
              <a:rPr lang="en-US" dirty="0">
                <a:latin typeface="Calibri" pitchFamily="34" charset="0"/>
              </a:rPr>
              <a:t>8 MB, 16-way,</a:t>
            </a:r>
          </a:p>
          <a:p>
            <a:pPr lvl="1"/>
            <a:r>
              <a:rPr lang="en-US" dirty="0">
                <a:latin typeface="Calibri" pitchFamily="34" charset="0"/>
              </a:rPr>
              <a:t>Access: 40-75 cycles</a:t>
            </a:r>
          </a:p>
          <a:p>
            <a:pPr lvl="1"/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Block size: 64 bytes for all caches. </a:t>
            </a:r>
          </a:p>
        </p:txBody>
      </p:sp>
    </p:spTree>
    <p:extLst>
      <p:ext uri="{BB962C8B-B14F-4D97-AF65-F5344CB8AC3E}">
        <p14:creationId xmlns:p14="http://schemas.microsoft.com/office/powerpoint/2010/main" val="1546641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Cache Performance Metrics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0876" y="1362075"/>
            <a:ext cx="8594725" cy="4972050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Miss Rate</a:t>
            </a:r>
          </a:p>
          <a:p>
            <a:pPr lvl="1"/>
            <a:r>
              <a:rPr lang="en-GB" dirty="0"/>
              <a:t>Fraction of memory references not found in cache (misses / accesses)</a:t>
            </a:r>
            <a:br>
              <a:rPr lang="en-GB" dirty="0"/>
            </a:br>
            <a:r>
              <a:rPr lang="en-GB" dirty="0"/>
              <a:t>= 1 – hit rate</a:t>
            </a:r>
          </a:p>
          <a:p>
            <a:pPr lvl="1"/>
            <a:r>
              <a:rPr lang="en-GB" dirty="0"/>
              <a:t>Typical numbers (in percentages):</a:t>
            </a:r>
          </a:p>
          <a:p>
            <a:pPr lvl="2"/>
            <a:r>
              <a:rPr lang="en-GB" dirty="0"/>
              <a:t>3-10% for L1</a:t>
            </a:r>
          </a:p>
          <a:p>
            <a:pPr lvl="2"/>
            <a:r>
              <a:rPr lang="en-GB" dirty="0"/>
              <a:t>can be quite small (e.g., &lt; 1%) for L2, depending on size, etc.</a:t>
            </a:r>
          </a:p>
          <a:p>
            <a:r>
              <a:rPr lang="en-GB" dirty="0"/>
              <a:t>Hit Time</a:t>
            </a:r>
          </a:p>
          <a:p>
            <a:pPr lvl="1"/>
            <a:r>
              <a:rPr lang="en-GB" dirty="0"/>
              <a:t>Time to deliver a line in the cache to the processor</a:t>
            </a:r>
          </a:p>
          <a:p>
            <a:pPr lvl="2"/>
            <a:r>
              <a:rPr lang="en-GB" dirty="0"/>
              <a:t>includes time to determine whether the line is in the cache</a:t>
            </a:r>
          </a:p>
          <a:p>
            <a:pPr lvl="1"/>
            <a:r>
              <a:rPr lang="en-GB" dirty="0"/>
              <a:t>Typical numbers:</a:t>
            </a:r>
          </a:p>
          <a:p>
            <a:pPr lvl="2"/>
            <a:r>
              <a:rPr lang="en-GB" dirty="0"/>
              <a:t>4 clock cycle for L1</a:t>
            </a:r>
          </a:p>
          <a:p>
            <a:pPr lvl="2"/>
            <a:r>
              <a:rPr lang="en-GB" dirty="0"/>
              <a:t>10 clock cycles for L2</a:t>
            </a:r>
          </a:p>
          <a:p>
            <a:r>
              <a:rPr lang="en-GB" dirty="0"/>
              <a:t>Miss Penalty</a:t>
            </a:r>
          </a:p>
          <a:p>
            <a:pPr lvl="1"/>
            <a:r>
              <a:rPr lang="en-GB" dirty="0"/>
              <a:t>Additional time required because of a miss</a:t>
            </a:r>
          </a:p>
          <a:p>
            <a:pPr lvl="2"/>
            <a:r>
              <a:rPr lang="en-GB" dirty="0"/>
              <a:t>typically 50-200 cycles for main memory (Trend: increasing!)</a:t>
            </a:r>
          </a:p>
        </p:txBody>
      </p:sp>
    </p:spTree>
    <p:extLst>
      <p:ext uri="{BB962C8B-B14F-4D97-AF65-F5344CB8AC3E}">
        <p14:creationId xmlns:p14="http://schemas.microsoft.com/office/powerpoint/2010/main" val="145031531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0488" tIns="44450" rIns="90488" bIns="44450" rtlCol="0" anchor="b">
            <a:normAutofit/>
          </a:bodyPr>
          <a:lstStyle/>
          <a:p>
            <a:pPr eaLnBrk="1" hangingPunct="1"/>
            <a:r>
              <a:rPr lang="en-US" dirty="0"/>
              <a:t>Let’s think about those numbers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0488" tIns="44450" rIns="90488" bIns="44450" rtlCol="0"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Huge difference between a hit and a miss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sz="1800" dirty="0"/>
              <a:t>Could be 100x, if just L1 and main memory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Would you believe 99% hits is twice as good as 97%?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sz="1800" dirty="0"/>
              <a:t>Consider this simplified example: </a:t>
            </a:r>
            <a:br>
              <a:rPr lang="en-US" sz="1800" dirty="0"/>
            </a:br>
            <a:r>
              <a:rPr lang="en-US" sz="1800" dirty="0"/>
              <a:t>       cache hit time of 1 cycle</a:t>
            </a:r>
            <a:br>
              <a:rPr lang="en-US" sz="1800" dirty="0"/>
            </a:br>
            <a:r>
              <a:rPr lang="en-US" sz="1800" dirty="0"/>
              <a:t>       miss penalty of 100 cycles</a:t>
            </a:r>
          </a:p>
          <a:p>
            <a:pPr lvl="1">
              <a:defRPr/>
            </a:pPr>
            <a:endParaRPr lang="en-US" sz="1800" dirty="0"/>
          </a:p>
          <a:p>
            <a:pPr lvl="1">
              <a:defRPr/>
            </a:pPr>
            <a:r>
              <a:rPr lang="en-US" sz="1800" dirty="0"/>
              <a:t>Average access time:</a:t>
            </a:r>
          </a:p>
          <a:p>
            <a:pPr lvl="1" eaLnBrk="1" hangingPunct="1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sz="1800" dirty="0"/>
              <a:t>	 97% hits:  1 cycle + 0.03 x 100 cycles =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b="1" dirty="0">
                <a:solidFill>
                  <a:srgbClr val="C00000"/>
                </a:solidFill>
              </a:rPr>
              <a:t>4 cycles</a:t>
            </a:r>
          </a:p>
          <a:p>
            <a:pPr lvl="1" eaLnBrk="1" hangingPunct="1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sz="1800" dirty="0"/>
              <a:t>	 99% hits:  1 cycle + 0.01 x 100 cycles = </a:t>
            </a:r>
            <a:r>
              <a:rPr lang="en-US" sz="1800" b="1" dirty="0">
                <a:solidFill>
                  <a:srgbClr val="C00000"/>
                </a:solidFill>
              </a:rPr>
              <a:t>2 cycles</a:t>
            </a:r>
          </a:p>
          <a:p>
            <a:pPr lvl="1" eaLnBrk="1" hangingPunct="1">
              <a:lnSpc>
                <a:spcPct val="100000"/>
              </a:lnSpc>
              <a:buFont typeface="Wingdings" pitchFamily="2" charset="2"/>
              <a:buNone/>
              <a:defRPr/>
            </a:pPr>
            <a:endParaRPr lang="en-US" sz="1600" dirty="0">
              <a:solidFill>
                <a:srgbClr val="C00000"/>
              </a:solidFill>
            </a:endParaRP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This is why “miss rate” is used instead of “hit rate”</a:t>
            </a:r>
            <a:endParaRPr lang="en-US" sz="1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7389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6D09E-8E9D-46B3-A175-DC63B7599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solve some problems: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40B9E-0CC8-4FF5-A973-8099C58F8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Practice Quiz 10</a:t>
            </a:r>
          </a:p>
          <a:p>
            <a:r>
              <a:rPr lang="en-US" dirty="0"/>
              <a:t>6.12,6.13,6.14 and 6.15</a:t>
            </a:r>
          </a:p>
          <a:p>
            <a:r>
              <a:rPr lang="en-US" dirty="0">
                <a:hlinkClick r:id="rId2"/>
              </a:rPr>
              <a:t>https://moodle.cs.colorado.edu/question/preview.php?id=1693420&amp;cmid=37057&amp;behaviour=deferredfeedback&amp;maxmark=5.0000000&amp;correctness=0&amp;marks=1&amp;markdp=2&amp;feedback&amp;generalfeedback&amp;rightanswer&amp;history</a:t>
            </a:r>
            <a:r>
              <a:rPr lang="en-US" dirty="0"/>
              <a:t> </a:t>
            </a:r>
          </a:p>
          <a:p>
            <a:r>
              <a:rPr lang="en-US">
                <a:hlinkClick r:id="rId3"/>
              </a:rPr>
              <a:t>https://moodle.cs.colorado.edu/question/preview.php?id=1691416&amp;cmid=37057&amp;behaviour=deferredfeedback&amp;maxmark=5.0000000&amp;correctness=0&amp;marks=1&amp;markdp=2&amp;feedback&amp;generalfeedback&amp;rightanswer&amp;history</a:t>
            </a:r>
            <a:r>
              <a:rPr lang="en-US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478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223"/>
          <p:cNvSpPr>
            <a:spLocks noChangeAspect="1" noChangeArrowheads="1"/>
          </p:cNvSpPr>
          <p:nvPr/>
        </p:nvSpPr>
        <p:spPr bwMode="auto">
          <a:xfrm>
            <a:off x="2720975" y="4279900"/>
            <a:ext cx="3379788" cy="21971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187423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Memories</a:t>
            </a:r>
          </a:p>
        </p:txBody>
      </p:sp>
      <p:sp>
        <p:nvSpPr>
          <p:cNvPr id="187424" name="Rectangle 3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Cache memories </a:t>
            </a:r>
            <a:r>
              <a:rPr lang="en-US" dirty="0"/>
              <a:t>are small, fast SRAM-based memories managed automatically in hardware</a:t>
            </a:r>
          </a:p>
          <a:p>
            <a:pPr lvl="1"/>
            <a:r>
              <a:rPr lang="en-US" dirty="0"/>
              <a:t>Hold frequently accessed blocks of main memory</a:t>
            </a:r>
          </a:p>
          <a:p>
            <a:r>
              <a:rPr lang="en-US" dirty="0"/>
              <a:t>CPU looks first for data in cache</a:t>
            </a:r>
          </a:p>
          <a:p>
            <a:r>
              <a:rPr lang="en-US" dirty="0"/>
              <a:t>Typical system structure:</a:t>
            </a:r>
          </a:p>
        </p:txBody>
      </p:sp>
      <p:sp>
        <p:nvSpPr>
          <p:cNvPr id="33" name="Rectangle 146"/>
          <p:cNvSpPr>
            <a:spLocks noChangeAspect="1" noChangeArrowheads="1"/>
          </p:cNvSpPr>
          <p:nvPr/>
        </p:nvSpPr>
        <p:spPr bwMode="auto">
          <a:xfrm>
            <a:off x="8782050" y="5653088"/>
            <a:ext cx="819150" cy="8239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Calibri" panose="020F0502020204030204" pitchFamily="34" charset="0"/>
              </a:rPr>
              <a:t>Main</a:t>
            </a:r>
          </a:p>
          <a:p>
            <a:pPr algn="ctr"/>
            <a:r>
              <a:rPr lang="en-US" sz="1600">
                <a:latin typeface="Calibri" panose="020F0502020204030204" pitchFamily="34" charset="0"/>
              </a:rPr>
              <a:t>memory</a:t>
            </a:r>
          </a:p>
        </p:txBody>
      </p:sp>
      <p:sp>
        <p:nvSpPr>
          <p:cNvPr id="34" name="AutoShape 201"/>
          <p:cNvSpPr>
            <a:spLocks noChangeAspect="1" noChangeArrowheads="1"/>
          </p:cNvSpPr>
          <p:nvPr/>
        </p:nvSpPr>
        <p:spPr bwMode="auto">
          <a:xfrm>
            <a:off x="7408863" y="5789613"/>
            <a:ext cx="1344612" cy="481013"/>
          </a:xfrm>
          <a:prstGeom prst="leftRightArrow">
            <a:avLst>
              <a:gd name="adj1" fmla="val 50000"/>
              <a:gd name="adj2" fmla="val 55908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35" name="Rectangle 202"/>
          <p:cNvSpPr>
            <a:spLocks noChangeAspect="1" noChangeArrowheads="1"/>
          </p:cNvSpPr>
          <p:nvPr/>
        </p:nvSpPr>
        <p:spPr bwMode="auto">
          <a:xfrm>
            <a:off x="6584950" y="5818187"/>
            <a:ext cx="81915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Calibri" panose="020F0502020204030204" pitchFamily="34" charset="0"/>
              </a:rPr>
              <a:t>I/O</a:t>
            </a:r>
          </a:p>
          <a:p>
            <a:pPr algn="ctr"/>
            <a:r>
              <a:rPr lang="en-US" sz="1600">
                <a:latin typeface="Calibri" panose="020F0502020204030204" pitchFamily="34" charset="0"/>
              </a:rPr>
              <a:t>bridge</a:t>
            </a:r>
          </a:p>
        </p:txBody>
      </p:sp>
      <p:sp>
        <p:nvSpPr>
          <p:cNvPr id="37" name="Rectangle 206"/>
          <p:cNvSpPr>
            <a:spLocks noChangeAspect="1" noChangeArrowheads="1"/>
          </p:cNvSpPr>
          <p:nvPr/>
        </p:nvSpPr>
        <p:spPr bwMode="auto">
          <a:xfrm>
            <a:off x="2873375" y="5818187"/>
            <a:ext cx="23749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Calibri" panose="020F0502020204030204" pitchFamily="34" charset="0"/>
              </a:rPr>
              <a:t>Bus interface</a:t>
            </a:r>
          </a:p>
        </p:txBody>
      </p:sp>
      <p:sp>
        <p:nvSpPr>
          <p:cNvPr id="38" name="Rectangle 207"/>
          <p:cNvSpPr>
            <a:spLocks noChangeAspect="1" noChangeArrowheads="1"/>
          </p:cNvSpPr>
          <p:nvPr/>
        </p:nvSpPr>
        <p:spPr bwMode="auto">
          <a:xfrm>
            <a:off x="4386263" y="4622800"/>
            <a:ext cx="615950" cy="1381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39" name="Rectangle 208"/>
          <p:cNvSpPr>
            <a:spLocks noChangeAspect="1" noChangeArrowheads="1"/>
          </p:cNvSpPr>
          <p:nvPr/>
        </p:nvSpPr>
        <p:spPr bwMode="auto">
          <a:xfrm>
            <a:off x="4386263" y="4760913"/>
            <a:ext cx="615950" cy="136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40" name="Rectangle 210"/>
          <p:cNvSpPr>
            <a:spLocks noChangeAspect="1" noChangeArrowheads="1"/>
          </p:cNvSpPr>
          <p:nvPr/>
        </p:nvSpPr>
        <p:spPr bwMode="auto">
          <a:xfrm>
            <a:off x="4386263" y="4897438"/>
            <a:ext cx="615950" cy="1381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41" name="Rectangle 211"/>
          <p:cNvSpPr>
            <a:spLocks noChangeAspect="1" noChangeArrowheads="1"/>
          </p:cNvSpPr>
          <p:nvPr/>
        </p:nvSpPr>
        <p:spPr bwMode="auto">
          <a:xfrm>
            <a:off x="4386263" y="5035551"/>
            <a:ext cx="615950" cy="136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42" name="Rectangle 212"/>
          <p:cNvSpPr>
            <a:spLocks noChangeAspect="1" noChangeArrowheads="1"/>
          </p:cNvSpPr>
          <p:nvPr/>
        </p:nvSpPr>
        <p:spPr bwMode="auto">
          <a:xfrm>
            <a:off x="4386263" y="5172075"/>
            <a:ext cx="615950" cy="1381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43" name="AutoShape 214"/>
          <p:cNvSpPr>
            <a:spLocks noChangeAspect="1" noChangeArrowheads="1"/>
          </p:cNvSpPr>
          <p:nvPr/>
        </p:nvSpPr>
        <p:spPr bwMode="auto">
          <a:xfrm>
            <a:off x="5083175" y="4622800"/>
            <a:ext cx="400050" cy="3429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44" name="AutoShape 215"/>
          <p:cNvSpPr>
            <a:spLocks noChangeAspect="1" noChangeArrowheads="1"/>
          </p:cNvSpPr>
          <p:nvPr/>
        </p:nvSpPr>
        <p:spPr bwMode="auto">
          <a:xfrm flipH="1">
            <a:off x="5002213" y="4965701"/>
            <a:ext cx="400050" cy="344487"/>
          </a:xfrm>
          <a:prstGeom prst="rightArrow">
            <a:avLst>
              <a:gd name="adj1" fmla="val 50000"/>
              <a:gd name="adj2" fmla="val 2903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45" name="Rectangle 220"/>
          <p:cNvSpPr>
            <a:spLocks noChangeAspect="1" noChangeArrowheads="1"/>
          </p:cNvSpPr>
          <p:nvPr/>
        </p:nvSpPr>
        <p:spPr bwMode="auto">
          <a:xfrm>
            <a:off x="5483226" y="4486276"/>
            <a:ext cx="479425" cy="9604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Calibri" panose="020F0502020204030204" pitchFamily="34" charset="0"/>
              </a:rPr>
              <a:t>ALU</a:t>
            </a:r>
          </a:p>
        </p:txBody>
      </p:sp>
      <p:sp>
        <p:nvSpPr>
          <p:cNvPr id="46" name="Text Box 221"/>
          <p:cNvSpPr txBox="1">
            <a:spLocks noChangeAspect="1" noChangeArrowheads="1"/>
          </p:cNvSpPr>
          <p:nvPr/>
        </p:nvSpPr>
        <p:spPr bwMode="auto">
          <a:xfrm>
            <a:off x="4118342" y="4316998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Calibri" panose="020F0502020204030204" pitchFamily="34" charset="0"/>
              </a:rPr>
              <a:t>Register file</a:t>
            </a:r>
          </a:p>
        </p:txBody>
      </p:sp>
      <p:sp>
        <p:nvSpPr>
          <p:cNvPr id="47" name="AutoShape 222"/>
          <p:cNvSpPr>
            <a:spLocks noChangeAspect="1" noChangeArrowheads="1"/>
          </p:cNvSpPr>
          <p:nvPr/>
        </p:nvSpPr>
        <p:spPr bwMode="auto">
          <a:xfrm>
            <a:off x="4452939" y="5378450"/>
            <a:ext cx="549275" cy="411162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49" name="Text Box 225"/>
          <p:cNvSpPr txBox="1">
            <a:spLocks noChangeAspect="1" noChangeArrowheads="1"/>
          </p:cNvSpPr>
          <p:nvPr/>
        </p:nvSpPr>
        <p:spPr bwMode="auto">
          <a:xfrm>
            <a:off x="2698449" y="3988385"/>
            <a:ext cx="93246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</a:rPr>
              <a:t>CPU chip</a:t>
            </a:r>
          </a:p>
        </p:txBody>
      </p:sp>
      <p:sp>
        <p:nvSpPr>
          <p:cNvPr id="50" name="Text Box 229"/>
          <p:cNvSpPr txBox="1">
            <a:spLocks noChangeAspect="1" noChangeArrowheads="1"/>
          </p:cNvSpPr>
          <p:nvPr/>
        </p:nvSpPr>
        <p:spPr bwMode="auto">
          <a:xfrm>
            <a:off x="6174138" y="5155198"/>
            <a:ext cx="11423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Calibri" panose="020F0502020204030204" pitchFamily="34" charset="0"/>
              </a:rPr>
              <a:t>System bus</a:t>
            </a:r>
          </a:p>
        </p:txBody>
      </p:sp>
      <p:sp>
        <p:nvSpPr>
          <p:cNvPr id="51" name="Line 230"/>
          <p:cNvSpPr>
            <a:spLocks noChangeAspect="1" noChangeShapeType="1"/>
          </p:cNvSpPr>
          <p:nvPr/>
        </p:nvSpPr>
        <p:spPr bwMode="auto">
          <a:xfrm flipH="1">
            <a:off x="5962651" y="5446712"/>
            <a:ext cx="619125" cy="412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52" name="Text Box 231"/>
          <p:cNvSpPr txBox="1">
            <a:spLocks noChangeAspect="1" noChangeArrowheads="1"/>
          </p:cNvSpPr>
          <p:nvPr/>
        </p:nvSpPr>
        <p:spPr bwMode="auto">
          <a:xfrm>
            <a:off x="7455319" y="5155198"/>
            <a:ext cx="126598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Calibri" panose="020F0502020204030204" pitchFamily="34" charset="0"/>
              </a:rPr>
              <a:t>Memory bus</a:t>
            </a:r>
          </a:p>
        </p:txBody>
      </p:sp>
      <p:sp>
        <p:nvSpPr>
          <p:cNvPr id="53" name="Line 232"/>
          <p:cNvSpPr>
            <a:spLocks noChangeAspect="1" noChangeShapeType="1"/>
          </p:cNvSpPr>
          <p:nvPr/>
        </p:nvSpPr>
        <p:spPr bwMode="auto">
          <a:xfrm>
            <a:off x="8054975" y="5446712"/>
            <a:ext cx="0" cy="412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54" name="Rectangle 233"/>
          <p:cNvSpPr>
            <a:spLocks noChangeAspect="1" noChangeArrowheads="1"/>
          </p:cNvSpPr>
          <p:nvPr/>
        </p:nvSpPr>
        <p:spPr bwMode="auto">
          <a:xfrm>
            <a:off x="2873375" y="4719637"/>
            <a:ext cx="1066800" cy="5207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</a:rPr>
              <a:t>Cache 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</a:rPr>
              <a:t>memory</a:t>
            </a:r>
          </a:p>
        </p:txBody>
      </p:sp>
      <p:sp>
        <p:nvSpPr>
          <p:cNvPr id="55" name="AutoShape 234"/>
          <p:cNvSpPr>
            <a:spLocks noChangeAspect="1" noChangeArrowheads="1"/>
          </p:cNvSpPr>
          <p:nvPr/>
        </p:nvSpPr>
        <p:spPr bwMode="auto">
          <a:xfrm>
            <a:off x="3101976" y="5240338"/>
            <a:ext cx="549275" cy="549275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56" name="AutoShape 236"/>
          <p:cNvSpPr>
            <a:spLocks noChangeAspect="1" noChangeArrowheads="1"/>
          </p:cNvSpPr>
          <p:nvPr/>
        </p:nvSpPr>
        <p:spPr bwMode="auto">
          <a:xfrm flipH="1">
            <a:off x="3965575" y="4767262"/>
            <a:ext cx="400050" cy="344488"/>
          </a:xfrm>
          <a:prstGeom prst="leftRightArrow">
            <a:avLst>
              <a:gd name="adj1" fmla="val 50000"/>
              <a:gd name="adj2" fmla="val 23226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36" name="AutoShape 205"/>
          <p:cNvSpPr>
            <a:spLocks noChangeAspect="1" noChangeArrowheads="1"/>
          </p:cNvSpPr>
          <p:nvPr/>
        </p:nvSpPr>
        <p:spPr bwMode="auto">
          <a:xfrm>
            <a:off x="5272089" y="5789613"/>
            <a:ext cx="1309687" cy="481013"/>
          </a:xfrm>
          <a:prstGeom prst="leftRightArrow">
            <a:avLst>
              <a:gd name="adj1" fmla="val 50000"/>
              <a:gd name="adj2" fmla="val 54455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281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Cache Organization (S, E, B)</a:t>
            </a:r>
            <a:endParaRPr lang="en-US" dirty="0"/>
          </a:p>
        </p:txBody>
      </p:sp>
      <p:sp>
        <p:nvSpPr>
          <p:cNvPr id="8" name="AutoShape 16"/>
          <p:cNvSpPr>
            <a:spLocks/>
          </p:cNvSpPr>
          <p:nvPr/>
        </p:nvSpPr>
        <p:spPr bwMode="auto">
          <a:xfrm rot="5400000">
            <a:off x="5638801" y="-495835"/>
            <a:ext cx="228600" cy="4648201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3" name="Group 79"/>
          <p:cNvGrpSpPr/>
          <p:nvPr/>
        </p:nvGrpSpPr>
        <p:grpSpPr>
          <a:xfrm>
            <a:off x="3429000" y="2078999"/>
            <a:ext cx="4648200" cy="492484"/>
            <a:chOff x="1637766" y="1995289"/>
            <a:chExt cx="4648200" cy="492484"/>
          </a:xfrm>
        </p:grpSpPr>
        <p:sp>
          <p:nvSpPr>
            <p:cNvPr id="34" name="Rectangle 3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Rectangle 3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</p:grpSp>
      <p:cxnSp>
        <p:nvCxnSpPr>
          <p:cNvPr id="45" name="Straight Connector 44"/>
          <p:cNvCxnSpPr/>
          <p:nvPr/>
        </p:nvCxnSpPr>
        <p:spPr bwMode="auto">
          <a:xfrm>
            <a:off x="3657600" y="4019283"/>
            <a:ext cx="4267200" cy="11116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AutoShape 16"/>
          <p:cNvSpPr>
            <a:spLocks/>
          </p:cNvSpPr>
          <p:nvPr/>
        </p:nvSpPr>
        <p:spPr bwMode="auto">
          <a:xfrm>
            <a:off x="3048000" y="2067736"/>
            <a:ext cx="228600" cy="2732865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10201" y="1344634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E = 2</a:t>
            </a:r>
            <a:r>
              <a:rPr lang="en-US" baseline="30000" dirty="0">
                <a:latin typeface="Calibri" pitchFamily="34" charset="0"/>
              </a:rPr>
              <a:t>e</a:t>
            </a:r>
            <a:r>
              <a:rPr lang="en-US" dirty="0">
                <a:latin typeface="Calibri" pitchFamily="34" charset="0"/>
              </a:rPr>
              <a:t> lines per set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951334" y="3244405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 = 2</a:t>
            </a:r>
            <a:r>
              <a:rPr lang="en-US" baseline="30000" dirty="0">
                <a:latin typeface="Calibri" pitchFamily="34" charset="0"/>
              </a:rPr>
              <a:t>s</a:t>
            </a:r>
            <a:r>
              <a:rPr lang="en-US" dirty="0">
                <a:latin typeface="Calibri" pitchFamily="34" charset="0"/>
              </a:rPr>
              <a:t> sets</a:t>
            </a:r>
          </a:p>
        </p:txBody>
      </p:sp>
      <p:cxnSp>
        <p:nvCxnSpPr>
          <p:cNvPr id="59" name="Straight Connector 58"/>
          <p:cNvCxnSpPr>
            <a:endCxn id="61" idx="1"/>
          </p:cNvCxnSpPr>
          <p:nvPr/>
        </p:nvCxnSpPr>
        <p:spPr bwMode="auto">
          <a:xfrm flipV="1">
            <a:off x="8077202" y="2070349"/>
            <a:ext cx="596798" cy="10416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8674000" y="1885683"/>
            <a:ext cx="470000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set</a:t>
            </a:r>
          </a:p>
        </p:txBody>
      </p:sp>
      <p:cxnSp>
        <p:nvCxnSpPr>
          <p:cNvPr id="62" name="Straight Connector 61"/>
          <p:cNvCxnSpPr/>
          <p:nvPr/>
        </p:nvCxnSpPr>
        <p:spPr bwMode="auto">
          <a:xfrm>
            <a:off x="7620000" y="2338584"/>
            <a:ext cx="914400" cy="13845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8495766" y="227835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line</a:t>
            </a:r>
          </a:p>
        </p:txBody>
      </p:sp>
      <p:grpSp>
        <p:nvGrpSpPr>
          <p:cNvPr id="4" name="Group 80"/>
          <p:cNvGrpSpPr/>
          <p:nvPr/>
        </p:nvGrpSpPr>
        <p:grpSpPr>
          <a:xfrm>
            <a:off x="3429000" y="2647683"/>
            <a:ext cx="4648200" cy="492484"/>
            <a:chOff x="1637766" y="1995289"/>
            <a:chExt cx="4648200" cy="492484"/>
          </a:xfrm>
        </p:grpSpPr>
        <p:sp>
          <p:nvSpPr>
            <p:cNvPr id="82" name="Rectangle 81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5" name="Rectangle 84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5" name="Group 86"/>
          <p:cNvGrpSpPr/>
          <p:nvPr/>
        </p:nvGrpSpPr>
        <p:grpSpPr>
          <a:xfrm>
            <a:off x="3429000" y="3221999"/>
            <a:ext cx="4648200" cy="492484"/>
            <a:chOff x="1637766" y="1995289"/>
            <a:chExt cx="4648200" cy="492484"/>
          </a:xfrm>
        </p:grpSpPr>
        <p:sp>
          <p:nvSpPr>
            <p:cNvPr id="88" name="Rectangle 87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92" name="Straight Connector 91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1" name="Rectangle 90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6" name="Group 92"/>
          <p:cNvGrpSpPr/>
          <p:nvPr/>
        </p:nvGrpSpPr>
        <p:grpSpPr>
          <a:xfrm>
            <a:off x="3429000" y="4288799"/>
            <a:ext cx="4648200" cy="492484"/>
            <a:chOff x="1637766" y="1995289"/>
            <a:chExt cx="4648200" cy="492484"/>
          </a:xfrm>
        </p:grpSpPr>
        <p:sp>
          <p:nvSpPr>
            <p:cNvPr id="94" name="Rectangle 9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7" name="Rectangle 9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99" name="Trapezoid 98"/>
          <p:cNvSpPr/>
          <p:nvPr/>
        </p:nvSpPr>
        <p:spPr bwMode="auto">
          <a:xfrm>
            <a:off x="3670825" y="4709564"/>
            <a:ext cx="3523449" cy="865914"/>
          </a:xfrm>
          <a:prstGeom prst="trapezoid">
            <a:avLst>
              <a:gd name="adj" fmla="val 135061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3670825" y="5575478"/>
            <a:ext cx="3523449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5169069" y="568977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5441674" y="568977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5702469" y="568977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6616868" y="5689778"/>
            <a:ext cx="4572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B-1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5975074" y="5689778"/>
            <a:ext cx="6417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>
            <a:off x="6109224" y="5841384"/>
            <a:ext cx="457200" cy="1588"/>
          </a:xfrm>
          <a:prstGeom prst="line">
            <a:avLst/>
          </a:prstGeom>
          <a:noFill/>
          <a:ln w="381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Rectangle 71"/>
          <p:cNvSpPr/>
          <p:nvPr/>
        </p:nvSpPr>
        <p:spPr bwMode="auto">
          <a:xfrm>
            <a:off x="4266479" y="5689778"/>
            <a:ext cx="7179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3797469" y="5702122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77" name="AutoShape 16"/>
          <p:cNvSpPr>
            <a:spLocks/>
          </p:cNvSpPr>
          <p:nvPr/>
        </p:nvSpPr>
        <p:spPr bwMode="auto">
          <a:xfrm rot="16200000" flipV="1">
            <a:off x="6020145" y="5333467"/>
            <a:ext cx="228600" cy="1905000"/>
          </a:xfrm>
          <a:prstGeom prst="leftBrace">
            <a:avLst>
              <a:gd name="adj1" fmla="val 13697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536058" y="6374902"/>
            <a:ext cx="392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B = 2</a:t>
            </a:r>
            <a:r>
              <a:rPr lang="en-US" baseline="30000" dirty="0">
                <a:latin typeface="Calibri" pitchFamily="34" charset="0"/>
              </a:rPr>
              <a:t>b</a:t>
            </a:r>
            <a:r>
              <a:rPr lang="en-US" dirty="0">
                <a:latin typeface="Calibri" pitchFamily="34" charset="0"/>
              </a:rPr>
              <a:t> bytes per cache block (the data)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620001" y="5112604"/>
            <a:ext cx="2309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Cache size:</a:t>
            </a:r>
          </a:p>
          <a:p>
            <a:r>
              <a:rPr lang="en-US" i="1" dirty="0">
                <a:latin typeface="Calibri" pitchFamily="34" charset="0"/>
              </a:rPr>
              <a:t>C = S x E x B data bytes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467288" y="6336268"/>
            <a:ext cx="9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valid bit</a:t>
            </a:r>
          </a:p>
        </p:txBody>
      </p:sp>
      <p:cxnSp>
        <p:nvCxnSpPr>
          <p:cNvPr id="55" name="Straight Connector 54"/>
          <p:cNvCxnSpPr/>
          <p:nvPr/>
        </p:nvCxnSpPr>
        <p:spPr bwMode="auto">
          <a:xfrm rot="5400000" flipH="1" flipV="1">
            <a:off x="3809206" y="6158528"/>
            <a:ext cx="304800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054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2" grpId="0" animBg="1"/>
      <p:bldP spid="73" grpId="0" animBg="1"/>
      <p:bldP spid="77" grpId="0" animBg="1"/>
      <p:bldP spid="78" grpId="0"/>
      <p:bldP spid="100" grpId="0"/>
      <p:bldP spid="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Read</a:t>
            </a:r>
          </a:p>
        </p:txBody>
      </p:sp>
      <p:sp>
        <p:nvSpPr>
          <p:cNvPr id="8" name="AutoShape 16"/>
          <p:cNvSpPr>
            <a:spLocks/>
          </p:cNvSpPr>
          <p:nvPr/>
        </p:nvSpPr>
        <p:spPr bwMode="auto">
          <a:xfrm rot="5400000">
            <a:off x="5082235" y="-290401"/>
            <a:ext cx="228600" cy="4237334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3" name="Group 79"/>
          <p:cNvGrpSpPr/>
          <p:nvPr/>
        </p:nvGrpSpPr>
        <p:grpSpPr>
          <a:xfrm>
            <a:off x="3077868" y="2078999"/>
            <a:ext cx="4237333" cy="492484"/>
            <a:chOff x="1637766" y="1995289"/>
            <a:chExt cx="4648200" cy="492484"/>
          </a:xfrm>
        </p:grpSpPr>
        <p:sp>
          <p:nvSpPr>
            <p:cNvPr id="34" name="Rectangle 3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5" name="Straight Connector 44"/>
          <p:cNvCxnSpPr/>
          <p:nvPr/>
        </p:nvCxnSpPr>
        <p:spPr bwMode="auto">
          <a:xfrm>
            <a:off x="3306468" y="4019283"/>
            <a:ext cx="3875673" cy="10096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AutoShape 16"/>
          <p:cNvSpPr>
            <a:spLocks/>
          </p:cNvSpPr>
          <p:nvPr/>
        </p:nvSpPr>
        <p:spPr bwMode="auto">
          <a:xfrm>
            <a:off x="2696867" y="2067736"/>
            <a:ext cx="228600" cy="2732865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824214" y="1344634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E = 2</a:t>
            </a:r>
            <a:r>
              <a:rPr lang="en-US" baseline="30000" dirty="0">
                <a:latin typeface="Calibri" pitchFamily="34" charset="0"/>
              </a:rPr>
              <a:t>e</a:t>
            </a:r>
            <a:r>
              <a:rPr lang="en-US" dirty="0">
                <a:latin typeface="Calibri" pitchFamily="34" charset="0"/>
              </a:rPr>
              <a:t> lines per set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600201" y="3244405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 = 2</a:t>
            </a:r>
            <a:r>
              <a:rPr lang="en-US" baseline="30000" dirty="0">
                <a:latin typeface="Calibri" pitchFamily="34" charset="0"/>
              </a:rPr>
              <a:t>s</a:t>
            </a:r>
            <a:r>
              <a:rPr lang="en-US" dirty="0">
                <a:latin typeface="Calibri" pitchFamily="34" charset="0"/>
              </a:rPr>
              <a:t> sets</a:t>
            </a:r>
          </a:p>
        </p:txBody>
      </p:sp>
      <p:grpSp>
        <p:nvGrpSpPr>
          <p:cNvPr id="4" name="Group 80"/>
          <p:cNvGrpSpPr/>
          <p:nvPr/>
        </p:nvGrpSpPr>
        <p:grpSpPr>
          <a:xfrm>
            <a:off x="3077868" y="2647683"/>
            <a:ext cx="4237333" cy="492484"/>
            <a:chOff x="1637766" y="1995289"/>
            <a:chExt cx="4648200" cy="492484"/>
          </a:xfrm>
        </p:grpSpPr>
        <p:sp>
          <p:nvSpPr>
            <p:cNvPr id="82" name="Rectangle 81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" name="Group 86"/>
          <p:cNvGrpSpPr/>
          <p:nvPr/>
        </p:nvGrpSpPr>
        <p:grpSpPr>
          <a:xfrm>
            <a:off x="3077868" y="3221999"/>
            <a:ext cx="4237333" cy="492484"/>
            <a:chOff x="1637766" y="1995289"/>
            <a:chExt cx="4648200" cy="492484"/>
          </a:xfrm>
        </p:grpSpPr>
        <p:sp>
          <p:nvSpPr>
            <p:cNvPr id="88" name="Rectangle 87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92" name="Straight Connector 91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" name="Group 92"/>
          <p:cNvGrpSpPr/>
          <p:nvPr/>
        </p:nvGrpSpPr>
        <p:grpSpPr>
          <a:xfrm>
            <a:off x="3077868" y="4288799"/>
            <a:ext cx="4237333" cy="492484"/>
            <a:chOff x="1637766" y="1995289"/>
            <a:chExt cx="4648200" cy="492484"/>
          </a:xfrm>
        </p:grpSpPr>
        <p:sp>
          <p:nvSpPr>
            <p:cNvPr id="94" name="Rectangle 9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9" name="Trapezoid 98"/>
          <p:cNvSpPr/>
          <p:nvPr/>
        </p:nvSpPr>
        <p:spPr bwMode="auto">
          <a:xfrm>
            <a:off x="3143864" y="4709564"/>
            <a:ext cx="3523449" cy="865914"/>
          </a:xfrm>
          <a:prstGeom prst="trapezoid">
            <a:avLst>
              <a:gd name="adj" fmla="val 141754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3143864" y="5575478"/>
            <a:ext cx="3523449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4642108" y="568977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4914713" y="568977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5175508" y="568977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6089907" y="5689778"/>
            <a:ext cx="4572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B-1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5448113" y="5689778"/>
            <a:ext cx="6417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>
            <a:off x="5582263" y="5841384"/>
            <a:ext cx="457200" cy="1588"/>
          </a:xfrm>
          <a:prstGeom prst="line">
            <a:avLst/>
          </a:prstGeom>
          <a:noFill/>
          <a:ln w="381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Rectangle 71"/>
          <p:cNvSpPr/>
          <p:nvPr/>
        </p:nvSpPr>
        <p:spPr bwMode="auto">
          <a:xfrm>
            <a:off x="3739518" y="5689778"/>
            <a:ext cx="717995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3270508" y="568977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616556" y="6107668"/>
            <a:ext cx="9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valid bit</a:t>
            </a:r>
          </a:p>
        </p:txBody>
      </p:sp>
      <p:cxnSp>
        <p:nvCxnSpPr>
          <p:cNvPr id="76" name="Straight Connector 75"/>
          <p:cNvCxnSpPr/>
          <p:nvPr/>
        </p:nvCxnSpPr>
        <p:spPr bwMode="auto">
          <a:xfrm rot="5400000" flipH="1" flipV="1">
            <a:off x="3391506" y="6138001"/>
            <a:ext cx="304800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AutoShape 16"/>
          <p:cNvSpPr>
            <a:spLocks/>
          </p:cNvSpPr>
          <p:nvPr/>
        </p:nvSpPr>
        <p:spPr bwMode="auto">
          <a:xfrm rot="16200000" flipV="1">
            <a:off x="5493184" y="5333467"/>
            <a:ext cx="228600" cy="1905000"/>
          </a:xfrm>
          <a:prstGeom prst="leftBrace">
            <a:avLst>
              <a:gd name="adj1" fmla="val 13697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009098" y="6374902"/>
            <a:ext cx="3834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B = 2</a:t>
            </a:r>
            <a:r>
              <a:rPr lang="en-US" baseline="30000" dirty="0">
                <a:latin typeface="Calibri" pitchFamily="34" charset="0"/>
              </a:rPr>
              <a:t>b</a:t>
            </a:r>
            <a:r>
              <a:rPr lang="en-US" dirty="0">
                <a:latin typeface="Calibri" pitchFamily="34" charset="0"/>
              </a:rPr>
              <a:t> bytes per cache block (the data)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7861478" y="285335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8852078" y="285335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s bits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9614078" y="2853352"/>
            <a:ext cx="6858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b bits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772401" y="2513390"/>
            <a:ext cx="181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word:</a:t>
            </a:r>
          </a:p>
        </p:txBody>
      </p:sp>
      <p:sp>
        <p:nvSpPr>
          <p:cNvPr id="58" name="AutoShape 16"/>
          <p:cNvSpPr>
            <a:spLocks/>
          </p:cNvSpPr>
          <p:nvPr/>
        </p:nvSpPr>
        <p:spPr bwMode="auto">
          <a:xfrm rot="16200000" flipV="1">
            <a:off x="8242478" y="2822218"/>
            <a:ext cx="228600" cy="9905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0" name="AutoShape 16"/>
          <p:cNvSpPr>
            <a:spLocks/>
          </p:cNvSpPr>
          <p:nvPr/>
        </p:nvSpPr>
        <p:spPr bwMode="auto">
          <a:xfrm rot="16200000" flipV="1">
            <a:off x="9118779" y="2933702"/>
            <a:ext cx="228600" cy="7619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" name="AutoShape 16"/>
          <p:cNvSpPr>
            <a:spLocks/>
          </p:cNvSpPr>
          <p:nvPr/>
        </p:nvSpPr>
        <p:spPr bwMode="auto">
          <a:xfrm rot="16200000" flipV="1">
            <a:off x="9804578" y="3009901"/>
            <a:ext cx="228600" cy="609600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118773" y="3365678"/>
            <a:ext cx="485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tag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884273" y="3364469"/>
            <a:ext cx="705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set</a:t>
            </a:r>
          </a:p>
          <a:p>
            <a:pPr algn="ctr"/>
            <a:r>
              <a:rPr lang="en-US" dirty="0">
                <a:latin typeface="Calibri" pitchFamily="34" charset="0"/>
              </a:rPr>
              <a:t>index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557195" y="3364469"/>
            <a:ext cx="738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block</a:t>
            </a:r>
          </a:p>
          <a:p>
            <a:pPr algn="ctr"/>
            <a:r>
              <a:rPr lang="en-US" dirty="0">
                <a:latin typeface="Calibri" pitchFamily="34" charset="0"/>
              </a:rPr>
              <a:t>offset</a:t>
            </a:r>
          </a:p>
        </p:txBody>
      </p:sp>
      <p:cxnSp>
        <p:nvCxnSpPr>
          <p:cNvPr id="93" name="Shape 92"/>
          <p:cNvCxnSpPr>
            <a:stCxn id="80" idx="2"/>
            <a:endCxn id="94" idx="3"/>
          </p:cNvCxnSpPr>
          <p:nvPr/>
        </p:nvCxnSpPr>
        <p:spPr bwMode="auto">
          <a:xfrm rot="5400000">
            <a:off x="8013930" y="3312069"/>
            <a:ext cx="524242" cy="1921702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Elbow Connector 101"/>
          <p:cNvCxnSpPr>
            <a:stCxn id="81" idx="2"/>
            <a:endCxn id="67" idx="0"/>
          </p:cNvCxnSpPr>
          <p:nvPr/>
        </p:nvCxnSpPr>
        <p:spPr bwMode="auto">
          <a:xfrm rot="5400000">
            <a:off x="6779681" y="2542931"/>
            <a:ext cx="1678979" cy="4614717"/>
          </a:xfrm>
          <a:prstGeom prst="bentConnector3">
            <a:avLst>
              <a:gd name="adj1" fmla="val 63807"/>
            </a:avLst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/>
        </p:nvSpPr>
        <p:spPr>
          <a:xfrm>
            <a:off x="7995299" y="5054957"/>
            <a:ext cx="2015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data begins at this offset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835007" y="531674"/>
            <a:ext cx="2415982" cy="175432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115888" indent="-115888">
              <a:buFont typeface="Arial" pitchFamily="34" charset="0"/>
              <a:buChar char="•"/>
            </a:pP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Locate set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Check if any line in set</a:t>
            </a:r>
            <a:br>
              <a:rPr lang="en-US" i="1" dirty="0">
                <a:solidFill>
                  <a:srgbClr val="C00000"/>
                </a:solidFill>
                <a:latin typeface="Calibri" pitchFamily="34" charset="0"/>
              </a:rPr>
            </a:b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has matching tag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Yes + line valid: hit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Locate data starting</a:t>
            </a:r>
            <a:br>
              <a:rPr lang="en-US" i="1" dirty="0">
                <a:solidFill>
                  <a:srgbClr val="C00000"/>
                </a:solidFill>
                <a:latin typeface="Calibri" pitchFamily="34" charset="0"/>
              </a:rPr>
            </a:b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at offset</a:t>
            </a:r>
          </a:p>
        </p:txBody>
      </p:sp>
    </p:spTree>
    <p:extLst>
      <p:ext uri="{BB962C8B-B14F-4D97-AF65-F5344CB8AC3E}">
        <p14:creationId xmlns:p14="http://schemas.microsoft.com/office/powerpoint/2010/main" val="54767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2" grpId="0" animBg="1"/>
      <p:bldP spid="73" grpId="0" animBg="1"/>
      <p:bldP spid="74" grpId="0"/>
      <p:bldP spid="77" grpId="0" animBg="1"/>
      <p:bldP spid="78" grpId="0"/>
      <p:bldP spid="10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Direct Mapped Cache (E = 1)</a:t>
            </a:r>
          </a:p>
        </p:txBody>
      </p:sp>
      <p:sp>
        <p:nvSpPr>
          <p:cNvPr id="54" name="AutoShape 16"/>
          <p:cNvSpPr>
            <a:spLocks/>
          </p:cNvSpPr>
          <p:nvPr/>
        </p:nvSpPr>
        <p:spPr bwMode="auto">
          <a:xfrm>
            <a:off x="2696867" y="2448736"/>
            <a:ext cx="228600" cy="2961465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latin typeface="Calibri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600201" y="3625405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 = 2</a:t>
            </a:r>
            <a:r>
              <a:rPr lang="en-US" baseline="30000" dirty="0">
                <a:latin typeface="Calibri" pitchFamily="34" charset="0"/>
              </a:rPr>
              <a:t>s</a:t>
            </a:r>
            <a:r>
              <a:rPr lang="en-US" dirty="0">
                <a:latin typeface="Calibri" pitchFamily="34" charset="0"/>
              </a:rPr>
              <a:t> sets</a:t>
            </a:r>
          </a:p>
        </p:txBody>
      </p:sp>
      <p:cxnSp>
        <p:nvCxnSpPr>
          <p:cNvPr id="125" name="Straight Connector 124"/>
          <p:cNvCxnSpPr/>
          <p:nvPr/>
        </p:nvCxnSpPr>
        <p:spPr bwMode="auto">
          <a:xfrm>
            <a:off x="3429002" y="4640062"/>
            <a:ext cx="3124199" cy="8138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27" name="TextBox 126"/>
          <p:cNvSpPr txBox="1"/>
          <p:nvPr/>
        </p:nvSpPr>
        <p:spPr>
          <a:xfrm>
            <a:off x="1905001" y="1154669"/>
            <a:ext cx="3544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Direct mapped: One line per set</a:t>
            </a:r>
          </a:p>
          <a:p>
            <a:r>
              <a:rPr lang="en-US" dirty="0">
                <a:latin typeface="Calibri" pitchFamily="34" charset="0"/>
              </a:rPr>
              <a:t>Assume: cache block size B=8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7785278" y="270216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8775878" y="270216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9537878" y="2702162"/>
            <a:ext cx="520522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696201" y="2362200"/>
            <a:ext cx="1572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</a:t>
            </a:r>
            <a:r>
              <a:rPr lang="en-US" dirty="0" err="1">
                <a:latin typeface="Calibri" pitchFamily="34" charset="0"/>
              </a:rPr>
              <a:t>int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sp>
        <p:nvSpPr>
          <p:cNvPr id="132" name="Rectangle 131"/>
          <p:cNvSpPr/>
          <p:nvPr/>
        </p:nvSpPr>
        <p:spPr bwMode="auto">
          <a:xfrm>
            <a:off x="3048000" y="3810000"/>
            <a:ext cx="38482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4546244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34" name="Rectangle 133"/>
          <p:cNvSpPr/>
          <p:nvPr/>
        </p:nvSpPr>
        <p:spPr bwMode="auto">
          <a:xfrm>
            <a:off x="4818849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35" name="Rectangle 134"/>
          <p:cNvSpPr/>
          <p:nvPr/>
        </p:nvSpPr>
        <p:spPr bwMode="auto">
          <a:xfrm>
            <a:off x="5079644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36" name="Rectangle 135"/>
          <p:cNvSpPr/>
          <p:nvPr/>
        </p:nvSpPr>
        <p:spPr bwMode="auto">
          <a:xfrm>
            <a:off x="6501688" y="39243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39" name="Rectangle 138"/>
          <p:cNvSpPr/>
          <p:nvPr/>
        </p:nvSpPr>
        <p:spPr bwMode="auto">
          <a:xfrm>
            <a:off x="3643654" y="3924300"/>
            <a:ext cx="717995" cy="30480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40" name="Rectangle 139"/>
          <p:cNvSpPr/>
          <p:nvPr/>
        </p:nvSpPr>
        <p:spPr bwMode="auto">
          <a:xfrm>
            <a:off x="3174644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41" name="Rectangle 140"/>
          <p:cNvSpPr/>
          <p:nvPr/>
        </p:nvSpPr>
        <p:spPr bwMode="auto">
          <a:xfrm>
            <a:off x="5352972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42" name="Rectangle 141"/>
          <p:cNvSpPr/>
          <p:nvPr/>
        </p:nvSpPr>
        <p:spPr bwMode="auto">
          <a:xfrm>
            <a:off x="6210488" y="39243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43" name="Rectangle 142"/>
          <p:cNvSpPr/>
          <p:nvPr/>
        </p:nvSpPr>
        <p:spPr bwMode="auto">
          <a:xfrm>
            <a:off x="5918566" y="39243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44" name="Rectangle 143"/>
          <p:cNvSpPr/>
          <p:nvPr/>
        </p:nvSpPr>
        <p:spPr bwMode="auto">
          <a:xfrm>
            <a:off x="5626644" y="39243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47" name="Rectangle 146"/>
          <p:cNvSpPr/>
          <p:nvPr/>
        </p:nvSpPr>
        <p:spPr bwMode="auto">
          <a:xfrm>
            <a:off x="3048000" y="3124200"/>
            <a:ext cx="38482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4546244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49" name="Rectangle 148"/>
          <p:cNvSpPr/>
          <p:nvPr/>
        </p:nvSpPr>
        <p:spPr bwMode="auto">
          <a:xfrm>
            <a:off x="4818849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50" name="Rectangle 149"/>
          <p:cNvSpPr/>
          <p:nvPr/>
        </p:nvSpPr>
        <p:spPr bwMode="auto">
          <a:xfrm>
            <a:off x="5079644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51" name="Rectangle 150"/>
          <p:cNvSpPr/>
          <p:nvPr/>
        </p:nvSpPr>
        <p:spPr bwMode="auto">
          <a:xfrm>
            <a:off x="6501688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52" name="Rectangle 151"/>
          <p:cNvSpPr/>
          <p:nvPr/>
        </p:nvSpPr>
        <p:spPr bwMode="auto">
          <a:xfrm>
            <a:off x="3643654" y="3238500"/>
            <a:ext cx="717995" cy="30480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53" name="Rectangle 152"/>
          <p:cNvSpPr/>
          <p:nvPr/>
        </p:nvSpPr>
        <p:spPr bwMode="auto">
          <a:xfrm>
            <a:off x="3174644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54" name="Rectangle 153"/>
          <p:cNvSpPr/>
          <p:nvPr/>
        </p:nvSpPr>
        <p:spPr bwMode="auto">
          <a:xfrm>
            <a:off x="5352972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55" name="Rectangle 154"/>
          <p:cNvSpPr/>
          <p:nvPr/>
        </p:nvSpPr>
        <p:spPr bwMode="auto">
          <a:xfrm>
            <a:off x="6210488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56" name="Rectangle 155"/>
          <p:cNvSpPr/>
          <p:nvPr/>
        </p:nvSpPr>
        <p:spPr bwMode="auto">
          <a:xfrm>
            <a:off x="5918566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57" name="Rectangle 156"/>
          <p:cNvSpPr/>
          <p:nvPr/>
        </p:nvSpPr>
        <p:spPr bwMode="auto">
          <a:xfrm>
            <a:off x="5626644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59" name="Rectangle 158"/>
          <p:cNvSpPr/>
          <p:nvPr/>
        </p:nvSpPr>
        <p:spPr bwMode="auto">
          <a:xfrm>
            <a:off x="3048000" y="2438400"/>
            <a:ext cx="38482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rm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160" name="Rectangle 159"/>
          <p:cNvSpPr/>
          <p:nvPr/>
        </p:nvSpPr>
        <p:spPr bwMode="auto">
          <a:xfrm>
            <a:off x="4546244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61" name="Rectangle 160"/>
          <p:cNvSpPr/>
          <p:nvPr/>
        </p:nvSpPr>
        <p:spPr bwMode="auto">
          <a:xfrm>
            <a:off x="4818849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62" name="Rectangle 161"/>
          <p:cNvSpPr/>
          <p:nvPr/>
        </p:nvSpPr>
        <p:spPr bwMode="auto">
          <a:xfrm>
            <a:off x="5079644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63" name="Rectangle 162"/>
          <p:cNvSpPr/>
          <p:nvPr/>
        </p:nvSpPr>
        <p:spPr bwMode="auto">
          <a:xfrm>
            <a:off x="6501688" y="25527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64" name="Rectangle 163"/>
          <p:cNvSpPr/>
          <p:nvPr/>
        </p:nvSpPr>
        <p:spPr bwMode="auto">
          <a:xfrm>
            <a:off x="3643654" y="2552700"/>
            <a:ext cx="717995" cy="30480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65" name="Rectangle 164"/>
          <p:cNvSpPr/>
          <p:nvPr/>
        </p:nvSpPr>
        <p:spPr bwMode="auto">
          <a:xfrm>
            <a:off x="3174644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66" name="Rectangle 165"/>
          <p:cNvSpPr/>
          <p:nvPr/>
        </p:nvSpPr>
        <p:spPr bwMode="auto">
          <a:xfrm>
            <a:off x="5352972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67" name="Rectangle 166"/>
          <p:cNvSpPr/>
          <p:nvPr/>
        </p:nvSpPr>
        <p:spPr bwMode="auto">
          <a:xfrm>
            <a:off x="6210488" y="25527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68" name="Rectangle 167"/>
          <p:cNvSpPr/>
          <p:nvPr/>
        </p:nvSpPr>
        <p:spPr bwMode="auto">
          <a:xfrm>
            <a:off x="5918566" y="25527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69" name="Rectangle 168"/>
          <p:cNvSpPr/>
          <p:nvPr/>
        </p:nvSpPr>
        <p:spPr bwMode="auto">
          <a:xfrm>
            <a:off x="5626644" y="25527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71" name="Rectangle 170"/>
          <p:cNvSpPr/>
          <p:nvPr/>
        </p:nvSpPr>
        <p:spPr bwMode="auto">
          <a:xfrm>
            <a:off x="3048000" y="4876800"/>
            <a:ext cx="38482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172" name="Rectangle 171"/>
          <p:cNvSpPr/>
          <p:nvPr/>
        </p:nvSpPr>
        <p:spPr bwMode="auto">
          <a:xfrm>
            <a:off x="4546244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73" name="Rectangle 172"/>
          <p:cNvSpPr/>
          <p:nvPr/>
        </p:nvSpPr>
        <p:spPr bwMode="auto">
          <a:xfrm>
            <a:off x="4818849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74" name="Rectangle 173"/>
          <p:cNvSpPr/>
          <p:nvPr/>
        </p:nvSpPr>
        <p:spPr bwMode="auto">
          <a:xfrm>
            <a:off x="5079644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75" name="Rectangle 174"/>
          <p:cNvSpPr/>
          <p:nvPr/>
        </p:nvSpPr>
        <p:spPr bwMode="auto">
          <a:xfrm>
            <a:off x="6501688" y="49911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76" name="Rectangle 175"/>
          <p:cNvSpPr/>
          <p:nvPr/>
        </p:nvSpPr>
        <p:spPr bwMode="auto">
          <a:xfrm>
            <a:off x="3643654" y="4991100"/>
            <a:ext cx="717995" cy="30480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77" name="Rectangle 176"/>
          <p:cNvSpPr/>
          <p:nvPr/>
        </p:nvSpPr>
        <p:spPr bwMode="auto">
          <a:xfrm>
            <a:off x="3174644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78" name="Rectangle 177"/>
          <p:cNvSpPr/>
          <p:nvPr/>
        </p:nvSpPr>
        <p:spPr bwMode="auto">
          <a:xfrm>
            <a:off x="5352972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79" name="Rectangle 178"/>
          <p:cNvSpPr/>
          <p:nvPr/>
        </p:nvSpPr>
        <p:spPr bwMode="auto">
          <a:xfrm>
            <a:off x="6210488" y="49911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80" name="Rectangle 179"/>
          <p:cNvSpPr/>
          <p:nvPr/>
        </p:nvSpPr>
        <p:spPr bwMode="auto">
          <a:xfrm>
            <a:off x="5918566" y="49911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81" name="Rectangle 180"/>
          <p:cNvSpPr/>
          <p:nvPr/>
        </p:nvSpPr>
        <p:spPr bwMode="auto">
          <a:xfrm>
            <a:off x="5626644" y="49911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cxnSp>
        <p:nvCxnSpPr>
          <p:cNvPr id="183" name="Shape 182"/>
          <p:cNvCxnSpPr>
            <a:stCxn id="129" idx="2"/>
          </p:cNvCxnSpPr>
          <p:nvPr/>
        </p:nvCxnSpPr>
        <p:spPr bwMode="auto">
          <a:xfrm rot="5400000">
            <a:off x="7817638" y="2051660"/>
            <a:ext cx="417890" cy="226059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8399253" y="3344174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find set</a:t>
            </a:r>
          </a:p>
        </p:txBody>
      </p:sp>
    </p:spTree>
    <p:extLst>
      <p:ext uri="{BB962C8B-B14F-4D97-AF65-F5344CB8AC3E}">
        <p14:creationId xmlns:p14="http://schemas.microsoft.com/office/powerpoint/2010/main" val="121844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Direct Mapped Cache (E = 1)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905001" y="1154669"/>
            <a:ext cx="3544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Direct mapped: One line per set</a:t>
            </a:r>
          </a:p>
          <a:p>
            <a:r>
              <a:rPr lang="en-US" dirty="0">
                <a:latin typeface="Calibri" pitchFamily="34" charset="0"/>
              </a:rPr>
              <a:t>Assume: cache block size B=8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7785278" y="270216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8775878" y="270216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9537878" y="2702162"/>
            <a:ext cx="520522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696201" y="2362200"/>
            <a:ext cx="1572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</a:t>
            </a:r>
            <a:r>
              <a:rPr lang="en-US" dirty="0" err="1">
                <a:latin typeface="Calibri" pitchFamily="34" charset="0"/>
              </a:rPr>
              <a:t>int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sp>
        <p:nvSpPr>
          <p:cNvPr id="147" name="Rectangle 146"/>
          <p:cNvSpPr/>
          <p:nvPr/>
        </p:nvSpPr>
        <p:spPr bwMode="auto">
          <a:xfrm>
            <a:off x="3048000" y="3124200"/>
            <a:ext cx="38482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4546244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49" name="Rectangle 148"/>
          <p:cNvSpPr/>
          <p:nvPr/>
        </p:nvSpPr>
        <p:spPr bwMode="auto">
          <a:xfrm>
            <a:off x="4818849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50" name="Rectangle 149"/>
          <p:cNvSpPr/>
          <p:nvPr/>
        </p:nvSpPr>
        <p:spPr bwMode="auto">
          <a:xfrm>
            <a:off x="5079644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51" name="Rectangle 150"/>
          <p:cNvSpPr/>
          <p:nvPr/>
        </p:nvSpPr>
        <p:spPr bwMode="auto">
          <a:xfrm>
            <a:off x="6501688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52" name="Rectangle 151"/>
          <p:cNvSpPr/>
          <p:nvPr/>
        </p:nvSpPr>
        <p:spPr bwMode="auto">
          <a:xfrm>
            <a:off x="3643654" y="3238500"/>
            <a:ext cx="7179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53" name="Rectangle 152"/>
          <p:cNvSpPr/>
          <p:nvPr/>
        </p:nvSpPr>
        <p:spPr bwMode="auto">
          <a:xfrm>
            <a:off x="3174644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54" name="Rectangle 153"/>
          <p:cNvSpPr/>
          <p:nvPr/>
        </p:nvSpPr>
        <p:spPr bwMode="auto">
          <a:xfrm>
            <a:off x="5352972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55" name="Rectangle 154"/>
          <p:cNvSpPr/>
          <p:nvPr/>
        </p:nvSpPr>
        <p:spPr bwMode="auto">
          <a:xfrm>
            <a:off x="6210488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56" name="Rectangle 155"/>
          <p:cNvSpPr/>
          <p:nvPr/>
        </p:nvSpPr>
        <p:spPr bwMode="auto">
          <a:xfrm>
            <a:off x="5918566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57" name="Rectangle 156"/>
          <p:cNvSpPr/>
          <p:nvPr/>
        </p:nvSpPr>
        <p:spPr bwMode="auto">
          <a:xfrm>
            <a:off x="5626644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cxnSp>
        <p:nvCxnSpPr>
          <p:cNvPr id="183" name="Shape 182"/>
          <p:cNvCxnSpPr>
            <a:stCxn id="129" idx="2"/>
          </p:cNvCxnSpPr>
          <p:nvPr/>
        </p:nvCxnSpPr>
        <p:spPr bwMode="auto">
          <a:xfrm rot="5400000">
            <a:off x="7817638" y="2051660"/>
            <a:ext cx="417890" cy="226059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hape 60"/>
          <p:cNvCxnSpPr>
            <a:stCxn id="128" idx="1"/>
          </p:cNvCxnSpPr>
          <p:nvPr/>
        </p:nvCxnSpPr>
        <p:spPr bwMode="auto">
          <a:xfrm rot="10800000" flipV="1">
            <a:off x="4002653" y="2837586"/>
            <a:ext cx="3782627" cy="400914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3892640" y="2514600"/>
            <a:ext cx="261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match: assume yes (= hit)</a:t>
            </a:r>
          </a:p>
        </p:txBody>
      </p:sp>
      <p:cxnSp>
        <p:nvCxnSpPr>
          <p:cNvPr id="68" name="Straight Connector 67"/>
          <p:cNvCxnSpPr/>
          <p:nvPr/>
        </p:nvCxnSpPr>
        <p:spPr bwMode="auto">
          <a:xfrm rot="5400000">
            <a:off x="3106476" y="3038043"/>
            <a:ext cx="400914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2926727" y="2514600"/>
            <a:ext cx="102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valid?   +</a:t>
            </a:r>
          </a:p>
        </p:txBody>
      </p:sp>
      <p:cxnSp>
        <p:nvCxnSpPr>
          <p:cNvPr id="71" name="Elbow Connector 70"/>
          <p:cNvCxnSpPr>
            <a:stCxn id="130" idx="2"/>
          </p:cNvCxnSpPr>
          <p:nvPr/>
        </p:nvCxnSpPr>
        <p:spPr bwMode="auto">
          <a:xfrm rot="5400000">
            <a:off x="7500408" y="1245570"/>
            <a:ext cx="570290" cy="4025173"/>
          </a:xfrm>
          <a:prstGeom prst="bentConnector3">
            <a:avLst>
              <a:gd name="adj1" fmla="val 175089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7239000" y="3962400"/>
            <a:ext cx="130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block offset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3648975" y="3242096"/>
            <a:ext cx="717995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</p:spTree>
    <p:extLst>
      <p:ext uri="{BB962C8B-B14F-4D97-AF65-F5344CB8AC3E}">
        <p14:creationId xmlns:p14="http://schemas.microsoft.com/office/powerpoint/2010/main" val="256833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9" grpId="0"/>
      <p:bldP spid="26" grpId="0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Direct Mapped Cache (E = 1)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905001" y="1154669"/>
            <a:ext cx="3544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Direct mapped: One line per set</a:t>
            </a:r>
          </a:p>
          <a:p>
            <a:r>
              <a:rPr lang="en-US" dirty="0">
                <a:latin typeface="Calibri" pitchFamily="34" charset="0"/>
              </a:rPr>
              <a:t>Assume: cache block size B=8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7785278" y="270216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8775878" y="270216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9537878" y="2702162"/>
            <a:ext cx="520522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696201" y="2362200"/>
            <a:ext cx="1572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</a:t>
            </a:r>
            <a:r>
              <a:rPr lang="en-US" dirty="0" err="1">
                <a:latin typeface="Calibri" pitchFamily="34" charset="0"/>
              </a:rPr>
              <a:t>int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sp>
        <p:nvSpPr>
          <p:cNvPr id="147" name="Rectangle 146"/>
          <p:cNvSpPr/>
          <p:nvPr/>
        </p:nvSpPr>
        <p:spPr bwMode="auto">
          <a:xfrm>
            <a:off x="3048000" y="3124200"/>
            <a:ext cx="38482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4546244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49" name="Rectangle 148"/>
          <p:cNvSpPr/>
          <p:nvPr/>
        </p:nvSpPr>
        <p:spPr bwMode="auto">
          <a:xfrm>
            <a:off x="4818849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50" name="Rectangle 149"/>
          <p:cNvSpPr/>
          <p:nvPr/>
        </p:nvSpPr>
        <p:spPr bwMode="auto">
          <a:xfrm>
            <a:off x="5079644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51" name="Rectangle 150"/>
          <p:cNvSpPr/>
          <p:nvPr/>
        </p:nvSpPr>
        <p:spPr bwMode="auto">
          <a:xfrm>
            <a:off x="6501688" y="3238500"/>
            <a:ext cx="292644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52" name="Rectangle 151"/>
          <p:cNvSpPr/>
          <p:nvPr/>
        </p:nvSpPr>
        <p:spPr bwMode="auto">
          <a:xfrm>
            <a:off x="3643654" y="3238500"/>
            <a:ext cx="717995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53" name="Rectangle 152"/>
          <p:cNvSpPr/>
          <p:nvPr/>
        </p:nvSpPr>
        <p:spPr bwMode="auto">
          <a:xfrm>
            <a:off x="3174644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54" name="Rectangle 153"/>
          <p:cNvSpPr/>
          <p:nvPr/>
        </p:nvSpPr>
        <p:spPr bwMode="auto">
          <a:xfrm>
            <a:off x="5352972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55" name="Rectangle 154"/>
          <p:cNvSpPr/>
          <p:nvPr/>
        </p:nvSpPr>
        <p:spPr bwMode="auto">
          <a:xfrm>
            <a:off x="6210488" y="3238500"/>
            <a:ext cx="292644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56" name="Rectangle 155"/>
          <p:cNvSpPr/>
          <p:nvPr/>
        </p:nvSpPr>
        <p:spPr bwMode="auto">
          <a:xfrm>
            <a:off x="5918566" y="3238500"/>
            <a:ext cx="292644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57" name="Rectangle 156"/>
          <p:cNvSpPr/>
          <p:nvPr/>
        </p:nvSpPr>
        <p:spPr bwMode="auto">
          <a:xfrm>
            <a:off x="5626644" y="3238500"/>
            <a:ext cx="292644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cxnSp>
        <p:nvCxnSpPr>
          <p:cNvPr id="183" name="Shape 182"/>
          <p:cNvCxnSpPr>
            <a:stCxn id="129" idx="2"/>
          </p:cNvCxnSpPr>
          <p:nvPr/>
        </p:nvCxnSpPr>
        <p:spPr bwMode="auto">
          <a:xfrm rot="5400000">
            <a:off x="7817638" y="2051660"/>
            <a:ext cx="417890" cy="226059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hape 60"/>
          <p:cNvCxnSpPr>
            <a:stCxn id="128" idx="1"/>
          </p:cNvCxnSpPr>
          <p:nvPr/>
        </p:nvCxnSpPr>
        <p:spPr bwMode="auto">
          <a:xfrm rot="10800000" flipV="1">
            <a:off x="4002653" y="2837586"/>
            <a:ext cx="3782627" cy="400914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3892640" y="2514600"/>
            <a:ext cx="261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match: assume yes (= hit)</a:t>
            </a:r>
          </a:p>
        </p:txBody>
      </p:sp>
      <p:cxnSp>
        <p:nvCxnSpPr>
          <p:cNvPr id="68" name="Straight Connector 67"/>
          <p:cNvCxnSpPr/>
          <p:nvPr/>
        </p:nvCxnSpPr>
        <p:spPr bwMode="auto">
          <a:xfrm rot="5400000">
            <a:off x="3106476" y="3038043"/>
            <a:ext cx="400914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2926727" y="2514600"/>
            <a:ext cx="102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valid?   +</a:t>
            </a:r>
          </a:p>
        </p:txBody>
      </p:sp>
      <p:cxnSp>
        <p:nvCxnSpPr>
          <p:cNvPr id="71" name="Elbow Connector 70"/>
          <p:cNvCxnSpPr>
            <a:stCxn id="130" idx="2"/>
          </p:cNvCxnSpPr>
          <p:nvPr/>
        </p:nvCxnSpPr>
        <p:spPr bwMode="auto">
          <a:xfrm rot="5400000">
            <a:off x="7500408" y="1245570"/>
            <a:ext cx="570290" cy="4025173"/>
          </a:xfrm>
          <a:prstGeom prst="bentConnector3">
            <a:avLst>
              <a:gd name="adj1" fmla="val 175089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Down Arrow 25"/>
          <p:cNvSpPr/>
          <p:nvPr/>
        </p:nvSpPr>
        <p:spPr bwMode="auto">
          <a:xfrm flipV="1">
            <a:off x="5854522" y="3581400"/>
            <a:ext cx="733658" cy="10668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64657" y="4659868"/>
            <a:ext cx="2017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int</a:t>
            </a:r>
            <a:r>
              <a:rPr lang="en-US" dirty="0">
                <a:latin typeface="Calibri" pitchFamily="34" charset="0"/>
              </a:rPr>
              <a:t> (4 Bytes) is here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39000" y="3962400"/>
            <a:ext cx="130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block offset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981200" y="5715000"/>
            <a:ext cx="5846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If tag doesn’t match (= miss): </a:t>
            </a:r>
            <a:r>
              <a:rPr lang="en-US" dirty="0">
                <a:latin typeface="Calibri" pitchFamily="34" charset="0"/>
              </a:rPr>
              <a:t>old line is evicted and replaced</a:t>
            </a:r>
          </a:p>
        </p:txBody>
      </p:sp>
    </p:spTree>
    <p:extLst>
      <p:ext uri="{BB962C8B-B14F-4D97-AF65-F5344CB8AC3E}">
        <p14:creationId xmlns:p14="http://schemas.microsoft.com/office/powerpoint/2010/main" val="366142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40" name="Rectangle 1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Direct-Mapped Cache Simulation</a:t>
            </a:r>
          </a:p>
        </p:txBody>
      </p:sp>
      <p:sp>
        <p:nvSpPr>
          <p:cNvPr id="149507" name="Rectangle 3"/>
          <p:cNvSpPr>
            <a:spLocks noChangeArrowheads="1"/>
          </p:cNvSpPr>
          <p:nvPr/>
        </p:nvSpPr>
        <p:spPr bwMode="auto">
          <a:xfrm>
            <a:off x="4735514" y="1391766"/>
            <a:ext cx="6161087" cy="31675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M=16 bytes (4-bit addresses), B=2 bytes/block,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S=4 sets, E=1 Blocks/set</a:t>
            </a:r>
          </a:p>
          <a:p>
            <a:pPr algn="l">
              <a:lnSpc>
                <a:spcPct val="100000"/>
              </a:lnSpc>
            </a:pPr>
            <a:endParaRPr lang="en-US" sz="2000" dirty="0">
              <a:latin typeface="Calibri"/>
              <a:cs typeface="Calibri"/>
            </a:endParaRPr>
          </a:p>
          <a:p>
            <a:pPr algn="l">
              <a:lnSpc>
                <a:spcPct val="100000"/>
              </a:lnSpc>
            </a:pPr>
            <a:endParaRPr lang="en-US" sz="2000" dirty="0">
              <a:latin typeface="Calibri"/>
              <a:cs typeface="Calibri"/>
            </a:endParaRP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Address trace (reads, one byte per read):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0	[</a:t>
            </a:r>
            <a:r>
              <a:rPr lang="en-US" sz="2000" dirty="0">
                <a:solidFill>
                  <a:srgbClr val="C00000"/>
                </a:solidFill>
                <a:latin typeface="Calibri"/>
                <a:cs typeface="Calibri"/>
              </a:rPr>
              <a:t>0</a:t>
            </a:r>
            <a:r>
              <a:rPr lang="en-US" sz="2000" u="sng" dirty="0">
                <a:solidFill>
                  <a:srgbClr val="0070C0"/>
                </a:solidFill>
                <a:latin typeface="Calibri"/>
                <a:cs typeface="Calibri"/>
              </a:rPr>
              <a:t>00</a:t>
            </a:r>
            <a:r>
              <a:rPr lang="en-US" sz="2000" dirty="0">
                <a:solidFill>
                  <a:srgbClr val="008000"/>
                </a:solidFill>
                <a:latin typeface="Calibri"/>
                <a:cs typeface="Calibri"/>
              </a:rPr>
              <a:t>0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],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1	[</a:t>
            </a:r>
            <a:r>
              <a:rPr lang="en-US" sz="2000" dirty="0">
                <a:solidFill>
                  <a:srgbClr val="C00000"/>
                </a:solidFill>
                <a:latin typeface="Calibri"/>
                <a:cs typeface="Calibri"/>
              </a:rPr>
              <a:t>0</a:t>
            </a:r>
            <a:r>
              <a:rPr lang="en-US" sz="2000" u="sng" dirty="0">
                <a:solidFill>
                  <a:srgbClr val="0070C0"/>
                </a:solidFill>
                <a:latin typeface="Calibri"/>
                <a:cs typeface="Calibri"/>
              </a:rPr>
              <a:t>00</a:t>
            </a:r>
            <a:r>
              <a:rPr lang="en-US" sz="2000" dirty="0">
                <a:solidFill>
                  <a:srgbClr val="008000"/>
                </a:solidFill>
                <a:latin typeface="Calibri"/>
                <a:cs typeface="Calibri"/>
              </a:rPr>
              <a:t>1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], 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7	[</a:t>
            </a:r>
            <a:r>
              <a:rPr lang="en-US" sz="2000" dirty="0">
                <a:solidFill>
                  <a:srgbClr val="C00000"/>
                </a:solidFill>
                <a:latin typeface="Calibri"/>
                <a:cs typeface="Calibri"/>
              </a:rPr>
              <a:t>0</a:t>
            </a:r>
            <a:r>
              <a:rPr lang="en-US" sz="2000" u="sng" dirty="0">
                <a:solidFill>
                  <a:srgbClr val="0070C0"/>
                </a:solidFill>
                <a:latin typeface="Calibri"/>
                <a:cs typeface="Calibri"/>
              </a:rPr>
              <a:t>11</a:t>
            </a:r>
            <a:r>
              <a:rPr lang="en-US" sz="2000" dirty="0">
                <a:solidFill>
                  <a:srgbClr val="008000"/>
                </a:solidFill>
                <a:latin typeface="Calibri"/>
                <a:cs typeface="Calibri"/>
              </a:rPr>
              <a:t>1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], 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8	[</a:t>
            </a:r>
            <a:r>
              <a:rPr lang="en-US" sz="2000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r>
              <a:rPr lang="en-US" sz="2000" u="sng" dirty="0">
                <a:solidFill>
                  <a:srgbClr val="0070C0"/>
                </a:solidFill>
                <a:latin typeface="Calibri"/>
                <a:cs typeface="Calibri"/>
              </a:rPr>
              <a:t>00</a:t>
            </a:r>
            <a:r>
              <a:rPr lang="en-US" sz="2000" dirty="0">
                <a:solidFill>
                  <a:srgbClr val="008000"/>
                </a:solidFill>
                <a:latin typeface="Calibri"/>
                <a:cs typeface="Calibri"/>
              </a:rPr>
              <a:t>0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], 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0	[</a:t>
            </a:r>
            <a:r>
              <a:rPr lang="en-US" sz="2000" dirty="0">
                <a:solidFill>
                  <a:srgbClr val="C00000"/>
                </a:solidFill>
                <a:latin typeface="Calibri"/>
                <a:cs typeface="Calibri"/>
              </a:rPr>
              <a:t>0</a:t>
            </a:r>
            <a:r>
              <a:rPr lang="en-US" sz="2000" u="sng" dirty="0">
                <a:solidFill>
                  <a:srgbClr val="0070C0"/>
                </a:solidFill>
                <a:latin typeface="Calibri"/>
                <a:cs typeface="Calibri"/>
              </a:rPr>
              <a:t>00</a:t>
            </a:r>
            <a:r>
              <a:rPr lang="en-US" sz="2000" dirty="0">
                <a:solidFill>
                  <a:srgbClr val="008000"/>
                </a:solidFill>
                <a:latin typeface="Calibri"/>
                <a:cs typeface="Calibri"/>
              </a:rPr>
              <a:t>0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</a:t>
            </a: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1989138" y="1633736"/>
            <a:ext cx="703262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dirty="0" err="1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endParaRPr lang="en-US" sz="2000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sp>
        <p:nvSpPr>
          <p:cNvPr id="149510" name="Rectangle 6"/>
          <p:cNvSpPr>
            <a:spLocks noChangeArrowheads="1"/>
          </p:cNvSpPr>
          <p:nvPr/>
        </p:nvSpPr>
        <p:spPr bwMode="auto">
          <a:xfrm>
            <a:off x="2108200" y="1295401"/>
            <a:ext cx="52899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alibri"/>
                <a:cs typeface="Calibri"/>
              </a:rPr>
              <a:t>t</a:t>
            </a:r>
            <a:r>
              <a:rPr lang="en-US" sz="2000" dirty="0">
                <a:latin typeface="Calibri"/>
                <a:cs typeface="Calibri"/>
              </a:rPr>
              <a:t>=1</a:t>
            </a:r>
          </a:p>
        </p:txBody>
      </p:sp>
      <p:sp>
        <p:nvSpPr>
          <p:cNvPr id="149511" name="Rectangle 7"/>
          <p:cNvSpPr>
            <a:spLocks noChangeArrowheads="1"/>
          </p:cNvSpPr>
          <p:nvPr/>
        </p:nvSpPr>
        <p:spPr bwMode="auto">
          <a:xfrm>
            <a:off x="2736851" y="1295401"/>
            <a:ext cx="54078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alibri"/>
                <a:cs typeface="Calibri"/>
              </a:rPr>
              <a:t>s</a:t>
            </a:r>
            <a:r>
              <a:rPr lang="en-US" sz="2000" dirty="0">
                <a:latin typeface="Calibri"/>
                <a:cs typeface="Calibri"/>
              </a:rPr>
              <a:t>=2</a:t>
            </a:r>
          </a:p>
        </p:txBody>
      </p:sp>
      <p:sp>
        <p:nvSpPr>
          <p:cNvPr id="149512" name="Rectangle 8"/>
          <p:cNvSpPr>
            <a:spLocks noChangeArrowheads="1"/>
          </p:cNvSpPr>
          <p:nvPr/>
        </p:nvSpPr>
        <p:spPr bwMode="auto">
          <a:xfrm>
            <a:off x="3476626" y="1295401"/>
            <a:ext cx="57522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b=1</a:t>
            </a:r>
          </a:p>
        </p:txBody>
      </p:sp>
      <p:sp>
        <p:nvSpPr>
          <p:cNvPr id="149513" name="Rectangle 9"/>
          <p:cNvSpPr>
            <a:spLocks noChangeArrowheads="1"/>
          </p:cNvSpPr>
          <p:nvPr/>
        </p:nvSpPr>
        <p:spPr bwMode="auto">
          <a:xfrm>
            <a:off x="2706688" y="1633736"/>
            <a:ext cx="703262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0070C0"/>
                </a:solidFill>
                <a:latin typeface="Calibri"/>
                <a:cs typeface="Calibri"/>
              </a:rPr>
              <a:t>xx</a:t>
            </a:r>
          </a:p>
        </p:txBody>
      </p:sp>
      <p:sp>
        <p:nvSpPr>
          <p:cNvPr id="149514" name="Rectangle 10"/>
          <p:cNvSpPr>
            <a:spLocks noChangeArrowheads="1"/>
          </p:cNvSpPr>
          <p:nvPr/>
        </p:nvSpPr>
        <p:spPr bwMode="auto">
          <a:xfrm>
            <a:off x="3422651" y="1633736"/>
            <a:ext cx="703263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008000"/>
                </a:solidFill>
                <a:latin typeface="Calibri"/>
                <a:cs typeface="Calibri"/>
              </a:rPr>
              <a:t>x</a:t>
            </a:r>
          </a:p>
        </p:txBody>
      </p:sp>
      <p:grpSp>
        <p:nvGrpSpPr>
          <p:cNvPr id="2" name="Group 175"/>
          <p:cNvGrpSpPr>
            <a:grpSpLocks/>
          </p:cNvGrpSpPr>
          <p:nvPr/>
        </p:nvGrpSpPr>
        <p:grpSpPr bwMode="auto">
          <a:xfrm>
            <a:off x="4876801" y="5137150"/>
            <a:ext cx="2662237" cy="306388"/>
            <a:chOff x="2027" y="3244"/>
            <a:chExt cx="1677" cy="193"/>
          </a:xfrm>
          <a:solidFill>
            <a:srgbClr val="DEDFF5"/>
          </a:solidFill>
        </p:grpSpPr>
        <p:sp>
          <p:nvSpPr>
            <p:cNvPr id="149516" name="Rectangle 12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49517" name="Rectangle 13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?</a:t>
              </a:r>
            </a:p>
          </p:txBody>
        </p:sp>
        <p:sp>
          <p:nvSpPr>
            <p:cNvPr id="149518" name="Rectangle 14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?</a:t>
              </a:r>
            </a:p>
          </p:txBody>
        </p:sp>
      </p:grpSp>
      <p:sp>
        <p:nvSpPr>
          <p:cNvPr id="149519" name="Rectangle 15"/>
          <p:cNvSpPr>
            <a:spLocks noChangeArrowheads="1"/>
          </p:cNvSpPr>
          <p:nvPr/>
        </p:nvSpPr>
        <p:spPr bwMode="auto">
          <a:xfrm>
            <a:off x="5026025" y="4724401"/>
            <a:ext cx="29815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v</a:t>
            </a:r>
          </a:p>
        </p:txBody>
      </p:sp>
      <p:sp>
        <p:nvSpPr>
          <p:cNvPr id="149520" name="Rectangle 16"/>
          <p:cNvSpPr>
            <a:spLocks noChangeArrowheads="1"/>
          </p:cNvSpPr>
          <p:nvPr/>
        </p:nvSpPr>
        <p:spPr bwMode="auto">
          <a:xfrm>
            <a:off x="5503863" y="4724401"/>
            <a:ext cx="531269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rgbClr val="C00000"/>
                </a:solidFill>
                <a:latin typeface="Calibri"/>
                <a:cs typeface="Calibri"/>
              </a:rPr>
              <a:t>Tag</a:t>
            </a:r>
          </a:p>
        </p:txBody>
      </p:sp>
      <p:sp>
        <p:nvSpPr>
          <p:cNvPr id="149521" name="Rectangle 17"/>
          <p:cNvSpPr>
            <a:spLocks noChangeArrowheads="1"/>
          </p:cNvSpPr>
          <p:nvPr/>
        </p:nvSpPr>
        <p:spPr bwMode="auto">
          <a:xfrm>
            <a:off x="6461126" y="4724401"/>
            <a:ext cx="741413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Block</a:t>
            </a:r>
          </a:p>
        </p:txBody>
      </p:sp>
      <p:sp>
        <p:nvSpPr>
          <p:cNvPr id="149522" name="Rectangle 18"/>
          <p:cNvSpPr>
            <a:spLocks noChangeArrowheads="1"/>
          </p:cNvSpPr>
          <p:nvPr/>
        </p:nvSpPr>
        <p:spPr bwMode="auto">
          <a:xfrm>
            <a:off x="4876800" y="5446713"/>
            <a:ext cx="55721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49523" name="Rectangle 19"/>
          <p:cNvSpPr>
            <a:spLocks noChangeArrowheads="1"/>
          </p:cNvSpPr>
          <p:nvPr/>
        </p:nvSpPr>
        <p:spPr bwMode="auto">
          <a:xfrm>
            <a:off x="5451475" y="5446713"/>
            <a:ext cx="65246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49524" name="Rectangle 20"/>
          <p:cNvSpPr>
            <a:spLocks noChangeArrowheads="1"/>
          </p:cNvSpPr>
          <p:nvPr/>
        </p:nvSpPr>
        <p:spPr bwMode="auto">
          <a:xfrm>
            <a:off x="6119813" y="5446713"/>
            <a:ext cx="141922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49525" name="Rectangle 21"/>
          <p:cNvSpPr>
            <a:spLocks noChangeArrowheads="1"/>
          </p:cNvSpPr>
          <p:nvPr/>
        </p:nvSpPr>
        <p:spPr bwMode="auto">
          <a:xfrm>
            <a:off x="4876800" y="5770563"/>
            <a:ext cx="55721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49526" name="Rectangle 22"/>
          <p:cNvSpPr>
            <a:spLocks noChangeArrowheads="1"/>
          </p:cNvSpPr>
          <p:nvPr/>
        </p:nvSpPr>
        <p:spPr bwMode="auto">
          <a:xfrm>
            <a:off x="5451475" y="5770563"/>
            <a:ext cx="65246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49527" name="Rectangle 23"/>
          <p:cNvSpPr>
            <a:spLocks noChangeArrowheads="1"/>
          </p:cNvSpPr>
          <p:nvPr/>
        </p:nvSpPr>
        <p:spPr bwMode="auto">
          <a:xfrm>
            <a:off x="6119813" y="5770563"/>
            <a:ext cx="141922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49528" name="Rectangle 24"/>
          <p:cNvSpPr>
            <a:spLocks noChangeArrowheads="1"/>
          </p:cNvSpPr>
          <p:nvPr/>
        </p:nvSpPr>
        <p:spPr bwMode="auto">
          <a:xfrm>
            <a:off x="4876800" y="6094413"/>
            <a:ext cx="55721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49529" name="Rectangle 25"/>
          <p:cNvSpPr>
            <a:spLocks noChangeArrowheads="1"/>
          </p:cNvSpPr>
          <p:nvPr/>
        </p:nvSpPr>
        <p:spPr bwMode="auto">
          <a:xfrm>
            <a:off x="5451475" y="6094413"/>
            <a:ext cx="65246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49530" name="Rectangle 26"/>
          <p:cNvSpPr>
            <a:spLocks noChangeArrowheads="1"/>
          </p:cNvSpPr>
          <p:nvPr/>
        </p:nvSpPr>
        <p:spPr bwMode="auto">
          <a:xfrm>
            <a:off x="6119813" y="6094413"/>
            <a:ext cx="141922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49678" name="Text Box 174"/>
          <p:cNvSpPr txBox="1">
            <a:spLocks noChangeArrowheads="1"/>
          </p:cNvSpPr>
          <p:nvPr/>
        </p:nvSpPr>
        <p:spPr bwMode="auto">
          <a:xfrm>
            <a:off x="8181976" y="2968824"/>
            <a:ext cx="647111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miss</a:t>
            </a:r>
          </a:p>
        </p:txBody>
      </p:sp>
      <p:grpSp>
        <p:nvGrpSpPr>
          <p:cNvPr id="3" name="Group 176"/>
          <p:cNvGrpSpPr>
            <a:grpSpLocks/>
          </p:cNvGrpSpPr>
          <p:nvPr/>
        </p:nvGrpSpPr>
        <p:grpSpPr bwMode="auto">
          <a:xfrm>
            <a:off x="4876801" y="5140325"/>
            <a:ext cx="2662237" cy="306388"/>
            <a:chOff x="2027" y="3244"/>
            <a:chExt cx="1677" cy="193"/>
          </a:xfrm>
          <a:solidFill>
            <a:srgbClr val="DEDFF5"/>
          </a:solidFill>
        </p:grpSpPr>
        <p:sp>
          <p:nvSpPr>
            <p:cNvPr id="149681" name="Rectangle 177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149682" name="Rectangle 178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49683" name="Rectangle 179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M[0-1]</a:t>
              </a:r>
            </a:p>
          </p:txBody>
        </p:sp>
      </p:grpSp>
      <p:sp>
        <p:nvSpPr>
          <p:cNvPr id="149684" name="Text Box 180"/>
          <p:cNvSpPr txBox="1">
            <a:spLocks noChangeArrowheads="1"/>
          </p:cNvSpPr>
          <p:nvPr/>
        </p:nvSpPr>
        <p:spPr bwMode="auto">
          <a:xfrm>
            <a:off x="8272464" y="3273624"/>
            <a:ext cx="462265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hit</a:t>
            </a:r>
          </a:p>
        </p:txBody>
      </p:sp>
      <p:sp>
        <p:nvSpPr>
          <p:cNvPr id="149685" name="Text Box 181"/>
          <p:cNvSpPr txBox="1">
            <a:spLocks noChangeArrowheads="1"/>
          </p:cNvSpPr>
          <p:nvPr/>
        </p:nvSpPr>
        <p:spPr bwMode="auto">
          <a:xfrm>
            <a:off x="8181976" y="3548064"/>
            <a:ext cx="647111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>
                <a:latin typeface="Calibri"/>
                <a:cs typeface="Calibri"/>
              </a:rPr>
              <a:t>miss</a:t>
            </a:r>
          </a:p>
        </p:txBody>
      </p:sp>
      <p:grpSp>
        <p:nvGrpSpPr>
          <p:cNvPr id="4" name="Group 182"/>
          <p:cNvGrpSpPr>
            <a:grpSpLocks/>
          </p:cNvGrpSpPr>
          <p:nvPr/>
        </p:nvGrpSpPr>
        <p:grpSpPr bwMode="auto">
          <a:xfrm>
            <a:off x="4876801" y="6096001"/>
            <a:ext cx="2662237" cy="306387"/>
            <a:chOff x="2027" y="3244"/>
            <a:chExt cx="1677" cy="193"/>
          </a:xfrm>
          <a:solidFill>
            <a:srgbClr val="DEDFF5"/>
          </a:solidFill>
        </p:grpSpPr>
        <p:sp>
          <p:nvSpPr>
            <p:cNvPr id="149687" name="Rectangle 183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149688" name="Rectangle 184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dirty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49689" name="Rectangle 185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M[6-7]</a:t>
              </a:r>
            </a:p>
          </p:txBody>
        </p:sp>
      </p:grpSp>
      <p:sp>
        <p:nvSpPr>
          <p:cNvPr id="149690" name="Text Box 186"/>
          <p:cNvSpPr txBox="1">
            <a:spLocks noChangeArrowheads="1"/>
          </p:cNvSpPr>
          <p:nvPr/>
        </p:nvSpPr>
        <p:spPr bwMode="auto">
          <a:xfrm>
            <a:off x="8181976" y="3883224"/>
            <a:ext cx="647111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miss</a:t>
            </a:r>
          </a:p>
        </p:txBody>
      </p:sp>
      <p:grpSp>
        <p:nvGrpSpPr>
          <p:cNvPr id="5" name="Group 187"/>
          <p:cNvGrpSpPr>
            <a:grpSpLocks/>
          </p:cNvGrpSpPr>
          <p:nvPr/>
        </p:nvGrpSpPr>
        <p:grpSpPr bwMode="auto">
          <a:xfrm>
            <a:off x="4876801" y="5140325"/>
            <a:ext cx="2662237" cy="306388"/>
            <a:chOff x="2027" y="3244"/>
            <a:chExt cx="1677" cy="193"/>
          </a:xfrm>
          <a:solidFill>
            <a:srgbClr val="DEDFF5"/>
          </a:solidFill>
        </p:grpSpPr>
        <p:sp>
          <p:nvSpPr>
            <p:cNvPr id="149692" name="Rectangle 188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149693" name="Rectangle 189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149694" name="Rectangle 190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M[8-9]</a:t>
              </a:r>
            </a:p>
          </p:txBody>
        </p:sp>
      </p:grpSp>
      <p:sp>
        <p:nvSpPr>
          <p:cNvPr id="149695" name="Text Box 191"/>
          <p:cNvSpPr txBox="1">
            <a:spLocks noChangeArrowheads="1"/>
          </p:cNvSpPr>
          <p:nvPr/>
        </p:nvSpPr>
        <p:spPr bwMode="auto">
          <a:xfrm>
            <a:off x="8181976" y="4188024"/>
            <a:ext cx="647111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miss</a:t>
            </a:r>
          </a:p>
        </p:txBody>
      </p:sp>
      <p:grpSp>
        <p:nvGrpSpPr>
          <p:cNvPr id="6" name="Group 192"/>
          <p:cNvGrpSpPr>
            <a:grpSpLocks/>
          </p:cNvGrpSpPr>
          <p:nvPr/>
        </p:nvGrpSpPr>
        <p:grpSpPr bwMode="auto">
          <a:xfrm>
            <a:off x="4876801" y="5140325"/>
            <a:ext cx="2662237" cy="306388"/>
            <a:chOff x="2027" y="3244"/>
            <a:chExt cx="1677" cy="193"/>
          </a:xfrm>
          <a:solidFill>
            <a:srgbClr val="DEDFF5"/>
          </a:solidFill>
        </p:grpSpPr>
        <p:sp>
          <p:nvSpPr>
            <p:cNvPr id="149697" name="Rectangle 193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149698" name="Rectangle 194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dirty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49699" name="Rectangle 195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M[0-1]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191001" y="51170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Set 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191001" y="542239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Set 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191001" y="572772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Set 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191001" y="603305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Set 3</a:t>
            </a:r>
          </a:p>
        </p:txBody>
      </p:sp>
    </p:spTree>
    <p:extLst>
      <p:ext uri="{BB962C8B-B14F-4D97-AF65-F5344CB8AC3E}">
        <p14:creationId xmlns:p14="http://schemas.microsoft.com/office/powerpoint/2010/main" val="6235947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678" grpId="0"/>
      <p:bldP spid="149684" grpId="0"/>
      <p:bldP spid="149685" grpId="0"/>
      <p:bldP spid="149690" grpId="0"/>
      <p:bldP spid="14969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018" y="145028"/>
            <a:ext cx="8919504" cy="774647"/>
          </a:xfrm>
        </p:spPr>
        <p:txBody>
          <a:bodyPr>
            <a:normAutofit fontScale="90000"/>
          </a:bodyPr>
          <a:lstStyle/>
          <a:p>
            <a:r>
              <a:rPr lang="en-US" dirty="0"/>
              <a:t>E-way Set Associative Cache (Here: E = 2)</a:t>
            </a:r>
          </a:p>
        </p:txBody>
      </p:sp>
      <p:cxnSp>
        <p:nvCxnSpPr>
          <p:cNvPr id="125" name="Straight Connector 124"/>
          <p:cNvCxnSpPr/>
          <p:nvPr/>
        </p:nvCxnSpPr>
        <p:spPr bwMode="auto">
          <a:xfrm>
            <a:off x="2514600" y="4800601"/>
            <a:ext cx="6598924" cy="17189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27" name="TextBox 126"/>
          <p:cNvSpPr txBox="1"/>
          <p:nvPr/>
        </p:nvSpPr>
        <p:spPr>
          <a:xfrm>
            <a:off x="1905001" y="1030070"/>
            <a:ext cx="3544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E = 2: Two lines per set</a:t>
            </a:r>
          </a:p>
          <a:p>
            <a:r>
              <a:rPr lang="en-US" dirty="0">
                <a:latin typeface="Calibri" pitchFamily="34" charset="0"/>
              </a:rPr>
              <a:t>Assume: cache block size B=8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8318678" y="186275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9309278" y="186275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10071278" y="1862752"/>
            <a:ext cx="520522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8229601" y="1522790"/>
            <a:ext cx="2126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short </a:t>
            </a:r>
            <a:r>
              <a:rPr lang="en-US" dirty="0" err="1">
                <a:latin typeface="Calibri" pitchFamily="34" charset="0"/>
              </a:rPr>
              <a:t>int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2209800" y="2514601"/>
            <a:ext cx="70866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359207" y="2590804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3652525" y="26894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 bwMode="auto">
          <a:xfrm>
            <a:off x="3887843" y="26894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78" name="Rectangle 77"/>
          <p:cNvSpPr/>
          <p:nvPr/>
        </p:nvSpPr>
        <p:spPr bwMode="auto">
          <a:xfrm>
            <a:off x="4112968" y="26894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5340508" y="26894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80" name="Rectangle 79"/>
          <p:cNvSpPr/>
          <p:nvPr/>
        </p:nvSpPr>
        <p:spPr bwMode="auto">
          <a:xfrm>
            <a:off x="2873389" y="2689469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81" name="Rectangle 80"/>
          <p:cNvSpPr/>
          <p:nvPr/>
        </p:nvSpPr>
        <p:spPr bwMode="auto">
          <a:xfrm>
            <a:off x="2468529" y="26894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4348910" y="26894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83" name="Rectangle 82"/>
          <p:cNvSpPr/>
          <p:nvPr/>
        </p:nvSpPr>
        <p:spPr bwMode="auto">
          <a:xfrm>
            <a:off x="5089138" y="26894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84" name="Rectangle 83"/>
          <p:cNvSpPr/>
          <p:nvPr/>
        </p:nvSpPr>
        <p:spPr bwMode="auto">
          <a:xfrm>
            <a:off x="4837145" y="26894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85" name="Rectangle 84"/>
          <p:cNvSpPr/>
          <p:nvPr/>
        </p:nvSpPr>
        <p:spPr bwMode="auto">
          <a:xfrm>
            <a:off x="4585151" y="26894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87" name="Rectangle 86"/>
          <p:cNvSpPr/>
          <p:nvPr/>
        </p:nvSpPr>
        <p:spPr bwMode="auto">
          <a:xfrm>
            <a:off x="5833535" y="2594047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7126853" y="26927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 bwMode="auto">
          <a:xfrm>
            <a:off x="7362171" y="26927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7587296" y="26927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8814836" y="26927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92" name="Rectangle 91"/>
          <p:cNvSpPr/>
          <p:nvPr/>
        </p:nvSpPr>
        <p:spPr bwMode="auto">
          <a:xfrm>
            <a:off x="6347717" y="26927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93" name="Rectangle 92"/>
          <p:cNvSpPr/>
          <p:nvPr/>
        </p:nvSpPr>
        <p:spPr bwMode="auto">
          <a:xfrm>
            <a:off x="5942857" y="26927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94" name="Rectangle 93"/>
          <p:cNvSpPr/>
          <p:nvPr/>
        </p:nvSpPr>
        <p:spPr bwMode="auto">
          <a:xfrm>
            <a:off x="7823238" y="26927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95" name="Rectangle 94"/>
          <p:cNvSpPr/>
          <p:nvPr/>
        </p:nvSpPr>
        <p:spPr bwMode="auto">
          <a:xfrm>
            <a:off x="8563466" y="26927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96" name="Rectangle 95"/>
          <p:cNvSpPr/>
          <p:nvPr/>
        </p:nvSpPr>
        <p:spPr bwMode="auto">
          <a:xfrm>
            <a:off x="8311473" y="26927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97" name="Rectangle 96"/>
          <p:cNvSpPr/>
          <p:nvPr/>
        </p:nvSpPr>
        <p:spPr bwMode="auto">
          <a:xfrm>
            <a:off x="8059479" y="26927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2209800" y="3200401"/>
            <a:ext cx="70866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2359207" y="3276604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3652525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16" name="Rectangle 115"/>
          <p:cNvSpPr/>
          <p:nvPr/>
        </p:nvSpPr>
        <p:spPr bwMode="auto">
          <a:xfrm>
            <a:off x="3887843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17" name="Rectangle 116"/>
          <p:cNvSpPr/>
          <p:nvPr/>
        </p:nvSpPr>
        <p:spPr bwMode="auto">
          <a:xfrm>
            <a:off x="4112968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18" name="Rectangle 117"/>
          <p:cNvSpPr/>
          <p:nvPr/>
        </p:nvSpPr>
        <p:spPr bwMode="auto">
          <a:xfrm>
            <a:off x="5340508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19" name="Rectangle 118"/>
          <p:cNvSpPr/>
          <p:nvPr/>
        </p:nvSpPr>
        <p:spPr bwMode="auto">
          <a:xfrm>
            <a:off x="2873389" y="3375269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20" name="Rectangle 119"/>
          <p:cNvSpPr/>
          <p:nvPr/>
        </p:nvSpPr>
        <p:spPr bwMode="auto">
          <a:xfrm>
            <a:off x="2468529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4348910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22" name="Rectangle 121"/>
          <p:cNvSpPr/>
          <p:nvPr/>
        </p:nvSpPr>
        <p:spPr bwMode="auto">
          <a:xfrm>
            <a:off x="5089138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23" name="Rectangle 122"/>
          <p:cNvSpPr/>
          <p:nvPr/>
        </p:nvSpPr>
        <p:spPr bwMode="auto">
          <a:xfrm>
            <a:off x="4837145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24" name="Rectangle 123"/>
          <p:cNvSpPr/>
          <p:nvPr/>
        </p:nvSpPr>
        <p:spPr bwMode="auto">
          <a:xfrm>
            <a:off x="4585151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03" name="Rectangle 102"/>
          <p:cNvSpPr/>
          <p:nvPr/>
        </p:nvSpPr>
        <p:spPr bwMode="auto">
          <a:xfrm>
            <a:off x="5833535" y="3279847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7126853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7362171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06" name="Rectangle 105"/>
          <p:cNvSpPr/>
          <p:nvPr/>
        </p:nvSpPr>
        <p:spPr bwMode="auto">
          <a:xfrm>
            <a:off x="7587296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07" name="Rectangle 106"/>
          <p:cNvSpPr/>
          <p:nvPr/>
        </p:nvSpPr>
        <p:spPr bwMode="auto">
          <a:xfrm>
            <a:off x="8814836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08" name="Rectangle 107"/>
          <p:cNvSpPr/>
          <p:nvPr/>
        </p:nvSpPr>
        <p:spPr bwMode="auto">
          <a:xfrm>
            <a:off x="6347717" y="33785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5942857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7823238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8563466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12" name="Rectangle 111"/>
          <p:cNvSpPr/>
          <p:nvPr/>
        </p:nvSpPr>
        <p:spPr bwMode="auto">
          <a:xfrm>
            <a:off x="8311473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13" name="Rectangle 112"/>
          <p:cNvSpPr/>
          <p:nvPr/>
        </p:nvSpPr>
        <p:spPr bwMode="auto">
          <a:xfrm>
            <a:off x="8059479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37" name="Rectangle 136"/>
          <p:cNvSpPr/>
          <p:nvPr/>
        </p:nvSpPr>
        <p:spPr bwMode="auto">
          <a:xfrm>
            <a:off x="2209800" y="3886201"/>
            <a:ext cx="70866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91" name="Rectangle 190"/>
          <p:cNvSpPr/>
          <p:nvPr/>
        </p:nvSpPr>
        <p:spPr bwMode="auto">
          <a:xfrm>
            <a:off x="2359207" y="3962404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92" name="Rectangle 191"/>
          <p:cNvSpPr/>
          <p:nvPr/>
        </p:nvSpPr>
        <p:spPr bwMode="auto">
          <a:xfrm>
            <a:off x="3652525" y="40610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93" name="Rectangle 192"/>
          <p:cNvSpPr/>
          <p:nvPr/>
        </p:nvSpPr>
        <p:spPr bwMode="auto">
          <a:xfrm>
            <a:off x="3887843" y="40610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94" name="Rectangle 193"/>
          <p:cNvSpPr/>
          <p:nvPr/>
        </p:nvSpPr>
        <p:spPr bwMode="auto">
          <a:xfrm>
            <a:off x="4112968" y="40610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95" name="Rectangle 194"/>
          <p:cNvSpPr/>
          <p:nvPr/>
        </p:nvSpPr>
        <p:spPr bwMode="auto">
          <a:xfrm>
            <a:off x="5340508" y="40610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96" name="Rectangle 195"/>
          <p:cNvSpPr/>
          <p:nvPr/>
        </p:nvSpPr>
        <p:spPr bwMode="auto">
          <a:xfrm>
            <a:off x="2873389" y="4061069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97" name="Rectangle 196"/>
          <p:cNvSpPr/>
          <p:nvPr/>
        </p:nvSpPr>
        <p:spPr bwMode="auto">
          <a:xfrm>
            <a:off x="2468529" y="40610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98" name="Rectangle 197"/>
          <p:cNvSpPr/>
          <p:nvPr/>
        </p:nvSpPr>
        <p:spPr bwMode="auto">
          <a:xfrm>
            <a:off x="4348910" y="40610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99" name="Rectangle 198"/>
          <p:cNvSpPr/>
          <p:nvPr/>
        </p:nvSpPr>
        <p:spPr bwMode="auto">
          <a:xfrm>
            <a:off x="5089138" y="40610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200" name="Rectangle 199"/>
          <p:cNvSpPr/>
          <p:nvPr/>
        </p:nvSpPr>
        <p:spPr bwMode="auto">
          <a:xfrm>
            <a:off x="4837145" y="40610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201" name="Rectangle 200"/>
          <p:cNvSpPr/>
          <p:nvPr/>
        </p:nvSpPr>
        <p:spPr bwMode="auto">
          <a:xfrm>
            <a:off x="4585151" y="40610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46" name="Rectangle 145"/>
          <p:cNvSpPr/>
          <p:nvPr/>
        </p:nvSpPr>
        <p:spPr bwMode="auto">
          <a:xfrm>
            <a:off x="5833535" y="3965647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58" name="Rectangle 157"/>
          <p:cNvSpPr/>
          <p:nvPr/>
        </p:nvSpPr>
        <p:spPr bwMode="auto">
          <a:xfrm>
            <a:off x="7126853" y="40643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70" name="Rectangle 169"/>
          <p:cNvSpPr/>
          <p:nvPr/>
        </p:nvSpPr>
        <p:spPr bwMode="auto">
          <a:xfrm>
            <a:off x="7362171" y="40643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82" name="Rectangle 181"/>
          <p:cNvSpPr/>
          <p:nvPr/>
        </p:nvSpPr>
        <p:spPr bwMode="auto">
          <a:xfrm>
            <a:off x="7587296" y="40643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84" name="Rectangle 183"/>
          <p:cNvSpPr/>
          <p:nvPr/>
        </p:nvSpPr>
        <p:spPr bwMode="auto">
          <a:xfrm>
            <a:off x="8814836" y="40643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85" name="Rectangle 184"/>
          <p:cNvSpPr/>
          <p:nvPr/>
        </p:nvSpPr>
        <p:spPr bwMode="auto">
          <a:xfrm>
            <a:off x="6347717" y="40643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86" name="Rectangle 185"/>
          <p:cNvSpPr/>
          <p:nvPr/>
        </p:nvSpPr>
        <p:spPr bwMode="auto">
          <a:xfrm>
            <a:off x="5942857" y="40643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87" name="Rectangle 186"/>
          <p:cNvSpPr/>
          <p:nvPr/>
        </p:nvSpPr>
        <p:spPr bwMode="auto">
          <a:xfrm>
            <a:off x="7823238" y="40643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88" name="Rectangle 187"/>
          <p:cNvSpPr/>
          <p:nvPr/>
        </p:nvSpPr>
        <p:spPr bwMode="auto">
          <a:xfrm>
            <a:off x="8563466" y="40643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89" name="Rectangle 188"/>
          <p:cNvSpPr/>
          <p:nvPr/>
        </p:nvSpPr>
        <p:spPr bwMode="auto">
          <a:xfrm>
            <a:off x="8311473" y="40643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90" name="Rectangle 189"/>
          <p:cNvSpPr/>
          <p:nvPr/>
        </p:nvSpPr>
        <p:spPr bwMode="auto">
          <a:xfrm>
            <a:off x="8059479" y="40643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205" name="Rectangle 204"/>
          <p:cNvSpPr/>
          <p:nvPr/>
        </p:nvSpPr>
        <p:spPr bwMode="auto">
          <a:xfrm>
            <a:off x="2209800" y="5102158"/>
            <a:ext cx="70866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219" name="Rectangle 218"/>
          <p:cNvSpPr/>
          <p:nvPr/>
        </p:nvSpPr>
        <p:spPr bwMode="auto">
          <a:xfrm>
            <a:off x="2359207" y="5178361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220" name="Rectangle 219"/>
          <p:cNvSpPr/>
          <p:nvPr/>
        </p:nvSpPr>
        <p:spPr bwMode="auto">
          <a:xfrm>
            <a:off x="3652525" y="52770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221" name="Rectangle 220"/>
          <p:cNvSpPr/>
          <p:nvPr/>
        </p:nvSpPr>
        <p:spPr bwMode="auto">
          <a:xfrm>
            <a:off x="3887843" y="52770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222" name="Rectangle 221"/>
          <p:cNvSpPr/>
          <p:nvPr/>
        </p:nvSpPr>
        <p:spPr bwMode="auto">
          <a:xfrm>
            <a:off x="4112968" y="52770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223" name="Rectangle 222"/>
          <p:cNvSpPr/>
          <p:nvPr/>
        </p:nvSpPr>
        <p:spPr bwMode="auto">
          <a:xfrm>
            <a:off x="5340508" y="5277026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224" name="Rectangle 223"/>
          <p:cNvSpPr/>
          <p:nvPr/>
        </p:nvSpPr>
        <p:spPr bwMode="auto">
          <a:xfrm>
            <a:off x="2873389" y="5277026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225" name="Rectangle 224"/>
          <p:cNvSpPr/>
          <p:nvPr/>
        </p:nvSpPr>
        <p:spPr bwMode="auto">
          <a:xfrm>
            <a:off x="2468529" y="52770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226" name="Rectangle 225"/>
          <p:cNvSpPr/>
          <p:nvPr/>
        </p:nvSpPr>
        <p:spPr bwMode="auto">
          <a:xfrm>
            <a:off x="4348910" y="52770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227" name="Rectangle 226"/>
          <p:cNvSpPr/>
          <p:nvPr/>
        </p:nvSpPr>
        <p:spPr bwMode="auto">
          <a:xfrm>
            <a:off x="5089138" y="5277026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228" name="Rectangle 227"/>
          <p:cNvSpPr/>
          <p:nvPr/>
        </p:nvSpPr>
        <p:spPr bwMode="auto">
          <a:xfrm>
            <a:off x="4837145" y="5277026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229" name="Rectangle 228"/>
          <p:cNvSpPr/>
          <p:nvPr/>
        </p:nvSpPr>
        <p:spPr bwMode="auto">
          <a:xfrm>
            <a:off x="4585151" y="5277026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208" name="Rectangle 207"/>
          <p:cNvSpPr/>
          <p:nvPr/>
        </p:nvSpPr>
        <p:spPr bwMode="auto">
          <a:xfrm>
            <a:off x="5833535" y="5181604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209" name="Rectangle 208"/>
          <p:cNvSpPr/>
          <p:nvPr/>
        </p:nvSpPr>
        <p:spPr bwMode="auto">
          <a:xfrm>
            <a:off x="7126853" y="5280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210" name="Rectangle 209"/>
          <p:cNvSpPr/>
          <p:nvPr/>
        </p:nvSpPr>
        <p:spPr bwMode="auto">
          <a:xfrm>
            <a:off x="7362171" y="5280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211" name="Rectangle 210"/>
          <p:cNvSpPr/>
          <p:nvPr/>
        </p:nvSpPr>
        <p:spPr bwMode="auto">
          <a:xfrm>
            <a:off x="7587296" y="5280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212" name="Rectangle 211"/>
          <p:cNvSpPr/>
          <p:nvPr/>
        </p:nvSpPr>
        <p:spPr bwMode="auto">
          <a:xfrm>
            <a:off x="8814836" y="5280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213" name="Rectangle 212"/>
          <p:cNvSpPr/>
          <p:nvPr/>
        </p:nvSpPr>
        <p:spPr bwMode="auto">
          <a:xfrm>
            <a:off x="6347717" y="5280269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214" name="Rectangle 213"/>
          <p:cNvSpPr/>
          <p:nvPr/>
        </p:nvSpPr>
        <p:spPr bwMode="auto">
          <a:xfrm>
            <a:off x="5942857" y="5280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215" name="Rectangle 214"/>
          <p:cNvSpPr/>
          <p:nvPr/>
        </p:nvSpPr>
        <p:spPr bwMode="auto">
          <a:xfrm>
            <a:off x="7823238" y="5280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216" name="Rectangle 215"/>
          <p:cNvSpPr/>
          <p:nvPr/>
        </p:nvSpPr>
        <p:spPr bwMode="auto">
          <a:xfrm>
            <a:off x="8563466" y="5280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217" name="Rectangle 216"/>
          <p:cNvSpPr/>
          <p:nvPr/>
        </p:nvSpPr>
        <p:spPr bwMode="auto">
          <a:xfrm>
            <a:off x="8311473" y="5280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218" name="Rectangle 217"/>
          <p:cNvSpPr/>
          <p:nvPr/>
        </p:nvSpPr>
        <p:spPr bwMode="auto">
          <a:xfrm>
            <a:off x="8059479" y="5280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cxnSp>
        <p:nvCxnSpPr>
          <p:cNvPr id="231" name="Shape 230"/>
          <p:cNvCxnSpPr>
            <a:stCxn id="129" idx="2"/>
            <a:endCxn id="100" idx="3"/>
          </p:cNvCxnSpPr>
          <p:nvPr/>
        </p:nvCxnSpPr>
        <p:spPr bwMode="auto">
          <a:xfrm rot="5400000">
            <a:off x="8806728" y="2623272"/>
            <a:ext cx="1373222" cy="393878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2" name="TextBox 131"/>
          <p:cNvSpPr txBox="1"/>
          <p:nvPr/>
        </p:nvSpPr>
        <p:spPr>
          <a:xfrm>
            <a:off x="9677401" y="3246572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find set</a:t>
            </a:r>
          </a:p>
        </p:txBody>
      </p:sp>
      <p:sp>
        <p:nvSpPr>
          <p:cNvPr id="126" name="AutoShape 16"/>
          <p:cNvSpPr>
            <a:spLocks/>
          </p:cNvSpPr>
          <p:nvPr/>
        </p:nvSpPr>
        <p:spPr bwMode="auto">
          <a:xfrm rot="5400000">
            <a:off x="5646817" y="-1157386"/>
            <a:ext cx="228601" cy="7062996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bg2">
                  <a:lumMod val="75000"/>
                </a:schemeClr>
              </a:solidFill>
              <a:latin typeface="Calibri" pitchFamily="34" charset="0"/>
            </a:endParaRPr>
          </a:p>
        </p:txBody>
      </p:sp>
      <p:sp>
        <p:nvSpPr>
          <p:cNvPr id="133" name="AutoShape 16"/>
          <p:cNvSpPr>
            <a:spLocks/>
          </p:cNvSpPr>
          <p:nvPr/>
        </p:nvSpPr>
        <p:spPr bwMode="auto">
          <a:xfrm>
            <a:off x="1898772" y="2561442"/>
            <a:ext cx="228600" cy="3153559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bg2">
                  <a:lumMod val="75000"/>
                </a:schemeClr>
              </a:solidFill>
              <a:latin typeface="Calibri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4856419" y="1818018"/>
            <a:ext cx="15087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2 lines per set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1722984" y="5867400"/>
            <a:ext cx="72327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S sets</a:t>
            </a:r>
          </a:p>
        </p:txBody>
      </p:sp>
    </p:spTree>
    <p:extLst>
      <p:ext uri="{BB962C8B-B14F-4D97-AF65-F5344CB8AC3E}">
        <p14:creationId xmlns:p14="http://schemas.microsoft.com/office/powerpoint/2010/main" val="303769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  <p:bldP spid="132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1278</Words>
  <Application>Microsoft Office PowerPoint</Application>
  <PresentationFormat>Widescreen</PresentationFormat>
  <Paragraphs>496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PowerPoint Presentation</vt:lpstr>
      <vt:lpstr>Cache Memories</vt:lpstr>
      <vt:lpstr>General Cache Organization (S, E, B)</vt:lpstr>
      <vt:lpstr>Cache Read</vt:lpstr>
      <vt:lpstr>Example: Direct Mapped Cache (E = 1)</vt:lpstr>
      <vt:lpstr>Example: Direct Mapped Cache (E = 1)</vt:lpstr>
      <vt:lpstr>Example: Direct Mapped Cache (E = 1)</vt:lpstr>
      <vt:lpstr>Direct-Mapped Cache Simulation</vt:lpstr>
      <vt:lpstr>E-way Set Associative Cache (Here: E = 2)</vt:lpstr>
      <vt:lpstr>E-way Set Associative Cache (Here: E = 2)</vt:lpstr>
      <vt:lpstr>E-way Set Associative Cache (Here: E = 2)</vt:lpstr>
      <vt:lpstr>2-Way Set Associative Cache Simulation</vt:lpstr>
      <vt:lpstr>What about writes?</vt:lpstr>
      <vt:lpstr>Intel Core i7 Cache Hierarchy</vt:lpstr>
      <vt:lpstr>Cache Performance Metrics</vt:lpstr>
      <vt:lpstr>Let’s think about those numbers</vt:lpstr>
      <vt:lpstr>Lets solve some problems: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Sandesh Dhawaskar Sathyanarayana</dc:creator>
  <cp:lastModifiedBy>Sandesh Dhawaskar Sathyanarayana</cp:lastModifiedBy>
  <cp:revision>2</cp:revision>
  <dcterms:created xsi:type="dcterms:W3CDTF">2019-04-22T16:44:15Z</dcterms:created>
  <dcterms:modified xsi:type="dcterms:W3CDTF">2019-04-22T17:01:58Z</dcterms:modified>
</cp:coreProperties>
</file>