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Mono Medium"/>
      <p:regular r:id="rId34"/>
      <p:bold r:id="rId35"/>
      <p:italic r:id="rId36"/>
      <p:boldItalic r:id="rId37"/>
    </p:embeddedFont>
    <p:embeddedFont>
      <p:font typeface="Nunito"/>
      <p:regular r:id="rId38"/>
      <p:bold r:id="rId39"/>
      <p:italic r:id="rId40"/>
      <p:boldItalic r:id="rId41"/>
    </p:embeddedFont>
    <p:embeddedFont>
      <p:font typeface="Montserrat"/>
      <p:regular r:id="rId42"/>
      <p:bold r:id="rId43"/>
      <p:italic r:id="rId44"/>
      <p:bold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42" Type="http://schemas.openxmlformats.org/officeDocument/2006/relationships/font" Target="fonts/Montserrat-regular.fntdata"/><Relationship Id="rId41" Type="http://schemas.openxmlformats.org/officeDocument/2006/relationships/font" Target="fonts/Nunito-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RobotoMon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RobotoMonoMedium-bold.fntdata"/><Relationship Id="rId34" Type="http://schemas.openxmlformats.org/officeDocument/2006/relationships/font" Target="fonts/RobotoMonoMedium-regular.fntdata"/><Relationship Id="rId37" Type="http://schemas.openxmlformats.org/officeDocument/2006/relationships/font" Target="fonts/RobotoMonoMedium-boldItalic.fntdata"/><Relationship Id="rId36" Type="http://schemas.openxmlformats.org/officeDocument/2006/relationships/font" Target="fonts/RobotoMonoMedium-italic.fntdata"/><Relationship Id="rId39" Type="http://schemas.openxmlformats.org/officeDocument/2006/relationships/font" Target="fonts/Nunito-bold.fntdata"/><Relationship Id="rId38" Type="http://schemas.openxmlformats.org/officeDocument/2006/relationships/font" Target="fonts/Nunito-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sessionstack.com/how-javascript-works-event-loop-and-the-rise-of-async-programming-5-ways-to-better-coding-with-2f077c4438b5"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sessionstack.com/how-javascript-works-event-loop-and-the-rise-of-async-programming-5-ways-to-better-coding-with-2f077c4438b5"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d7241fc2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d7241fc2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868bb1c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868bb1c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concurrencia es la capacidad del CPU para ejecutar más de un proceso al mismo tiempo.</a:t>
            </a:r>
            <a:endParaRPr/>
          </a:p>
          <a:p>
            <a:pPr indent="0" lvl="0" marL="0" rtl="0" algn="l">
              <a:spcBef>
                <a:spcPts val="0"/>
              </a:spcBef>
              <a:spcAft>
                <a:spcPts val="0"/>
              </a:spcAft>
              <a:buNone/>
            </a:pPr>
            <a:r>
              <a:rPr lang="en"/>
              <a:t>Un procesador puede ejecutar al mismo tiempo un número de procesos determinado por el número de cores que tiene, de esta forma, si un procesador tiene un core, entonces solo podrá ejecutar un proceso a la vez, por otro parte, si tenemos ocho cores, entonces podremos ejecutar hasta ocho procesos al mismo tiempo.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paralelismo sigue la filosofía de “divide y vencerás”, ya que consiste en tomar un único problema, y mediante concurrencia llegar a una solución más rápido.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principal diferencia del paralelismo contra la concurrencia es que, en el paralelismo, todos los procesos concurrentes están íntimamente relacionados a resolver el mismo problema, de tal forma que el resultado de los demás procesos afecta al resultado final. En el paralelismo debe de haber un paso final que se encargue de unir los resultados de todos los procesos para poder arrojar un resultado final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4fca9ba7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fca9ba7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Un hilo de ejecución es una "linea" que esta ejecutando un cierto código.</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Cada personaje de la banda esta "tocando" en un hilo de ejecución diferente (cada uno es un thread de ejecución), pero en su conjunto hacen una canción (o un programa).</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Cuando llamamos main.js simulamos que ejecutamos un "hilo principal".</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El Thread principal es el encargado de delegar tareas. No debemos de saturarlo para que no se "congele" la aplicación.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9cacc97e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9cacc97e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dfe81968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dfe81968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https://lenguajejs.com/javascript/asincronia/que-es/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9a1f4bf2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9a1f4bf2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4d7241fc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d7241fc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 https://developer.mozilla.org/es/docs/Glossary/Callback_function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Código: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function saludar(nombre) {</a:t>
            </a:r>
            <a:endParaRPr/>
          </a:p>
          <a:p>
            <a:pPr indent="0" lvl="0" marL="0" rtl="0" algn="l">
              <a:spcBef>
                <a:spcPts val="0"/>
              </a:spcBef>
              <a:spcAft>
                <a:spcPts val="0"/>
              </a:spcAft>
              <a:buClr>
                <a:schemeClr val="dk1"/>
              </a:buClr>
              <a:buSzPts val="1100"/>
              <a:buFont typeface="Arial"/>
              <a:buNone/>
            </a:pPr>
            <a:r>
              <a:rPr lang="en"/>
              <a:t>  alert('Hola ' + nombre);</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function procesarEntradaUsuario(callback) {</a:t>
            </a:r>
            <a:endParaRPr/>
          </a:p>
          <a:p>
            <a:pPr indent="0" lvl="0" marL="0" rtl="0" algn="l">
              <a:spcBef>
                <a:spcPts val="0"/>
              </a:spcBef>
              <a:spcAft>
                <a:spcPts val="0"/>
              </a:spcAft>
              <a:buClr>
                <a:schemeClr val="dk1"/>
              </a:buClr>
              <a:buSzPts val="1100"/>
              <a:buFont typeface="Arial"/>
              <a:buNone/>
            </a:pPr>
            <a:r>
              <a:rPr lang="en"/>
              <a:t>  var nombre = prompt('Por favor ingresa tu nombre.');</a:t>
            </a:r>
            <a:endParaRPr/>
          </a:p>
          <a:p>
            <a:pPr indent="0" lvl="0" marL="0" rtl="0" algn="l">
              <a:spcBef>
                <a:spcPts val="0"/>
              </a:spcBef>
              <a:spcAft>
                <a:spcPts val="0"/>
              </a:spcAft>
              <a:buClr>
                <a:schemeClr val="dk1"/>
              </a:buClr>
              <a:buSzPts val="1100"/>
              <a:buFont typeface="Arial"/>
              <a:buNone/>
            </a:pPr>
            <a:r>
              <a:rPr lang="en"/>
              <a:t>  callback(nombre);</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procesarEntradaUsuario(saludar);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d7241fc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d7241fc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929ae96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929ae96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CÓDIGO: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Tenemos 2 funciones que devuelven un valor */</a:t>
            </a:r>
            <a:endParaRPr/>
          </a:p>
          <a:p>
            <a:pPr indent="0" lvl="0" marL="0" rtl="0" algn="l">
              <a:spcBef>
                <a:spcPts val="0"/>
              </a:spcBef>
              <a:spcAft>
                <a:spcPts val="0"/>
              </a:spcAft>
              <a:buNone/>
            </a:pPr>
            <a:r>
              <a:rPr lang="en"/>
              <a:t>function soyCien() { return 100; }</a:t>
            </a:r>
            <a:endParaRPr/>
          </a:p>
          <a:p>
            <a:pPr indent="0" lvl="0" marL="0" rtl="0" algn="l">
              <a:spcBef>
                <a:spcPts val="0"/>
              </a:spcBef>
              <a:spcAft>
                <a:spcPts val="0"/>
              </a:spcAft>
              <a:buNone/>
            </a:pPr>
            <a:r>
              <a:rPr lang="en"/>
              <a:t>function SoyDoscientos() { return 200;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Esta función recibe como parametro 2 funciones y las ejecuta */</a:t>
            </a:r>
            <a:endParaRPr/>
          </a:p>
          <a:p>
            <a:pPr indent="0" lvl="0" marL="0" rtl="0" algn="l">
              <a:spcBef>
                <a:spcPts val="0"/>
              </a:spcBef>
              <a:spcAft>
                <a:spcPts val="0"/>
              </a:spcAft>
              <a:buNone/>
            </a:pPr>
            <a:r>
              <a:rPr lang="en"/>
              <a:t>function sumaDosFunciones(functionOne, functionTwo) {</a:t>
            </a:r>
            <a:endParaRPr/>
          </a:p>
          <a:p>
            <a:pPr indent="0" lvl="0" marL="0" rtl="0" algn="l">
              <a:spcBef>
                <a:spcPts val="0"/>
              </a:spcBef>
              <a:spcAft>
                <a:spcPts val="0"/>
              </a:spcAft>
              <a:buNone/>
            </a:pPr>
            <a:r>
              <a:rPr lang="en"/>
              <a:t>  const suma = functionOne() + functionTwo();</a:t>
            </a:r>
            <a:endParaRPr/>
          </a:p>
          <a:p>
            <a:pPr indent="0" lvl="0" marL="0" rtl="0" algn="l">
              <a:spcBef>
                <a:spcPts val="0"/>
              </a:spcBef>
              <a:spcAft>
                <a:spcPts val="0"/>
              </a:spcAft>
              <a:buNone/>
            </a:pPr>
            <a:r>
              <a:rPr lang="en"/>
              <a:t>  return suma; // retornando un nuevo valor, en este caso su suma</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Invocamos a sumaDosFunciones y le pasamos 2 funciones como parámetros */</a:t>
            </a:r>
            <a:endParaRPr/>
          </a:p>
          <a:p>
            <a:pPr indent="0" lvl="0" marL="0" rtl="0" algn="l">
              <a:spcBef>
                <a:spcPts val="0"/>
              </a:spcBef>
              <a:spcAft>
                <a:spcPts val="0"/>
              </a:spcAft>
              <a:buNone/>
            </a:pPr>
            <a:r>
              <a:rPr lang="en"/>
              <a:t>console.log(sumaDosFunciones(soyCien, SoyDoscientos));</a:t>
            </a:r>
            <a:endParaRPr/>
          </a:p>
          <a:p>
            <a:pPr indent="0" lvl="0" marL="0" rtl="0" algn="l">
              <a:spcBef>
                <a:spcPts val="0"/>
              </a:spcBef>
              <a:spcAft>
                <a:spcPts val="0"/>
              </a:spcAft>
              <a:buNone/>
            </a:pPr>
            <a:r>
              <a:rPr lang="en"/>
              <a:t>// Resultado --&gt; 300</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868bb1c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868bb1c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setTimeout(function() {</a:t>
            </a:r>
            <a:endParaRPr/>
          </a:p>
          <a:p>
            <a:pPr indent="0" lvl="0" marL="0" rtl="0" algn="l">
              <a:spcBef>
                <a:spcPts val="0"/>
              </a:spcBef>
              <a:spcAft>
                <a:spcPts val="0"/>
              </a:spcAft>
              <a:buNone/>
            </a:pPr>
            <a:r>
              <a:rPr lang="en"/>
              <a:t>  console.log("He ejecutado la función");</a:t>
            </a:r>
            <a:endParaRPr/>
          </a:p>
          <a:p>
            <a:pPr indent="0" lvl="0" marL="0" rtl="0" algn="l">
              <a:spcBef>
                <a:spcPts val="0"/>
              </a:spcBef>
              <a:spcAft>
                <a:spcPts val="0"/>
              </a:spcAft>
              <a:buNone/>
            </a:pPr>
            <a:r>
              <a:rPr lang="en"/>
              <a:t>}, 2000);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 puede simplificar con un arrow function:</a:t>
            </a:r>
            <a:endParaRPr/>
          </a:p>
          <a:p>
            <a:pPr indent="0" lvl="0" marL="0" rtl="0" algn="l">
              <a:spcBef>
                <a:spcPts val="0"/>
              </a:spcBef>
              <a:spcAft>
                <a:spcPts val="0"/>
              </a:spcAft>
              <a:buNone/>
            </a:pPr>
            <a:r>
              <a:rPr lang="en"/>
              <a:t>setTimeout(() =&gt; console.log("He ejecutado la función"), 2000);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Referencia:</a:t>
            </a:r>
            <a:endParaRPr/>
          </a:p>
          <a:p>
            <a:pPr indent="0" lvl="0" marL="0" rtl="0" algn="l">
              <a:spcBef>
                <a:spcPts val="0"/>
              </a:spcBef>
              <a:spcAft>
                <a:spcPts val="0"/>
              </a:spcAft>
              <a:buNone/>
            </a:pPr>
            <a:r>
              <a:rPr lang="en"/>
              <a:t>https://lenguajejs.com/javascript/asincronia/callbacks/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4d7241fc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d7241fc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9cacc97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9cacc97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4d7241fc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d7241fc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22d59b8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22d59b8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a2dafaa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a2dafaa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"Ejecutar-hasta-completar"</a:t>
            </a:r>
            <a:endParaRPr/>
          </a:p>
          <a:p>
            <a:pPr indent="0" lvl="0" marL="0" rtl="0" algn="l">
              <a:spcBef>
                <a:spcPts val="0"/>
              </a:spcBef>
              <a:spcAft>
                <a:spcPts val="0"/>
              </a:spcAft>
              <a:buNone/>
            </a:pPr>
            <a:r>
              <a:rPr lang="en"/>
              <a:t>Cada mensaje es procesado completamente antes que cualquier otro mensaje sea procesado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929ae963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929ae963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(queue) - Cola</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(stack) - Pila</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Call Stack</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Callback Quque</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u="sng">
                <a:solidFill>
                  <a:schemeClr val="hlink"/>
                </a:solidFill>
                <a:latin typeface="Roboto Mono"/>
                <a:ea typeface="Roboto Mono"/>
                <a:cs typeface="Roboto Mono"/>
                <a:sym typeface="Roboto Mono"/>
                <a:hlinkClick r:id="rId2"/>
              </a:rPr>
              <a:t>https://blog.sessionstack.com/how-javascript-works-event-loop-and-the-rise-of-async-programming-5-ways-to-better-coding-with-2f077c4438b5</a:t>
            </a:r>
            <a:r>
              <a:rPr b="1" lang="en" sz="1200">
                <a:solidFill>
                  <a:schemeClr val="dk1"/>
                </a:solidFill>
                <a:latin typeface="Roboto Mono"/>
                <a:ea typeface="Roboto Mono"/>
                <a:cs typeface="Roboto Mono"/>
                <a:sym typeface="Roboto Mono"/>
              </a:rPr>
              <a:t>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200">
                <a:solidFill>
                  <a:schemeClr val="dk1"/>
                </a:solidFill>
                <a:latin typeface="Roboto Mono"/>
                <a:ea typeface="Roboto Mono"/>
                <a:cs typeface="Roboto Mono"/>
                <a:sym typeface="Roboto Mono"/>
              </a:rPr>
              <a:t>Conforme lee el archivo main.js, ejecuta el hilo principal y va colocando (y despachando) las funciones en forma de pila (ya qué es single thread) solo puede sacar uno a la vez.</a:t>
            </a:r>
            <a:endParaRPr b="1" sz="1200">
              <a:solidFill>
                <a:schemeClr val="dk1"/>
              </a:solidFill>
              <a:latin typeface="Roboto Mono"/>
              <a:ea typeface="Roboto Mono"/>
              <a:cs typeface="Roboto Mono"/>
              <a:sym typeface="Roboto Mon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929ae963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929ae963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(1). Lee la función principal y la ejecuta.</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(2). Encuentra primero console.log(1) y lo ejecuta, sale de la pila.</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(3). Encuentra segundo console.log(2) y lo ejecuta, sale de la pila.</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(4). Encuentra tercero console.log(3) y lo ejecuta, sale de la pila.</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(5). Ya no queda nada por ejecutar en main(), por lo </a:t>
            </a:r>
            <a:r>
              <a:rPr b="1" lang="en" sz="1200">
                <a:solidFill>
                  <a:schemeClr val="dk1"/>
                </a:solidFill>
                <a:latin typeface="Roboto Mono"/>
                <a:ea typeface="Roboto Mono"/>
                <a:cs typeface="Roboto Mono"/>
                <a:sym typeface="Roboto Mono"/>
              </a:rPr>
              <a:t>qué</a:t>
            </a:r>
            <a:r>
              <a:rPr b="1" lang="en" sz="1200">
                <a:solidFill>
                  <a:schemeClr val="dk1"/>
                </a:solidFill>
                <a:latin typeface="Roboto Mono"/>
                <a:ea typeface="Roboto Mono"/>
                <a:cs typeface="Roboto Mono"/>
                <a:sym typeface="Roboto Mono"/>
              </a:rPr>
              <a:t> termina su ejecución y sale de la pila.</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(6). Ejecución terminada.</a:t>
            </a:r>
            <a:endParaRPr b="1" sz="1200">
              <a:solidFill>
                <a:schemeClr val="dk1"/>
              </a:solidFill>
              <a:latin typeface="Roboto Mono"/>
              <a:ea typeface="Roboto Mono"/>
              <a:cs typeface="Roboto Mono"/>
              <a:sym typeface="Roboto Mon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9a1f4bf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9a1f4bf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(queue) - Cola</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(stack) - Pila</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Call Stack</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Callback Quque</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u="sng">
                <a:solidFill>
                  <a:schemeClr val="hlink"/>
                </a:solidFill>
                <a:latin typeface="Roboto Mono"/>
                <a:ea typeface="Roboto Mono"/>
                <a:cs typeface="Roboto Mono"/>
                <a:sym typeface="Roboto Mono"/>
                <a:hlinkClick r:id="rId2"/>
              </a:rPr>
              <a:t>https://blog.sessionstack.com/how-javascript-works-event-loop-and-the-rise-of-async-programming-5-ways-to-better-coding-with-2f077c4438b5</a:t>
            </a:r>
            <a:r>
              <a:rPr b="1" lang="en" sz="1200">
                <a:solidFill>
                  <a:schemeClr val="dk1"/>
                </a:solidFill>
                <a:latin typeface="Roboto Mono"/>
                <a:ea typeface="Roboto Mono"/>
                <a:cs typeface="Roboto Mono"/>
                <a:sym typeface="Roboto Mono"/>
              </a:rPr>
              <a:t>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200">
                <a:solidFill>
                  <a:schemeClr val="dk1"/>
                </a:solidFill>
                <a:latin typeface="Roboto Mono"/>
                <a:ea typeface="Roboto Mono"/>
                <a:cs typeface="Roboto Mono"/>
                <a:sym typeface="Roboto Mono"/>
              </a:rPr>
              <a:t>Conforme lee el archivo main.js, ejecuta el hilo principal y va colocando (y despachando) las funciones en forma de pila (ya qué es single thread) solo puede sacar uno a la vez.</a:t>
            </a:r>
            <a:endParaRPr b="1" sz="1200">
              <a:solidFill>
                <a:schemeClr val="dk1"/>
              </a:solidFill>
              <a:latin typeface="Roboto Mono"/>
              <a:ea typeface="Roboto Mono"/>
              <a:cs typeface="Roboto Mono"/>
              <a:sym typeface="Roboto Mon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9ec0bc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9ec0bc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Código: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console.log("---Todo en Cola de Ejecución---");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console.log(1);</a:t>
            </a:r>
            <a:endParaRPr/>
          </a:p>
          <a:p>
            <a:pPr indent="0" lvl="0" marL="0" rtl="0" algn="l">
              <a:spcBef>
                <a:spcPts val="0"/>
              </a:spcBef>
              <a:spcAft>
                <a:spcPts val="0"/>
              </a:spcAft>
              <a:buNone/>
            </a:pPr>
            <a:r>
              <a:rPr lang="en"/>
              <a:t>console.log(2);</a:t>
            </a:r>
            <a:endParaRPr/>
          </a:p>
          <a:p>
            <a:pPr indent="0" lvl="0" marL="0" rtl="0" algn="l">
              <a:spcBef>
                <a:spcPts val="0"/>
              </a:spcBef>
              <a:spcAft>
                <a:spcPts val="0"/>
              </a:spcAft>
              <a:buNone/>
            </a:pPr>
            <a:r>
              <a:rPr lang="en"/>
              <a:t>console.log(3);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//Respuesta de consola:</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9ec0bc5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9ec0bc5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Código: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console.log("---El 2 y 3 van a la Cola de Ejecución---");</a:t>
            </a:r>
            <a:endParaRPr/>
          </a:p>
          <a:p>
            <a:pPr indent="0" lvl="0" marL="0" rtl="0" algn="l">
              <a:spcBef>
                <a:spcPts val="0"/>
              </a:spcBef>
              <a:spcAft>
                <a:spcPts val="0"/>
              </a:spcAft>
              <a:buNone/>
            </a:pPr>
            <a:r>
              <a:rPr lang="en"/>
              <a:t>console.log(1);</a:t>
            </a:r>
            <a:endParaRPr/>
          </a:p>
          <a:p>
            <a:pPr indent="0" lvl="0" marL="0" rtl="0" algn="l">
              <a:spcBef>
                <a:spcPts val="0"/>
              </a:spcBef>
              <a:spcAft>
                <a:spcPts val="0"/>
              </a:spcAft>
              <a:buNone/>
            </a:pPr>
            <a:r>
              <a:rPr lang="en"/>
              <a:t>// SetTimeout Espera N segundos para ejecutar un CALLBACK.</a:t>
            </a:r>
            <a:endParaRPr/>
          </a:p>
          <a:p>
            <a:pPr indent="0" lvl="0" marL="0" rtl="0" algn="l">
              <a:spcBef>
                <a:spcPts val="0"/>
              </a:spcBef>
              <a:spcAft>
                <a:spcPts val="0"/>
              </a:spcAft>
              <a:buNone/>
            </a:pPr>
            <a:r>
              <a:rPr lang="en"/>
              <a:t>// Recibe 2 parametros: setTimeout(callback, milisegundos)</a:t>
            </a:r>
            <a:endParaRPr/>
          </a:p>
          <a:p>
            <a:pPr indent="0" lvl="0" marL="0" rtl="0" algn="l">
              <a:spcBef>
                <a:spcPts val="0"/>
              </a:spcBef>
              <a:spcAft>
                <a:spcPts val="0"/>
              </a:spcAft>
              <a:buNone/>
            </a:pPr>
            <a:r>
              <a:rPr lang="en"/>
              <a:t>setTimeout(()=&gt;{ //Simular Ir a Base de Datos con un callback;</a:t>
            </a:r>
            <a:endParaRPr/>
          </a:p>
          <a:p>
            <a:pPr indent="0" lvl="0" marL="0" rtl="0" algn="l">
              <a:spcBef>
                <a:spcPts val="0"/>
              </a:spcBef>
              <a:spcAft>
                <a:spcPts val="0"/>
              </a:spcAft>
              <a:buNone/>
            </a:pPr>
            <a:r>
              <a:rPr lang="en"/>
              <a:t>    return console.log(2)</a:t>
            </a:r>
            <a:endParaRPr/>
          </a:p>
          <a:p>
            <a:pPr indent="0" lvl="0" marL="0" rtl="0" algn="l">
              <a:spcBef>
                <a:spcPts val="0"/>
              </a:spcBef>
              <a:spcAft>
                <a:spcPts val="0"/>
              </a:spcAft>
              <a:buNone/>
            </a:pPr>
            <a:r>
              <a:rPr lang="en"/>
              <a:t>},3000);</a:t>
            </a:r>
            <a:endParaRPr/>
          </a:p>
          <a:p>
            <a:pPr indent="0" lvl="0" marL="0" rtl="0" algn="l">
              <a:spcBef>
                <a:spcPts val="0"/>
              </a:spcBef>
              <a:spcAft>
                <a:spcPts val="0"/>
              </a:spcAft>
              <a:buNone/>
            </a:pPr>
            <a:r>
              <a:rPr lang="en"/>
              <a:t>setTimeout(()=&gt;{</a:t>
            </a:r>
            <a:endParaRPr/>
          </a:p>
          <a:p>
            <a:pPr indent="0" lvl="0" marL="0" rtl="0" algn="l">
              <a:spcBef>
                <a:spcPts val="0"/>
              </a:spcBef>
              <a:spcAft>
                <a:spcPts val="0"/>
              </a:spcAft>
              <a:buNone/>
            </a:pPr>
            <a:r>
              <a:rPr lang="en"/>
              <a:t>    return console.log(3)</a:t>
            </a:r>
            <a:endParaRPr/>
          </a:p>
          <a:p>
            <a:pPr indent="0" lvl="0" marL="0" rtl="0" algn="l">
              <a:spcBef>
                <a:spcPts val="0"/>
              </a:spcBef>
              <a:spcAft>
                <a:spcPts val="0"/>
              </a:spcAft>
              <a:buNone/>
            </a:pPr>
            <a:r>
              <a:rPr lang="en"/>
              <a:t>},2000);</a:t>
            </a:r>
            <a:endParaRPr/>
          </a:p>
          <a:p>
            <a:pPr indent="0" lvl="0" marL="0" rtl="0" algn="l">
              <a:spcBef>
                <a:spcPts val="0"/>
              </a:spcBef>
              <a:spcAft>
                <a:spcPts val="0"/>
              </a:spcAft>
              <a:buNone/>
            </a:pPr>
            <a:r>
              <a:rPr lang="en"/>
              <a:t>console.log(4);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//Respuesta de consola:</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rPr lang="en"/>
              <a:t>//4</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9ec0bc5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9ec0bc5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este caso aunque termine la ejecución del console.log(2) en la fila de ejecución, no puede regresar a la pila de ejecución hasta </a:t>
            </a:r>
            <a:r>
              <a:rPr lang="en"/>
              <a:t>que</a:t>
            </a:r>
            <a:r>
              <a:rPr lang="en"/>
              <a:t> termine de ejecutarse el ciclo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Código: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console.log("---Simulación de Cuello de Botella---");</a:t>
            </a:r>
            <a:endParaRPr/>
          </a:p>
          <a:p>
            <a:pPr indent="0" lvl="0" marL="0" rtl="0" algn="l">
              <a:spcBef>
                <a:spcPts val="0"/>
              </a:spcBef>
              <a:spcAft>
                <a:spcPts val="0"/>
              </a:spcAft>
              <a:buNone/>
            </a:pPr>
            <a:r>
              <a:rPr lang="en"/>
              <a:t>console.log(1);</a:t>
            </a:r>
            <a:endParaRPr/>
          </a:p>
          <a:p>
            <a:pPr indent="0" lvl="0" marL="0" rtl="0" algn="l">
              <a:spcBef>
                <a:spcPts val="0"/>
              </a:spcBef>
              <a:spcAft>
                <a:spcPts val="0"/>
              </a:spcAft>
              <a:buNone/>
            </a:pPr>
            <a:r>
              <a:rPr lang="en"/>
              <a:t>setTimeout(()=&gt;{</a:t>
            </a:r>
            <a:endParaRPr/>
          </a:p>
          <a:p>
            <a:pPr indent="0" lvl="0" marL="0" rtl="0" algn="l">
              <a:spcBef>
                <a:spcPts val="0"/>
              </a:spcBef>
              <a:spcAft>
                <a:spcPts val="0"/>
              </a:spcAft>
              <a:buNone/>
            </a:pPr>
            <a:r>
              <a:rPr lang="en"/>
              <a:t>    return console.log(2);</a:t>
            </a:r>
            <a:endParaRPr/>
          </a:p>
          <a:p>
            <a:pPr indent="0" lvl="0" marL="0" rtl="0" algn="l">
              <a:spcBef>
                <a:spcPts val="0"/>
              </a:spcBef>
              <a:spcAft>
                <a:spcPts val="0"/>
              </a:spcAft>
              <a:buNone/>
            </a:pPr>
            <a:r>
              <a:rPr lang="en"/>
              <a:t>},2000);</a:t>
            </a:r>
            <a:endParaRPr/>
          </a:p>
          <a:p>
            <a:pPr indent="0" lvl="0" marL="0" rtl="0" algn="l">
              <a:spcBef>
                <a:spcPts val="0"/>
              </a:spcBef>
              <a:spcAft>
                <a:spcPts val="0"/>
              </a:spcAft>
              <a:buNone/>
            </a:pPr>
            <a:r>
              <a:rPr lang="en"/>
              <a:t>for (let index = 0; index &lt; 9999999999; index++);</a:t>
            </a:r>
            <a:endParaRPr/>
          </a:p>
          <a:p>
            <a:pPr indent="0" lvl="0" marL="0" rtl="0" algn="l">
              <a:spcBef>
                <a:spcPts val="0"/>
              </a:spcBef>
              <a:spcAft>
                <a:spcPts val="0"/>
              </a:spcAft>
              <a:buNone/>
            </a:pPr>
            <a:r>
              <a:rPr lang="en"/>
              <a:t>console.log(3);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Tip: Si demora mucho en ejecutarse, recordar </a:t>
            </a:r>
            <a:r>
              <a:rPr lang="en"/>
              <a:t>que</a:t>
            </a:r>
            <a:r>
              <a:rPr lang="en"/>
              <a:t> pueden terminar el proceso con CTRL + C</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868bb1c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868bb1c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96e61ef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96e61ef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96e61ef9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96e61ef9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96e61ef9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96e61ef9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96e61ef9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96e61ef9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96e61ef9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96e61ef9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"Ejecutar-hasta-completar"</a:t>
            </a:r>
            <a:endParaRPr/>
          </a:p>
          <a:p>
            <a:pPr indent="0" lvl="0" marL="0" rtl="0" algn="l">
              <a:spcBef>
                <a:spcPts val="0"/>
              </a:spcBef>
              <a:spcAft>
                <a:spcPts val="0"/>
              </a:spcAft>
              <a:buNone/>
            </a:pPr>
            <a:r>
              <a:rPr lang="en"/>
              <a:t>Cada mensaje es procesado completamente antes que cualquier otro mensaje sea procesado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96e61ef9c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96e61ef9c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dfe81968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dfe81968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concurrencia es la capacidad del CPU para ejecutar más de un proceso al mismo tiempo.</a:t>
            </a:r>
            <a:endParaRPr/>
          </a:p>
          <a:p>
            <a:pPr indent="0" lvl="0" marL="0" rtl="0" algn="l">
              <a:spcBef>
                <a:spcPts val="0"/>
              </a:spcBef>
              <a:spcAft>
                <a:spcPts val="0"/>
              </a:spcAft>
              <a:buNone/>
            </a:pPr>
            <a:r>
              <a:rPr lang="en"/>
              <a:t>Un procesador puede ejecutar al mismo tiempo un número de procesos determinado por el número de cores que tiene, de esta forma, si un procesador tiene un core, entonces solo podrá ejecutar un proceso a la vez, por otro parte, si tenemos ocho cores, entonces podremos ejecutar hasta ocho procesos al mismo tiempo.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paralelismo sigue la filosofía de “divide y vencerás”, ya que consiste en tomar un único problema, y mediante concurrencia llegar a una solución más rápido.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principal diferencia del paralelismo contra la concurrencia es que, en el paralelismo, todos los procesos concurrentes están íntimamente relacionados a resolver el mismo problema, de tal forma que el resultado de los demás procesos afecta al resultado final. En el paralelismo debe de haber un paso final que se encargue de unir los resultados de todos los procesos para poder arrojar un resultado final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0" name="Google Shape;10;p2"/>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1"/>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1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1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3" name="Google Shape;43;p11"/>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p:cSld name="TITLE_AND_TWO_COLUMNS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2"/>
          <p:cNvSpPr txBox="1"/>
          <p:nvPr>
            <p:ph idx="1" type="body"/>
          </p:nvPr>
        </p:nvSpPr>
        <p:spPr>
          <a:xfrm>
            <a:off x="311700" y="1152475"/>
            <a:ext cx="84813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7" name="Google Shape;47;p12"/>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0" name="Google Shape;50;p13"/>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p:cSld name="TITLE_ONLY_1">
    <p:bg>
      <p:bgPr>
        <a:blipFill>
          <a:blip r:embed="rId2">
            <a:alphaModFix/>
          </a:blip>
          <a:stretch>
            <a:fillRect/>
          </a:stretch>
        </a:blipFill>
      </p:bgPr>
    </p:bg>
    <p:spTree>
      <p:nvGrpSpPr>
        <p:cNvPr id="51" name="Shape 51"/>
        <p:cNvGrpSpPr/>
        <p:nvPr/>
      </p:nvGrpSpPr>
      <p:grpSpPr>
        <a:xfrm>
          <a:off x="0" y="0"/>
          <a:ext cx="0" cy="0"/>
          <a:chOff x="0" y="0"/>
          <a:chExt cx="0" cy="0"/>
        </a:xfrm>
      </p:grpSpPr>
      <p:pic>
        <p:nvPicPr>
          <p:cNvPr id="52" name="Google Shape;52;p14"/>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p:cSld name="ONE_COLUMN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5"/>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5"/>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1">
  <p:cSld name="ONE_COLUMN_TEXT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6"/>
          <p:cNvSpPr txBox="1"/>
          <p:nvPr>
            <p:ph type="title"/>
          </p:nvPr>
        </p:nvSpPr>
        <p:spPr>
          <a:xfrm>
            <a:off x="363500"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6"/>
          <p:cNvSpPr txBox="1"/>
          <p:nvPr>
            <p:ph idx="1" type="body"/>
          </p:nvPr>
        </p:nvSpPr>
        <p:spPr>
          <a:xfrm>
            <a:off x="363500"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7CC3"/>
              </a:buClr>
              <a:buSzPts val="4800"/>
              <a:buNone/>
              <a:defRPr sz="4800">
                <a:solidFill>
                  <a:srgbClr val="8E7CC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61" name="Google Shape;61;p17"/>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id="63" name="Google Shape;63;p18"/>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8E7CC3"/>
              </a:buClr>
              <a:buSzPts val="12000"/>
              <a:buNone/>
              <a:defRPr sz="12000">
                <a:solidFill>
                  <a:srgbClr val="8E7CC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 name="Google Shape;66;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pic>
        <p:nvPicPr>
          <p:cNvPr id="67" name="Google Shape;67;p19"/>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pic>
        <p:nvPicPr>
          <p:cNvPr id="69" name="Google Shape;69;p20"/>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in logo">
  <p:cSld name="TITLE_2">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3" name="Google Shape;13;p3"/>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70" name="Shape 70"/>
        <p:cNvGrpSpPr/>
        <p:nvPr/>
      </p:nvGrpSpPr>
      <p:grpSpPr>
        <a:xfrm>
          <a:off x="0" y="0"/>
          <a:ext cx="0" cy="0"/>
          <a:chOff x="0" y="0"/>
          <a:chExt cx="0" cy="0"/>
        </a:xfrm>
      </p:grpSpPr>
      <p:sp>
        <p:nvSpPr>
          <p:cNvPr id="71" name="Google Shape;7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 name="Google Shape;7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74" name="Shape 74"/>
        <p:cNvGrpSpPr/>
        <p:nvPr/>
      </p:nvGrpSpPr>
      <p:grpSpPr>
        <a:xfrm>
          <a:off x="0" y="0"/>
          <a:ext cx="0" cy="0"/>
          <a:chOff x="0" y="0"/>
          <a:chExt cx="0" cy="0"/>
        </a:xfrm>
      </p:grpSpPr>
      <p:sp>
        <p:nvSpPr>
          <p:cNvPr id="75" name="Google Shape;75;p2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2"/>
          <p:cNvSpPr txBox="1"/>
          <p:nvPr>
            <p:ph type="ctrTitle"/>
          </p:nvPr>
        </p:nvSpPr>
        <p:spPr>
          <a:xfrm>
            <a:off x="390525" y="1819275"/>
            <a:ext cx="8222100" cy="933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8" name="Google Shape;78;p2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9" name="Google Shape;79;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1">
  <p:cSld name="TITLE_1_1">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3"/>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82" name="Google Shape;82;p23"/>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p:cSld name="SECTION_HEADER_1">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24"/>
          <p:cNvSpPr txBox="1"/>
          <p:nvPr>
            <p:ph type="title"/>
          </p:nvPr>
        </p:nvSpPr>
        <p:spPr>
          <a:xfrm>
            <a:off x="240100" y="821550"/>
            <a:ext cx="7786800" cy="603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 name="Google Shape;85;p24"/>
          <p:cNvSpPr txBox="1"/>
          <p:nvPr>
            <p:ph idx="1" type="subTitle"/>
          </p:nvPr>
        </p:nvSpPr>
        <p:spPr>
          <a:xfrm>
            <a:off x="265500" y="1424850"/>
            <a:ext cx="54843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24"/>
          <p:cNvSpPr txBox="1"/>
          <p:nvPr>
            <p:ph idx="2" type="body"/>
          </p:nvPr>
        </p:nvSpPr>
        <p:spPr>
          <a:xfrm>
            <a:off x="311700" y="2155325"/>
            <a:ext cx="3999900" cy="241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1">
  <p:cSld name="TITLE_AND_TWO_COLUMNS_1_1">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25"/>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41848"/>
              </a:buClr>
              <a:buSzPts val="2400"/>
              <a:buNone/>
              <a:defRPr>
                <a:solidFill>
                  <a:srgbClr val="441848"/>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25"/>
          <p:cNvSpPr txBox="1"/>
          <p:nvPr>
            <p:ph idx="1" type="body"/>
          </p:nvPr>
        </p:nvSpPr>
        <p:spPr>
          <a:xfrm>
            <a:off x="311700" y="1152475"/>
            <a:ext cx="84813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90" name="Google Shape;90;p25"/>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1">
  <p:cSld name="TITLE_ONLY_1_1">
    <p:bg>
      <p:bgPr>
        <a:blipFill>
          <a:blip r:embed="rId2">
            <a:alphaModFix/>
          </a:blip>
          <a:stretch>
            <a:fillRect/>
          </a:stretch>
        </a:blipFill>
      </p:bgPr>
    </p:bg>
    <p:spTree>
      <p:nvGrpSpPr>
        <p:cNvPr id="91" name="Shape 91"/>
        <p:cNvGrpSpPr/>
        <p:nvPr/>
      </p:nvGrpSpPr>
      <p:grpSpPr>
        <a:xfrm>
          <a:off x="0" y="0"/>
          <a:ext cx="0" cy="0"/>
          <a:chOff x="0" y="0"/>
          <a:chExt cx="0" cy="0"/>
        </a:xfrm>
      </p:grpSpPr>
      <p:pic>
        <p:nvPicPr>
          <p:cNvPr id="92" name="Google Shape;92;p26"/>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240100" y="821550"/>
            <a:ext cx="7786800" cy="603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4"/>
          <p:cNvSpPr txBox="1"/>
          <p:nvPr>
            <p:ph idx="1" type="subTitle"/>
          </p:nvPr>
        </p:nvSpPr>
        <p:spPr>
          <a:xfrm>
            <a:off x="265500" y="1424850"/>
            <a:ext cx="54843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 name="Google Shape;17;p4"/>
          <p:cNvSpPr txBox="1"/>
          <p:nvPr>
            <p:ph idx="2" type="body"/>
          </p:nvPr>
        </p:nvSpPr>
        <p:spPr>
          <a:xfrm>
            <a:off x="311700" y="2155325"/>
            <a:ext cx="3999900" cy="241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es" type="tx">
  <p:cSld name="TITLE_AND_BOD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4293025" y="1547775"/>
            <a:ext cx="3468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 name="Google Shape;20;p5"/>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1" name="Google Shape;21;p5"/>
          <p:cNvSpPr txBox="1"/>
          <p:nvPr>
            <p:ph idx="1" type="subTitle"/>
          </p:nvPr>
        </p:nvSpPr>
        <p:spPr>
          <a:xfrm>
            <a:off x="4293025" y="2921425"/>
            <a:ext cx="26631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
  <p:cSld name="TITLE_AND_BODY_2">
    <p:bg>
      <p:bgPr>
        <a:blipFill>
          <a:blip r:embed="rId2">
            <a:alphaModFix/>
          </a:blip>
          <a:stretch>
            <a:fillRect/>
          </a:stretch>
        </a:blipFill>
      </p:bgPr>
    </p:bg>
    <p:spTree>
      <p:nvGrpSpPr>
        <p:cNvPr id="22" name="Shape 22"/>
        <p:cNvGrpSpPr/>
        <p:nvPr/>
      </p:nvGrpSpPr>
      <p:grpSpPr>
        <a:xfrm>
          <a:off x="0" y="0"/>
          <a:ext cx="0" cy="0"/>
          <a:chOff x="0" y="0"/>
          <a:chExt cx="0" cy="0"/>
        </a:xfrm>
      </p:grpSpPr>
      <p:pic>
        <p:nvPicPr>
          <p:cNvPr id="23" name="Google Shape;23;p6"/>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4" name="Google Shape;24;p6"/>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p:cSld name="TITLE_AND_BODY_2_1">
    <p:bg>
      <p:bgPr>
        <a:blipFill>
          <a:blip r:embed="rId2">
            <a:alphaModFix/>
          </a:blip>
          <a:stretch>
            <a:fillRect/>
          </a:stretch>
        </a:blipFill>
      </p:bgPr>
    </p:bg>
    <p:spTree>
      <p:nvGrpSpPr>
        <p:cNvPr id="25" name="Shape 25"/>
        <p:cNvGrpSpPr/>
        <p:nvPr/>
      </p:nvGrpSpPr>
      <p:grpSpPr>
        <a:xfrm>
          <a:off x="0" y="0"/>
          <a:ext cx="0" cy="0"/>
          <a:chOff x="0" y="0"/>
          <a:chExt cx="0" cy="0"/>
        </a:xfrm>
      </p:grpSpPr>
      <p:pic>
        <p:nvPicPr>
          <p:cNvPr id="26" name="Google Shape;26;p7"/>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7" name="Google Shape;27;p7"/>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1">
  <p:cSld name="TITLE_AND_BODY_2_1_1">
    <p:bg>
      <p:bgPr>
        <a:blipFill>
          <a:blip r:embed="rId2">
            <a:alphaModFix/>
          </a:blip>
          <a:stretch>
            <a:fillRect/>
          </a:stretch>
        </a:blipFill>
      </p:bgPr>
    </p:bg>
    <p:spTree>
      <p:nvGrpSpPr>
        <p:cNvPr id="28" name="Shape 28"/>
        <p:cNvGrpSpPr/>
        <p:nvPr/>
      </p:nvGrpSpPr>
      <p:grpSpPr>
        <a:xfrm>
          <a:off x="0" y="0"/>
          <a:ext cx="0" cy="0"/>
          <a:chOff x="0" y="0"/>
          <a:chExt cx="0" cy="0"/>
        </a:xfrm>
      </p:grpSpPr>
      <p:pic>
        <p:nvPicPr>
          <p:cNvPr id="29" name="Google Shape;29;p8"/>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0" name="Google Shape;30;p8"/>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p:cSld name="TITLE_AND_BODY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3" name="Google Shape;33;p9"/>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4" name="Google Shape;34;p9"/>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1">
  <p:cSld name="TITLE_AND_BODY_1_1">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10"/>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7" name="Google Shape;37;p10"/>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8" name="Google Shape;38;p10"/>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17500" lvl="1" marL="914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3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7"/>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JS ASYNC</a:t>
            </a:r>
            <a:endParaRPr/>
          </a:p>
          <a:p>
            <a:pPr indent="0" lvl="0" marL="0" rtl="0" algn="ctr">
              <a:spcBef>
                <a:spcPts val="0"/>
              </a:spcBef>
              <a:spcAft>
                <a:spcPts val="0"/>
              </a:spcAft>
              <a:buNone/>
            </a:pPr>
            <a:r>
              <a:rPr lang="en" sz="2400"/>
              <a:t>(Asincronismo en JavaScript)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6"/>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Concurrencia y Paralelismo</a:t>
            </a:r>
            <a:endParaRPr b="1">
              <a:latin typeface="Montserrat"/>
              <a:ea typeface="Montserrat"/>
              <a:cs typeface="Montserrat"/>
              <a:sym typeface="Montserrat"/>
            </a:endParaRPr>
          </a:p>
        </p:txBody>
      </p:sp>
      <p:sp>
        <p:nvSpPr>
          <p:cNvPr id="164" name="Google Shape;164;p36"/>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Concurrencia: </a:t>
            </a:r>
            <a:r>
              <a:rPr lang="en" sz="1800"/>
              <a:t>Capacidad del CPU para ejecutar más de un proceso al mismo tiempo (ayudándose del número de núcleos).</a:t>
            </a:r>
            <a:endParaRPr sz="1800"/>
          </a:p>
          <a:p>
            <a:pPr indent="-342900" lvl="0" marL="457200" rtl="0" algn="l">
              <a:spcBef>
                <a:spcPts val="0"/>
              </a:spcBef>
              <a:spcAft>
                <a:spcPts val="0"/>
              </a:spcAft>
              <a:buSzPts val="1800"/>
              <a:buChar char="●"/>
            </a:pPr>
            <a:r>
              <a:rPr b="1" lang="en" sz="1800"/>
              <a:t>Paralelismo</a:t>
            </a:r>
            <a:r>
              <a:rPr lang="en" sz="1800"/>
              <a:t>: Toma un único problema y mediante concurrencia llega a la solución más rápido (divide y venceras).</a:t>
            </a:r>
            <a:endParaRPr sz="1800"/>
          </a:p>
          <a:p>
            <a:pPr indent="0" lvl="0" marL="0" rtl="0" algn="l">
              <a:spcBef>
                <a:spcPts val="1600"/>
              </a:spcBef>
              <a:spcAft>
                <a:spcPts val="1600"/>
              </a:spcAft>
              <a:buNone/>
            </a:pPr>
            <a:r>
              <a:t/>
            </a:r>
            <a:endParaRPr sz="1800"/>
          </a:p>
        </p:txBody>
      </p:sp>
      <p:pic>
        <p:nvPicPr>
          <p:cNvPr id="165" name="Google Shape;165;p36"/>
          <p:cNvPicPr preferRelativeResize="0"/>
          <p:nvPr/>
        </p:nvPicPr>
        <p:blipFill rotWithShape="1">
          <a:blip r:embed="rId3">
            <a:alphaModFix/>
          </a:blip>
          <a:srcRect b="0" l="8661" r="60756" t="0"/>
          <a:stretch/>
        </p:blipFill>
        <p:spPr>
          <a:xfrm>
            <a:off x="78825" y="29937"/>
            <a:ext cx="2374676" cy="5083624"/>
          </a:xfrm>
          <a:prstGeom prst="rect">
            <a:avLst/>
          </a:prstGeom>
          <a:noFill/>
          <a:ln>
            <a:noFill/>
          </a:ln>
        </p:spPr>
      </p:pic>
      <p:pic>
        <p:nvPicPr>
          <p:cNvPr id="166" name="Google Shape;166;p36"/>
          <p:cNvPicPr preferRelativeResize="0"/>
          <p:nvPr/>
        </p:nvPicPr>
        <p:blipFill rotWithShape="1">
          <a:blip r:embed="rId3">
            <a:alphaModFix/>
          </a:blip>
          <a:srcRect b="0" l="63804" r="14495" t="0"/>
          <a:stretch/>
        </p:blipFill>
        <p:spPr>
          <a:xfrm>
            <a:off x="2719550" y="59875"/>
            <a:ext cx="1684926" cy="5083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7"/>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Hilos de ejecución</a:t>
            </a:r>
            <a:endParaRPr/>
          </a:p>
        </p:txBody>
      </p:sp>
      <p:pic>
        <p:nvPicPr>
          <p:cNvPr id="172" name="Google Shape;172;p37"/>
          <p:cNvPicPr preferRelativeResize="0"/>
          <p:nvPr/>
        </p:nvPicPr>
        <p:blipFill>
          <a:blip r:embed="rId3">
            <a:alphaModFix/>
          </a:blip>
          <a:stretch>
            <a:fillRect/>
          </a:stretch>
        </p:blipFill>
        <p:spPr>
          <a:xfrm>
            <a:off x="3775775" y="949825"/>
            <a:ext cx="4477500" cy="3839450"/>
          </a:xfrm>
          <a:prstGeom prst="rect">
            <a:avLst/>
          </a:prstGeom>
          <a:noFill/>
          <a:ln>
            <a:noFill/>
          </a:ln>
        </p:spPr>
      </p:pic>
      <p:pic>
        <p:nvPicPr>
          <p:cNvPr id="173" name="Google Shape;173;p37"/>
          <p:cNvPicPr preferRelativeResize="0"/>
          <p:nvPr/>
        </p:nvPicPr>
        <p:blipFill rotWithShape="1">
          <a:blip r:embed="rId4">
            <a:alphaModFix/>
          </a:blip>
          <a:srcRect b="0" l="17252" r="3426" t="1748"/>
          <a:stretch/>
        </p:blipFill>
        <p:spPr>
          <a:xfrm>
            <a:off x="1011475" y="949825"/>
            <a:ext cx="2119825" cy="4084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8"/>
          <p:cNvSpPr txBox="1"/>
          <p:nvPr>
            <p:ph type="ctrTitle"/>
          </p:nvPr>
        </p:nvSpPr>
        <p:spPr>
          <a:xfrm>
            <a:off x="176350" y="0"/>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JAVASCRIPT ES:</a:t>
            </a:r>
            <a:endParaRPr sz="2400"/>
          </a:p>
        </p:txBody>
      </p:sp>
      <p:sp>
        <p:nvSpPr>
          <p:cNvPr id="179" name="Google Shape;179;p38"/>
          <p:cNvSpPr txBox="1"/>
          <p:nvPr/>
        </p:nvSpPr>
        <p:spPr>
          <a:xfrm>
            <a:off x="1039250" y="1439825"/>
            <a:ext cx="7165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accent6"/>
                </a:solidFill>
                <a:latin typeface="Nunito"/>
                <a:ea typeface="Nunito"/>
                <a:cs typeface="Nunito"/>
                <a:sym typeface="Nunito"/>
              </a:rPr>
              <a:t>Asíncrono </a:t>
            </a:r>
            <a:r>
              <a:rPr lang="en" sz="3000">
                <a:solidFill>
                  <a:srgbClr val="FFFFFF"/>
                </a:solidFill>
                <a:latin typeface="Nunito"/>
                <a:ea typeface="Nunito"/>
                <a:cs typeface="Nunito"/>
                <a:sym typeface="Nunito"/>
              </a:rPr>
              <a:t>y </a:t>
            </a:r>
            <a:r>
              <a:rPr b="1" lang="en" sz="3400">
                <a:solidFill>
                  <a:srgbClr val="FFFF00"/>
                </a:solidFill>
                <a:latin typeface="Nunito"/>
                <a:ea typeface="Nunito"/>
                <a:cs typeface="Nunito"/>
                <a:sym typeface="Nunito"/>
              </a:rPr>
              <a:t>no bloqueante</a:t>
            </a:r>
            <a:r>
              <a:rPr b="1" lang="en" sz="3400">
                <a:solidFill>
                  <a:srgbClr val="FFFFFF"/>
                </a:solidFill>
                <a:latin typeface="Nunito"/>
                <a:ea typeface="Nunito"/>
                <a:cs typeface="Nunito"/>
                <a:sym typeface="Nunito"/>
              </a:rPr>
              <a:t>, </a:t>
            </a:r>
            <a:r>
              <a:rPr lang="en" sz="3000">
                <a:solidFill>
                  <a:srgbClr val="FFFFFF"/>
                </a:solidFill>
                <a:latin typeface="Nunito"/>
                <a:ea typeface="Nunito"/>
                <a:cs typeface="Nunito"/>
                <a:sym typeface="Nunito"/>
              </a:rPr>
              <a:t>con un </a:t>
            </a:r>
            <a:r>
              <a:rPr b="1" lang="en" sz="3400">
                <a:solidFill>
                  <a:srgbClr val="FFFF00"/>
                </a:solidFill>
                <a:latin typeface="Nunito"/>
                <a:ea typeface="Nunito"/>
                <a:cs typeface="Nunito"/>
                <a:sym typeface="Nunito"/>
              </a:rPr>
              <a:t>bucle de eventos </a:t>
            </a:r>
            <a:r>
              <a:rPr lang="en" sz="3000">
                <a:solidFill>
                  <a:srgbClr val="FFFFFF"/>
                </a:solidFill>
                <a:latin typeface="Nunito"/>
                <a:ea typeface="Nunito"/>
                <a:cs typeface="Nunito"/>
                <a:sym typeface="Nunito"/>
              </a:rPr>
              <a:t>implementado con un </a:t>
            </a:r>
            <a:r>
              <a:rPr b="1" lang="en" sz="3000">
                <a:solidFill>
                  <a:srgbClr val="FFFF00"/>
                </a:solidFill>
                <a:latin typeface="Nunito"/>
                <a:ea typeface="Nunito"/>
                <a:cs typeface="Nunito"/>
                <a:sym typeface="Nunito"/>
              </a:rPr>
              <a:t>único hilo</a:t>
            </a:r>
            <a:r>
              <a:rPr lang="en" sz="3000">
                <a:solidFill>
                  <a:srgbClr val="FFFFFF"/>
                </a:solidFill>
                <a:latin typeface="Nunito"/>
                <a:ea typeface="Nunito"/>
                <a:cs typeface="Nunito"/>
                <a:sym typeface="Nunito"/>
              </a:rPr>
              <a:t> para sus interfaces de I/O.</a:t>
            </a:r>
            <a:endParaRPr sz="3000">
              <a:solidFill>
                <a:srgbClr val="FFFFFF"/>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9"/>
          <p:cNvPicPr preferRelativeResize="0"/>
          <p:nvPr/>
        </p:nvPicPr>
        <p:blipFill rotWithShape="1">
          <a:blip r:embed="rId3">
            <a:alphaModFix/>
          </a:blip>
          <a:srcRect b="0" l="0" r="0" t="6829"/>
          <a:stretch/>
        </p:blipFill>
        <p:spPr>
          <a:xfrm>
            <a:off x="1256234" y="877675"/>
            <a:ext cx="6775690" cy="2620075"/>
          </a:xfrm>
          <a:prstGeom prst="rect">
            <a:avLst/>
          </a:prstGeom>
          <a:noFill/>
          <a:ln>
            <a:noFill/>
          </a:ln>
        </p:spPr>
      </p:pic>
      <p:sp>
        <p:nvSpPr>
          <p:cNvPr id="185" name="Google Shape;185;p39"/>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Síncrono y Asíncrono</a:t>
            </a:r>
            <a:endParaRPr b="1">
              <a:latin typeface="Montserrat"/>
              <a:ea typeface="Montserrat"/>
              <a:cs typeface="Montserrat"/>
              <a:sym typeface="Montserrat"/>
            </a:endParaRPr>
          </a:p>
        </p:txBody>
      </p:sp>
      <p:sp>
        <p:nvSpPr>
          <p:cNvPr id="186" name="Google Shape;186;p39"/>
          <p:cNvSpPr txBox="1"/>
          <p:nvPr>
            <p:ph idx="4294967295" type="body"/>
          </p:nvPr>
        </p:nvSpPr>
        <p:spPr>
          <a:xfrm>
            <a:off x="602050" y="3590800"/>
            <a:ext cx="3846000" cy="15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Síncrono</a:t>
            </a:r>
            <a:r>
              <a:rPr b="1" lang="en" sz="1700"/>
              <a:t>:</a:t>
            </a:r>
            <a:r>
              <a:rPr lang="en" sz="1700"/>
              <a:t> Toda operación o tarea se ejecuta de forma secuencial y, por tanto debemos esperar para procesar el resultado.</a:t>
            </a:r>
            <a:r>
              <a:rPr lang="en" sz="1700"/>
              <a:t>.</a:t>
            </a:r>
            <a:endParaRPr sz="1700"/>
          </a:p>
          <a:p>
            <a:pPr indent="0" lvl="0" marL="0" rtl="0" algn="l">
              <a:spcBef>
                <a:spcPts val="1600"/>
              </a:spcBef>
              <a:spcAft>
                <a:spcPts val="1600"/>
              </a:spcAft>
              <a:buNone/>
            </a:pPr>
            <a:r>
              <a:t/>
            </a:r>
            <a:endParaRPr sz="1700"/>
          </a:p>
        </p:txBody>
      </p:sp>
      <p:sp>
        <p:nvSpPr>
          <p:cNvPr id="187" name="Google Shape;187;p39"/>
          <p:cNvSpPr txBox="1"/>
          <p:nvPr/>
        </p:nvSpPr>
        <p:spPr>
          <a:xfrm>
            <a:off x="4663500" y="3590800"/>
            <a:ext cx="4168800" cy="134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700">
                <a:solidFill>
                  <a:schemeClr val="dk2"/>
                </a:solidFill>
                <a:latin typeface="Nunito"/>
                <a:ea typeface="Nunito"/>
                <a:cs typeface="Nunito"/>
                <a:sym typeface="Nunito"/>
              </a:rPr>
              <a:t>Asíncrono</a:t>
            </a:r>
            <a:r>
              <a:rPr lang="en" sz="1700">
                <a:solidFill>
                  <a:schemeClr val="dk2"/>
                </a:solidFill>
                <a:latin typeface="Nunito"/>
                <a:ea typeface="Nunito"/>
                <a:cs typeface="Nunito"/>
                <a:sym typeface="Nunito"/>
              </a:rPr>
              <a:t>: la finalización de la operación es notificada al programa principal. El procesado de la respuesta se hará en algún momento futuro.</a:t>
            </a:r>
            <a:endParaRPr sz="13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0"/>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FORMAS DE MANEJAR EL ASINCRONISMO</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Callbacks, Promises, As</a:t>
            </a:r>
            <a:r>
              <a:rPr lang="en"/>
              <a:t>ync/await</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1"/>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¿Que es un Callback?</a:t>
            </a:r>
            <a:endParaRPr b="1">
              <a:latin typeface="Montserrat"/>
              <a:ea typeface="Montserrat"/>
              <a:cs typeface="Montserrat"/>
              <a:sym typeface="Montserrat"/>
            </a:endParaRPr>
          </a:p>
          <a:p>
            <a:pPr indent="0" lvl="0" marL="0" rtl="0" algn="ctr">
              <a:spcBef>
                <a:spcPts val="0"/>
              </a:spcBef>
              <a:spcAft>
                <a:spcPts val="0"/>
              </a:spcAft>
              <a:buNone/>
            </a:pPr>
            <a:r>
              <a:rPr lang="en" sz="1600"/>
              <a:t>(llamada de vuelta)</a:t>
            </a:r>
            <a:endParaRPr sz="1600"/>
          </a:p>
        </p:txBody>
      </p:sp>
      <p:sp>
        <p:nvSpPr>
          <p:cNvPr id="198" name="Google Shape;198;p41"/>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Es una función que recibe como parámetro otra función y la ejecuta.</a:t>
            </a:r>
            <a:endParaRPr sz="1400"/>
          </a:p>
          <a:p>
            <a:pPr indent="-317500" lvl="0" marL="457200" rtl="0" algn="l">
              <a:spcBef>
                <a:spcPts val="0"/>
              </a:spcBef>
              <a:spcAft>
                <a:spcPts val="0"/>
              </a:spcAft>
              <a:buSzPts val="1400"/>
              <a:buChar char="●"/>
            </a:pPr>
            <a:r>
              <a:rPr lang="en" sz="1400"/>
              <a:t>La función “callback” por lo regular  va a realizar algo con los resultados de la función que la está ejecutando.</a:t>
            </a:r>
            <a:endParaRPr sz="1400"/>
          </a:p>
          <a:p>
            <a:pPr indent="-317500" lvl="0" marL="457200" rtl="0" algn="l">
              <a:spcBef>
                <a:spcPts val="0"/>
              </a:spcBef>
              <a:spcAft>
                <a:spcPts val="0"/>
              </a:spcAft>
              <a:buSzPts val="1400"/>
              <a:buChar char="●"/>
            </a:pPr>
            <a:r>
              <a:rPr lang="en" sz="1400"/>
              <a:t>Es una forma de ejecutar código de forma “</a:t>
            </a:r>
            <a:r>
              <a:rPr b="1" lang="en" sz="1400" u="sng"/>
              <a:t>asíncrona</a:t>
            </a:r>
            <a:r>
              <a:rPr lang="en" sz="1400"/>
              <a:t>” ya que una función va a llamar a otra.</a:t>
            </a:r>
            <a:endParaRPr sz="1400"/>
          </a:p>
          <a:p>
            <a:pPr indent="-317500" lvl="0" marL="457200" rtl="0" algn="l">
              <a:spcBef>
                <a:spcPts val="0"/>
              </a:spcBef>
              <a:spcAft>
                <a:spcPts val="0"/>
              </a:spcAft>
              <a:buSzPts val="1400"/>
              <a:buChar char="●"/>
            </a:pPr>
            <a:r>
              <a:rPr lang="en" sz="1400"/>
              <a:t>C</a:t>
            </a:r>
            <a:r>
              <a:rPr lang="en" sz="1400"/>
              <a:t>uando pasamos un callback solo pasamos la definición de la función y no la ejecutamos en el parámetro. Así, la función contenedora elige cuándo ejecutar el callback.</a:t>
            </a:r>
            <a:endParaRPr sz="1400"/>
          </a:p>
          <a:p>
            <a:pPr indent="0" lvl="0" marL="0" rtl="0" algn="l">
              <a:spcBef>
                <a:spcPts val="1600"/>
              </a:spcBef>
              <a:spcAft>
                <a:spcPts val="1600"/>
              </a:spcAft>
              <a:buNone/>
            </a:pPr>
            <a:r>
              <a:t/>
            </a:r>
            <a:endParaRPr sz="1400"/>
          </a:p>
        </p:txBody>
      </p:sp>
      <p:pic>
        <p:nvPicPr>
          <p:cNvPr id="199" name="Google Shape;199;p41"/>
          <p:cNvPicPr preferRelativeResize="0"/>
          <p:nvPr/>
        </p:nvPicPr>
        <p:blipFill>
          <a:blip r:embed="rId3">
            <a:alphaModFix/>
          </a:blip>
          <a:stretch>
            <a:fillRect/>
          </a:stretch>
        </p:blipFill>
        <p:spPr>
          <a:xfrm>
            <a:off x="247100" y="0"/>
            <a:ext cx="4128090" cy="2289800"/>
          </a:xfrm>
          <a:prstGeom prst="rect">
            <a:avLst/>
          </a:prstGeom>
          <a:noFill/>
          <a:ln>
            <a:noFill/>
          </a:ln>
        </p:spPr>
      </p:pic>
      <p:pic>
        <p:nvPicPr>
          <p:cNvPr id="200" name="Google Shape;200;p41"/>
          <p:cNvPicPr preferRelativeResize="0"/>
          <p:nvPr/>
        </p:nvPicPr>
        <p:blipFill rotWithShape="1">
          <a:blip r:embed="rId4">
            <a:alphaModFix/>
          </a:blip>
          <a:srcRect b="12688" l="7551" r="8166" t="11965"/>
          <a:stretch/>
        </p:blipFill>
        <p:spPr>
          <a:xfrm>
            <a:off x="123550" y="2171090"/>
            <a:ext cx="4375199" cy="25145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Ejemplo de casos de uso de Ca</a:t>
            </a:r>
            <a:r>
              <a:rPr lang="en"/>
              <a:t>llbacks</a:t>
            </a:r>
            <a:endParaRPr b="1">
              <a:latin typeface="Montserrat"/>
              <a:ea typeface="Montserrat"/>
              <a:cs typeface="Montserrat"/>
              <a:sym typeface="Montserrat"/>
            </a:endParaRPr>
          </a:p>
        </p:txBody>
      </p:sp>
      <p:sp>
        <p:nvSpPr>
          <p:cNvPr id="206" name="Google Shape;206;p42"/>
          <p:cNvSpPr txBox="1"/>
          <p:nvPr>
            <p:ph idx="4294967295" type="body"/>
          </p:nvPr>
        </p:nvSpPr>
        <p:spPr>
          <a:xfrm>
            <a:off x="616500" y="847675"/>
            <a:ext cx="8481300" cy="3416400"/>
          </a:xfrm>
          <a:prstGeom prst="rect">
            <a:avLst/>
          </a:prstGeom>
        </p:spPr>
        <p:txBody>
          <a:bodyPr anchorCtr="0" anchor="t" bIns="91425" lIns="91425" spcFirstLastPara="1" rIns="91425" wrap="square" tIns="91425">
            <a:noAutofit/>
          </a:bodyPr>
          <a:lstStyle/>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function successCallback() {</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 Do stuff before send​</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​function successCallback() {</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 Do stuff if success message received​</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​function completeCallback() {</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 Do stuff upon completion​</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​function errorCallback() {</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 Do stuff if error received​</a:t>
            </a:r>
            <a:endParaRPr sz="1800">
              <a:solidFill>
                <a:schemeClr val="dk1"/>
              </a:solidFill>
              <a:latin typeface="Courier New"/>
              <a:ea typeface="Courier New"/>
              <a:cs typeface="Courier New"/>
              <a:sym typeface="Courier New"/>
            </a:endParaRPr>
          </a:p>
          <a:p>
            <a:pPr indent="0" lvl="0" marL="0" rtl="0" algn="l">
              <a:lnSpc>
                <a:spcPct val="97826"/>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spcBef>
                <a:spcPts val="0"/>
              </a:spcBef>
              <a:spcAft>
                <a:spcPts val="1600"/>
              </a:spcAft>
              <a:buNone/>
            </a:pPr>
            <a:r>
              <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de Callback</a:t>
            </a:r>
            <a:endParaRPr/>
          </a:p>
        </p:txBody>
      </p:sp>
      <p:pic>
        <p:nvPicPr>
          <p:cNvPr id="212" name="Google Shape;212;p43"/>
          <p:cNvPicPr preferRelativeResize="0"/>
          <p:nvPr/>
        </p:nvPicPr>
        <p:blipFill rotWithShape="1">
          <a:blip r:embed="rId3">
            <a:alphaModFix/>
          </a:blip>
          <a:srcRect b="8888" l="8912" r="3283" t="12315"/>
          <a:stretch/>
        </p:blipFill>
        <p:spPr>
          <a:xfrm>
            <a:off x="670600" y="623400"/>
            <a:ext cx="7530550" cy="3896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4"/>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setTimeout</a:t>
            </a:r>
            <a:endParaRPr/>
          </a:p>
        </p:txBody>
      </p:sp>
      <p:pic>
        <p:nvPicPr>
          <p:cNvPr id="218" name="Google Shape;218;p44"/>
          <p:cNvPicPr preferRelativeResize="0"/>
          <p:nvPr/>
        </p:nvPicPr>
        <p:blipFill rotWithShape="1">
          <a:blip r:embed="rId3">
            <a:alphaModFix/>
          </a:blip>
          <a:srcRect b="20050" l="10498" r="10680" t="20749"/>
          <a:stretch/>
        </p:blipFill>
        <p:spPr>
          <a:xfrm>
            <a:off x="1750174" y="1092900"/>
            <a:ext cx="5820126" cy="2115200"/>
          </a:xfrm>
          <a:prstGeom prst="rect">
            <a:avLst/>
          </a:prstGeom>
          <a:noFill/>
          <a:ln>
            <a:noFill/>
          </a:ln>
        </p:spPr>
      </p:pic>
      <p:sp>
        <p:nvSpPr>
          <p:cNvPr id="219" name="Google Shape;219;p44"/>
          <p:cNvSpPr txBox="1"/>
          <p:nvPr/>
        </p:nvSpPr>
        <p:spPr>
          <a:xfrm>
            <a:off x="1691138" y="3301625"/>
            <a:ext cx="5938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Nunito"/>
                <a:ea typeface="Nunito"/>
                <a:cs typeface="Nunito"/>
                <a:sym typeface="Nunito"/>
              </a:rPr>
              <a:t>Le decimos a setTimeout() que ejecute la función callback que le hemos pasado por primer parámetro cuando transcurran 2000 milisegundos (es decir, 2 segundos, que le indicamos como segundo parámetro).</a:t>
            </a:r>
            <a:endParaRPr sz="18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5"/>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8E7CC3"/>
                </a:solidFill>
                <a:latin typeface="Montserrat"/>
                <a:ea typeface="Montserrat"/>
                <a:cs typeface="Montserrat"/>
                <a:sym typeface="Montserrat"/>
              </a:rPr>
              <a:t>Ventajas y desventajas de los callbacks</a:t>
            </a:r>
            <a:endParaRPr b="1">
              <a:solidFill>
                <a:srgbClr val="8E7CC3"/>
              </a:solidFill>
              <a:latin typeface="Montserrat"/>
              <a:ea typeface="Montserrat"/>
              <a:cs typeface="Montserrat"/>
              <a:sym typeface="Montserrat"/>
            </a:endParaRPr>
          </a:p>
        </p:txBody>
      </p:sp>
      <p:sp>
        <p:nvSpPr>
          <p:cNvPr id="225" name="Google Shape;225;p45"/>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41848"/>
                </a:solidFill>
              </a:rPr>
              <a:t>Ventajas</a:t>
            </a:r>
            <a:endParaRPr b="1">
              <a:solidFill>
                <a:srgbClr val="441848"/>
              </a:solidFill>
            </a:endParaRPr>
          </a:p>
          <a:p>
            <a:pPr indent="-330200" lvl="0" marL="457200" rtl="0" algn="l">
              <a:spcBef>
                <a:spcPts val="1600"/>
              </a:spcBef>
              <a:spcAft>
                <a:spcPts val="0"/>
              </a:spcAft>
              <a:buSzPts val="1600"/>
              <a:buChar char="●"/>
            </a:pPr>
            <a:r>
              <a:rPr lang="en" sz="1600"/>
              <a:t>Son faciles de usar.</a:t>
            </a:r>
            <a:endParaRPr sz="1600"/>
          </a:p>
          <a:p>
            <a:pPr indent="-330200" lvl="0" marL="457200" rtl="0" algn="l">
              <a:spcBef>
                <a:spcPts val="0"/>
              </a:spcBef>
              <a:spcAft>
                <a:spcPts val="0"/>
              </a:spcAft>
              <a:buSzPts val="1600"/>
              <a:buChar char="●"/>
            </a:pPr>
            <a:r>
              <a:rPr lang="en" sz="1600"/>
              <a:t>Pueden solucionar problemas de flujo de una aplicación</a:t>
            </a:r>
            <a:endParaRPr sz="1600"/>
          </a:p>
          <a:p>
            <a:pPr indent="-330200" lvl="0" marL="457200" rtl="0" algn="l">
              <a:spcBef>
                <a:spcPts val="0"/>
              </a:spcBef>
              <a:spcAft>
                <a:spcPts val="0"/>
              </a:spcAft>
              <a:buSzPts val="1600"/>
              <a:buChar char="●"/>
            </a:pPr>
            <a:r>
              <a:rPr lang="en" sz="1600"/>
              <a:t>Ayudan a manejar excepciones.</a:t>
            </a:r>
            <a:endParaRPr sz="1600"/>
          </a:p>
          <a:p>
            <a:pPr indent="-330200" lvl="0" marL="457200" rtl="0" algn="l">
              <a:spcBef>
                <a:spcPts val="0"/>
              </a:spcBef>
              <a:spcAft>
                <a:spcPts val="0"/>
              </a:spcAft>
              <a:buSzPts val="1600"/>
              <a:buChar char="●"/>
            </a:pPr>
            <a:r>
              <a:rPr lang="en" sz="1600"/>
              <a:t>Son útiles cuando quieres hacer consultas a una BD o servicio web</a:t>
            </a:r>
            <a:endParaRPr sz="1600"/>
          </a:p>
        </p:txBody>
      </p:sp>
      <p:sp>
        <p:nvSpPr>
          <p:cNvPr id="226" name="Google Shape;226;p45"/>
          <p:cNvSpPr txBox="1"/>
          <p:nvPr>
            <p:ph idx="4294967295"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41848"/>
                </a:solidFill>
              </a:rPr>
              <a:t>Desventajas</a:t>
            </a:r>
            <a:endParaRPr b="1">
              <a:solidFill>
                <a:srgbClr val="441848"/>
              </a:solidFill>
            </a:endParaRPr>
          </a:p>
          <a:p>
            <a:pPr indent="-330200" lvl="0" marL="457200" rtl="0" algn="l">
              <a:spcBef>
                <a:spcPts val="1600"/>
              </a:spcBef>
              <a:spcAft>
                <a:spcPts val="0"/>
              </a:spcAft>
              <a:buSzPts val="1600"/>
              <a:buChar char="●"/>
            </a:pPr>
            <a:r>
              <a:rPr lang="en" sz="1600"/>
              <a:t>A Veces el concepto es confuso</a:t>
            </a:r>
            <a:endParaRPr sz="1600"/>
          </a:p>
          <a:p>
            <a:pPr indent="-330200" lvl="0" marL="457200" rtl="0" algn="l">
              <a:spcBef>
                <a:spcPts val="0"/>
              </a:spcBef>
              <a:spcAft>
                <a:spcPts val="0"/>
              </a:spcAft>
              <a:buSzPts val="1600"/>
              <a:buChar char="●"/>
            </a:pPr>
            <a:r>
              <a:rPr lang="en" sz="1600"/>
              <a:t>Si se usa demasiado se puede caer en algo denominado “callback hell”</a:t>
            </a:r>
            <a:endParaRPr sz="1600"/>
          </a:p>
          <a:p>
            <a:pPr indent="-330200" lvl="0" marL="457200" rtl="0" algn="l">
              <a:spcBef>
                <a:spcPts val="0"/>
              </a:spcBef>
              <a:spcAft>
                <a:spcPts val="0"/>
              </a:spcAft>
              <a:buSzPts val="1600"/>
              <a:buChar char="●"/>
            </a:pPr>
            <a:r>
              <a:rPr lang="en" sz="1600"/>
              <a:t>El uso excesivo puede afectar el performance.</a:t>
            </a:r>
            <a:endParaRPr sz="1600"/>
          </a:p>
          <a:p>
            <a:pPr indent="-330200" lvl="0" marL="457200" rtl="0" algn="l">
              <a:spcBef>
                <a:spcPts val="0"/>
              </a:spcBef>
              <a:spcAft>
                <a:spcPts val="0"/>
              </a:spcAft>
              <a:buSzPts val="1600"/>
              <a:buChar char="●"/>
            </a:pPr>
            <a:r>
              <a:rPr lang="en" sz="1600"/>
              <a:t>Para programadores novatos no es muy fácil leer y entender qué hacen las funciones callback.</a:t>
            </a:r>
            <a:endParaRPr sz="1600"/>
          </a:p>
          <a:p>
            <a:pPr indent="0" lvl="0" marL="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8"/>
          <p:cNvPicPr preferRelativeResize="0"/>
          <p:nvPr/>
        </p:nvPicPr>
        <p:blipFill>
          <a:blip r:embed="rId3">
            <a:alphaModFix/>
          </a:blip>
          <a:stretch>
            <a:fillRect/>
          </a:stretch>
        </p:blipFill>
        <p:spPr>
          <a:xfrm rot="5400000">
            <a:off x="-285625" y="285625"/>
            <a:ext cx="5143900" cy="4572650"/>
          </a:xfrm>
          <a:prstGeom prst="rect">
            <a:avLst/>
          </a:prstGeom>
          <a:noFill/>
          <a:ln>
            <a:noFill/>
          </a:ln>
        </p:spPr>
      </p:pic>
      <p:sp>
        <p:nvSpPr>
          <p:cNvPr id="103" name="Google Shape;103;p28"/>
          <p:cNvSpPr txBox="1"/>
          <p:nvPr>
            <p:ph type="title"/>
          </p:nvPr>
        </p:nvSpPr>
        <p:spPr>
          <a:xfrm>
            <a:off x="4976575" y="2436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104" name="Google Shape;104;p28"/>
          <p:cNvSpPr txBox="1"/>
          <p:nvPr>
            <p:ph idx="1" type="body"/>
          </p:nvPr>
        </p:nvSpPr>
        <p:spPr>
          <a:xfrm>
            <a:off x="4976575" y="1001450"/>
            <a:ext cx="3852300" cy="3179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Entender la lógica de los hilos de ejecución.</a:t>
            </a:r>
            <a:endParaRPr sz="1300"/>
          </a:p>
          <a:p>
            <a:pPr indent="-311150" lvl="0" marL="457200" rtl="0" algn="l">
              <a:spcBef>
                <a:spcPts val="1000"/>
              </a:spcBef>
              <a:spcAft>
                <a:spcPts val="0"/>
              </a:spcAft>
              <a:buSzPts val="1300"/>
              <a:buAutoNum type="arabicPeriod"/>
            </a:pPr>
            <a:r>
              <a:rPr lang="en" sz="1300"/>
              <a:t>Comprender la Concurrencia y Paralelismo en la ejecución de procesos y su rendimiento.</a:t>
            </a:r>
            <a:endParaRPr sz="1300"/>
          </a:p>
          <a:p>
            <a:pPr indent="-311150" lvl="0" marL="457200" rtl="0" algn="l">
              <a:spcBef>
                <a:spcPts val="1000"/>
              </a:spcBef>
              <a:spcAft>
                <a:spcPts val="0"/>
              </a:spcAft>
              <a:buSzPts val="1300"/>
              <a:buAutoNum type="arabicPeriod"/>
            </a:pPr>
            <a:r>
              <a:rPr lang="en" sz="1300"/>
              <a:t>Aprender como JavaScript se ejecuta con ayuda del Call Stack y el Callback queue.</a:t>
            </a:r>
            <a:endParaRPr sz="1300"/>
          </a:p>
          <a:p>
            <a:pPr indent="-311150" lvl="0" marL="457200" rtl="0" algn="l">
              <a:spcBef>
                <a:spcPts val="1000"/>
              </a:spcBef>
              <a:spcAft>
                <a:spcPts val="0"/>
              </a:spcAft>
              <a:buSzPts val="1300"/>
              <a:buAutoNum type="arabicPeriod"/>
            </a:pPr>
            <a:r>
              <a:rPr lang="en" sz="1300"/>
              <a:t>Entender </a:t>
            </a:r>
            <a:r>
              <a:rPr lang="en" sz="1300"/>
              <a:t>qué</a:t>
            </a:r>
            <a:r>
              <a:rPr lang="en" sz="1300"/>
              <a:t> son los Callbacks.</a:t>
            </a:r>
            <a:endParaRPr sz="1300"/>
          </a:p>
          <a:p>
            <a:pPr indent="-311150" lvl="0" marL="457200" rtl="0" algn="l">
              <a:spcBef>
                <a:spcPts val="1000"/>
              </a:spcBef>
              <a:spcAft>
                <a:spcPts val="1000"/>
              </a:spcAft>
              <a:buSzPts val="1300"/>
              <a:buAutoNum type="arabicPeriod"/>
            </a:pPr>
            <a:r>
              <a:rPr lang="en" sz="1300"/>
              <a:t>Usar Callbacks.</a:t>
            </a:r>
            <a:endParaRPr sz="1300"/>
          </a:p>
        </p:txBody>
      </p:sp>
      <p:pic>
        <p:nvPicPr>
          <p:cNvPr id="105" name="Google Shape;105;p28"/>
          <p:cNvPicPr preferRelativeResize="0"/>
          <p:nvPr/>
        </p:nvPicPr>
        <p:blipFill>
          <a:blip r:embed="rId4">
            <a:alphaModFix/>
          </a:blip>
          <a:stretch>
            <a:fillRect/>
          </a:stretch>
        </p:blipFill>
        <p:spPr>
          <a:xfrm>
            <a:off x="2777800" y="3920025"/>
            <a:ext cx="1574976" cy="963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6"/>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a:latin typeface="Montserrat"/>
              <a:ea typeface="Montserrat"/>
              <a:cs typeface="Montserrat"/>
              <a:sym typeface="Montserrat"/>
            </a:endParaRPr>
          </a:p>
          <a:p>
            <a:pPr indent="0" lvl="0" marL="0" rtl="0" algn="ctr">
              <a:spcBef>
                <a:spcPts val="0"/>
              </a:spcBef>
              <a:spcAft>
                <a:spcPts val="0"/>
              </a:spcAft>
              <a:buNone/>
            </a:pPr>
            <a:r>
              <a:rPr lang="en"/>
              <a:t>Event Loop de JavaScript</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7"/>
          <p:cNvPicPr preferRelativeResize="0"/>
          <p:nvPr/>
        </p:nvPicPr>
        <p:blipFill>
          <a:blip r:embed="rId3">
            <a:alphaModFix/>
          </a:blip>
          <a:stretch>
            <a:fillRect/>
          </a:stretch>
        </p:blipFill>
        <p:spPr>
          <a:xfrm>
            <a:off x="2130013" y="279475"/>
            <a:ext cx="4883975" cy="4584549"/>
          </a:xfrm>
          <a:prstGeom prst="rect">
            <a:avLst/>
          </a:prstGeom>
          <a:noFill/>
          <a:ln>
            <a:noFill/>
          </a:ln>
        </p:spPr>
      </p:pic>
      <p:sp>
        <p:nvSpPr>
          <p:cNvPr id="237" name="Google Shape;237;p47"/>
          <p:cNvSpPr txBox="1"/>
          <p:nvPr/>
        </p:nvSpPr>
        <p:spPr>
          <a:xfrm>
            <a:off x="474550" y="903175"/>
            <a:ext cx="1913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Javascript se considera un lenguaje single thread, asíncrono y no bloqueante.</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8"/>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 Loop / Bucle de eventos</a:t>
            </a:r>
            <a:endParaRPr/>
          </a:p>
        </p:txBody>
      </p:sp>
      <p:sp>
        <p:nvSpPr>
          <p:cNvPr id="243" name="Google Shape;243;p48"/>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solidFill>
                  <a:schemeClr val="lt1"/>
                </a:solidFill>
              </a:rPr>
              <a:t>JavaScript poseé un modelo de concurrencia basado en un "loop de eventos".</a:t>
            </a:r>
            <a:endParaRPr sz="1500"/>
          </a:p>
          <a:p>
            <a:pPr indent="-323850" lvl="0" marL="457200" rtl="0" algn="l">
              <a:spcBef>
                <a:spcPts val="0"/>
              </a:spcBef>
              <a:spcAft>
                <a:spcPts val="0"/>
              </a:spcAft>
              <a:buSzPts val="1500"/>
              <a:buChar char="●"/>
            </a:pPr>
            <a:r>
              <a:rPr lang="en" sz="1500"/>
              <a:t>Es el motor.</a:t>
            </a:r>
            <a:endParaRPr sz="1500"/>
          </a:p>
          <a:p>
            <a:pPr indent="-323850" lvl="0" marL="457200" rtl="0" algn="l">
              <a:spcBef>
                <a:spcPts val="0"/>
              </a:spcBef>
              <a:spcAft>
                <a:spcPts val="0"/>
              </a:spcAft>
              <a:buSzPts val="1500"/>
              <a:buChar char="●"/>
            </a:pPr>
            <a:r>
              <a:rPr lang="en" sz="1500"/>
              <a:t>Está al pendiente de que elementos se pasan a la cola o a la pila de ejecución.</a:t>
            </a:r>
            <a:endParaRPr sz="1500"/>
          </a:p>
          <a:p>
            <a:pPr indent="-323850" lvl="0" marL="457200" rtl="0" algn="l">
              <a:spcBef>
                <a:spcPts val="0"/>
              </a:spcBef>
              <a:spcAft>
                <a:spcPts val="0"/>
              </a:spcAft>
              <a:buSzPts val="1500"/>
              <a:buChar char="●"/>
            </a:pPr>
            <a:r>
              <a:rPr lang="en" sz="1500"/>
              <a:t>Es el encargado de entender el orden de ejecución.</a:t>
            </a:r>
            <a:endParaRPr sz="1500"/>
          </a:p>
          <a:p>
            <a:pPr indent="-323850" lvl="0" marL="457200" rtl="0" algn="l">
              <a:spcBef>
                <a:spcPts val="0"/>
              </a:spcBef>
              <a:spcAft>
                <a:spcPts val="0"/>
              </a:spcAft>
              <a:buSzPts val="1500"/>
              <a:buChar char="●"/>
            </a:pPr>
            <a:r>
              <a:rPr lang="en" sz="1500"/>
              <a:t>N</a:t>
            </a:r>
            <a:r>
              <a:rPr lang="en" sz="1500"/>
              <a:t>unca interrumpe otros programas en ejecución. </a:t>
            </a:r>
            <a:r>
              <a:rPr lang="en" sz="1100"/>
              <a:t>por ejemplo, puede esperar el resultado de una consulta a base de datos y seguir procesando interacciones del usuario (clics)</a:t>
            </a:r>
            <a:endParaRPr sz="1100"/>
          </a:p>
        </p:txBody>
      </p:sp>
      <p:pic>
        <p:nvPicPr>
          <p:cNvPr id="244" name="Google Shape;244;p48"/>
          <p:cNvPicPr preferRelativeResize="0"/>
          <p:nvPr/>
        </p:nvPicPr>
        <p:blipFill>
          <a:blip r:embed="rId3">
            <a:alphaModFix/>
          </a:blip>
          <a:stretch>
            <a:fillRect/>
          </a:stretch>
        </p:blipFill>
        <p:spPr>
          <a:xfrm>
            <a:off x="107725" y="1151750"/>
            <a:ext cx="4295375" cy="2509950"/>
          </a:xfrm>
          <a:prstGeom prst="rect">
            <a:avLst/>
          </a:prstGeom>
          <a:noFill/>
          <a:ln>
            <a:noFill/>
          </a:ln>
        </p:spPr>
      </p:pic>
      <p:sp>
        <p:nvSpPr>
          <p:cNvPr id="245" name="Google Shape;245;p48"/>
          <p:cNvSpPr txBox="1"/>
          <p:nvPr/>
        </p:nvSpPr>
        <p:spPr>
          <a:xfrm>
            <a:off x="236875" y="118425"/>
            <a:ext cx="416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El bucle de eventos es un patrón de diseño que espera y distribuye eventos o mensajes en un programa.</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9"/>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¿Como funciona? - Flujo normal </a:t>
            </a:r>
            <a:r>
              <a:rPr lang="en"/>
              <a:t>síncrono</a:t>
            </a:r>
            <a:endParaRPr/>
          </a:p>
        </p:txBody>
      </p:sp>
      <p:sp>
        <p:nvSpPr>
          <p:cNvPr id="251" name="Google Shape;251;p49"/>
          <p:cNvSpPr/>
          <p:nvPr/>
        </p:nvSpPr>
        <p:spPr>
          <a:xfrm>
            <a:off x="619950" y="1393025"/>
            <a:ext cx="2273400" cy="21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9"/>
          <p:cNvSpPr/>
          <p:nvPr/>
        </p:nvSpPr>
        <p:spPr>
          <a:xfrm>
            <a:off x="3474225" y="1393025"/>
            <a:ext cx="2273400" cy="2166300"/>
          </a:xfrm>
          <a:prstGeom prst="rect">
            <a:avLst/>
          </a:prstGeom>
          <a:solidFill>
            <a:srgbClr val="66D9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9"/>
          <p:cNvSpPr/>
          <p:nvPr/>
        </p:nvSpPr>
        <p:spPr>
          <a:xfrm>
            <a:off x="6359125" y="1393025"/>
            <a:ext cx="2273400" cy="2166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9"/>
          <p:cNvSpPr/>
          <p:nvPr/>
        </p:nvSpPr>
        <p:spPr>
          <a:xfrm>
            <a:off x="619950" y="3941850"/>
            <a:ext cx="3972600" cy="826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9"/>
          <p:cNvSpPr txBox="1"/>
          <p:nvPr/>
        </p:nvSpPr>
        <p:spPr>
          <a:xfrm>
            <a:off x="558725" y="3628025"/>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Terminal</a:t>
            </a:r>
            <a:endParaRPr b="1" sz="1200">
              <a:latin typeface="Roboto Mono"/>
              <a:ea typeface="Roboto Mono"/>
              <a:cs typeface="Roboto Mono"/>
              <a:sym typeface="Roboto Mono"/>
            </a:endParaRPr>
          </a:p>
        </p:txBody>
      </p:sp>
      <p:sp>
        <p:nvSpPr>
          <p:cNvPr id="256" name="Google Shape;256;p49"/>
          <p:cNvSpPr txBox="1"/>
          <p:nvPr/>
        </p:nvSpPr>
        <p:spPr>
          <a:xfrm>
            <a:off x="619950" y="803000"/>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main.js</a:t>
            </a:r>
            <a:endParaRPr b="1" sz="1200">
              <a:latin typeface="Roboto Mono"/>
              <a:ea typeface="Roboto Mono"/>
              <a:cs typeface="Roboto Mono"/>
              <a:sym typeface="Roboto Mono"/>
            </a:endParaRPr>
          </a:p>
        </p:txBody>
      </p:sp>
      <p:sp>
        <p:nvSpPr>
          <p:cNvPr id="257" name="Google Shape;257;p49"/>
          <p:cNvSpPr txBox="1"/>
          <p:nvPr/>
        </p:nvSpPr>
        <p:spPr>
          <a:xfrm>
            <a:off x="3474225" y="803000"/>
            <a:ext cx="186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Pila de Ejecución</a:t>
            </a:r>
            <a:endParaRPr b="1" sz="1200">
              <a:latin typeface="Roboto Mono"/>
              <a:ea typeface="Roboto Mono"/>
              <a:cs typeface="Roboto Mono"/>
              <a:sym typeface="Roboto Mono"/>
            </a:endParaRPr>
          </a:p>
          <a:p>
            <a:pPr indent="0" lvl="0" marL="0" rtl="0" algn="l">
              <a:spcBef>
                <a:spcPts val="0"/>
              </a:spcBef>
              <a:spcAft>
                <a:spcPts val="0"/>
              </a:spcAft>
              <a:buNone/>
            </a:pPr>
            <a:r>
              <a:rPr b="1" lang="en" sz="1200">
                <a:latin typeface="Roboto Mono"/>
                <a:ea typeface="Roboto Mono"/>
                <a:cs typeface="Roboto Mono"/>
                <a:sym typeface="Roboto Mono"/>
              </a:rPr>
              <a:t>(call stack)</a:t>
            </a:r>
            <a:endParaRPr b="1" sz="1200">
              <a:latin typeface="Roboto Mono"/>
              <a:ea typeface="Roboto Mono"/>
              <a:cs typeface="Roboto Mono"/>
              <a:sym typeface="Roboto Mono"/>
            </a:endParaRPr>
          </a:p>
        </p:txBody>
      </p:sp>
      <p:sp>
        <p:nvSpPr>
          <p:cNvPr id="258" name="Google Shape;258;p49"/>
          <p:cNvSpPr txBox="1"/>
          <p:nvPr/>
        </p:nvSpPr>
        <p:spPr>
          <a:xfrm>
            <a:off x="6359125" y="803000"/>
            <a:ext cx="186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Cola</a:t>
            </a:r>
            <a:r>
              <a:rPr b="1" lang="en" sz="1200">
                <a:latin typeface="Roboto Mono"/>
                <a:ea typeface="Roboto Mono"/>
                <a:cs typeface="Roboto Mono"/>
                <a:sym typeface="Roboto Mono"/>
              </a:rPr>
              <a:t> de Ejecución</a:t>
            </a:r>
            <a:endParaRPr b="1" sz="1200">
              <a:latin typeface="Roboto Mono"/>
              <a:ea typeface="Roboto Mono"/>
              <a:cs typeface="Roboto Mono"/>
              <a:sym typeface="Roboto Mono"/>
            </a:endParaRPr>
          </a:p>
          <a:p>
            <a:pPr indent="0" lvl="0" marL="0" rtl="0" algn="l">
              <a:spcBef>
                <a:spcPts val="0"/>
              </a:spcBef>
              <a:spcAft>
                <a:spcPts val="0"/>
              </a:spcAft>
              <a:buNone/>
            </a:pPr>
            <a:r>
              <a:rPr b="1" lang="en" sz="1200">
                <a:latin typeface="Roboto Mono"/>
                <a:ea typeface="Roboto Mono"/>
                <a:cs typeface="Roboto Mono"/>
                <a:sym typeface="Roboto Mono"/>
              </a:rPr>
              <a:t>(callback queue)</a:t>
            </a:r>
            <a:endParaRPr b="1" sz="1200">
              <a:latin typeface="Roboto Mono"/>
              <a:ea typeface="Roboto Mono"/>
              <a:cs typeface="Roboto Mono"/>
              <a:sym typeface="Roboto Mono"/>
            </a:endParaRPr>
          </a:p>
        </p:txBody>
      </p:sp>
      <p:sp>
        <p:nvSpPr>
          <p:cNvPr id="259" name="Google Shape;259;p49"/>
          <p:cNvSpPr txBox="1"/>
          <p:nvPr/>
        </p:nvSpPr>
        <p:spPr>
          <a:xfrm>
            <a:off x="1186350" y="1680725"/>
            <a:ext cx="146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console.log(1)</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console.log(2)</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console.log(3)</a:t>
            </a:r>
            <a:endParaRPr>
              <a:solidFill>
                <a:schemeClr val="dk1"/>
              </a:solidFill>
              <a:latin typeface="Nunito"/>
              <a:ea typeface="Nunito"/>
              <a:cs typeface="Nunito"/>
              <a:sym typeface="Nunito"/>
            </a:endParaRPr>
          </a:p>
        </p:txBody>
      </p:sp>
      <p:cxnSp>
        <p:nvCxnSpPr>
          <p:cNvPr id="260" name="Google Shape;260;p49"/>
          <p:cNvCxnSpPr/>
          <p:nvPr/>
        </p:nvCxnSpPr>
        <p:spPr>
          <a:xfrm>
            <a:off x="1002675" y="1739450"/>
            <a:ext cx="0" cy="1209300"/>
          </a:xfrm>
          <a:prstGeom prst="straightConnector1">
            <a:avLst/>
          </a:prstGeom>
          <a:noFill/>
          <a:ln cap="flat" cmpd="sng" w="28575">
            <a:solidFill>
              <a:schemeClr val="dk2"/>
            </a:solidFill>
            <a:prstDash val="solid"/>
            <a:round/>
            <a:headEnd len="med" w="med" type="none"/>
            <a:tailEnd len="med" w="med" type="triangle"/>
          </a:ln>
        </p:spPr>
      </p:cxnSp>
      <p:sp>
        <p:nvSpPr>
          <p:cNvPr id="261" name="Google Shape;261;p49"/>
          <p:cNvSpPr txBox="1"/>
          <p:nvPr/>
        </p:nvSpPr>
        <p:spPr>
          <a:xfrm>
            <a:off x="4921525" y="3863250"/>
            <a:ext cx="364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Normalmente en JS un proceso va a la </a:t>
            </a:r>
            <a:r>
              <a:rPr b="1" lang="en">
                <a:latin typeface="Nunito"/>
                <a:ea typeface="Nunito"/>
                <a:cs typeface="Nunito"/>
                <a:sym typeface="Nunito"/>
              </a:rPr>
              <a:t>Pila de Ejecución</a:t>
            </a:r>
            <a:r>
              <a:rPr lang="en">
                <a:latin typeface="Nunito"/>
                <a:ea typeface="Nunito"/>
                <a:cs typeface="Nunito"/>
                <a:sym typeface="Nunito"/>
              </a:rPr>
              <a:t> y se ejecuta siguiendo el proceso LIFO (last-in-first-out)</a:t>
            </a:r>
            <a:endParaRPr>
              <a:latin typeface="Nunito"/>
              <a:ea typeface="Nunito"/>
              <a:cs typeface="Nunito"/>
              <a:sym typeface="Nunito"/>
            </a:endParaRPr>
          </a:p>
        </p:txBody>
      </p:sp>
      <p:sp>
        <p:nvSpPr>
          <p:cNvPr id="262" name="Google Shape;262;p49"/>
          <p:cNvSpPr txBox="1"/>
          <p:nvPr/>
        </p:nvSpPr>
        <p:spPr>
          <a:xfrm>
            <a:off x="3942025" y="1591088"/>
            <a:ext cx="1469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console.log(3)</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console.log(2)   -5seg</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console.log(1)</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main()</a:t>
            </a:r>
            <a:endParaRPr>
              <a:solidFill>
                <a:schemeClr val="dk1"/>
              </a:solidFill>
              <a:latin typeface="Nunito"/>
              <a:ea typeface="Nunito"/>
              <a:cs typeface="Nunito"/>
              <a:sym typeface="Nunito"/>
            </a:endParaRPr>
          </a:p>
        </p:txBody>
      </p:sp>
      <p:cxnSp>
        <p:nvCxnSpPr>
          <p:cNvPr id="263" name="Google Shape;263;p49"/>
          <p:cNvCxnSpPr/>
          <p:nvPr/>
        </p:nvCxnSpPr>
        <p:spPr>
          <a:xfrm flipH="1">
            <a:off x="2930288" y="3559325"/>
            <a:ext cx="507000" cy="294300"/>
          </a:xfrm>
          <a:prstGeom prst="straightConnector1">
            <a:avLst/>
          </a:prstGeom>
          <a:noFill/>
          <a:ln cap="flat" cmpd="sng" w="28575">
            <a:solidFill>
              <a:schemeClr val="dk2"/>
            </a:solidFill>
            <a:prstDash val="solid"/>
            <a:round/>
            <a:headEnd len="med" w="med" type="none"/>
            <a:tailEnd len="med" w="med" type="triangle"/>
          </a:ln>
        </p:spPr>
      </p:cxnSp>
      <p:sp>
        <p:nvSpPr>
          <p:cNvPr id="264" name="Google Shape;264;p49"/>
          <p:cNvSpPr txBox="1"/>
          <p:nvPr/>
        </p:nvSpPr>
        <p:spPr>
          <a:xfrm>
            <a:off x="780000" y="3941825"/>
            <a:ext cx="146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Mono"/>
                <a:ea typeface="Roboto Mono"/>
                <a:cs typeface="Roboto Mono"/>
                <a:sym typeface="Roboto Mono"/>
              </a:rPr>
              <a:t>1</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3</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2</a:t>
            </a:r>
            <a:endParaRPr b="1">
              <a:solidFill>
                <a:schemeClr val="lt1"/>
              </a:solidFill>
              <a:latin typeface="Roboto Mono"/>
              <a:ea typeface="Roboto Mono"/>
              <a:cs typeface="Roboto Mono"/>
              <a:sym typeface="Roboto Mono"/>
            </a:endParaRPr>
          </a:p>
        </p:txBody>
      </p:sp>
      <p:sp>
        <p:nvSpPr>
          <p:cNvPr id="265" name="Google Shape;265;p49"/>
          <p:cNvSpPr/>
          <p:nvPr/>
        </p:nvSpPr>
        <p:spPr>
          <a:xfrm>
            <a:off x="5342625" y="2347025"/>
            <a:ext cx="619808" cy="449425"/>
          </a:xfrm>
          <a:custGeom>
            <a:rect b="b" l="l" r="r" t="t"/>
            <a:pathLst>
              <a:path extrusionOk="0" h="17977" w="34806">
                <a:moveTo>
                  <a:pt x="0" y="17977"/>
                </a:moveTo>
                <a:cubicBezTo>
                  <a:pt x="5793" y="16579"/>
                  <a:pt x="34357" y="12584"/>
                  <a:pt x="34756" y="9588"/>
                </a:cubicBezTo>
                <a:cubicBezTo>
                  <a:pt x="35156" y="6592"/>
                  <a:pt x="7790" y="1598"/>
                  <a:pt x="2397" y="0"/>
                </a:cubicBezTo>
              </a:path>
            </a:pathLst>
          </a:custGeom>
          <a:noFill/>
          <a:ln cap="flat" cmpd="sng" w="28575">
            <a:solidFill>
              <a:schemeClr val="dk2"/>
            </a:solidFill>
            <a:prstDash val="solid"/>
            <a:round/>
            <a:headEnd len="med" w="med" type="none"/>
            <a:tailEnd len="med" w="med" type="triangle"/>
          </a:ln>
        </p:spPr>
      </p:sp>
      <p:sp>
        <p:nvSpPr>
          <p:cNvPr id="266" name="Google Shape;266;p49"/>
          <p:cNvSpPr/>
          <p:nvPr/>
        </p:nvSpPr>
        <p:spPr>
          <a:xfrm>
            <a:off x="5342625" y="1820275"/>
            <a:ext cx="619808" cy="449425"/>
          </a:xfrm>
          <a:custGeom>
            <a:rect b="b" l="l" r="r" t="t"/>
            <a:pathLst>
              <a:path extrusionOk="0" h="17977" w="34806">
                <a:moveTo>
                  <a:pt x="0" y="17977"/>
                </a:moveTo>
                <a:cubicBezTo>
                  <a:pt x="5793" y="16579"/>
                  <a:pt x="34357" y="12584"/>
                  <a:pt x="34756" y="9588"/>
                </a:cubicBezTo>
                <a:cubicBezTo>
                  <a:pt x="35156" y="6592"/>
                  <a:pt x="7790" y="1598"/>
                  <a:pt x="2397" y="0"/>
                </a:cubicBezTo>
              </a:path>
            </a:pathLst>
          </a:custGeom>
          <a:noFill/>
          <a:ln cap="flat" cmpd="sng" w="28575">
            <a:solidFill>
              <a:schemeClr val="dk2"/>
            </a:solidFill>
            <a:prstDash val="solid"/>
            <a:round/>
            <a:headEnd len="med" w="med" type="none"/>
            <a:tailEnd len="med" w="med" type="triangle"/>
          </a:ln>
        </p:spPr>
      </p:sp>
      <p:sp>
        <p:nvSpPr>
          <p:cNvPr id="267" name="Google Shape;267;p49"/>
          <p:cNvSpPr/>
          <p:nvPr/>
        </p:nvSpPr>
        <p:spPr>
          <a:xfrm rot="-770298">
            <a:off x="4783951" y="2866372"/>
            <a:ext cx="824149" cy="447575"/>
          </a:xfrm>
          <a:custGeom>
            <a:rect b="b" l="l" r="r" t="t"/>
            <a:pathLst>
              <a:path extrusionOk="0" h="17903" w="32966">
                <a:moveTo>
                  <a:pt x="0" y="11186"/>
                </a:moveTo>
                <a:cubicBezTo>
                  <a:pt x="5393" y="12251"/>
                  <a:pt x="28897" y="19442"/>
                  <a:pt x="32359" y="17578"/>
                </a:cubicBezTo>
                <a:cubicBezTo>
                  <a:pt x="35821" y="15714"/>
                  <a:pt x="22705" y="2930"/>
                  <a:pt x="20774" y="0"/>
                </a:cubicBezTo>
              </a:path>
            </a:pathLst>
          </a:custGeom>
          <a:noFill/>
          <a:ln cap="flat" cmpd="sng" w="28575">
            <a:solidFill>
              <a:schemeClr val="dk2"/>
            </a:solidFill>
            <a:prstDash val="solid"/>
            <a:round/>
            <a:headEnd len="med" w="med" type="none"/>
            <a:tailEnd len="med" w="med" type="triangl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0"/>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a:t>
            </a:r>
            <a:r>
              <a:rPr lang="en"/>
              <a:t>ustrando la ejecución en el Call Stack</a:t>
            </a:r>
            <a:endParaRPr/>
          </a:p>
        </p:txBody>
      </p:sp>
      <p:sp>
        <p:nvSpPr>
          <p:cNvPr id="273" name="Google Shape;273;p50"/>
          <p:cNvSpPr/>
          <p:nvPr/>
        </p:nvSpPr>
        <p:spPr>
          <a:xfrm>
            <a:off x="276925" y="1677884"/>
            <a:ext cx="1160400" cy="1632600"/>
          </a:xfrm>
          <a:prstGeom prst="rect">
            <a:avLst/>
          </a:prstGeom>
          <a:solidFill>
            <a:srgbClr val="66D9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0"/>
          <p:cNvSpPr/>
          <p:nvPr/>
        </p:nvSpPr>
        <p:spPr>
          <a:xfrm>
            <a:off x="276925" y="3644700"/>
            <a:ext cx="1160400" cy="831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0"/>
          <p:cNvSpPr txBox="1"/>
          <p:nvPr/>
        </p:nvSpPr>
        <p:spPr>
          <a:xfrm>
            <a:off x="304488" y="3330875"/>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Terminal</a:t>
            </a:r>
            <a:endParaRPr b="1" sz="1200">
              <a:latin typeface="Roboto Mono"/>
              <a:ea typeface="Roboto Mono"/>
              <a:cs typeface="Roboto Mono"/>
              <a:sym typeface="Roboto Mono"/>
            </a:endParaRPr>
          </a:p>
        </p:txBody>
      </p:sp>
      <p:sp>
        <p:nvSpPr>
          <p:cNvPr id="276" name="Google Shape;276;p50"/>
          <p:cNvSpPr txBox="1"/>
          <p:nvPr/>
        </p:nvSpPr>
        <p:spPr>
          <a:xfrm>
            <a:off x="216750" y="955413"/>
            <a:ext cx="1287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Roboto Mono"/>
                <a:ea typeface="Roboto Mono"/>
                <a:cs typeface="Roboto Mono"/>
                <a:sym typeface="Roboto Mono"/>
              </a:rPr>
              <a:t>Pila de Ejecución</a:t>
            </a:r>
            <a:endParaRPr b="1" sz="11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100">
                <a:solidFill>
                  <a:schemeClr val="dk1"/>
                </a:solidFill>
                <a:latin typeface="Roboto Mono"/>
                <a:ea typeface="Roboto Mono"/>
                <a:cs typeface="Roboto Mono"/>
                <a:sym typeface="Roboto Mono"/>
              </a:rPr>
              <a:t>(call stack)</a:t>
            </a:r>
            <a:endParaRPr b="1" sz="1100">
              <a:latin typeface="Roboto Mono"/>
              <a:ea typeface="Roboto Mono"/>
              <a:cs typeface="Roboto Mono"/>
              <a:sym typeface="Roboto Mono"/>
            </a:endParaRPr>
          </a:p>
        </p:txBody>
      </p:sp>
      <p:sp>
        <p:nvSpPr>
          <p:cNvPr id="277" name="Google Shape;277;p50"/>
          <p:cNvSpPr txBox="1"/>
          <p:nvPr/>
        </p:nvSpPr>
        <p:spPr>
          <a:xfrm>
            <a:off x="343145" y="2629219"/>
            <a:ext cx="103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Mono Medium"/>
              <a:ea typeface="Roboto Mono Medium"/>
              <a:cs typeface="Roboto Mono Medium"/>
              <a:sym typeface="Roboto Mono Medium"/>
            </a:endParaRPr>
          </a:p>
          <a:p>
            <a:pPr indent="0" lvl="0" marL="0" rtl="0" algn="l">
              <a:spcBef>
                <a:spcPts val="0"/>
              </a:spcBef>
              <a:spcAft>
                <a:spcPts val="0"/>
              </a:spcAft>
              <a:buNone/>
            </a:pPr>
            <a:r>
              <a:rPr lang="en">
                <a:solidFill>
                  <a:schemeClr val="dk1"/>
                </a:solidFill>
                <a:latin typeface="Roboto Mono Medium"/>
                <a:ea typeface="Roboto Mono Medium"/>
                <a:cs typeface="Roboto Mono Medium"/>
                <a:sym typeface="Roboto Mono Medium"/>
              </a:rPr>
              <a:t>main()</a:t>
            </a:r>
            <a:endParaRPr>
              <a:solidFill>
                <a:schemeClr val="dk1"/>
              </a:solidFill>
              <a:latin typeface="Roboto Mono Medium"/>
              <a:ea typeface="Roboto Mono Medium"/>
              <a:cs typeface="Roboto Mono Medium"/>
              <a:sym typeface="Roboto Mono Medium"/>
            </a:endParaRPr>
          </a:p>
        </p:txBody>
      </p:sp>
      <p:sp>
        <p:nvSpPr>
          <p:cNvPr id="278" name="Google Shape;278;p50"/>
          <p:cNvSpPr txBox="1"/>
          <p:nvPr/>
        </p:nvSpPr>
        <p:spPr>
          <a:xfrm>
            <a:off x="373363" y="3644675"/>
            <a:ext cx="8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lt1"/>
              </a:solidFill>
              <a:latin typeface="Roboto Mono"/>
              <a:ea typeface="Roboto Mono"/>
              <a:cs typeface="Roboto Mono"/>
              <a:sym typeface="Roboto Mono"/>
            </a:endParaRPr>
          </a:p>
        </p:txBody>
      </p:sp>
      <p:sp>
        <p:nvSpPr>
          <p:cNvPr id="279" name="Google Shape;279;p50"/>
          <p:cNvSpPr/>
          <p:nvPr/>
        </p:nvSpPr>
        <p:spPr>
          <a:xfrm>
            <a:off x="1779181" y="1673209"/>
            <a:ext cx="1160400" cy="1632600"/>
          </a:xfrm>
          <a:prstGeom prst="rect">
            <a:avLst/>
          </a:prstGeom>
          <a:solidFill>
            <a:srgbClr val="66D9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0"/>
          <p:cNvSpPr txBox="1"/>
          <p:nvPr/>
        </p:nvSpPr>
        <p:spPr>
          <a:xfrm>
            <a:off x="1685828" y="955413"/>
            <a:ext cx="1287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Pila de Ejecución</a:t>
            </a:r>
            <a:endParaRPr b="1"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(call stack)</a:t>
            </a:r>
            <a:endParaRPr b="1" sz="1100">
              <a:latin typeface="Roboto Mono"/>
              <a:ea typeface="Roboto Mono"/>
              <a:cs typeface="Roboto Mono"/>
              <a:sym typeface="Roboto Mono"/>
            </a:endParaRPr>
          </a:p>
        </p:txBody>
      </p:sp>
      <p:sp>
        <p:nvSpPr>
          <p:cNvPr id="281" name="Google Shape;281;p50"/>
          <p:cNvSpPr txBox="1"/>
          <p:nvPr/>
        </p:nvSpPr>
        <p:spPr>
          <a:xfrm>
            <a:off x="1842187" y="2580319"/>
            <a:ext cx="103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Medium"/>
                <a:ea typeface="Roboto Mono Medium"/>
                <a:cs typeface="Roboto Mono Medium"/>
                <a:sym typeface="Roboto Mono Medium"/>
              </a:rPr>
              <a:t>clg</a:t>
            </a:r>
            <a:r>
              <a:rPr lang="en">
                <a:solidFill>
                  <a:schemeClr val="dk1"/>
                </a:solidFill>
                <a:latin typeface="Roboto Mono Medium"/>
                <a:ea typeface="Roboto Mono Medium"/>
                <a:cs typeface="Roboto Mono Medium"/>
                <a:sym typeface="Roboto Mono Medium"/>
              </a:rPr>
              <a:t>(1)</a:t>
            </a:r>
            <a:endParaRPr>
              <a:solidFill>
                <a:schemeClr val="dk1"/>
              </a:solidFill>
              <a:latin typeface="Roboto Mono Medium"/>
              <a:ea typeface="Roboto Mono Medium"/>
              <a:cs typeface="Roboto Mono Medium"/>
              <a:sym typeface="Roboto Mono Medium"/>
            </a:endParaRPr>
          </a:p>
          <a:p>
            <a:pPr indent="0" lvl="0" marL="0" rtl="0" algn="l">
              <a:spcBef>
                <a:spcPts val="0"/>
              </a:spcBef>
              <a:spcAft>
                <a:spcPts val="0"/>
              </a:spcAft>
              <a:buNone/>
            </a:pPr>
            <a:r>
              <a:t/>
            </a:r>
            <a:endParaRPr>
              <a:solidFill>
                <a:schemeClr val="dk1"/>
              </a:solidFill>
              <a:latin typeface="Roboto Mono Medium"/>
              <a:ea typeface="Roboto Mono Medium"/>
              <a:cs typeface="Roboto Mono Medium"/>
              <a:sym typeface="Roboto Mono Medium"/>
            </a:endParaRPr>
          </a:p>
          <a:p>
            <a:pPr indent="0" lvl="0" marL="0" rtl="0" algn="l">
              <a:spcBef>
                <a:spcPts val="0"/>
              </a:spcBef>
              <a:spcAft>
                <a:spcPts val="0"/>
              </a:spcAft>
              <a:buNone/>
            </a:pPr>
            <a:r>
              <a:rPr lang="en">
                <a:solidFill>
                  <a:schemeClr val="dk1"/>
                </a:solidFill>
                <a:latin typeface="Roboto Mono Medium"/>
                <a:ea typeface="Roboto Mono Medium"/>
                <a:cs typeface="Roboto Mono Medium"/>
                <a:sym typeface="Roboto Mono Medium"/>
              </a:rPr>
              <a:t>main()</a:t>
            </a:r>
            <a:endParaRPr>
              <a:solidFill>
                <a:schemeClr val="dk1"/>
              </a:solidFill>
              <a:latin typeface="Roboto Mono Medium"/>
              <a:ea typeface="Roboto Mono Medium"/>
              <a:cs typeface="Roboto Mono Medium"/>
              <a:sym typeface="Roboto Mono Medium"/>
            </a:endParaRPr>
          </a:p>
        </p:txBody>
      </p:sp>
      <p:sp>
        <p:nvSpPr>
          <p:cNvPr id="282" name="Google Shape;282;p50"/>
          <p:cNvSpPr/>
          <p:nvPr/>
        </p:nvSpPr>
        <p:spPr>
          <a:xfrm>
            <a:off x="3281424" y="1677875"/>
            <a:ext cx="1160400" cy="1632600"/>
          </a:xfrm>
          <a:prstGeom prst="rect">
            <a:avLst/>
          </a:prstGeom>
          <a:solidFill>
            <a:srgbClr val="66D9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0"/>
          <p:cNvSpPr txBox="1"/>
          <p:nvPr/>
        </p:nvSpPr>
        <p:spPr>
          <a:xfrm>
            <a:off x="3221243" y="955400"/>
            <a:ext cx="1287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Pila de Ejecución</a:t>
            </a:r>
            <a:endParaRPr b="1"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(call stack)</a:t>
            </a:r>
            <a:endParaRPr b="1" sz="1100">
              <a:latin typeface="Roboto Mono"/>
              <a:ea typeface="Roboto Mono"/>
              <a:cs typeface="Roboto Mono"/>
              <a:sym typeface="Roboto Mono"/>
            </a:endParaRPr>
          </a:p>
        </p:txBody>
      </p:sp>
      <p:sp>
        <p:nvSpPr>
          <p:cNvPr id="284" name="Google Shape;284;p50"/>
          <p:cNvSpPr txBox="1"/>
          <p:nvPr/>
        </p:nvSpPr>
        <p:spPr>
          <a:xfrm>
            <a:off x="3344677" y="2629219"/>
            <a:ext cx="103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Medium"/>
                <a:ea typeface="Roboto Mono Medium"/>
                <a:cs typeface="Roboto Mono Medium"/>
                <a:sym typeface="Roboto Mono Medium"/>
              </a:rPr>
              <a:t>clg</a:t>
            </a:r>
            <a:r>
              <a:rPr lang="en">
                <a:solidFill>
                  <a:schemeClr val="dk1"/>
                </a:solidFill>
                <a:latin typeface="Roboto Mono Medium"/>
                <a:ea typeface="Roboto Mono Medium"/>
                <a:cs typeface="Roboto Mono Medium"/>
                <a:sym typeface="Roboto Mono Medium"/>
              </a:rPr>
              <a:t>(2)</a:t>
            </a:r>
            <a:endParaRPr>
              <a:solidFill>
                <a:schemeClr val="dk1"/>
              </a:solidFill>
              <a:latin typeface="Roboto Mono Medium"/>
              <a:ea typeface="Roboto Mono Medium"/>
              <a:cs typeface="Roboto Mono Medium"/>
              <a:sym typeface="Roboto Mono Medium"/>
            </a:endParaRPr>
          </a:p>
          <a:p>
            <a:pPr indent="0" lvl="0" marL="0" rtl="0" algn="l">
              <a:spcBef>
                <a:spcPts val="0"/>
              </a:spcBef>
              <a:spcAft>
                <a:spcPts val="0"/>
              </a:spcAft>
              <a:buNone/>
            </a:pPr>
            <a:r>
              <a:rPr lang="en">
                <a:solidFill>
                  <a:schemeClr val="dk1"/>
                </a:solidFill>
                <a:latin typeface="Roboto Mono Medium"/>
                <a:ea typeface="Roboto Mono Medium"/>
                <a:cs typeface="Roboto Mono Medium"/>
                <a:sym typeface="Roboto Mono Medium"/>
              </a:rPr>
              <a:t>main()</a:t>
            </a:r>
            <a:endParaRPr>
              <a:solidFill>
                <a:schemeClr val="dk1"/>
              </a:solidFill>
              <a:latin typeface="Roboto Mono Medium"/>
              <a:ea typeface="Roboto Mono Medium"/>
              <a:cs typeface="Roboto Mono Medium"/>
              <a:sym typeface="Roboto Mono Medium"/>
            </a:endParaRPr>
          </a:p>
        </p:txBody>
      </p:sp>
      <p:sp>
        <p:nvSpPr>
          <p:cNvPr id="285" name="Google Shape;285;p50"/>
          <p:cNvSpPr/>
          <p:nvPr/>
        </p:nvSpPr>
        <p:spPr>
          <a:xfrm>
            <a:off x="4816841" y="1677875"/>
            <a:ext cx="1160400" cy="1632600"/>
          </a:xfrm>
          <a:prstGeom prst="rect">
            <a:avLst/>
          </a:prstGeom>
          <a:solidFill>
            <a:srgbClr val="66D9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0"/>
          <p:cNvSpPr txBox="1"/>
          <p:nvPr/>
        </p:nvSpPr>
        <p:spPr>
          <a:xfrm>
            <a:off x="4756658" y="955400"/>
            <a:ext cx="1287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Pila de Ejecución</a:t>
            </a:r>
            <a:endParaRPr b="1"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(call stack)</a:t>
            </a:r>
            <a:endParaRPr b="1" sz="1100">
              <a:latin typeface="Roboto Mono"/>
              <a:ea typeface="Roboto Mono"/>
              <a:cs typeface="Roboto Mono"/>
              <a:sym typeface="Roboto Mono"/>
            </a:endParaRPr>
          </a:p>
        </p:txBody>
      </p:sp>
      <p:sp>
        <p:nvSpPr>
          <p:cNvPr id="287" name="Google Shape;287;p50"/>
          <p:cNvSpPr txBox="1"/>
          <p:nvPr/>
        </p:nvSpPr>
        <p:spPr>
          <a:xfrm>
            <a:off x="4880093" y="2629219"/>
            <a:ext cx="103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Medium"/>
                <a:ea typeface="Roboto Mono Medium"/>
                <a:cs typeface="Roboto Mono Medium"/>
                <a:sym typeface="Roboto Mono Medium"/>
              </a:rPr>
              <a:t>clg</a:t>
            </a:r>
            <a:r>
              <a:rPr lang="en">
                <a:solidFill>
                  <a:schemeClr val="dk1"/>
                </a:solidFill>
                <a:latin typeface="Roboto Mono Medium"/>
                <a:ea typeface="Roboto Mono Medium"/>
                <a:cs typeface="Roboto Mono Medium"/>
                <a:sym typeface="Roboto Mono Medium"/>
              </a:rPr>
              <a:t>(3)</a:t>
            </a:r>
            <a:endParaRPr>
              <a:solidFill>
                <a:schemeClr val="dk1"/>
              </a:solidFill>
              <a:latin typeface="Roboto Mono Medium"/>
              <a:ea typeface="Roboto Mono Medium"/>
              <a:cs typeface="Roboto Mono Medium"/>
              <a:sym typeface="Roboto Mono Medium"/>
            </a:endParaRPr>
          </a:p>
          <a:p>
            <a:pPr indent="0" lvl="0" marL="0" rtl="0" algn="l">
              <a:spcBef>
                <a:spcPts val="0"/>
              </a:spcBef>
              <a:spcAft>
                <a:spcPts val="0"/>
              </a:spcAft>
              <a:buNone/>
            </a:pPr>
            <a:r>
              <a:rPr lang="en">
                <a:solidFill>
                  <a:schemeClr val="dk1"/>
                </a:solidFill>
                <a:latin typeface="Roboto Mono Medium"/>
                <a:ea typeface="Roboto Mono Medium"/>
                <a:cs typeface="Roboto Mono Medium"/>
                <a:sym typeface="Roboto Mono Medium"/>
              </a:rPr>
              <a:t>main()</a:t>
            </a:r>
            <a:endParaRPr>
              <a:solidFill>
                <a:schemeClr val="dk1"/>
              </a:solidFill>
              <a:latin typeface="Roboto Mono Medium"/>
              <a:ea typeface="Roboto Mono Medium"/>
              <a:cs typeface="Roboto Mono Medium"/>
              <a:sym typeface="Roboto Mono Medium"/>
            </a:endParaRPr>
          </a:p>
        </p:txBody>
      </p:sp>
      <p:sp>
        <p:nvSpPr>
          <p:cNvPr id="288" name="Google Shape;288;p50"/>
          <p:cNvSpPr/>
          <p:nvPr/>
        </p:nvSpPr>
        <p:spPr>
          <a:xfrm>
            <a:off x="6285922" y="1677875"/>
            <a:ext cx="1160400" cy="1632600"/>
          </a:xfrm>
          <a:prstGeom prst="rect">
            <a:avLst/>
          </a:prstGeom>
          <a:solidFill>
            <a:srgbClr val="66D9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0"/>
          <p:cNvSpPr txBox="1"/>
          <p:nvPr/>
        </p:nvSpPr>
        <p:spPr>
          <a:xfrm>
            <a:off x="6225737" y="955400"/>
            <a:ext cx="1287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Pila de Ejecución</a:t>
            </a:r>
            <a:endParaRPr b="1"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(call stack)</a:t>
            </a:r>
            <a:endParaRPr b="1" sz="1100">
              <a:latin typeface="Roboto Mono"/>
              <a:ea typeface="Roboto Mono"/>
              <a:cs typeface="Roboto Mono"/>
              <a:sym typeface="Roboto Mono"/>
            </a:endParaRPr>
          </a:p>
        </p:txBody>
      </p:sp>
      <p:sp>
        <p:nvSpPr>
          <p:cNvPr id="290" name="Google Shape;290;p50"/>
          <p:cNvSpPr txBox="1"/>
          <p:nvPr/>
        </p:nvSpPr>
        <p:spPr>
          <a:xfrm>
            <a:off x="6349172" y="2629219"/>
            <a:ext cx="103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Mono Medium"/>
              <a:ea typeface="Roboto Mono Medium"/>
              <a:cs typeface="Roboto Mono Medium"/>
              <a:sym typeface="Roboto Mono Medium"/>
            </a:endParaRPr>
          </a:p>
          <a:p>
            <a:pPr indent="0" lvl="0" marL="0" rtl="0" algn="l">
              <a:spcBef>
                <a:spcPts val="0"/>
              </a:spcBef>
              <a:spcAft>
                <a:spcPts val="0"/>
              </a:spcAft>
              <a:buNone/>
            </a:pPr>
            <a:r>
              <a:rPr lang="en">
                <a:solidFill>
                  <a:schemeClr val="dk1"/>
                </a:solidFill>
                <a:latin typeface="Roboto Mono Medium"/>
                <a:ea typeface="Roboto Mono Medium"/>
                <a:cs typeface="Roboto Mono Medium"/>
                <a:sym typeface="Roboto Mono Medium"/>
              </a:rPr>
              <a:t>main()</a:t>
            </a:r>
            <a:endParaRPr>
              <a:solidFill>
                <a:schemeClr val="dk1"/>
              </a:solidFill>
              <a:latin typeface="Roboto Mono Medium"/>
              <a:ea typeface="Roboto Mono Medium"/>
              <a:cs typeface="Roboto Mono Medium"/>
              <a:sym typeface="Roboto Mono Medium"/>
            </a:endParaRPr>
          </a:p>
        </p:txBody>
      </p:sp>
      <p:sp>
        <p:nvSpPr>
          <p:cNvPr id="291" name="Google Shape;291;p50"/>
          <p:cNvSpPr/>
          <p:nvPr/>
        </p:nvSpPr>
        <p:spPr>
          <a:xfrm>
            <a:off x="7761525" y="1677875"/>
            <a:ext cx="1160400" cy="1632600"/>
          </a:xfrm>
          <a:prstGeom prst="rect">
            <a:avLst/>
          </a:prstGeom>
          <a:solidFill>
            <a:srgbClr val="66D9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0"/>
          <p:cNvSpPr txBox="1"/>
          <p:nvPr/>
        </p:nvSpPr>
        <p:spPr>
          <a:xfrm>
            <a:off x="7761537" y="955425"/>
            <a:ext cx="1287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Pila de Ejecución</a:t>
            </a:r>
            <a:endParaRPr b="1"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100">
                <a:solidFill>
                  <a:schemeClr val="dk1"/>
                </a:solidFill>
                <a:latin typeface="Roboto Mono"/>
                <a:ea typeface="Roboto Mono"/>
                <a:cs typeface="Roboto Mono"/>
                <a:sym typeface="Roboto Mono"/>
              </a:rPr>
              <a:t>(call stack)</a:t>
            </a:r>
            <a:endParaRPr b="1" sz="1100">
              <a:latin typeface="Roboto Mono"/>
              <a:ea typeface="Roboto Mono"/>
              <a:cs typeface="Roboto Mono"/>
              <a:sym typeface="Roboto Mono"/>
            </a:endParaRPr>
          </a:p>
        </p:txBody>
      </p:sp>
      <p:sp>
        <p:nvSpPr>
          <p:cNvPr id="293" name="Google Shape;293;p50"/>
          <p:cNvSpPr/>
          <p:nvPr/>
        </p:nvSpPr>
        <p:spPr>
          <a:xfrm>
            <a:off x="1746000" y="3644704"/>
            <a:ext cx="1160400" cy="831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0"/>
          <p:cNvSpPr txBox="1"/>
          <p:nvPr/>
        </p:nvSpPr>
        <p:spPr>
          <a:xfrm>
            <a:off x="1773563" y="3330863"/>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Terminal</a:t>
            </a:r>
            <a:endParaRPr b="1" sz="1200">
              <a:latin typeface="Roboto Mono"/>
              <a:ea typeface="Roboto Mono"/>
              <a:cs typeface="Roboto Mono"/>
              <a:sym typeface="Roboto Mono"/>
            </a:endParaRPr>
          </a:p>
        </p:txBody>
      </p:sp>
      <p:sp>
        <p:nvSpPr>
          <p:cNvPr id="295" name="Google Shape;295;p50"/>
          <p:cNvSpPr txBox="1"/>
          <p:nvPr/>
        </p:nvSpPr>
        <p:spPr>
          <a:xfrm>
            <a:off x="1842438" y="3644663"/>
            <a:ext cx="8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Mono"/>
                <a:ea typeface="Roboto Mono"/>
                <a:cs typeface="Roboto Mono"/>
                <a:sym typeface="Roboto Mono"/>
              </a:rPr>
              <a:t>1</a:t>
            </a:r>
            <a:endParaRPr b="1">
              <a:solidFill>
                <a:schemeClr val="lt1"/>
              </a:solidFill>
              <a:latin typeface="Roboto Mono"/>
              <a:ea typeface="Roboto Mono"/>
              <a:cs typeface="Roboto Mono"/>
              <a:sym typeface="Roboto Mono"/>
            </a:endParaRPr>
          </a:p>
        </p:txBody>
      </p:sp>
      <p:sp>
        <p:nvSpPr>
          <p:cNvPr id="296" name="Google Shape;296;p50"/>
          <p:cNvSpPr/>
          <p:nvPr/>
        </p:nvSpPr>
        <p:spPr>
          <a:xfrm>
            <a:off x="3250825" y="3644700"/>
            <a:ext cx="1160400" cy="831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0"/>
          <p:cNvSpPr txBox="1"/>
          <p:nvPr/>
        </p:nvSpPr>
        <p:spPr>
          <a:xfrm>
            <a:off x="3278375" y="3330875"/>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Terminal</a:t>
            </a:r>
            <a:endParaRPr b="1" sz="1200">
              <a:latin typeface="Roboto Mono"/>
              <a:ea typeface="Roboto Mono"/>
              <a:cs typeface="Roboto Mono"/>
              <a:sym typeface="Roboto Mono"/>
            </a:endParaRPr>
          </a:p>
        </p:txBody>
      </p:sp>
      <p:sp>
        <p:nvSpPr>
          <p:cNvPr id="298" name="Google Shape;298;p50"/>
          <p:cNvSpPr txBox="1"/>
          <p:nvPr/>
        </p:nvSpPr>
        <p:spPr>
          <a:xfrm>
            <a:off x="3347250" y="3644675"/>
            <a:ext cx="87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Mono"/>
                <a:ea typeface="Roboto Mono"/>
                <a:cs typeface="Roboto Mono"/>
                <a:sym typeface="Roboto Mono"/>
              </a:rPr>
              <a:t>1</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2</a:t>
            </a:r>
            <a:endParaRPr b="1">
              <a:solidFill>
                <a:schemeClr val="lt1"/>
              </a:solidFill>
              <a:latin typeface="Roboto Mono"/>
              <a:ea typeface="Roboto Mono"/>
              <a:cs typeface="Roboto Mono"/>
              <a:sym typeface="Roboto Mono"/>
            </a:endParaRPr>
          </a:p>
        </p:txBody>
      </p:sp>
      <p:sp>
        <p:nvSpPr>
          <p:cNvPr id="299" name="Google Shape;299;p50"/>
          <p:cNvSpPr/>
          <p:nvPr/>
        </p:nvSpPr>
        <p:spPr>
          <a:xfrm>
            <a:off x="4783675" y="3644704"/>
            <a:ext cx="1160400" cy="831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0"/>
          <p:cNvSpPr txBox="1"/>
          <p:nvPr/>
        </p:nvSpPr>
        <p:spPr>
          <a:xfrm>
            <a:off x="4811238" y="3330863"/>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Terminal</a:t>
            </a:r>
            <a:endParaRPr b="1" sz="1200">
              <a:latin typeface="Roboto Mono"/>
              <a:ea typeface="Roboto Mono"/>
              <a:cs typeface="Roboto Mono"/>
              <a:sym typeface="Roboto Mono"/>
            </a:endParaRPr>
          </a:p>
        </p:txBody>
      </p:sp>
      <p:sp>
        <p:nvSpPr>
          <p:cNvPr id="301" name="Google Shape;301;p50"/>
          <p:cNvSpPr txBox="1"/>
          <p:nvPr/>
        </p:nvSpPr>
        <p:spPr>
          <a:xfrm>
            <a:off x="4880113" y="3644663"/>
            <a:ext cx="87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Mono"/>
                <a:ea typeface="Roboto Mono"/>
                <a:cs typeface="Roboto Mono"/>
                <a:sym typeface="Roboto Mono"/>
              </a:rPr>
              <a:t>1</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2</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3</a:t>
            </a:r>
            <a:endParaRPr b="1">
              <a:solidFill>
                <a:schemeClr val="lt1"/>
              </a:solidFill>
              <a:latin typeface="Roboto Mono"/>
              <a:ea typeface="Roboto Mono"/>
              <a:cs typeface="Roboto Mono"/>
              <a:sym typeface="Roboto Mono"/>
            </a:endParaRPr>
          </a:p>
        </p:txBody>
      </p:sp>
      <p:sp>
        <p:nvSpPr>
          <p:cNvPr id="302" name="Google Shape;302;p50"/>
          <p:cNvSpPr/>
          <p:nvPr/>
        </p:nvSpPr>
        <p:spPr>
          <a:xfrm>
            <a:off x="6272600" y="3644717"/>
            <a:ext cx="1160400" cy="831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0"/>
          <p:cNvSpPr txBox="1"/>
          <p:nvPr/>
        </p:nvSpPr>
        <p:spPr>
          <a:xfrm>
            <a:off x="6300163" y="3330875"/>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Terminal</a:t>
            </a:r>
            <a:endParaRPr b="1" sz="1200">
              <a:latin typeface="Roboto Mono"/>
              <a:ea typeface="Roboto Mono"/>
              <a:cs typeface="Roboto Mono"/>
              <a:sym typeface="Roboto Mono"/>
            </a:endParaRPr>
          </a:p>
        </p:txBody>
      </p:sp>
      <p:sp>
        <p:nvSpPr>
          <p:cNvPr id="304" name="Google Shape;304;p50"/>
          <p:cNvSpPr txBox="1"/>
          <p:nvPr/>
        </p:nvSpPr>
        <p:spPr>
          <a:xfrm>
            <a:off x="6369038" y="3644675"/>
            <a:ext cx="87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Mono"/>
                <a:ea typeface="Roboto Mono"/>
                <a:cs typeface="Roboto Mono"/>
                <a:sym typeface="Roboto Mono"/>
              </a:rPr>
              <a:t>1</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2</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3</a:t>
            </a:r>
            <a:endParaRPr b="1">
              <a:solidFill>
                <a:schemeClr val="lt1"/>
              </a:solidFill>
              <a:latin typeface="Roboto Mono"/>
              <a:ea typeface="Roboto Mono"/>
              <a:cs typeface="Roboto Mono"/>
              <a:sym typeface="Roboto Mono"/>
            </a:endParaRPr>
          </a:p>
        </p:txBody>
      </p:sp>
      <p:sp>
        <p:nvSpPr>
          <p:cNvPr id="305" name="Google Shape;305;p50"/>
          <p:cNvSpPr/>
          <p:nvPr/>
        </p:nvSpPr>
        <p:spPr>
          <a:xfrm>
            <a:off x="7755000" y="3644704"/>
            <a:ext cx="1160400" cy="831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0"/>
          <p:cNvSpPr txBox="1"/>
          <p:nvPr/>
        </p:nvSpPr>
        <p:spPr>
          <a:xfrm>
            <a:off x="7782563" y="3330863"/>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Terminal</a:t>
            </a:r>
            <a:endParaRPr b="1" sz="1200">
              <a:latin typeface="Roboto Mono"/>
              <a:ea typeface="Roboto Mono"/>
              <a:cs typeface="Roboto Mono"/>
              <a:sym typeface="Roboto Mono"/>
            </a:endParaRPr>
          </a:p>
        </p:txBody>
      </p:sp>
      <p:sp>
        <p:nvSpPr>
          <p:cNvPr id="307" name="Google Shape;307;p50"/>
          <p:cNvSpPr txBox="1"/>
          <p:nvPr/>
        </p:nvSpPr>
        <p:spPr>
          <a:xfrm>
            <a:off x="7851438" y="3644663"/>
            <a:ext cx="87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Mono"/>
                <a:ea typeface="Roboto Mono"/>
                <a:cs typeface="Roboto Mono"/>
                <a:sym typeface="Roboto Mono"/>
              </a:rPr>
              <a:t>1</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2</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3</a:t>
            </a:r>
            <a:endParaRPr b="1">
              <a:solidFill>
                <a:schemeClr val="lt1"/>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¿Como funciona? - Flujo asíncrono</a:t>
            </a:r>
            <a:endParaRPr/>
          </a:p>
        </p:txBody>
      </p:sp>
      <p:sp>
        <p:nvSpPr>
          <p:cNvPr id="313" name="Google Shape;313;p51"/>
          <p:cNvSpPr/>
          <p:nvPr/>
        </p:nvSpPr>
        <p:spPr>
          <a:xfrm>
            <a:off x="619950" y="1393025"/>
            <a:ext cx="2273400" cy="21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1"/>
          <p:cNvSpPr/>
          <p:nvPr/>
        </p:nvSpPr>
        <p:spPr>
          <a:xfrm>
            <a:off x="3474225" y="1393025"/>
            <a:ext cx="2273400" cy="2166300"/>
          </a:xfrm>
          <a:prstGeom prst="rect">
            <a:avLst/>
          </a:prstGeom>
          <a:solidFill>
            <a:srgbClr val="66D9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1"/>
          <p:cNvSpPr/>
          <p:nvPr/>
        </p:nvSpPr>
        <p:spPr>
          <a:xfrm>
            <a:off x="6359125" y="1393025"/>
            <a:ext cx="2273400" cy="2166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16" name="Google Shape;316;p51"/>
          <p:cNvSpPr/>
          <p:nvPr/>
        </p:nvSpPr>
        <p:spPr>
          <a:xfrm>
            <a:off x="619950" y="3941850"/>
            <a:ext cx="3972600" cy="990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1"/>
          <p:cNvSpPr txBox="1"/>
          <p:nvPr/>
        </p:nvSpPr>
        <p:spPr>
          <a:xfrm>
            <a:off x="558725" y="3628025"/>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Terminal</a:t>
            </a:r>
            <a:endParaRPr b="1" sz="1200">
              <a:latin typeface="Roboto Mono"/>
              <a:ea typeface="Roboto Mono"/>
              <a:cs typeface="Roboto Mono"/>
              <a:sym typeface="Roboto Mono"/>
            </a:endParaRPr>
          </a:p>
        </p:txBody>
      </p:sp>
      <p:sp>
        <p:nvSpPr>
          <p:cNvPr id="318" name="Google Shape;318;p51"/>
          <p:cNvSpPr txBox="1"/>
          <p:nvPr/>
        </p:nvSpPr>
        <p:spPr>
          <a:xfrm>
            <a:off x="619950" y="803000"/>
            <a:ext cx="107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main.js</a:t>
            </a:r>
            <a:endParaRPr b="1" sz="1200">
              <a:latin typeface="Roboto Mono"/>
              <a:ea typeface="Roboto Mono"/>
              <a:cs typeface="Roboto Mono"/>
              <a:sym typeface="Roboto Mono"/>
            </a:endParaRPr>
          </a:p>
        </p:txBody>
      </p:sp>
      <p:sp>
        <p:nvSpPr>
          <p:cNvPr id="319" name="Google Shape;319;p51"/>
          <p:cNvSpPr txBox="1"/>
          <p:nvPr/>
        </p:nvSpPr>
        <p:spPr>
          <a:xfrm>
            <a:off x="3474225" y="803000"/>
            <a:ext cx="186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Pila de Ejecución</a:t>
            </a:r>
            <a:endParaRPr b="1" sz="1200">
              <a:latin typeface="Roboto Mono"/>
              <a:ea typeface="Roboto Mono"/>
              <a:cs typeface="Roboto Mono"/>
              <a:sym typeface="Roboto Mono"/>
            </a:endParaRPr>
          </a:p>
          <a:p>
            <a:pPr indent="0" lvl="0" marL="0" rtl="0" algn="l">
              <a:spcBef>
                <a:spcPts val="0"/>
              </a:spcBef>
              <a:spcAft>
                <a:spcPts val="0"/>
              </a:spcAft>
              <a:buNone/>
            </a:pPr>
            <a:r>
              <a:rPr b="1" lang="en" sz="1200">
                <a:latin typeface="Roboto Mono"/>
                <a:ea typeface="Roboto Mono"/>
                <a:cs typeface="Roboto Mono"/>
                <a:sym typeface="Roboto Mono"/>
              </a:rPr>
              <a:t>(call stack)</a:t>
            </a:r>
            <a:endParaRPr b="1" sz="1200">
              <a:latin typeface="Roboto Mono"/>
              <a:ea typeface="Roboto Mono"/>
              <a:cs typeface="Roboto Mono"/>
              <a:sym typeface="Roboto Mono"/>
            </a:endParaRPr>
          </a:p>
        </p:txBody>
      </p:sp>
      <p:sp>
        <p:nvSpPr>
          <p:cNvPr id="320" name="Google Shape;320;p51"/>
          <p:cNvSpPr txBox="1"/>
          <p:nvPr/>
        </p:nvSpPr>
        <p:spPr>
          <a:xfrm>
            <a:off x="6359125" y="803000"/>
            <a:ext cx="186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Mono"/>
                <a:ea typeface="Roboto Mono"/>
                <a:cs typeface="Roboto Mono"/>
                <a:sym typeface="Roboto Mono"/>
              </a:rPr>
              <a:t>Cola de Ejecución</a:t>
            </a:r>
            <a:endParaRPr b="1" sz="1200">
              <a:latin typeface="Roboto Mono"/>
              <a:ea typeface="Roboto Mono"/>
              <a:cs typeface="Roboto Mono"/>
              <a:sym typeface="Roboto Mono"/>
            </a:endParaRPr>
          </a:p>
          <a:p>
            <a:pPr indent="0" lvl="0" marL="0" rtl="0" algn="l">
              <a:spcBef>
                <a:spcPts val="0"/>
              </a:spcBef>
              <a:spcAft>
                <a:spcPts val="0"/>
              </a:spcAft>
              <a:buNone/>
            </a:pPr>
            <a:r>
              <a:rPr b="1" lang="en" sz="1200">
                <a:latin typeface="Roboto Mono"/>
                <a:ea typeface="Roboto Mono"/>
                <a:cs typeface="Roboto Mono"/>
                <a:sym typeface="Roboto Mono"/>
              </a:rPr>
              <a:t>(callback queue)</a:t>
            </a:r>
            <a:endParaRPr b="1" sz="1200">
              <a:latin typeface="Roboto Mono"/>
              <a:ea typeface="Roboto Mono"/>
              <a:cs typeface="Roboto Mono"/>
              <a:sym typeface="Roboto Mono"/>
            </a:endParaRPr>
          </a:p>
        </p:txBody>
      </p:sp>
      <p:sp>
        <p:nvSpPr>
          <p:cNvPr id="321" name="Google Shape;321;p51"/>
          <p:cNvSpPr txBox="1"/>
          <p:nvPr/>
        </p:nvSpPr>
        <p:spPr>
          <a:xfrm>
            <a:off x="1110150" y="1680725"/>
            <a:ext cx="1820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console.log(1)</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console.log(2)</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setTimeout((),5000)</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console.log(3)</a:t>
            </a:r>
            <a:endParaRPr>
              <a:solidFill>
                <a:schemeClr val="dk1"/>
              </a:solidFill>
              <a:latin typeface="Nunito"/>
              <a:ea typeface="Nunito"/>
              <a:cs typeface="Nunito"/>
              <a:sym typeface="Nunito"/>
            </a:endParaRPr>
          </a:p>
        </p:txBody>
      </p:sp>
      <p:cxnSp>
        <p:nvCxnSpPr>
          <p:cNvPr id="322" name="Google Shape;322;p51"/>
          <p:cNvCxnSpPr/>
          <p:nvPr/>
        </p:nvCxnSpPr>
        <p:spPr>
          <a:xfrm>
            <a:off x="1002675" y="1739450"/>
            <a:ext cx="0" cy="1569300"/>
          </a:xfrm>
          <a:prstGeom prst="straightConnector1">
            <a:avLst/>
          </a:prstGeom>
          <a:noFill/>
          <a:ln cap="flat" cmpd="sng" w="28575">
            <a:solidFill>
              <a:schemeClr val="dk2"/>
            </a:solidFill>
            <a:prstDash val="solid"/>
            <a:round/>
            <a:headEnd len="med" w="med" type="none"/>
            <a:tailEnd len="med" w="med" type="triangle"/>
          </a:ln>
        </p:spPr>
      </p:cxnSp>
      <p:sp>
        <p:nvSpPr>
          <p:cNvPr id="323" name="Google Shape;323;p51"/>
          <p:cNvSpPr txBox="1"/>
          <p:nvPr/>
        </p:nvSpPr>
        <p:spPr>
          <a:xfrm>
            <a:off x="4921525" y="3787050"/>
            <a:ext cx="364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Los procesos considerados asíncronos se van a la cola de ejecución, terminan su ejecución y tienen </a:t>
            </a:r>
            <a:r>
              <a:rPr lang="en">
                <a:latin typeface="Nunito"/>
                <a:ea typeface="Nunito"/>
                <a:cs typeface="Nunito"/>
                <a:sym typeface="Nunito"/>
              </a:rPr>
              <a:t>que</a:t>
            </a:r>
            <a:r>
              <a:rPr lang="en">
                <a:latin typeface="Nunito"/>
                <a:ea typeface="Nunito"/>
                <a:cs typeface="Nunito"/>
                <a:sym typeface="Nunito"/>
              </a:rPr>
              <a:t> esperar a </a:t>
            </a:r>
            <a:r>
              <a:rPr lang="en">
                <a:latin typeface="Nunito"/>
                <a:ea typeface="Nunito"/>
                <a:cs typeface="Nunito"/>
                <a:sym typeface="Nunito"/>
              </a:rPr>
              <a:t>que</a:t>
            </a:r>
            <a:r>
              <a:rPr lang="en">
                <a:latin typeface="Nunito"/>
                <a:ea typeface="Nunito"/>
                <a:cs typeface="Nunito"/>
                <a:sym typeface="Nunito"/>
              </a:rPr>
              <a:t> la pila </a:t>
            </a:r>
            <a:r>
              <a:rPr lang="en">
                <a:latin typeface="Nunito"/>
                <a:ea typeface="Nunito"/>
                <a:cs typeface="Nunito"/>
                <a:sym typeface="Nunito"/>
              </a:rPr>
              <a:t>esta</a:t>
            </a:r>
            <a:r>
              <a:rPr lang="en">
                <a:latin typeface="Nunito"/>
                <a:ea typeface="Nunito"/>
                <a:cs typeface="Nunito"/>
                <a:sym typeface="Nunito"/>
              </a:rPr>
              <a:t> vacia para poder regresar con el resultado y continuar su ejecución.</a:t>
            </a:r>
            <a:endParaRPr>
              <a:latin typeface="Nunito"/>
              <a:ea typeface="Nunito"/>
              <a:cs typeface="Nunito"/>
              <a:sym typeface="Nunito"/>
            </a:endParaRPr>
          </a:p>
        </p:txBody>
      </p:sp>
      <p:sp>
        <p:nvSpPr>
          <p:cNvPr id="324" name="Google Shape;324;p51"/>
          <p:cNvSpPr txBox="1"/>
          <p:nvPr/>
        </p:nvSpPr>
        <p:spPr>
          <a:xfrm>
            <a:off x="3619200" y="1433550"/>
            <a:ext cx="1905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console.log(3)</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a:solidFill>
                  <a:schemeClr val="dk2"/>
                </a:solidFill>
                <a:latin typeface="Nunito"/>
                <a:ea typeface="Nunito"/>
                <a:cs typeface="Nunito"/>
                <a:sym typeface="Nunito"/>
              </a:rPr>
              <a:t>setTimeout((),5000)</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console.log(2)</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console.log(1)</a:t>
            </a:r>
            <a:endParaRPr>
              <a:solidFill>
                <a:schemeClr val="dk1"/>
              </a:solidFill>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main()</a:t>
            </a:r>
            <a:endParaRPr>
              <a:solidFill>
                <a:schemeClr val="dk1"/>
              </a:solidFill>
              <a:latin typeface="Nunito"/>
              <a:ea typeface="Nunito"/>
              <a:cs typeface="Nunito"/>
              <a:sym typeface="Nunito"/>
            </a:endParaRPr>
          </a:p>
        </p:txBody>
      </p:sp>
      <p:cxnSp>
        <p:nvCxnSpPr>
          <p:cNvPr id="325" name="Google Shape;325;p51"/>
          <p:cNvCxnSpPr/>
          <p:nvPr/>
        </p:nvCxnSpPr>
        <p:spPr>
          <a:xfrm flipH="1">
            <a:off x="2930288" y="3559325"/>
            <a:ext cx="507000" cy="294300"/>
          </a:xfrm>
          <a:prstGeom prst="straightConnector1">
            <a:avLst/>
          </a:prstGeom>
          <a:noFill/>
          <a:ln cap="flat" cmpd="sng" w="28575">
            <a:solidFill>
              <a:schemeClr val="dk2"/>
            </a:solidFill>
            <a:prstDash val="solid"/>
            <a:round/>
            <a:headEnd len="med" w="med" type="none"/>
            <a:tailEnd len="med" w="med" type="triangle"/>
          </a:ln>
        </p:spPr>
      </p:cxnSp>
      <p:sp>
        <p:nvSpPr>
          <p:cNvPr id="326" name="Google Shape;326;p51"/>
          <p:cNvSpPr txBox="1"/>
          <p:nvPr/>
        </p:nvSpPr>
        <p:spPr>
          <a:xfrm>
            <a:off x="780000" y="3941825"/>
            <a:ext cx="287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Mono"/>
                <a:ea typeface="Roboto Mono"/>
                <a:cs typeface="Roboto Mono"/>
                <a:sym typeface="Roboto Mono"/>
              </a:rPr>
              <a:t>1</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2</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3</a:t>
            </a:r>
            <a:endParaRPr b="1">
              <a:solidFill>
                <a:schemeClr val="lt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lt1"/>
                </a:solidFill>
                <a:latin typeface="Roboto Mono"/>
                <a:ea typeface="Roboto Mono"/>
                <a:cs typeface="Roboto Mono"/>
                <a:sym typeface="Roboto Mono"/>
              </a:rPr>
              <a:t>Resultado setTimeout</a:t>
            </a:r>
            <a:endParaRPr b="1">
              <a:solidFill>
                <a:schemeClr val="lt1"/>
              </a:solidFill>
              <a:latin typeface="Roboto Mono"/>
              <a:ea typeface="Roboto Mono"/>
              <a:cs typeface="Roboto Mono"/>
              <a:sym typeface="Roboto Mono"/>
            </a:endParaRPr>
          </a:p>
        </p:txBody>
      </p:sp>
      <p:sp>
        <p:nvSpPr>
          <p:cNvPr id="327" name="Google Shape;327;p51"/>
          <p:cNvSpPr/>
          <p:nvPr/>
        </p:nvSpPr>
        <p:spPr>
          <a:xfrm>
            <a:off x="4878775" y="2526450"/>
            <a:ext cx="619808" cy="449425"/>
          </a:xfrm>
          <a:custGeom>
            <a:rect b="b" l="l" r="r" t="t"/>
            <a:pathLst>
              <a:path extrusionOk="0" h="17977" w="34806">
                <a:moveTo>
                  <a:pt x="0" y="17977"/>
                </a:moveTo>
                <a:cubicBezTo>
                  <a:pt x="5793" y="16579"/>
                  <a:pt x="34357" y="12584"/>
                  <a:pt x="34756" y="9588"/>
                </a:cubicBezTo>
                <a:cubicBezTo>
                  <a:pt x="35156" y="6592"/>
                  <a:pt x="7790" y="1598"/>
                  <a:pt x="2397" y="0"/>
                </a:cubicBezTo>
              </a:path>
            </a:pathLst>
          </a:custGeom>
          <a:noFill/>
          <a:ln cap="flat" cmpd="sng" w="28575">
            <a:solidFill>
              <a:schemeClr val="dk2"/>
            </a:solidFill>
            <a:prstDash val="solid"/>
            <a:round/>
            <a:headEnd len="med" w="med" type="none"/>
            <a:tailEnd len="med" w="med" type="triangle"/>
          </a:ln>
        </p:spPr>
      </p:sp>
      <p:sp>
        <p:nvSpPr>
          <p:cNvPr id="328" name="Google Shape;328;p51"/>
          <p:cNvSpPr/>
          <p:nvPr/>
        </p:nvSpPr>
        <p:spPr>
          <a:xfrm>
            <a:off x="5296250" y="2077025"/>
            <a:ext cx="619808" cy="449425"/>
          </a:xfrm>
          <a:custGeom>
            <a:rect b="b" l="l" r="r" t="t"/>
            <a:pathLst>
              <a:path extrusionOk="0" h="17977" w="34806">
                <a:moveTo>
                  <a:pt x="0" y="17977"/>
                </a:moveTo>
                <a:cubicBezTo>
                  <a:pt x="5793" y="16579"/>
                  <a:pt x="34357" y="12584"/>
                  <a:pt x="34756" y="9588"/>
                </a:cubicBezTo>
                <a:cubicBezTo>
                  <a:pt x="35156" y="6592"/>
                  <a:pt x="7790" y="1598"/>
                  <a:pt x="2397" y="0"/>
                </a:cubicBezTo>
              </a:path>
            </a:pathLst>
          </a:custGeom>
          <a:noFill/>
          <a:ln cap="flat" cmpd="sng" w="28575">
            <a:solidFill>
              <a:schemeClr val="dk2"/>
            </a:solidFill>
            <a:prstDash val="solid"/>
            <a:round/>
            <a:headEnd len="med" w="med" type="none"/>
            <a:tailEnd len="med" w="med" type="triangle"/>
          </a:ln>
        </p:spPr>
      </p:sp>
      <p:sp>
        <p:nvSpPr>
          <p:cNvPr id="329" name="Google Shape;329;p51"/>
          <p:cNvSpPr/>
          <p:nvPr/>
        </p:nvSpPr>
        <p:spPr>
          <a:xfrm rot="-770298">
            <a:off x="4232613" y="3061847"/>
            <a:ext cx="824149" cy="447575"/>
          </a:xfrm>
          <a:custGeom>
            <a:rect b="b" l="l" r="r" t="t"/>
            <a:pathLst>
              <a:path extrusionOk="0" h="17903" w="32966">
                <a:moveTo>
                  <a:pt x="0" y="11186"/>
                </a:moveTo>
                <a:cubicBezTo>
                  <a:pt x="5393" y="12251"/>
                  <a:pt x="28897" y="19442"/>
                  <a:pt x="32359" y="17578"/>
                </a:cubicBezTo>
                <a:cubicBezTo>
                  <a:pt x="35821" y="15714"/>
                  <a:pt x="22705" y="2930"/>
                  <a:pt x="20774" y="0"/>
                </a:cubicBezTo>
              </a:path>
            </a:pathLst>
          </a:custGeom>
          <a:noFill/>
          <a:ln cap="flat" cmpd="sng" w="28575">
            <a:solidFill>
              <a:schemeClr val="dk2"/>
            </a:solidFill>
            <a:prstDash val="solid"/>
            <a:round/>
            <a:headEnd len="med" w="med" type="none"/>
            <a:tailEnd len="med" w="med" type="triangle"/>
          </a:ln>
        </p:spPr>
      </p:sp>
      <p:pic>
        <p:nvPicPr>
          <p:cNvPr id="330" name="Google Shape;330;p51"/>
          <p:cNvPicPr preferRelativeResize="0"/>
          <p:nvPr/>
        </p:nvPicPr>
        <p:blipFill>
          <a:blip r:embed="rId3">
            <a:alphaModFix/>
          </a:blip>
          <a:stretch>
            <a:fillRect/>
          </a:stretch>
        </p:blipFill>
        <p:spPr>
          <a:xfrm>
            <a:off x="7193200" y="2703100"/>
            <a:ext cx="554100" cy="554100"/>
          </a:xfrm>
          <a:prstGeom prst="rect">
            <a:avLst/>
          </a:prstGeom>
          <a:noFill/>
          <a:ln>
            <a:noFill/>
          </a:ln>
        </p:spPr>
      </p:pic>
      <p:sp>
        <p:nvSpPr>
          <p:cNvPr id="331" name="Google Shape;331;p51"/>
          <p:cNvSpPr/>
          <p:nvPr/>
        </p:nvSpPr>
        <p:spPr>
          <a:xfrm rot="-1188060">
            <a:off x="5238438" y="1448798"/>
            <a:ext cx="619822" cy="449427"/>
          </a:xfrm>
          <a:custGeom>
            <a:rect b="b" l="l" r="r" t="t"/>
            <a:pathLst>
              <a:path extrusionOk="0" h="17977" w="34806">
                <a:moveTo>
                  <a:pt x="0" y="17977"/>
                </a:moveTo>
                <a:cubicBezTo>
                  <a:pt x="5793" y="16579"/>
                  <a:pt x="34357" y="12584"/>
                  <a:pt x="34756" y="9588"/>
                </a:cubicBezTo>
                <a:cubicBezTo>
                  <a:pt x="35156" y="6592"/>
                  <a:pt x="7790" y="1598"/>
                  <a:pt x="2397" y="0"/>
                </a:cubicBezTo>
              </a:path>
            </a:pathLst>
          </a:custGeom>
          <a:noFill/>
          <a:ln cap="flat" cmpd="sng" w="28575">
            <a:solidFill>
              <a:schemeClr val="dk2"/>
            </a:solidFill>
            <a:prstDash val="solid"/>
            <a:round/>
            <a:headEnd len="med" w="med" type="none"/>
            <a:tailEnd len="med" w="med" type="triangle"/>
          </a:ln>
        </p:spPr>
      </p:sp>
      <p:cxnSp>
        <p:nvCxnSpPr>
          <p:cNvPr id="332" name="Google Shape;332;p51"/>
          <p:cNvCxnSpPr/>
          <p:nvPr/>
        </p:nvCxnSpPr>
        <p:spPr>
          <a:xfrm>
            <a:off x="5342625" y="2035750"/>
            <a:ext cx="979200" cy="0"/>
          </a:xfrm>
          <a:prstGeom prst="straightConnector1">
            <a:avLst/>
          </a:prstGeom>
          <a:noFill/>
          <a:ln cap="flat" cmpd="sng" w="28575">
            <a:solidFill>
              <a:srgbClr val="FF9900"/>
            </a:solidFill>
            <a:prstDash val="solid"/>
            <a:round/>
            <a:headEnd len="med" w="med" type="none"/>
            <a:tailEnd len="med" w="med" type="triangle"/>
          </a:ln>
        </p:spPr>
      </p:cxnSp>
      <p:sp>
        <p:nvSpPr>
          <p:cNvPr id="333" name="Google Shape;333;p51"/>
          <p:cNvSpPr txBox="1"/>
          <p:nvPr/>
        </p:nvSpPr>
        <p:spPr>
          <a:xfrm>
            <a:off x="6462875" y="1830000"/>
            <a:ext cx="20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2"/>
                </a:solidFill>
                <a:latin typeface="Nunito"/>
                <a:ea typeface="Nunito"/>
                <a:cs typeface="Nunito"/>
                <a:sym typeface="Nunito"/>
              </a:rPr>
              <a:t>setTimeout((),5000)</a:t>
            </a:r>
            <a:endParaRPr>
              <a:latin typeface="Nunito"/>
              <a:ea typeface="Nunito"/>
              <a:cs typeface="Nunito"/>
              <a:sym typeface="Nunito"/>
            </a:endParaRPr>
          </a:p>
        </p:txBody>
      </p:sp>
      <p:sp>
        <p:nvSpPr>
          <p:cNvPr id="334" name="Google Shape;334;p51"/>
          <p:cNvSpPr/>
          <p:nvPr/>
        </p:nvSpPr>
        <p:spPr>
          <a:xfrm rot="-3292617">
            <a:off x="5914207" y="701965"/>
            <a:ext cx="1056731" cy="1092212"/>
          </a:xfrm>
          <a:custGeom>
            <a:rect b="b" l="l" r="r" t="t"/>
            <a:pathLst>
              <a:path extrusionOk="0" h="17977" w="34806">
                <a:moveTo>
                  <a:pt x="0" y="17977"/>
                </a:moveTo>
                <a:cubicBezTo>
                  <a:pt x="5793" y="16579"/>
                  <a:pt x="34357" y="12584"/>
                  <a:pt x="34756" y="9588"/>
                </a:cubicBezTo>
                <a:cubicBezTo>
                  <a:pt x="35156" y="6592"/>
                  <a:pt x="7790" y="1598"/>
                  <a:pt x="2397" y="0"/>
                </a:cubicBezTo>
              </a:path>
            </a:pathLst>
          </a:custGeom>
          <a:noFill/>
          <a:ln cap="flat" cmpd="sng" w="28575">
            <a:solidFill>
              <a:schemeClr val="accent1"/>
            </a:solidFill>
            <a:prstDash val="solid"/>
            <a:round/>
            <a:headEnd len="med" w="med" type="none"/>
            <a:tailEnd len="med" w="med" type="triangle"/>
          </a:ln>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#1: ¿Cuál es el resultado de este código?</a:t>
            </a:r>
            <a:endParaRPr/>
          </a:p>
        </p:txBody>
      </p:sp>
      <p:pic>
        <p:nvPicPr>
          <p:cNvPr id="340" name="Google Shape;340;p52"/>
          <p:cNvPicPr preferRelativeResize="0"/>
          <p:nvPr/>
        </p:nvPicPr>
        <p:blipFill rotWithShape="1">
          <a:blip r:embed="rId3">
            <a:alphaModFix/>
          </a:blip>
          <a:srcRect b="19708" l="9097" r="9236" t="19028"/>
          <a:stretch/>
        </p:blipFill>
        <p:spPr>
          <a:xfrm>
            <a:off x="929850" y="1625150"/>
            <a:ext cx="6978076" cy="2546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#2: ¿Cuál es el resultado de este código?</a:t>
            </a:r>
            <a:endParaRPr/>
          </a:p>
        </p:txBody>
      </p:sp>
      <p:pic>
        <p:nvPicPr>
          <p:cNvPr id="346" name="Google Shape;346;p53"/>
          <p:cNvPicPr preferRelativeResize="0"/>
          <p:nvPr/>
        </p:nvPicPr>
        <p:blipFill rotWithShape="1">
          <a:blip r:embed="rId3">
            <a:alphaModFix/>
          </a:blip>
          <a:srcRect b="11849" l="7464" r="7028" t="12582"/>
          <a:stretch/>
        </p:blipFill>
        <p:spPr>
          <a:xfrm>
            <a:off x="1349413" y="1164425"/>
            <a:ext cx="6327923" cy="340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4"/>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#3: ¿Cuál es el resultado de este código?</a:t>
            </a:r>
            <a:endParaRPr/>
          </a:p>
        </p:txBody>
      </p:sp>
      <p:pic>
        <p:nvPicPr>
          <p:cNvPr id="352" name="Google Shape;352;p54"/>
          <p:cNvPicPr preferRelativeResize="0"/>
          <p:nvPr/>
        </p:nvPicPr>
        <p:blipFill rotWithShape="1">
          <a:blip r:embed="rId3">
            <a:alphaModFix/>
          </a:blip>
          <a:srcRect b="14367" l="8058" r="8434" t="15378"/>
          <a:stretch/>
        </p:blipFill>
        <p:spPr>
          <a:xfrm>
            <a:off x="1033375" y="1153525"/>
            <a:ext cx="7077250" cy="3266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idx="1" type="subTitle"/>
          </p:nvPr>
        </p:nvSpPr>
        <p:spPr>
          <a:xfrm>
            <a:off x="4180500" y="1185175"/>
            <a:ext cx="4020300" cy="3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IMPORTANTE:</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Muchos de los procesos </a:t>
            </a:r>
            <a:r>
              <a:rPr lang="en" sz="1600"/>
              <a:t>que involucran pedir información de forma externa suelen ser asíncronos.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Por ejemplo, </a:t>
            </a:r>
            <a:r>
              <a:rPr b="1" lang="en" sz="1600"/>
              <a:t>las consultas a bases de datos son por naturaleza asíncronas.</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9"/>
          <p:cNvSpPr txBox="1"/>
          <p:nvPr>
            <p:ph type="title"/>
          </p:nvPr>
        </p:nvSpPr>
        <p:spPr>
          <a:xfrm>
            <a:off x="404900" y="118339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 es asincronismo?</a:t>
            </a:r>
            <a:endParaRPr/>
          </a:p>
        </p:txBody>
      </p:sp>
      <p:sp>
        <p:nvSpPr>
          <p:cNvPr id="111" name="Google Shape;111;p29"/>
          <p:cNvSpPr txBox="1"/>
          <p:nvPr>
            <p:ph type="title"/>
          </p:nvPr>
        </p:nvSpPr>
        <p:spPr>
          <a:xfrm>
            <a:off x="227350" y="1177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ASINCRONISMO EN JS</a:t>
            </a:r>
            <a:endParaRPr/>
          </a:p>
        </p:txBody>
      </p:sp>
      <p:sp>
        <p:nvSpPr>
          <p:cNvPr id="112" name="Google Shape;112;p29"/>
          <p:cNvSpPr txBox="1"/>
          <p:nvPr/>
        </p:nvSpPr>
        <p:spPr>
          <a:xfrm>
            <a:off x="655450" y="1867813"/>
            <a:ext cx="76644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Nunito"/>
                <a:ea typeface="Nunito"/>
                <a:cs typeface="Nunito"/>
                <a:sym typeface="Nunito"/>
              </a:rPr>
              <a:t>Si habla</a:t>
            </a:r>
            <a:r>
              <a:rPr lang="en" sz="2300">
                <a:solidFill>
                  <a:schemeClr val="dk1"/>
                </a:solidFill>
                <a:latin typeface="Nunito"/>
                <a:ea typeface="Nunito"/>
                <a:cs typeface="Nunito"/>
                <a:sym typeface="Nunito"/>
              </a:rPr>
              <a:t>mos de Asin</a:t>
            </a:r>
            <a:r>
              <a:rPr lang="en" sz="2300">
                <a:latin typeface="Nunito"/>
                <a:ea typeface="Nunito"/>
                <a:cs typeface="Nunito"/>
                <a:sym typeface="Nunito"/>
              </a:rPr>
              <a:t>cronía hacemos referencia al suceso que NO tiene lugar en total correspondencia temporal con otro suceso.</a:t>
            </a:r>
            <a:endParaRPr sz="23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0"/>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ASINCRONISMO EN JS</a:t>
            </a:r>
            <a:endParaRPr/>
          </a:p>
          <a:p>
            <a:pPr indent="0" lvl="0" marL="0" rtl="0" algn="l">
              <a:spcBef>
                <a:spcPts val="0"/>
              </a:spcBef>
              <a:spcAft>
                <a:spcPts val="0"/>
              </a:spcAft>
              <a:buNone/>
            </a:pPr>
            <a:r>
              <a:t/>
            </a:r>
            <a:endParaRPr/>
          </a:p>
        </p:txBody>
      </p:sp>
      <p:sp>
        <p:nvSpPr>
          <p:cNvPr id="118" name="Google Shape;118;p30"/>
          <p:cNvSpPr txBox="1"/>
          <p:nvPr/>
        </p:nvSpPr>
        <p:spPr>
          <a:xfrm>
            <a:off x="692525" y="1658225"/>
            <a:ext cx="7664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Nunito"/>
                <a:ea typeface="Nunito"/>
                <a:cs typeface="Nunito"/>
                <a:sym typeface="Nunito"/>
              </a:rPr>
              <a:t> Múltiples tareas de forma simultanea.</a:t>
            </a:r>
            <a:endParaRPr sz="2300">
              <a:latin typeface="Nunito"/>
              <a:ea typeface="Nunito"/>
              <a:cs typeface="Nunito"/>
              <a:sym typeface="Nunito"/>
            </a:endParaRPr>
          </a:p>
        </p:txBody>
      </p:sp>
      <p:sp>
        <p:nvSpPr>
          <p:cNvPr id="119" name="Google Shape;119;p30"/>
          <p:cNvSpPr txBox="1"/>
          <p:nvPr>
            <p:ph type="title"/>
          </p:nvPr>
        </p:nvSpPr>
        <p:spPr>
          <a:xfrm>
            <a:off x="523325" y="114979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 es paralelismo?</a:t>
            </a:r>
            <a:endParaRPr/>
          </a:p>
        </p:txBody>
      </p:sp>
      <p:sp>
        <p:nvSpPr>
          <p:cNvPr id="120" name="Google Shape;120;p30"/>
          <p:cNvSpPr txBox="1"/>
          <p:nvPr>
            <p:ph type="title"/>
          </p:nvPr>
        </p:nvSpPr>
        <p:spPr>
          <a:xfrm>
            <a:off x="692525" y="25792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 es concurrencia?</a:t>
            </a:r>
            <a:br>
              <a:rPr lang="en"/>
            </a:br>
            <a:endParaRPr/>
          </a:p>
        </p:txBody>
      </p:sp>
      <p:sp>
        <p:nvSpPr>
          <p:cNvPr id="121" name="Google Shape;121;p30"/>
          <p:cNvSpPr txBox="1"/>
          <p:nvPr/>
        </p:nvSpPr>
        <p:spPr>
          <a:xfrm>
            <a:off x="692525" y="3173525"/>
            <a:ext cx="566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Se hace una tarea despues de la otra</a:t>
            </a:r>
            <a:endParaRPr sz="23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1"/>
          <p:cNvSpPr txBox="1"/>
          <p:nvPr>
            <p:ph type="title"/>
          </p:nvPr>
        </p:nvSpPr>
        <p:spPr>
          <a:xfrm>
            <a:off x="1783825" y="149146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Bloqueante y No Bloqueante:</a:t>
            </a:r>
            <a:endParaRPr/>
          </a:p>
        </p:txBody>
      </p:sp>
      <p:sp>
        <p:nvSpPr>
          <p:cNvPr id="127" name="Google Shape;127;p31"/>
          <p:cNvSpPr txBox="1"/>
          <p:nvPr>
            <p:ph type="title"/>
          </p:nvPr>
        </p:nvSpPr>
        <p:spPr>
          <a:xfrm>
            <a:off x="227350" y="1177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ASINCRONISMO EN JS</a:t>
            </a:r>
            <a:endParaRPr/>
          </a:p>
        </p:txBody>
      </p:sp>
      <p:sp>
        <p:nvSpPr>
          <p:cNvPr id="128" name="Google Shape;128;p31"/>
          <p:cNvSpPr txBox="1"/>
          <p:nvPr/>
        </p:nvSpPr>
        <p:spPr>
          <a:xfrm>
            <a:off x="532975" y="2064175"/>
            <a:ext cx="3172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Nunito"/>
                <a:ea typeface="Nunito"/>
                <a:cs typeface="Nunito"/>
                <a:sym typeface="Nunito"/>
              </a:rPr>
              <a:t>Una tarea no devuelve el control hasta que se ha completado.</a:t>
            </a:r>
            <a:endParaRPr sz="2000">
              <a:latin typeface="Nunito"/>
              <a:ea typeface="Nunito"/>
              <a:cs typeface="Nunito"/>
              <a:sym typeface="Nunito"/>
            </a:endParaRPr>
          </a:p>
        </p:txBody>
      </p:sp>
      <p:sp>
        <p:nvSpPr>
          <p:cNvPr id="129" name="Google Shape;129;p31"/>
          <p:cNvSpPr txBox="1"/>
          <p:nvPr/>
        </p:nvSpPr>
        <p:spPr>
          <a:xfrm>
            <a:off x="4018500" y="2064175"/>
            <a:ext cx="4542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Nunito"/>
                <a:ea typeface="Nunito"/>
                <a:cs typeface="Nunito"/>
                <a:sym typeface="Nunito"/>
              </a:rPr>
              <a:t>Una tarea devuelve inmediatamente con independencia del resultado…</a:t>
            </a:r>
            <a:br>
              <a:rPr lang="en" sz="2000">
                <a:latin typeface="Nunito"/>
                <a:ea typeface="Nunito"/>
                <a:cs typeface="Nunito"/>
                <a:sym typeface="Nunito"/>
              </a:rPr>
            </a:br>
            <a:r>
              <a:rPr lang="en" sz="2000">
                <a:latin typeface="Nunito"/>
                <a:ea typeface="Nunito"/>
                <a:cs typeface="Nunito"/>
                <a:sym typeface="Nunito"/>
              </a:rPr>
              <a:t>Si completo devuelve los datos, si no, un error</a:t>
            </a:r>
            <a:endParaRPr sz="20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2"/>
          <p:cNvSpPr txBox="1"/>
          <p:nvPr>
            <p:ph type="title"/>
          </p:nvPr>
        </p:nvSpPr>
        <p:spPr>
          <a:xfrm>
            <a:off x="227350" y="1177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ASINCRONISMO EN JS</a:t>
            </a:r>
            <a:endParaRPr/>
          </a:p>
        </p:txBody>
      </p:sp>
      <p:sp>
        <p:nvSpPr>
          <p:cNvPr id="135" name="Google Shape;135;p32"/>
          <p:cNvSpPr txBox="1"/>
          <p:nvPr>
            <p:ph type="title"/>
          </p:nvPr>
        </p:nvSpPr>
        <p:spPr>
          <a:xfrm>
            <a:off x="506275" y="106909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 sincronismo?</a:t>
            </a:r>
            <a:endParaRPr/>
          </a:p>
        </p:txBody>
      </p:sp>
      <p:sp>
        <p:nvSpPr>
          <p:cNvPr id="136" name="Google Shape;136;p32"/>
          <p:cNvSpPr txBox="1"/>
          <p:nvPr/>
        </p:nvSpPr>
        <p:spPr>
          <a:xfrm>
            <a:off x="799000" y="1506450"/>
            <a:ext cx="76644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Nunito"/>
                <a:ea typeface="Nunito"/>
                <a:cs typeface="Nunito"/>
                <a:sym typeface="Nunito"/>
              </a:rPr>
              <a:t>Las tareas se ejecutan de forma secuencial, se debe esperar a que se complete para continuar con la siguiente tarea. (python y php)</a:t>
            </a:r>
            <a:endParaRPr sz="2300">
              <a:latin typeface="Nunito"/>
              <a:ea typeface="Nunito"/>
              <a:cs typeface="Nunito"/>
              <a:sym typeface="Nunito"/>
            </a:endParaRPr>
          </a:p>
        </p:txBody>
      </p:sp>
      <p:sp>
        <p:nvSpPr>
          <p:cNvPr id="137" name="Google Shape;137;p32"/>
          <p:cNvSpPr txBox="1"/>
          <p:nvPr>
            <p:ph type="title"/>
          </p:nvPr>
        </p:nvSpPr>
        <p:spPr>
          <a:xfrm>
            <a:off x="370900" y="28542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Entonces… En el asincronismo:</a:t>
            </a:r>
            <a:endParaRPr/>
          </a:p>
        </p:txBody>
      </p:sp>
      <p:sp>
        <p:nvSpPr>
          <p:cNvPr id="138" name="Google Shape;138;p32"/>
          <p:cNvSpPr txBox="1"/>
          <p:nvPr/>
        </p:nvSpPr>
        <p:spPr>
          <a:xfrm>
            <a:off x="875275" y="3426925"/>
            <a:ext cx="7664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Nunito"/>
                <a:ea typeface="Nunito"/>
                <a:cs typeface="Nunito"/>
                <a:sym typeface="Nunito"/>
              </a:rPr>
              <a:t>Las tareas pueden ser realizadas más tarde, lo que hace posible que una respuesta sea procesada en diferido.</a:t>
            </a:r>
            <a:endParaRPr sz="23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3"/>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 Loop / Bucle de eventos</a:t>
            </a:r>
            <a:endParaRPr/>
          </a:p>
        </p:txBody>
      </p:sp>
      <p:sp>
        <p:nvSpPr>
          <p:cNvPr id="144" name="Google Shape;144;p33"/>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solidFill>
                  <a:schemeClr val="lt1"/>
                </a:solidFill>
              </a:rPr>
              <a:t>JavaScript poseé un modelo de concurrencia basado en un "loop de eventos".</a:t>
            </a:r>
            <a:endParaRPr sz="1500"/>
          </a:p>
          <a:p>
            <a:pPr indent="-323850" lvl="0" marL="457200" rtl="0" algn="l">
              <a:spcBef>
                <a:spcPts val="0"/>
              </a:spcBef>
              <a:spcAft>
                <a:spcPts val="0"/>
              </a:spcAft>
              <a:buSzPts val="1500"/>
              <a:buChar char="●"/>
            </a:pPr>
            <a:r>
              <a:rPr lang="en" sz="1500"/>
              <a:t>Es el motor.</a:t>
            </a:r>
            <a:endParaRPr sz="1500"/>
          </a:p>
          <a:p>
            <a:pPr indent="-323850" lvl="0" marL="457200" rtl="0" algn="l">
              <a:spcBef>
                <a:spcPts val="0"/>
              </a:spcBef>
              <a:spcAft>
                <a:spcPts val="0"/>
              </a:spcAft>
              <a:buSzPts val="1500"/>
              <a:buChar char="●"/>
            </a:pPr>
            <a:r>
              <a:rPr lang="en" sz="1500"/>
              <a:t>Está al pendiente de que elementos se pasan a la cola o a la pila de ejecución.</a:t>
            </a:r>
            <a:endParaRPr sz="1500"/>
          </a:p>
          <a:p>
            <a:pPr indent="-323850" lvl="0" marL="457200" rtl="0" algn="l">
              <a:spcBef>
                <a:spcPts val="0"/>
              </a:spcBef>
              <a:spcAft>
                <a:spcPts val="0"/>
              </a:spcAft>
              <a:buSzPts val="1500"/>
              <a:buChar char="●"/>
            </a:pPr>
            <a:r>
              <a:rPr lang="en" sz="1500"/>
              <a:t>Es el encargado de entender el orden de ejecución.</a:t>
            </a:r>
            <a:endParaRPr sz="1500"/>
          </a:p>
          <a:p>
            <a:pPr indent="-323850" lvl="0" marL="457200" rtl="0" algn="l">
              <a:spcBef>
                <a:spcPts val="0"/>
              </a:spcBef>
              <a:spcAft>
                <a:spcPts val="0"/>
              </a:spcAft>
              <a:buSzPts val="1500"/>
              <a:buChar char="●"/>
            </a:pPr>
            <a:r>
              <a:rPr lang="en" sz="1500"/>
              <a:t>Nunca interrumpe otros programas en ejecución. </a:t>
            </a:r>
            <a:r>
              <a:rPr lang="en" sz="1100"/>
              <a:t>por ejemplo, puede esperar el resultado de una consulta a base de datos y seguir procesando interacciones del usuario (clics)</a:t>
            </a:r>
            <a:endParaRPr sz="1100"/>
          </a:p>
        </p:txBody>
      </p:sp>
      <p:pic>
        <p:nvPicPr>
          <p:cNvPr id="145" name="Google Shape;145;p33"/>
          <p:cNvPicPr preferRelativeResize="0"/>
          <p:nvPr/>
        </p:nvPicPr>
        <p:blipFill>
          <a:blip r:embed="rId3">
            <a:alphaModFix/>
          </a:blip>
          <a:stretch>
            <a:fillRect/>
          </a:stretch>
        </p:blipFill>
        <p:spPr>
          <a:xfrm>
            <a:off x="107725" y="1151750"/>
            <a:ext cx="4295375" cy="2509950"/>
          </a:xfrm>
          <a:prstGeom prst="rect">
            <a:avLst/>
          </a:prstGeom>
          <a:noFill/>
          <a:ln>
            <a:noFill/>
          </a:ln>
        </p:spPr>
      </p:pic>
      <p:sp>
        <p:nvSpPr>
          <p:cNvPr id="146" name="Google Shape;146;p33"/>
          <p:cNvSpPr txBox="1"/>
          <p:nvPr/>
        </p:nvSpPr>
        <p:spPr>
          <a:xfrm>
            <a:off x="236875" y="118425"/>
            <a:ext cx="416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El bucle de eventos es un patrón de diseño que espera y distribuye eventos o mensajes en un programa.</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4"/>
          <p:cNvSpPr txBox="1"/>
          <p:nvPr>
            <p:ph type="ctrTitle"/>
          </p:nvPr>
        </p:nvSpPr>
        <p:spPr>
          <a:xfrm>
            <a:off x="311700" y="14217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Hilos de Ejecución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35"/>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Concurrencia y Paralelismo</a:t>
            </a:r>
            <a:endParaRPr b="1">
              <a:latin typeface="Montserrat"/>
              <a:ea typeface="Montserrat"/>
              <a:cs typeface="Montserrat"/>
              <a:sym typeface="Montserrat"/>
            </a:endParaRPr>
          </a:p>
        </p:txBody>
      </p:sp>
      <p:sp>
        <p:nvSpPr>
          <p:cNvPr id="157" name="Google Shape;157;p35"/>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Concurrencia: </a:t>
            </a:r>
            <a:r>
              <a:rPr lang="en" sz="1800"/>
              <a:t>Cuando dos o más tareas progresan simultáneamente.</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b="1" lang="en" sz="1800"/>
              <a:t>Paralelismo</a:t>
            </a:r>
            <a:r>
              <a:rPr lang="en" sz="1800"/>
              <a:t>: Cuando dos o más tareas se ejecutan, literalmente, a la vez, en el mismo instante de tiempo</a:t>
            </a:r>
            <a:endParaRPr sz="1800"/>
          </a:p>
          <a:p>
            <a:pPr indent="0" lvl="0" marL="0" rtl="0" algn="l">
              <a:spcBef>
                <a:spcPts val="1600"/>
              </a:spcBef>
              <a:spcAft>
                <a:spcPts val="1600"/>
              </a:spcAft>
              <a:buNone/>
            </a:pPr>
            <a:r>
              <a:t/>
            </a:r>
            <a:endParaRPr sz="1800"/>
          </a:p>
        </p:txBody>
      </p:sp>
      <p:pic>
        <p:nvPicPr>
          <p:cNvPr id="158" name="Google Shape;158;p35"/>
          <p:cNvPicPr preferRelativeResize="0"/>
          <p:nvPr/>
        </p:nvPicPr>
        <p:blipFill rotWithShape="1">
          <a:blip r:embed="rId3">
            <a:alphaModFix/>
          </a:blip>
          <a:srcRect b="4709" l="4681" r="4409" t="4373"/>
          <a:stretch/>
        </p:blipFill>
        <p:spPr>
          <a:xfrm>
            <a:off x="0" y="875075"/>
            <a:ext cx="4524451" cy="34516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 F">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