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unito"/>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7098f3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7098f3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Autor: César Guerra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a5ad328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a5ad328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d7098f33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d7098f33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a5ad328a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a5ad328a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a5ad328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a5ad328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a5ad328a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a5ad328a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a5ad32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a5ad32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2387067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238706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a5ad328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a5ad328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a5ad328a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a5ad328a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Referencia: https://codearmy.co/que-es-el-callback-hell-y-como-evitarlo-4af418a6ed14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4af35c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af35c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a5ad328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a5ad328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d7098f33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d7098f33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caso de las promesas es un poco mas complejo de explicar, pero se puede ocupar el siguiente ejemplo: </a:t>
            </a:r>
            <a:endParaRPr/>
          </a:p>
          <a:p>
            <a:pPr indent="0" lvl="0" marL="0" rtl="0" algn="l">
              <a:spcBef>
                <a:spcPts val="0"/>
              </a:spcBef>
              <a:spcAft>
                <a:spcPts val="0"/>
              </a:spcAft>
              <a:buNone/>
            </a:pPr>
            <a:r>
              <a:t/>
            </a:r>
            <a:endParaRPr/>
          </a:p>
          <a:p>
            <a:pPr indent="0" lvl="0" marL="0" rtl="0" algn="l">
              <a:lnSpc>
                <a:spcPct val="160000"/>
              </a:lnSpc>
              <a:spcBef>
                <a:spcPts val="1100"/>
              </a:spcBef>
              <a:spcAft>
                <a:spcPts val="0"/>
              </a:spcAft>
              <a:buClr>
                <a:schemeClr val="dk1"/>
              </a:buClr>
              <a:buSzPts val="1100"/>
              <a:buFont typeface="Arial"/>
              <a:buNone/>
            </a:pPr>
            <a:r>
              <a:rPr lang="en" sz="1500">
                <a:solidFill>
                  <a:srgbClr val="1C3643"/>
                </a:solidFill>
              </a:rPr>
              <a:t>Supongamos que vamos a comprar comida a un restaurante de comida rápida, cuando terminamos de pagar por nuestra comida nos dan un ticket con un número, cuando llamen a ese número podemos entonces ir a buscar nuestra comida.</a:t>
            </a:r>
            <a:endParaRPr sz="1500">
              <a:solidFill>
                <a:srgbClr val="1C3643"/>
              </a:solidFill>
            </a:endParaRPr>
          </a:p>
          <a:p>
            <a:pPr indent="0" lvl="0" marL="0" rtl="0" algn="l">
              <a:lnSpc>
                <a:spcPct val="160000"/>
              </a:lnSpc>
              <a:spcBef>
                <a:spcPts val="1100"/>
              </a:spcBef>
              <a:spcAft>
                <a:spcPts val="0"/>
              </a:spcAft>
              <a:buClr>
                <a:schemeClr val="dk1"/>
              </a:buClr>
              <a:buSzPts val="1100"/>
              <a:buFont typeface="Arial"/>
              <a:buNone/>
            </a:pPr>
            <a:r>
              <a:rPr lang="en" sz="1500">
                <a:solidFill>
                  <a:srgbClr val="1C3643"/>
                </a:solidFill>
              </a:rPr>
              <a:t>Ese ticket que nos dieron es nuestra promesa, ese ticket nos indica que eventualmente vamos a tener nuestra comida, pero que todavía no la tenemos. Cuando llaman a ese número para que vayamos a buscar la comida entonces quiere decir que la promesa se completó. Pero resulta que una promesa se puede completar correctamente o puede ocurrir un error, ¿Qué error puede ocurrir en nuestro caso? Por ejemplo puede pasar que el restaurante no tenga más comida, entonces cuando nos llamen con nuestro número pueden pasar dos cosas.</a:t>
            </a:r>
            <a:endParaRPr sz="1500">
              <a:solidFill>
                <a:srgbClr val="1C3643"/>
              </a:solidFill>
            </a:endParaRPr>
          </a:p>
          <a:p>
            <a:pPr indent="-323850" lvl="0" marL="457200" rtl="0" algn="l">
              <a:lnSpc>
                <a:spcPct val="160000"/>
              </a:lnSpc>
              <a:spcBef>
                <a:spcPts val="1100"/>
              </a:spcBef>
              <a:spcAft>
                <a:spcPts val="0"/>
              </a:spcAft>
              <a:buClr>
                <a:srgbClr val="1C3643"/>
              </a:buClr>
              <a:buSzPts val="1500"/>
              <a:buAutoNum type="arabicPeriod"/>
            </a:pPr>
            <a:r>
              <a:rPr lang="en" sz="1500">
                <a:solidFill>
                  <a:srgbClr val="1C3643"/>
                </a:solidFill>
              </a:rPr>
              <a:t>Nuestro pedido se resuelve y obtenemos la comida.</a:t>
            </a:r>
            <a:endParaRPr sz="1500">
              <a:solidFill>
                <a:srgbClr val="1C3643"/>
              </a:solidFill>
            </a:endParaRPr>
          </a:p>
          <a:p>
            <a:pPr indent="-323850" lvl="0" marL="457200" rtl="0" algn="l">
              <a:lnSpc>
                <a:spcPct val="160000"/>
              </a:lnSpc>
              <a:spcBef>
                <a:spcPts val="0"/>
              </a:spcBef>
              <a:spcAft>
                <a:spcPts val="0"/>
              </a:spcAft>
              <a:buClr>
                <a:srgbClr val="1C3643"/>
              </a:buClr>
              <a:buSzPts val="1500"/>
              <a:buAutoNum type="arabicPeriod"/>
            </a:pPr>
            <a:r>
              <a:rPr lang="en" sz="1500">
                <a:solidFill>
                  <a:srgbClr val="1C3643"/>
                </a:solidFill>
              </a:rPr>
              <a:t>Nuestro pedido es rechazado y obtenemos una razón del por qué.</a:t>
            </a:r>
            <a:endParaRPr sz="1500">
              <a:solidFill>
                <a:srgbClr val="1C3643"/>
              </a:solidFill>
            </a:endParaRPr>
          </a:p>
          <a:p>
            <a:pPr indent="0" lvl="0" marL="0" rtl="0" algn="l">
              <a:spcBef>
                <a:spcPts val="11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a5ad328a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a5ad328a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a5ad328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a5ad328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a5ad328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a5ad328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0" name="Google Shape;10;p2"/>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1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1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3" name="Google Shape;43;p11"/>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p:cSld name="TITLE_AND_TWO_COLUMNS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311700" y="1152475"/>
            <a:ext cx="8481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7" name="Google Shape;47;p12"/>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0" name="Google Shape;50;p13"/>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p:cSld name="TITLE_ONLY_1">
    <p:bg>
      <p:bgPr>
        <a:blipFill>
          <a:blip r:embed="rId2">
            <a:alphaModFix/>
          </a:blip>
          <a:stretch>
            <a:fillRect/>
          </a:stretch>
        </a:blipFill>
      </p:bgPr>
    </p:bg>
    <p:spTree>
      <p:nvGrpSpPr>
        <p:cNvPr id="51" name="Shape 51"/>
        <p:cNvGrpSpPr/>
        <p:nvPr/>
      </p:nvGrpSpPr>
      <p:grpSpPr>
        <a:xfrm>
          <a:off x="0" y="0"/>
          <a:ext cx="0" cy="0"/>
          <a:chOff x="0" y="0"/>
          <a:chExt cx="0" cy="0"/>
        </a:xfrm>
      </p:grpSpPr>
      <p:pic>
        <p:nvPicPr>
          <p:cNvPr id="52" name="Google Shape;52;p14"/>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p:cSld name="ONE_COLUMN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5"/>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p:cSld name="ONE_COLUMN_TEX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6"/>
          <p:cNvSpPr txBox="1"/>
          <p:nvPr>
            <p:ph type="title"/>
          </p:nvPr>
        </p:nvSpPr>
        <p:spPr>
          <a:xfrm>
            <a:off x="363500"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6"/>
          <p:cNvSpPr txBox="1"/>
          <p:nvPr>
            <p:ph idx="1" type="body"/>
          </p:nvPr>
        </p:nvSpPr>
        <p:spPr>
          <a:xfrm>
            <a:off x="363500"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7CC3"/>
              </a:buClr>
              <a:buSzPts val="4800"/>
              <a:buNone/>
              <a:defRPr sz="4800">
                <a:solidFill>
                  <a:srgbClr val="8E7CC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61" name="Google Shape;61;p17"/>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18"/>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8E7CC3"/>
              </a:buClr>
              <a:buSzPts val="12000"/>
              <a:buNone/>
              <a:defRPr sz="12000">
                <a:solidFill>
                  <a:srgbClr val="8E7CC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 name="Google Shape;66;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pic>
        <p:nvPicPr>
          <p:cNvPr id="67" name="Google Shape;67;p19"/>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pic>
        <p:nvPicPr>
          <p:cNvPr id="69" name="Google Shape;69;p20"/>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in logo">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3" name="Google Shape;13;p3"/>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70" name="Shape 70"/>
        <p:cNvGrpSpPr/>
        <p:nvPr/>
      </p:nvGrpSpPr>
      <p:grpSpPr>
        <a:xfrm>
          <a:off x="0" y="0"/>
          <a:ext cx="0" cy="0"/>
          <a:chOff x="0" y="0"/>
          <a:chExt cx="0" cy="0"/>
        </a:xfrm>
      </p:grpSpPr>
      <p:sp>
        <p:nvSpPr>
          <p:cNvPr id="71" name="Google Shape;7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 name="Google Shape;7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74" name="Shape 74"/>
        <p:cNvGrpSpPr/>
        <p:nvPr/>
      </p:nvGrpSpPr>
      <p:grpSpPr>
        <a:xfrm>
          <a:off x="0" y="0"/>
          <a:ext cx="0" cy="0"/>
          <a:chOff x="0" y="0"/>
          <a:chExt cx="0" cy="0"/>
        </a:xfrm>
      </p:grpSpPr>
      <p:sp>
        <p:nvSpPr>
          <p:cNvPr id="75" name="Google Shape;75;p2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type="ctrTitle"/>
          </p:nvPr>
        </p:nvSpPr>
        <p:spPr>
          <a:xfrm>
            <a:off x="390525" y="1819275"/>
            <a:ext cx="8222100" cy="933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8" name="Google Shape;78;p2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9" name="Google Shape;7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1">
  <p:cSld name="TITLE_1_1">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82" name="Google Shape;82;p23"/>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1">
  <p:cSld name="TITLE_AND_TWO_COLUMNS_1_1">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2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41848"/>
              </a:buClr>
              <a:buSzPts val="2400"/>
              <a:buNone/>
              <a:defRPr>
                <a:solidFill>
                  <a:srgbClr val="441848"/>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24"/>
          <p:cNvSpPr txBox="1"/>
          <p:nvPr>
            <p:ph idx="1" type="body"/>
          </p:nvPr>
        </p:nvSpPr>
        <p:spPr>
          <a:xfrm>
            <a:off x="311700" y="1152475"/>
            <a:ext cx="8481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86" name="Google Shape;86;p24"/>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1">
  <p:cSld name="TITLE_ONLY_1_1">
    <p:bg>
      <p:bgPr>
        <a:blipFill>
          <a:blip r:embed="rId2">
            <a:alphaModFix/>
          </a:blip>
          <a:stretch>
            <a:fillRect/>
          </a:stretch>
        </a:blipFill>
      </p:bgPr>
    </p:bg>
    <p:spTree>
      <p:nvGrpSpPr>
        <p:cNvPr id="87" name="Shape 87"/>
        <p:cNvGrpSpPr/>
        <p:nvPr/>
      </p:nvGrpSpPr>
      <p:grpSpPr>
        <a:xfrm>
          <a:off x="0" y="0"/>
          <a:ext cx="0" cy="0"/>
          <a:chOff x="0" y="0"/>
          <a:chExt cx="0" cy="0"/>
        </a:xfrm>
      </p:grpSpPr>
      <p:pic>
        <p:nvPicPr>
          <p:cNvPr id="88" name="Google Shape;88;p25"/>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1">
  <p:cSld name="TITLE_ONLY_1_2">
    <p:bg>
      <p:bgPr>
        <a:blipFill>
          <a:blip r:embed="rId2">
            <a:alphaModFix/>
          </a:blip>
          <a:stretch>
            <a:fillRect/>
          </a:stretch>
        </a:blipFill>
      </p:bgPr>
    </p:bg>
    <p:spTree>
      <p:nvGrpSpPr>
        <p:cNvPr id="89" name="Shape 89"/>
        <p:cNvGrpSpPr/>
        <p:nvPr/>
      </p:nvGrpSpPr>
      <p:grpSpPr>
        <a:xfrm>
          <a:off x="0" y="0"/>
          <a:ext cx="0" cy="0"/>
          <a:chOff x="0" y="0"/>
          <a:chExt cx="0" cy="0"/>
        </a:xfrm>
      </p:grpSpPr>
      <p:pic>
        <p:nvPicPr>
          <p:cNvPr id="90" name="Google Shape;90;p26"/>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91" name="Google Shape;91;p26"/>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41848"/>
              </a:buClr>
              <a:buSzPts val="2400"/>
              <a:buNone/>
              <a:defRPr>
                <a:solidFill>
                  <a:srgbClr val="441848"/>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240100" y="821550"/>
            <a:ext cx="7786800" cy="603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4"/>
          <p:cNvSpPr txBox="1"/>
          <p:nvPr>
            <p:ph idx="1" type="subTitle"/>
          </p:nvPr>
        </p:nvSpPr>
        <p:spPr>
          <a:xfrm>
            <a:off x="265500" y="1424850"/>
            <a:ext cx="54843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 name="Google Shape;17;p4"/>
          <p:cNvSpPr txBox="1"/>
          <p:nvPr>
            <p:ph idx="2" type="body"/>
          </p:nvPr>
        </p:nvSpPr>
        <p:spPr>
          <a:xfrm>
            <a:off x="311700" y="2155325"/>
            <a:ext cx="3999900" cy="241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es" type="tx">
  <p:cSld name="TITLE_AND_BOD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4293025" y="1547775"/>
            <a:ext cx="3468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 name="Google Shape;20;p5"/>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1" name="Google Shape;21;p5"/>
          <p:cNvSpPr txBox="1"/>
          <p:nvPr>
            <p:ph idx="1" type="subTitle"/>
          </p:nvPr>
        </p:nvSpPr>
        <p:spPr>
          <a:xfrm>
            <a:off x="4293025" y="2921425"/>
            <a:ext cx="26631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
  <p:cSld name="TITLE_AND_BODY_2">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id="23" name="Google Shape;23;p6"/>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4" name="Google Shape;24;p6"/>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p:cSld name="TITLE_AND_BODY_2_1">
    <p:bg>
      <p:bgPr>
        <a:blipFill>
          <a:blip r:embed="rId2">
            <a:alphaModFix/>
          </a:blip>
          <a:stretch>
            <a:fillRect/>
          </a:stretch>
        </a:blipFill>
      </p:bgPr>
    </p:bg>
    <p:spTree>
      <p:nvGrpSpPr>
        <p:cNvPr id="25" name="Shape 25"/>
        <p:cNvGrpSpPr/>
        <p:nvPr/>
      </p:nvGrpSpPr>
      <p:grpSpPr>
        <a:xfrm>
          <a:off x="0" y="0"/>
          <a:ext cx="0" cy="0"/>
          <a:chOff x="0" y="0"/>
          <a:chExt cx="0" cy="0"/>
        </a:xfrm>
      </p:grpSpPr>
      <p:pic>
        <p:nvPicPr>
          <p:cNvPr id="26" name="Google Shape;26;p7"/>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7" name="Google Shape;27;p7"/>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1">
  <p:cSld name="TITLE_AND_BODY_2_1_1">
    <p:bg>
      <p:bgPr>
        <a:blipFill>
          <a:blip r:embed="rId2">
            <a:alphaModFix/>
          </a:blip>
          <a:stretch>
            <a:fillRect/>
          </a:stretch>
        </a:blipFill>
      </p:bgPr>
    </p:bg>
    <p:spTree>
      <p:nvGrpSpPr>
        <p:cNvPr id="28" name="Shape 28"/>
        <p:cNvGrpSpPr/>
        <p:nvPr/>
      </p:nvGrpSpPr>
      <p:grpSpPr>
        <a:xfrm>
          <a:off x="0" y="0"/>
          <a:ext cx="0" cy="0"/>
          <a:chOff x="0" y="0"/>
          <a:chExt cx="0" cy="0"/>
        </a:xfrm>
      </p:grpSpPr>
      <p:pic>
        <p:nvPicPr>
          <p:cNvPr id="29" name="Google Shape;29;p8"/>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0" name="Google Shape;30;p8"/>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p:cSld name="TITLE_AND_BODY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9"/>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4" name="Google Shape;34;p9"/>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p:cSld name="TITLE_AND_BODY_1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0"/>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7" name="Google Shape;37;p10"/>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8" name="Google Shape;38;p10"/>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8.png"/><Relationship Id="rId5"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7"/>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Promesas</a:t>
            </a:r>
            <a:endParaRPr b="1">
              <a:latin typeface="Montserrat"/>
              <a:ea typeface="Montserrat"/>
              <a:cs typeface="Montserrat"/>
              <a:sym typeface="Montserrat"/>
            </a:endParaRPr>
          </a:p>
        </p:txBody>
      </p:sp>
      <p:sp>
        <p:nvSpPr>
          <p:cNvPr id="97" name="Google Shape;97;p27"/>
          <p:cNvSpPr txBox="1"/>
          <p:nvPr/>
        </p:nvSpPr>
        <p:spPr>
          <a:xfrm>
            <a:off x="2580250" y="4640550"/>
            <a:ext cx="3862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FFFF"/>
                </a:solidFill>
                <a:latin typeface="Nunito"/>
                <a:ea typeface="Nunito"/>
                <a:cs typeface="Nunito"/>
                <a:sym typeface="Nunito"/>
              </a:rPr>
              <a:t>Elaborado por: César Guerra</a:t>
            </a:r>
            <a:endParaRPr sz="9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EJECUTANDO una Promesa</a:t>
            </a:r>
            <a:endParaRPr/>
          </a:p>
        </p:txBody>
      </p:sp>
      <p:sp>
        <p:nvSpPr>
          <p:cNvPr id="167" name="Google Shape;167;p36"/>
          <p:cNvSpPr txBox="1"/>
          <p:nvPr>
            <p:ph idx="1" type="body"/>
          </p:nvPr>
        </p:nvSpPr>
        <p:spPr>
          <a:xfrm>
            <a:off x="4976575" y="1077650"/>
            <a:ext cx="3852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Podemos ejecutar una promesa por medio de los métodos </a:t>
            </a:r>
            <a:r>
              <a:rPr b="1" lang="en" sz="1900"/>
              <a:t>then </a:t>
            </a:r>
            <a:r>
              <a:rPr lang="en" sz="1900"/>
              <a:t>y </a:t>
            </a:r>
            <a:r>
              <a:rPr b="1" lang="en" sz="1900"/>
              <a:t>catch</a:t>
            </a:r>
            <a:r>
              <a:rPr lang="en" sz="1900"/>
              <a:t>.</a:t>
            </a:r>
            <a:endParaRPr sz="1900"/>
          </a:p>
          <a:p>
            <a:pPr indent="0" lvl="0" marL="0" rtl="0" algn="l">
              <a:spcBef>
                <a:spcPts val="1600"/>
              </a:spcBef>
              <a:spcAft>
                <a:spcPts val="0"/>
              </a:spcAft>
              <a:buNone/>
            </a:pPr>
            <a:r>
              <a:rPr b="1" lang="en" sz="1500"/>
              <a:t>Funciona muy similar a la lógica de if/else.</a:t>
            </a:r>
            <a:endParaRPr b="1" sz="1500"/>
          </a:p>
          <a:p>
            <a:pPr indent="0" lvl="0" marL="0" rtl="0" algn="l">
              <a:spcBef>
                <a:spcPts val="1600"/>
              </a:spcBef>
              <a:spcAft>
                <a:spcPts val="0"/>
              </a:spcAft>
              <a:buNone/>
            </a:pPr>
            <a:r>
              <a:rPr b="1" lang="en" sz="1500"/>
              <a:t>.then:</a:t>
            </a:r>
            <a:r>
              <a:rPr lang="en" sz="1500"/>
              <a:t> es el código </a:t>
            </a:r>
            <a:r>
              <a:rPr lang="en" sz="1500"/>
              <a:t>que</a:t>
            </a:r>
            <a:r>
              <a:rPr lang="en" sz="1500"/>
              <a:t> se ejecuta cuando se resuelve la promesa de forma satisfactoria (fullfilled).</a:t>
            </a:r>
            <a:endParaRPr sz="1500"/>
          </a:p>
          <a:p>
            <a:pPr indent="0" lvl="0" marL="0" rtl="0" algn="l">
              <a:spcBef>
                <a:spcPts val="1600"/>
              </a:spcBef>
              <a:spcAft>
                <a:spcPts val="1600"/>
              </a:spcAft>
              <a:buNone/>
            </a:pPr>
            <a:r>
              <a:rPr b="1" lang="en" sz="1500"/>
              <a:t>.catch: </a:t>
            </a:r>
            <a:r>
              <a:rPr lang="en" sz="1500"/>
              <a:t>si la promesa no se resuelve (rejected) ejecutara esta parte del código.</a:t>
            </a:r>
            <a:endParaRPr sz="1500"/>
          </a:p>
        </p:txBody>
      </p:sp>
      <p:pic>
        <p:nvPicPr>
          <p:cNvPr id="168" name="Google Shape;168;p36"/>
          <p:cNvPicPr preferRelativeResize="0"/>
          <p:nvPr/>
        </p:nvPicPr>
        <p:blipFill rotWithShape="1">
          <a:blip r:embed="rId3">
            <a:alphaModFix/>
          </a:blip>
          <a:srcRect b="6959" l="9117" r="5826" t="9498"/>
          <a:stretch/>
        </p:blipFill>
        <p:spPr>
          <a:xfrm>
            <a:off x="325050" y="396050"/>
            <a:ext cx="4576676" cy="4201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7"/>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Ejemplo</a:t>
            </a:r>
            <a:endParaRPr b="1">
              <a:latin typeface="Montserrat"/>
              <a:ea typeface="Montserrat"/>
              <a:cs typeface="Montserrat"/>
              <a:sym typeface="Montserrat"/>
            </a:endParaRPr>
          </a:p>
        </p:txBody>
      </p:sp>
      <p:pic>
        <p:nvPicPr>
          <p:cNvPr id="174" name="Google Shape;174;p37"/>
          <p:cNvPicPr preferRelativeResize="0"/>
          <p:nvPr/>
        </p:nvPicPr>
        <p:blipFill rotWithShape="1">
          <a:blip r:embed="rId3">
            <a:alphaModFix/>
          </a:blip>
          <a:srcRect b="0" l="0" r="0" t="0"/>
          <a:stretch/>
        </p:blipFill>
        <p:spPr>
          <a:xfrm>
            <a:off x="1860200" y="960825"/>
            <a:ext cx="5553500" cy="4030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ph type="ctrTitle"/>
          </p:nvPr>
        </p:nvSpPr>
        <p:spPr>
          <a:xfrm>
            <a:off x="311700" y="15741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Encadenamiento</a:t>
            </a:r>
            <a:endParaRPr/>
          </a:p>
          <a:p>
            <a:pPr indent="0" lvl="0" marL="0" rtl="0" algn="ctr">
              <a:spcBef>
                <a:spcPts val="0"/>
              </a:spcBef>
              <a:spcAft>
                <a:spcPts val="0"/>
              </a:spcAft>
              <a:buNone/>
            </a:pPr>
            <a:r>
              <a:rPr lang="en"/>
              <a:t>de Promesas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Encademiento de Promesas</a:t>
            </a:r>
            <a:endParaRPr/>
          </a:p>
        </p:txBody>
      </p:sp>
      <p:sp>
        <p:nvSpPr>
          <p:cNvPr id="185" name="Google Shape;185;p39"/>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Una necesidad común es el ejecutar dos o más operaciones asíncronas seguidas, donde cada operación posterior se inicia cuando la operación previa tiene éxito, con el resultado del paso previo. </a:t>
            </a:r>
            <a:endParaRPr sz="1800"/>
          </a:p>
          <a:p>
            <a:pPr indent="0" lvl="0" marL="0" rtl="0" algn="l">
              <a:spcBef>
                <a:spcPts val="1600"/>
              </a:spcBef>
              <a:spcAft>
                <a:spcPts val="1600"/>
              </a:spcAft>
              <a:buNone/>
            </a:pPr>
            <a:r>
              <a:rPr lang="en" sz="1800"/>
              <a:t>Logramos esto creando una cadena de objetos promises.</a:t>
            </a:r>
            <a:endParaRPr sz="1800"/>
          </a:p>
        </p:txBody>
      </p:sp>
      <p:pic>
        <p:nvPicPr>
          <p:cNvPr id="186" name="Google Shape;186;p39"/>
          <p:cNvPicPr preferRelativeResize="0"/>
          <p:nvPr/>
        </p:nvPicPr>
        <p:blipFill>
          <a:blip r:embed="rId3">
            <a:alphaModFix/>
          </a:blip>
          <a:stretch>
            <a:fillRect/>
          </a:stretch>
        </p:blipFill>
        <p:spPr>
          <a:xfrm>
            <a:off x="136200" y="1617650"/>
            <a:ext cx="4204274" cy="22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0"/>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de </a:t>
            </a:r>
            <a:r>
              <a:rPr lang="en"/>
              <a:t>cómo</a:t>
            </a:r>
            <a:r>
              <a:rPr lang="en"/>
              <a:t> luce un encademiento</a:t>
            </a:r>
            <a:endParaRPr/>
          </a:p>
        </p:txBody>
      </p:sp>
      <p:pic>
        <p:nvPicPr>
          <p:cNvPr id="192" name="Google Shape;192;p40"/>
          <p:cNvPicPr preferRelativeResize="0"/>
          <p:nvPr/>
        </p:nvPicPr>
        <p:blipFill rotWithShape="1">
          <a:blip r:embed="rId3">
            <a:alphaModFix/>
          </a:blip>
          <a:srcRect b="0" l="-1270" r="1269" t="0"/>
          <a:stretch/>
        </p:blipFill>
        <p:spPr>
          <a:xfrm>
            <a:off x="621913" y="561200"/>
            <a:ext cx="7468925" cy="421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Resumen de Promesas</a:t>
            </a:r>
            <a:endParaRPr b="1" sz="1800">
              <a:latin typeface="Montserrat"/>
              <a:ea typeface="Montserrat"/>
              <a:cs typeface="Montserrat"/>
              <a:sym typeface="Montserrat"/>
            </a:endParaRPr>
          </a:p>
        </p:txBody>
      </p:sp>
      <p:sp>
        <p:nvSpPr>
          <p:cNvPr id="198" name="Google Shape;198;p41"/>
          <p:cNvSpPr txBox="1"/>
          <p:nvPr>
            <p:ph idx="4294967295" type="body"/>
          </p:nvPr>
        </p:nvSpPr>
        <p:spPr>
          <a:xfrm>
            <a:off x="311700" y="1152475"/>
            <a:ext cx="8481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Es usado para interacciones asíncronas</a:t>
            </a:r>
            <a:endParaRPr sz="1800"/>
          </a:p>
          <a:p>
            <a:pPr indent="-342900" lvl="0" marL="457200" rtl="0" algn="l">
              <a:spcBef>
                <a:spcPts val="0"/>
              </a:spcBef>
              <a:spcAft>
                <a:spcPts val="0"/>
              </a:spcAft>
              <a:buSzPts val="1800"/>
              <a:buChar char="●"/>
            </a:pPr>
            <a:r>
              <a:rPr lang="en" sz="1800"/>
              <a:t>Se compone de dos aspectos:</a:t>
            </a:r>
            <a:endParaRPr sz="1800"/>
          </a:p>
          <a:p>
            <a:pPr indent="-342900" lvl="1" marL="914400" rtl="0" algn="l">
              <a:spcBef>
                <a:spcPts val="0"/>
              </a:spcBef>
              <a:spcAft>
                <a:spcPts val="0"/>
              </a:spcAft>
              <a:buSzPts val="1800"/>
              <a:buChar char="○"/>
            </a:pPr>
            <a:r>
              <a:rPr b="1" lang="en" sz="1800"/>
              <a:t>Resolve: </a:t>
            </a:r>
            <a:r>
              <a:rPr lang="en" sz="1800"/>
              <a:t>Se ejecuta cuando el objetivo de la promesa se efectuó de manera correcta</a:t>
            </a:r>
            <a:endParaRPr sz="1800"/>
          </a:p>
          <a:p>
            <a:pPr indent="-342900" lvl="1" marL="914400" rtl="0" algn="l">
              <a:spcBef>
                <a:spcPts val="0"/>
              </a:spcBef>
              <a:spcAft>
                <a:spcPts val="0"/>
              </a:spcAft>
              <a:buSzPts val="1800"/>
              <a:buChar char="○"/>
            </a:pPr>
            <a:r>
              <a:rPr b="1" lang="en" sz="1800"/>
              <a:t>Reject:</a:t>
            </a:r>
            <a:r>
              <a:rPr lang="en" sz="1800"/>
              <a:t> Se ejecuta cuando el objetivo de la promesa ocasionó un error o no se llegó a cumplir.</a:t>
            </a:r>
            <a:endParaRPr sz="1800"/>
          </a:p>
          <a:p>
            <a:pPr indent="-342900" lvl="0" marL="457200" rtl="0" algn="l">
              <a:spcBef>
                <a:spcPts val="0"/>
              </a:spcBef>
              <a:spcAft>
                <a:spcPts val="0"/>
              </a:spcAft>
              <a:buSzPts val="1800"/>
              <a:buChar char="●"/>
            </a:pPr>
            <a:r>
              <a:rPr lang="en" sz="1800"/>
              <a:t>Se utiliza la palabra reservada </a:t>
            </a:r>
            <a:r>
              <a:rPr b="1" i="1" lang="en" sz="1800"/>
              <a:t>“Promise”</a:t>
            </a:r>
            <a:endParaRPr b="1" i="1" sz="1800"/>
          </a:p>
          <a:p>
            <a:pPr indent="-342900" lvl="0" marL="457200" rtl="0" algn="l">
              <a:spcBef>
                <a:spcPts val="0"/>
              </a:spcBef>
              <a:spcAft>
                <a:spcPts val="0"/>
              </a:spcAft>
              <a:buSzPts val="1800"/>
              <a:buChar char="●"/>
            </a:pPr>
            <a:r>
              <a:rPr lang="en" sz="1800"/>
              <a:t>En las promesas se tienen siempre tres estados:</a:t>
            </a:r>
            <a:endParaRPr sz="1800"/>
          </a:p>
          <a:p>
            <a:pPr indent="-342900" lvl="1" marL="914400" rtl="0" algn="l">
              <a:spcBef>
                <a:spcPts val="0"/>
              </a:spcBef>
              <a:spcAft>
                <a:spcPts val="0"/>
              </a:spcAft>
              <a:buSzPts val="1800"/>
              <a:buChar char="○"/>
            </a:pPr>
            <a:r>
              <a:rPr b="1" lang="en" sz="1800"/>
              <a:t>Pendiente:</a:t>
            </a:r>
            <a:r>
              <a:rPr lang="en" sz="1800"/>
              <a:t> Estado inicial de la promesa</a:t>
            </a:r>
            <a:endParaRPr sz="1800"/>
          </a:p>
          <a:p>
            <a:pPr indent="-342900" lvl="1" marL="914400" rtl="0" algn="l">
              <a:spcBef>
                <a:spcPts val="0"/>
              </a:spcBef>
              <a:spcAft>
                <a:spcPts val="0"/>
              </a:spcAft>
              <a:buSzPts val="1800"/>
              <a:buChar char="○"/>
            </a:pPr>
            <a:r>
              <a:rPr b="1" lang="en" sz="1800"/>
              <a:t>Resuelta:</a:t>
            </a:r>
            <a:r>
              <a:rPr lang="en" sz="1800"/>
              <a:t> Todo se ejecutó correctamente</a:t>
            </a:r>
            <a:endParaRPr sz="1800"/>
          </a:p>
          <a:p>
            <a:pPr indent="-342900" lvl="1" marL="914400" rtl="0" algn="l">
              <a:spcBef>
                <a:spcPts val="0"/>
              </a:spcBef>
              <a:spcAft>
                <a:spcPts val="0"/>
              </a:spcAft>
              <a:buSzPts val="1800"/>
              <a:buChar char="○"/>
            </a:pPr>
            <a:r>
              <a:rPr b="1" lang="en" sz="1800"/>
              <a:t>Rechazada:</a:t>
            </a:r>
            <a:r>
              <a:rPr lang="en" sz="1800"/>
              <a:t> Hubo un problema</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DIFERENCIAS</a:t>
            </a:r>
            <a:endParaRPr/>
          </a:p>
        </p:txBody>
      </p:sp>
      <p:pic>
        <p:nvPicPr>
          <p:cNvPr id="204" name="Google Shape;204;p42"/>
          <p:cNvPicPr preferRelativeResize="0"/>
          <p:nvPr/>
        </p:nvPicPr>
        <p:blipFill>
          <a:blip r:embed="rId3">
            <a:alphaModFix/>
          </a:blip>
          <a:stretch>
            <a:fillRect/>
          </a:stretch>
        </p:blipFill>
        <p:spPr>
          <a:xfrm>
            <a:off x="194700" y="867942"/>
            <a:ext cx="8839200" cy="36461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8"/>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 Problematica</a:t>
            </a:r>
            <a:endParaRPr/>
          </a:p>
        </p:txBody>
      </p:sp>
      <p:sp>
        <p:nvSpPr>
          <p:cNvPr id="103" name="Google Shape;103;p28"/>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Uno de los </a:t>
            </a:r>
            <a:r>
              <a:rPr lang="en" sz="1800"/>
              <a:t>desafíos</a:t>
            </a:r>
            <a:r>
              <a:rPr lang="en" sz="1800"/>
              <a:t> </a:t>
            </a:r>
            <a:r>
              <a:rPr lang="en" sz="1800"/>
              <a:t>que</a:t>
            </a:r>
            <a:r>
              <a:rPr lang="en" sz="1800"/>
              <a:t> encontramos al comenzar a desarrollar código asíncrono es </a:t>
            </a:r>
            <a:r>
              <a:rPr lang="en" sz="1800"/>
              <a:t>que</a:t>
            </a:r>
            <a:r>
              <a:rPr lang="en" sz="1800"/>
              <a:t> normalmente ocupamos hacer varias operaciones en una sola instrucción </a:t>
            </a:r>
            <a:r>
              <a:rPr lang="en" sz="1800"/>
              <a:t>que</a:t>
            </a:r>
            <a:r>
              <a:rPr lang="en" sz="1800"/>
              <a:t> involucran usar el resultado de una invocación asíncrona previa para continuar con nuestro código, y </a:t>
            </a:r>
            <a:r>
              <a:rPr lang="en" sz="1800"/>
              <a:t>así</a:t>
            </a:r>
            <a:r>
              <a:rPr lang="en" sz="1800"/>
              <a:t> sucesivamente...</a:t>
            </a:r>
            <a:endParaRPr sz="1800"/>
          </a:p>
        </p:txBody>
      </p:sp>
      <p:pic>
        <p:nvPicPr>
          <p:cNvPr id="104" name="Google Shape;104;p28"/>
          <p:cNvPicPr preferRelativeResize="0"/>
          <p:nvPr/>
        </p:nvPicPr>
        <p:blipFill rotWithShape="1">
          <a:blip r:embed="rId3">
            <a:alphaModFix/>
          </a:blip>
          <a:srcRect b="606" l="26656" r="23554" t="0"/>
          <a:stretch/>
        </p:blipFill>
        <p:spPr>
          <a:xfrm>
            <a:off x="0" y="-15625"/>
            <a:ext cx="4580675" cy="5143500"/>
          </a:xfrm>
          <a:prstGeom prst="rect">
            <a:avLst/>
          </a:prstGeom>
          <a:noFill/>
          <a:ln>
            <a:noFill/>
          </a:ln>
        </p:spPr>
      </p:pic>
      <p:sp>
        <p:nvSpPr>
          <p:cNvPr id="105" name="Google Shape;105;p28"/>
          <p:cNvSpPr/>
          <p:nvPr/>
        </p:nvSpPr>
        <p:spPr>
          <a:xfrm rot="842460">
            <a:off x="3470649" y="359667"/>
            <a:ext cx="875457" cy="750235"/>
          </a:xfrm>
          <a:prstGeom prst="bracePair">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8"/>
          <p:cNvSpPr/>
          <p:nvPr/>
        </p:nvSpPr>
        <p:spPr>
          <a:xfrm rot="869664">
            <a:off x="3585341" y="2673482"/>
            <a:ext cx="646063" cy="650139"/>
          </a:xfrm>
          <a:prstGeom prst="bracePair">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8"/>
          <p:cNvSpPr/>
          <p:nvPr/>
        </p:nvSpPr>
        <p:spPr>
          <a:xfrm rot="-942777">
            <a:off x="219376" y="1466222"/>
            <a:ext cx="599295" cy="605847"/>
          </a:xfrm>
          <a:prstGeom prst="bracePair">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8"/>
          <p:cNvSpPr/>
          <p:nvPr/>
        </p:nvSpPr>
        <p:spPr>
          <a:xfrm rot="-942777">
            <a:off x="1513051" y="3307047"/>
            <a:ext cx="599295" cy="605847"/>
          </a:xfrm>
          <a:prstGeom prst="bracePair">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9"/>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Callback Hell</a:t>
            </a:r>
            <a:endParaRPr/>
          </a:p>
        </p:txBody>
      </p:sp>
      <p:sp>
        <p:nvSpPr>
          <p:cNvPr id="114" name="Google Shape;114;p29"/>
          <p:cNvSpPr txBox="1"/>
          <p:nvPr/>
        </p:nvSpPr>
        <p:spPr>
          <a:xfrm>
            <a:off x="271625" y="844225"/>
            <a:ext cx="863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La causa del callback hell es cuando las personas intentan escribir JavaScript de forma tal que la ejecución se realiza </a:t>
            </a:r>
            <a:r>
              <a:rPr b="1" lang="en">
                <a:latin typeface="Nunito"/>
                <a:ea typeface="Nunito"/>
                <a:cs typeface="Nunito"/>
                <a:sym typeface="Nunito"/>
              </a:rPr>
              <a:t>visualmente</a:t>
            </a:r>
            <a:r>
              <a:rPr lang="en">
                <a:latin typeface="Nunito"/>
                <a:ea typeface="Nunito"/>
                <a:cs typeface="Nunito"/>
                <a:sym typeface="Nunito"/>
              </a:rPr>
              <a:t> de arriba a abajo. Esto </a:t>
            </a:r>
            <a:r>
              <a:rPr lang="en">
                <a:latin typeface="Nunito"/>
                <a:ea typeface="Nunito"/>
                <a:cs typeface="Nunito"/>
                <a:sym typeface="Nunito"/>
              </a:rPr>
              <a:t>porque</a:t>
            </a:r>
            <a:r>
              <a:rPr lang="en">
                <a:latin typeface="Nunito"/>
                <a:ea typeface="Nunito"/>
                <a:cs typeface="Nunito"/>
                <a:sym typeface="Nunito"/>
              </a:rPr>
              <a:t> aprendimos a programar de forma síncrona donde sabemos </a:t>
            </a:r>
            <a:r>
              <a:rPr lang="en">
                <a:latin typeface="Nunito"/>
                <a:ea typeface="Nunito"/>
                <a:cs typeface="Nunito"/>
                <a:sym typeface="Nunito"/>
              </a:rPr>
              <a:t>que</a:t>
            </a:r>
            <a:r>
              <a:rPr lang="en">
                <a:latin typeface="Nunito"/>
                <a:ea typeface="Nunito"/>
                <a:cs typeface="Nunito"/>
                <a:sym typeface="Nunito"/>
              </a:rPr>
              <a:t> la </a:t>
            </a:r>
            <a:r>
              <a:rPr lang="en">
                <a:latin typeface="Nunito"/>
                <a:ea typeface="Nunito"/>
                <a:cs typeface="Nunito"/>
                <a:sym typeface="Nunito"/>
              </a:rPr>
              <a:t>línea</a:t>
            </a:r>
            <a:r>
              <a:rPr lang="en">
                <a:latin typeface="Nunito"/>
                <a:ea typeface="Nunito"/>
                <a:cs typeface="Nunito"/>
                <a:sym typeface="Nunito"/>
              </a:rPr>
              <a:t> 2 se ejecuta después de la </a:t>
            </a:r>
            <a:r>
              <a:rPr lang="en">
                <a:latin typeface="Nunito"/>
                <a:ea typeface="Nunito"/>
                <a:cs typeface="Nunito"/>
                <a:sym typeface="Nunito"/>
              </a:rPr>
              <a:t>línea</a:t>
            </a:r>
            <a:r>
              <a:rPr lang="en">
                <a:latin typeface="Nunito"/>
                <a:ea typeface="Nunito"/>
                <a:cs typeface="Nunito"/>
                <a:sym typeface="Nunito"/>
              </a:rPr>
              <a:t> 1.</a:t>
            </a:r>
            <a:endParaRPr>
              <a:latin typeface="Nunito"/>
              <a:ea typeface="Nunito"/>
              <a:cs typeface="Nunito"/>
              <a:sym typeface="Nunito"/>
            </a:endParaRPr>
          </a:p>
        </p:txBody>
      </p:sp>
      <p:pic>
        <p:nvPicPr>
          <p:cNvPr id="115" name="Google Shape;115;p29"/>
          <p:cNvPicPr preferRelativeResize="0"/>
          <p:nvPr/>
        </p:nvPicPr>
        <p:blipFill rotWithShape="1">
          <a:blip r:embed="rId3">
            <a:alphaModFix/>
          </a:blip>
          <a:srcRect b="0" l="0" r="0" t="26394"/>
          <a:stretch/>
        </p:blipFill>
        <p:spPr>
          <a:xfrm>
            <a:off x="350800" y="1714625"/>
            <a:ext cx="5058065" cy="2912550"/>
          </a:xfrm>
          <a:prstGeom prst="rect">
            <a:avLst/>
          </a:prstGeom>
          <a:noFill/>
          <a:ln>
            <a:noFill/>
          </a:ln>
        </p:spPr>
      </p:pic>
      <p:pic>
        <p:nvPicPr>
          <p:cNvPr id="116" name="Google Shape;116;p29"/>
          <p:cNvPicPr preferRelativeResize="0"/>
          <p:nvPr/>
        </p:nvPicPr>
        <p:blipFill>
          <a:blip r:embed="rId4">
            <a:alphaModFix/>
          </a:blip>
          <a:stretch>
            <a:fillRect/>
          </a:stretch>
        </p:blipFill>
        <p:spPr>
          <a:xfrm>
            <a:off x="5041725" y="2467350"/>
            <a:ext cx="3867500" cy="2252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0"/>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Las Promesas </a:t>
            </a:r>
            <a:endParaRPr/>
          </a:p>
          <a:p>
            <a:pPr indent="0" lvl="0" marL="0" rtl="0" algn="ctr">
              <a:spcBef>
                <a:spcPts val="0"/>
              </a:spcBef>
              <a:spcAft>
                <a:spcPts val="0"/>
              </a:spcAft>
              <a:buNone/>
            </a:pPr>
            <a:r>
              <a:rPr lang="en"/>
              <a:t>al Rescate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1"/>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Promesas</a:t>
            </a:r>
            <a:endParaRPr/>
          </a:p>
        </p:txBody>
      </p:sp>
      <p:sp>
        <p:nvSpPr>
          <p:cNvPr id="127" name="Google Shape;127;p31"/>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Las promesas es una forma de garantizar una respuesta de un callback (</a:t>
            </a:r>
            <a:r>
              <a:rPr lang="en" sz="1800"/>
              <a:t>qué</a:t>
            </a:r>
            <a:r>
              <a:rPr lang="en" sz="1800"/>
              <a:t> recordemos es asíncrono), ya </a:t>
            </a:r>
            <a:r>
              <a:rPr lang="en" sz="1800"/>
              <a:t>que</a:t>
            </a:r>
            <a:r>
              <a:rPr lang="en" sz="1800"/>
              <a:t> estas no te pueden dar una respuesta al momento, si no en un futuro.</a:t>
            </a:r>
            <a:endParaRPr sz="1800"/>
          </a:p>
          <a:p>
            <a:pPr indent="0" lvl="0" marL="0" rtl="0" algn="l">
              <a:spcBef>
                <a:spcPts val="1600"/>
              </a:spcBef>
              <a:spcAft>
                <a:spcPts val="1600"/>
              </a:spcAft>
              <a:buNone/>
            </a:pPr>
            <a:r>
              <a:rPr lang="en" sz="1800"/>
              <a:t>Dicha respuesta de la promesa puede ser cumplida satisfactoriamente o rechazada por algún motivo.</a:t>
            </a:r>
            <a:endParaRPr sz="1800"/>
          </a:p>
        </p:txBody>
      </p:sp>
      <p:pic>
        <p:nvPicPr>
          <p:cNvPr id="128" name="Google Shape;128;p31"/>
          <p:cNvPicPr preferRelativeResize="0"/>
          <p:nvPr/>
        </p:nvPicPr>
        <p:blipFill rotWithShape="1">
          <a:blip r:embed="rId3">
            <a:alphaModFix/>
          </a:blip>
          <a:srcRect b="9041" l="0" r="0" t="16230"/>
          <a:stretch/>
        </p:blipFill>
        <p:spPr>
          <a:xfrm>
            <a:off x="0" y="0"/>
            <a:ext cx="4585292" cy="5143499"/>
          </a:xfrm>
          <a:prstGeom prst="rect">
            <a:avLst/>
          </a:prstGeom>
          <a:noFill/>
          <a:ln>
            <a:noFill/>
          </a:ln>
        </p:spPr>
      </p:pic>
      <p:pic>
        <p:nvPicPr>
          <p:cNvPr id="129" name="Google Shape;129;p31"/>
          <p:cNvPicPr preferRelativeResize="0"/>
          <p:nvPr/>
        </p:nvPicPr>
        <p:blipFill>
          <a:blip r:embed="rId4">
            <a:alphaModFix/>
          </a:blip>
          <a:stretch>
            <a:fillRect/>
          </a:stretch>
        </p:blipFill>
        <p:spPr>
          <a:xfrm>
            <a:off x="211050" y="3706075"/>
            <a:ext cx="1218501" cy="1218501"/>
          </a:xfrm>
          <a:prstGeom prst="rect">
            <a:avLst/>
          </a:prstGeom>
          <a:noFill/>
          <a:ln>
            <a:noFill/>
          </a:ln>
        </p:spPr>
      </p:pic>
      <p:pic>
        <p:nvPicPr>
          <p:cNvPr id="130" name="Google Shape;130;p31"/>
          <p:cNvPicPr preferRelativeResize="0"/>
          <p:nvPr/>
        </p:nvPicPr>
        <p:blipFill>
          <a:blip r:embed="rId5">
            <a:alphaModFix/>
          </a:blip>
          <a:stretch>
            <a:fillRect/>
          </a:stretch>
        </p:blipFill>
        <p:spPr>
          <a:xfrm>
            <a:off x="2873950" y="-166675"/>
            <a:ext cx="1881126" cy="1881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41848"/>
                </a:solidFill>
                <a:latin typeface="Montserrat"/>
                <a:ea typeface="Montserrat"/>
                <a:cs typeface="Montserrat"/>
                <a:sym typeface="Montserrat"/>
              </a:rPr>
              <a:t>En otras palabras..</a:t>
            </a:r>
            <a:endParaRPr b="1">
              <a:solidFill>
                <a:srgbClr val="441848"/>
              </a:solidFill>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36" name="Google Shape;136;p32"/>
          <p:cNvPicPr preferRelativeResize="0"/>
          <p:nvPr/>
        </p:nvPicPr>
        <p:blipFill>
          <a:blip r:embed="rId3">
            <a:alphaModFix/>
          </a:blip>
          <a:stretch>
            <a:fillRect/>
          </a:stretch>
        </p:blipFill>
        <p:spPr>
          <a:xfrm>
            <a:off x="1699725" y="1056350"/>
            <a:ext cx="5646849" cy="3820975"/>
          </a:xfrm>
          <a:prstGeom prst="rect">
            <a:avLst/>
          </a:prstGeom>
          <a:noFill/>
          <a:ln>
            <a:noFill/>
          </a:ln>
        </p:spPr>
      </p:pic>
      <p:sp>
        <p:nvSpPr>
          <p:cNvPr id="137" name="Google Shape;137;p32"/>
          <p:cNvSpPr txBox="1"/>
          <p:nvPr/>
        </p:nvSpPr>
        <p:spPr>
          <a:xfrm>
            <a:off x="3429025" y="2947425"/>
            <a:ext cx="1493400" cy="1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3"/>
          <p:cNvSpPr txBox="1"/>
          <p:nvPr>
            <p:ph type="ctrTitle"/>
          </p:nvPr>
        </p:nvSpPr>
        <p:spPr>
          <a:xfrm>
            <a:off x="311700" y="157412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Estructura de</a:t>
            </a:r>
            <a:endParaRPr/>
          </a:p>
          <a:p>
            <a:pPr indent="0" lvl="0" marL="0" rtl="0" algn="ctr">
              <a:spcBef>
                <a:spcPts val="0"/>
              </a:spcBef>
              <a:spcAft>
                <a:spcPts val="0"/>
              </a:spcAft>
              <a:buNone/>
            </a:pPr>
            <a:r>
              <a:rPr lang="en"/>
              <a:t>una Promesa en JS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4"/>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Flujo de Estados de una Promesa</a:t>
            </a:r>
            <a:endParaRPr/>
          </a:p>
        </p:txBody>
      </p:sp>
      <p:pic>
        <p:nvPicPr>
          <p:cNvPr id="148" name="Google Shape;148;p34"/>
          <p:cNvPicPr preferRelativeResize="0"/>
          <p:nvPr/>
        </p:nvPicPr>
        <p:blipFill rotWithShape="1">
          <a:blip r:embed="rId3">
            <a:alphaModFix/>
          </a:blip>
          <a:srcRect b="0" l="4561" r="0" t="6751"/>
          <a:stretch/>
        </p:blipFill>
        <p:spPr>
          <a:xfrm>
            <a:off x="665425" y="987538"/>
            <a:ext cx="7813174" cy="3168425"/>
          </a:xfrm>
          <a:prstGeom prst="rect">
            <a:avLst/>
          </a:prstGeom>
          <a:noFill/>
          <a:ln>
            <a:noFill/>
          </a:ln>
        </p:spPr>
      </p:pic>
      <p:sp>
        <p:nvSpPr>
          <p:cNvPr id="149" name="Google Shape;149;p34"/>
          <p:cNvSpPr txBox="1"/>
          <p:nvPr/>
        </p:nvSpPr>
        <p:spPr>
          <a:xfrm>
            <a:off x="665400" y="3589900"/>
            <a:ext cx="5847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Nunito"/>
                <a:ea typeface="Nunito"/>
                <a:cs typeface="Nunito"/>
                <a:sym typeface="Nunito"/>
              </a:rPr>
              <a:t>En las promesas se tienen siempre tres estados:</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 sz="1800">
                <a:solidFill>
                  <a:schemeClr val="dk2"/>
                </a:solidFill>
                <a:latin typeface="Nunito"/>
                <a:ea typeface="Nunito"/>
                <a:cs typeface="Nunito"/>
                <a:sym typeface="Nunito"/>
              </a:rPr>
              <a:t>Pendiente:</a:t>
            </a:r>
            <a:r>
              <a:rPr lang="en" sz="1800">
                <a:solidFill>
                  <a:schemeClr val="dk2"/>
                </a:solidFill>
                <a:latin typeface="Nunito"/>
                <a:ea typeface="Nunito"/>
                <a:cs typeface="Nunito"/>
                <a:sym typeface="Nunito"/>
              </a:rPr>
              <a:t> Estado inicial de la promesa</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 sz="1800">
                <a:solidFill>
                  <a:schemeClr val="dk2"/>
                </a:solidFill>
                <a:latin typeface="Nunito"/>
                <a:ea typeface="Nunito"/>
                <a:cs typeface="Nunito"/>
                <a:sym typeface="Nunito"/>
              </a:rPr>
              <a:t>Resuelta:</a:t>
            </a:r>
            <a:r>
              <a:rPr lang="en" sz="1800">
                <a:solidFill>
                  <a:schemeClr val="dk2"/>
                </a:solidFill>
                <a:latin typeface="Nunito"/>
                <a:ea typeface="Nunito"/>
                <a:cs typeface="Nunito"/>
                <a:sym typeface="Nunito"/>
              </a:rPr>
              <a:t> Todo se ejecutó correctamente</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 sz="1800">
                <a:solidFill>
                  <a:schemeClr val="dk2"/>
                </a:solidFill>
                <a:latin typeface="Nunito"/>
                <a:ea typeface="Nunito"/>
                <a:cs typeface="Nunito"/>
                <a:sym typeface="Nunito"/>
              </a:rPr>
              <a:t>Rechazada:</a:t>
            </a:r>
            <a:r>
              <a:rPr lang="en" sz="1800">
                <a:solidFill>
                  <a:schemeClr val="dk2"/>
                </a:solidFill>
                <a:latin typeface="Nunito"/>
                <a:ea typeface="Nunito"/>
                <a:cs typeface="Nunito"/>
                <a:sym typeface="Nunito"/>
              </a:rPr>
              <a:t> Hubo un problema</a:t>
            </a:r>
            <a:endParaRPr/>
          </a:p>
        </p:txBody>
      </p:sp>
      <p:sp>
        <p:nvSpPr>
          <p:cNvPr id="150" name="Google Shape;150;p34"/>
          <p:cNvSpPr txBox="1"/>
          <p:nvPr/>
        </p:nvSpPr>
        <p:spPr>
          <a:xfrm>
            <a:off x="4322725" y="2094925"/>
            <a:ext cx="11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(pending)</a:t>
            </a:r>
            <a:endParaRPr>
              <a:latin typeface="Nunito"/>
              <a:ea typeface="Nunito"/>
              <a:cs typeface="Nunito"/>
              <a:sym typeface="Nunito"/>
            </a:endParaRPr>
          </a:p>
        </p:txBody>
      </p:sp>
      <p:sp>
        <p:nvSpPr>
          <p:cNvPr id="151" name="Google Shape;151;p34"/>
          <p:cNvSpPr txBox="1"/>
          <p:nvPr/>
        </p:nvSpPr>
        <p:spPr>
          <a:xfrm>
            <a:off x="6906175" y="2747625"/>
            <a:ext cx="11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(fullfilled)</a:t>
            </a:r>
            <a:endParaRPr>
              <a:latin typeface="Nunito"/>
              <a:ea typeface="Nunito"/>
              <a:cs typeface="Nunito"/>
              <a:sym typeface="Nunito"/>
            </a:endParaRPr>
          </a:p>
        </p:txBody>
      </p:sp>
      <p:sp>
        <p:nvSpPr>
          <p:cNvPr id="152" name="Google Shape;152;p34"/>
          <p:cNvSpPr txBox="1"/>
          <p:nvPr/>
        </p:nvSpPr>
        <p:spPr>
          <a:xfrm>
            <a:off x="6906175" y="3634825"/>
            <a:ext cx="11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(rejected)</a:t>
            </a:r>
            <a:endParaRPr>
              <a:latin typeface="Nunito"/>
              <a:ea typeface="Nunito"/>
              <a:cs typeface="Nunito"/>
              <a:sym typeface="Nunito"/>
            </a:endParaRPr>
          </a:p>
        </p:txBody>
      </p:sp>
      <p:sp>
        <p:nvSpPr>
          <p:cNvPr id="153" name="Google Shape;153;p34"/>
          <p:cNvSpPr txBox="1"/>
          <p:nvPr/>
        </p:nvSpPr>
        <p:spPr>
          <a:xfrm>
            <a:off x="6265200" y="1406875"/>
            <a:ext cx="203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mpact"/>
                <a:ea typeface="Impact"/>
                <a:cs typeface="Impact"/>
                <a:sym typeface="Impact"/>
              </a:rPr>
              <a:t>PROMESA RESULTA</a:t>
            </a:r>
            <a:endParaRPr>
              <a:latin typeface="Impact"/>
              <a:ea typeface="Impact"/>
              <a:cs typeface="Impact"/>
              <a:sym typeface="Impact"/>
            </a:endParaRPr>
          </a:p>
          <a:p>
            <a:pPr indent="0" lvl="0" marL="0" rtl="0" algn="l">
              <a:spcBef>
                <a:spcPts val="0"/>
              </a:spcBef>
              <a:spcAft>
                <a:spcPts val="0"/>
              </a:spcAft>
              <a:buNone/>
            </a:pPr>
            <a:r>
              <a:rPr lang="en">
                <a:latin typeface="Nunito"/>
                <a:ea typeface="Nunito"/>
                <a:cs typeface="Nunito"/>
                <a:sym typeface="Nunito"/>
              </a:rPr>
              <a:t>(settled)</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5"/>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Sintaxis de la DECLARACIÓN de una Promesa</a:t>
            </a:r>
            <a:endParaRPr/>
          </a:p>
        </p:txBody>
      </p:sp>
      <p:pic>
        <p:nvPicPr>
          <p:cNvPr id="159" name="Google Shape;159;p35"/>
          <p:cNvPicPr preferRelativeResize="0"/>
          <p:nvPr/>
        </p:nvPicPr>
        <p:blipFill rotWithShape="1">
          <a:blip r:embed="rId3">
            <a:alphaModFix/>
          </a:blip>
          <a:srcRect b="13632" l="7959" r="6912" t="13777"/>
          <a:stretch/>
        </p:blipFill>
        <p:spPr>
          <a:xfrm>
            <a:off x="311700" y="1563425"/>
            <a:ext cx="5807926" cy="3017324"/>
          </a:xfrm>
          <a:prstGeom prst="rect">
            <a:avLst/>
          </a:prstGeom>
          <a:noFill/>
          <a:ln>
            <a:noFill/>
          </a:ln>
        </p:spPr>
      </p:pic>
      <p:sp>
        <p:nvSpPr>
          <p:cNvPr id="160" name="Google Shape;160;p35"/>
          <p:cNvSpPr txBox="1"/>
          <p:nvPr/>
        </p:nvSpPr>
        <p:spPr>
          <a:xfrm>
            <a:off x="6119625" y="1726113"/>
            <a:ext cx="27204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b="1" lang="en" sz="1700">
                <a:highlight>
                  <a:srgbClr val="B6D7A8"/>
                </a:highlight>
                <a:latin typeface="Nunito"/>
                <a:ea typeface="Nunito"/>
                <a:cs typeface="Nunito"/>
                <a:sym typeface="Nunito"/>
              </a:rPr>
              <a:t>resolve:</a:t>
            </a:r>
            <a:r>
              <a:rPr lang="en" sz="1700">
                <a:latin typeface="Nunito"/>
                <a:ea typeface="Nunito"/>
                <a:cs typeface="Nunito"/>
                <a:sym typeface="Nunito"/>
              </a:rPr>
              <a:t> Se ejecuta cuando el objetivo de la promesa se efectuó de manera correcta</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b="1" lang="en" sz="1700">
                <a:highlight>
                  <a:srgbClr val="F4CCCC"/>
                </a:highlight>
                <a:latin typeface="Nunito"/>
                <a:ea typeface="Nunito"/>
                <a:cs typeface="Nunito"/>
                <a:sym typeface="Nunito"/>
              </a:rPr>
              <a:t>reject:</a:t>
            </a:r>
            <a:r>
              <a:rPr lang="en" sz="1700">
                <a:latin typeface="Nunito"/>
                <a:ea typeface="Nunito"/>
                <a:cs typeface="Nunito"/>
                <a:sym typeface="Nunito"/>
              </a:rPr>
              <a:t> Se ejecuta cuando el objetivo de la promesa ocasionó un error o no se llegó a cumplir.</a:t>
            </a:r>
            <a:endParaRPr sz="1700">
              <a:latin typeface="Nunito"/>
              <a:ea typeface="Nunito"/>
              <a:cs typeface="Nunito"/>
              <a:sym typeface="Nunito"/>
            </a:endParaRPr>
          </a:p>
        </p:txBody>
      </p:sp>
      <p:sp>
        <p:nvSpPr>
          <p:cNvPr id="161" name="Google Shape;161;p35"/>
          <p:cNvSpPr txBox="1"/>
          <p:nvPr/>
        </p:nvSpPr>
        <p:spPr>
          <a:xfrm>
            <a:off x="406500" y="961525"/>
            <a:ext cx="586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Nunito"/>
                <a:ea typeface="Nunito"/>
                <a:cs typeface="Nunito"/>
                <a:sym typeface="Nunito"/>
              </a:rPr>
              <a:t>El primer paso para usar una promesa es declararla.</a:t>
            </a:r>
            <a:endParaRPr b="1" sz="15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500">
                <a:solidFill>
                  <a:schemeClr val="dk1"/>
                </a:solidFill>
                <a:latin typeface="Nunito"/>
                <a:ea typeface="Nunito"/>
                <a:cs typeface="Nunito"/>
                <a:sym typeface="Nunito"/>
              </a:rPr>
              <a:t>Utilizamos un constructor </a:t>
            </a:r>
            <a:r>
              <a:rPr b="1" lang="en" sz="1500">
                <a:solidFill>
                  <a:schemeClr val="dk1"/>
                </a:solidFill>
                <a:highlight>
                  <a:srgbClr val="B4A7D6"/>
                </a:highlight>
                <a:latin typeface="Nunito"/>
                <a:ea typeface="Nunito"/>
                <a:cs typeface="Nunito"/>
                <a:sym typeface="Nunito"/>
              </a:rPr>
              <a:t>Promise</a:t>
            </a:r>
            <a:r>
              <a:rPr b="1" lang="en" sz="1500">
                <a:solidFill>
                  <a:schemeClr val="dk1"/>
                </a:solidFill>
                <a:latin typeface="Nunito"/>
                <a:ea typeface="Nunito"/>
                <a:cs typeface="Nunito"/>
                <a:sym typeface="Nunito"/>
              </a:rPr>
              <a:t> y 2 parámetros.</a:t>
            </a:r>
            <a:endParaRPr b="1" sz="1500">
              <a:solidFill>
                <a:schemeClr val="dk1"/>
              </a:solidFill>
              <a:highlight>
                <a:srgbClr val="B4A7D6"/>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 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