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Montserrat"/>
      <p:regular r:id="rId24"/>
      <p:bold r:id="rId25"/>
      <p:italic r:id="rId26"/>
      <p:boldItalic r:id="rId27"/>
    </p:embeddedFont>
    <p:embeddedFont>
      <p:font typeface="Montserrat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CD08A2-6559-4F54-A293-3744DF7CCDB9}">
  <a:tblStyle styleId="{F8CD08A2-6559-4F54-A293-3744DF7CCDB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Montserrat-regular.fntdata"/><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Medium-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Medium-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1a408972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1a408972c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1a408972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a1a408972c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1a408972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a1a408972c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1a408972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1a408972c_0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1a408972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a1a408972c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http://bit.ly/PDANotebook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2410556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2410556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2410556e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2410556e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1a408972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a1a408972c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1a408972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a1a408972c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2410556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e2410556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1a408972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a1a408972c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1a408972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a1a408972c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1a408972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a1a408972c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1a408972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a1a408972c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1a408972c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a1a408972c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1a408972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a1a408972c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bit.ly/PythonNotebookS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bit.ly/3x3qdC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bit.ly/DTSAFeedbackForm" TargetMode="External"/><Relationship Id="rId4" Type="http://schemas.openxmlformats.org/officeDocument/2006/relationships/hyperlink" Target="https://bit.ly/FellowshipOutline" TargetMode="External"/><Relationship Id="rId5" Type="http://schemas.openxmlformats.org/officeDocument/2006/relationships/hyperlink" Target="https://bit.ly/AfterworkYoutub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926800" y="2781875"/>
            <a:ext cx="7104600" cy="569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3000"/>
              <a:buFont typeface="Arial"/>
              <a:buNone/>
            </a:pPr>
            <a:r>
              <a:rPr b="1" i="0" lang="en" sz="2500" u="none" cap="none" strike="noStrike">
                <a:solidFill>
                  <a:srgbClr val="1155CC"/>
                </a:solidFill>
                <a:latin typeface="Montserrat"/>
                <a:ea typeface="Montserrat"/>
                <a:cs typeface="Montserrat"/>
                <a:sym typeface="Montserrat"/>
              </a:rPr>
              <a:t>AFTERWORK DATA SCIENCE</a:t>
            </a:r>
            <a:endParaRPr b="0" i="0" sz="2500" u="none" cap="none" strike="noStrike">
              <a:solidFill>
                <a:srgbClr val="1155CC"/>
              </a:solidFill>
              <a:latin typeface="Arial"/>
              <a:ea typeface="Arial"/>
              <a:cs typeface="Arial"/>
              <a:sym typeface="Arial"/>
            </a:endParaRPr>
          </a:p>
        </p:txBody>
      </p:sp>
      <p:sp>
        <p:nvSpPr>
          <p:cNvPr id="100" name="Google Shape;100;p25"/>
          <p:cNvSpPr txBox="1"/>
          <p:nvPr/>
        </p:nvSpPr>
        <p:spPr>
          <a:xfrm>
            <a:off x="1359425" y="4013250"/>
            <a:ext cx="6672000" cy="474000"/>
          </a:xfrm>
          <a:prstGeom prst="rect">
            <a:avLst/>
          </a:prstGeom>
          <a:noFill/>
          <a:ln>
            <a:noFill/>
          </a:ln>
        </p:spPr>
        <p:txBody>
          <a:bodyPr anchorCtr="0" anchor="t" bIns="91425" lIns="91425" spcFirstLastPara="1" rIns="91425" wrap="square" tIns="91425">
            <a:noAutofit/>
          </a:bodyPr>
          <a:lstStyle/>
          <a:p>
            <a:pPr indent="0" lvl="0" marL="457200" marR="0" rtl="0" algn="r">
              <a:lnSpc>
                <a:spcPct val="100000"/>
              </a:lnSpc>
              <a:spcBef>
                <a:spcPts val="0"/>
              </a:spcBef>
              <a:spcAft>
                <a:spcPts val="0"/>
              </a:spcAft>
              <a:buClr>
                <a:srgbClr val="000000"/>
              </a:buClr>
              <a:buSzPts val="1400"/>
              <a:buFont typeface="Arial"/>
              <a:buNone/>
            </a:pPr>
            <a:r>
              <a:rPr lang="en" sz="1900">
                <a:solidFill>
                  <a:srgbClr val="1155CC"/>
                </a:solidFill>
                <a:latin typeface="Montserrat"/>
                <a:ea typeface="Montserrat"/>
                <a:cs typeface="Montserrat"/>
                <a:sym typeface="Montserrat"/>
              </a:rPr>
              <a:t>PYTHON FOR DATA ANALYSIS</a:t>
            </a:r>
            <a:endParaRPr b="0" i="0" sz="1900" u="none" cap="none" strike="noStrike">
              <a:solidFill>
                <a:srgbClr val="000000"/>
              </a:solidFill>
              <a:latin typeface="Arial"/>
              <a:ea typeface="Arial"/>
              <a:cs typeface="Arial"/>
              <a:sym typeface="Arial"/>
            </a:endParaRPr>
          </a:p>
        </p:txBody>
      </p:sp>
      <p:sp>
        <p:nvSpPr>
          <p:cNvPr id="101" name="Google Shape;101;p25"/>
          <p:cNvSpPr/>
          <p:nvPr/>
        </p:nvSpPr>
        <p:spPr>
          <a:xfrm>
            <a:off x="8236200" y="2854925"/>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55CC"/>
              </a:solidFill>
              <a:latin typeface="Arial"/>
              <a:ea typeface="Arial"/>
              <a:cs typeface="Arial"/>
              <a:sym typeface="Arial"/>
            </a:endParaRPr>
          </a:p>
        </p:txBody>
      </p:sp>
      <p:sp>
        <p:nvSpPr>
          <p:cNvPr id="102" name="Google Shape;102;p25"/>
          <p:cNvSpPr/>
          <p:nvPr/>
        </p:nvSpPr>
        <p:spPr>
          <a:xfrm>
            <a:off x="0" y="2854925"/>
            <a:ext cx="25773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55CC"/>
              </a:solidFill>
              <a:latin typeface="Arial"/>
              <a:ea typeface="Arial"/>
              <a:cs typeface="Arial"/>
              <a:sym typeface="Arial"/>
            </a:endParaRPr>
          </a:p>
        </p:txBody>
      </p:sp>
      <p:sp>
        <p:nvSpPr>
          <p:cNvPr id="103" name="Google Shape;103;p25"/>
          <p:cNvSpPr/>
          <p:nvPr/>
        </p:nvSpPr>
        <p:spPr>
          <a:xfrm>
            <a:off x="8236200" y="403845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55C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1155CC"/>
                </a:solidFill>
                <a:latin typeface="Montserrat"/>
                <a:ea typeface="Montserrat"/>
                <a:cs typeface="Montserrat"/>
                <a:sym typeface="Montserrat"/>
              </a:rPr>
              <a:t>FILTERING AND SORTING</a:t>
            </a:r>
            <a:endParaRPr b="1" sz="3000">
              <a:solidFill>
                <a:srgbClr val="1155CC"/>
              </a:solidFill>
              <a:latin typeface="Montserrat"/>
              <a:ea typeface="Montserrat"/>
              <a:cs typeface="Montserrat"/>
              <a:sym typeface="Montserrat"/>
            </a:endParaRPr>
          </a:p>
        </p:txBody>
      </p:sp>
      <p:sp>
        <p:nvSpPr>
          <p:cNvPr id="166" name="Google Shape;166;p34"/>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4"/>
          <p:cNvSpPr txBox="1"/>
          <p:nvPr/>
        </p:nvSpPr>
        <p:spPr>
          <a:xfrm>
            <a:off x="585250" y="1180875"/>
            <a:ext cx="8199000" cy="36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Montserrat Medium"/>
                <a:ea typeface="Montserrat Medium"/>
                <a:cs typeface="Montserrat Medium"/>
                <a:sym typeface="Montserrat Medium"/>
              </a:rPr>
              <a:t>Select records</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rPr lang="en" sz="1800">
                <a:solidFill>
                  <a:srgbClr val="1155CC"/>
                </a:solidFill>
                <a:latin typeface="Montserrat Medium"/>
                <a:ea typeface="Montserrat Medium"/>
                <a:cs typeface="Montserrat Medium"/>
                <a:sym typeface="Montserrat Medium"/>
              </a:rPr>
              <a:t>Select records and apply a condition</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rPr lang="en" sz="1800">
                <a:solidFill>
                  <a:srgbClr val="1155CC"/>
                </a:solidFill>
                <a:latin typeface="Montserrat Medium"/>
                <a:ea typeface="Montserrat Medium"/>
                <a:cs typeface="Montserrat Medium"/>
                <a:sym typeface="Montserrat Medium"/>
              </a:rPr>
              <a:t>Sort records in ascending or descending order</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1800">
              <a:solidFill>
                <a:srgbClr val="1155CC"/>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1155CC"/>
                </a:solidFill>
                <a:latin typeface="Montserrat"/>
                <a:ea typeface="Montserrat"/>
                <a:cs typeface="Montserrat"/>
                <a:sym typeface="Montserrat"/>
              </a:rPr>
              <a:t>AGGREGATE FUNCTIONS</a:t>
            </a:r>
            <a:endParaRPr b="1" sz="3000">
              <a:solidFill>
                <a:srgbClr val="1155CC"/>
              </a:solidFill>
              <a:latin typeface="Montserrat"/>
              <a:ea typeface="Montserrat"/>
              <a:cs typeface="Montserrat"/>
              <a:sym typeface="Montserrat"/>
            </a:endParaRPr>
          </a:p>
        </p:txBody>
      </p:sp>
      <p:sp>
        <p:nvSpPr>
          <p:cNvPr id="173" name="Google Shape;173;p35"/>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5"/>
          <p:cNvSpPr txBox="1"/>
          <p:nvPr/>
        </p:nvSpPr>
        <p:spPr>
          <a:xfrm>
            <a:off x="585250" y="1180875"/>
            <a:ext cx="8199000" cy="36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1155CC"/>
                </a:solidFill>
                <a:latin typeface="Montserrat"/>
                <a:ea typeface="Montserrat"/>
                <a:cs typeface="Montserrat"/>
                <a:sym typeface="Montserrat"/>
              </a:rPr>
              <a:t>Aggregate functions</a:t>
            </a:r>
            <a:r>
              <a:rPr lang="en" sz="1800">
                <a:solidFill>
                  <a:srgbClr val="1155CC"/>
                </a:solidFill>
                <a:latin typeface="Montserrat Medium"/>
                <a:ea typeface="Montserrat Medium"/>
                <a:cs typeface="Montserrat Medium"/>
                <a:sym typeface="Montserrat Medium"/>
              </a:rPr>
              <a:t> are functions that perform calculations on a set of values, and return a single value.</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b="1" sz="1800">
              <a:solidFill>
                <a:srgbClr val="1155CC"/>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1155CC"/>
                </a:solidFill>
                <a:latin typeface="Montserrat"/>
                <a:ea typeface="Montserrat"/>
                <a:cs typeface="Montserrat"/>
                <a:sym typeface="Montserrat"/>
              </a:rPr>
              <a:t>Examples: </a:t>
            </a:r>
            <a:endParaRPr b="1" sz="1800">
              <a:solidFill>
                <a:srgbClr val="1155CC"/>
              </a:solidFill>
              <a:latin typeface="Montserrat"/>
              <a:ea typeface="Montserrat"/>
              <a:cs typeface="Montserrat"/>
              <a:sym typeface="Montserrat"/>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sum()</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min()</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max()</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mean()</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mode()</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median() </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describe()</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1800">
              <a:solidFill>
                <a:srgbClr val="1155CC"/>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1155CC"/>
                </a:solidFill>
                <a:latin typeface="Montserrat"/>
                <a:ea typeface="Montserrat"/>
                <a:cs typeface="Montserrat"/>
                <a:sym typeface="Montserrat"/>
              </a:rPr>
              <a:t>PIVOT TABLES</a:t>
            </a:r>
            <a:endParaRPr b="1" sz="3000">
              <a:solidFill>
                <a:srgbClr val="1155CC"/>
              </a:solidFill>
              <a:latin typeface="Montserrat"/>
              <a:ea typeface="Montserrat"/>
              <a:cs typeface="Montserrat"/>
              <a:sym typeface="Montserrat"/>
            </a:endParaRPr>
          </a:p>
        </p:txBody>
      </p:sp>
      <p:sp>
        <p:nvSpPr>
          <p:cNvPr id="180" name="Google Shape;180;p36"/>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6"/>
          <p:cNvSpPr txBox="1"/>
          <p:nvPr/>
        </p:nvSpPr>
        <p:spPr>
          <a:xfrm>
            <a:off x="585250" y="1180875"/>
            <a:ext cx="8199000" cy="20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Montserrat Medium"/>
                <a:ea typeface="Montserrat Medium"/>
                <a:cs typeface="Montserrat Medium"/>
                <a:sym typeface="Montserrat Medium"/>
              </a:rPr>
              <a:t>These are tables that summarize data that is stored in a large table.</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pivot_table()</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1800">
              <a:solidFill>
                <a:srgbClr val="1155CC"/>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155CC"/>
                </a:solidFill>
              </a:rPr>
              <a:t>PRACTICE:</a:t>
            </a:r>
            <a:r>
              <a:rPr b="1" lang="en">
                <a:solidFill>
                  <a:srgbClr val="1155CC"/>
                </a:solidFill>
              </a:rPr>
              <a:t> </a:t>
            </a:r>
            <a:r>
              <a:rPr b="1" lang="en">
                <a:solidFill>
                  <a:srgbClr val="1155CC"/>
                </a:solidFill>
              </a:rPr>
              <a:t>1HR 20</a:t>
            </a:r>
            <a:r>
              <a:rPr b="1" lang="en">
                <a:solidFill>
                  <a:srgbClr val="1155CC"/>
                </a:solidFill>
              </a:rPr>
              <a:t>MIN </a:t>
            </a:r>
            <a:endParaRPr b="1">
              <a:solidFill>
                <a:srgbClr val="1155CC"/>
              </a:solidFill>
            </a:endParaRPr>
          </a:p>
        </p:txBody>
      </p:sp>
      <p:sp>
        <p:nvSpPr>
          <p:cNvPr id="187" name="Google Shape;187;p37"/>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88" name="Google Shape;188;p37"/>
          <p:cNvGraphicFramePr/>
          <p:nvPr/>
        </p:nvGraphicFramePr>
        <p:xfrm>
          <a:off x="655175" y="1405113"/>
          <a:ext cx="3000000" cy="3000000"/>
        </p:xfrm>
        <a:graphic>
          <a:graphicData uri="http://schemas.openxmlformats.org/drawingml/2006/table">
            <a:tbl>
              <a:tblPr>
                <a:noFill/>
                <a:tableStyleId>{F8CD08A2-6559-4F54-A293-3744DF7CCDB9}</a:tableStyleId>
              </a:tblPr>
              <a:tblGrid>
                <a:gridCol w="7671300"/>
              </a:tblGrid>
              <a:tr h="2583725">
                <a:tc>
                  <a:txBody>
                    <a:bodyPr/>
                    <a:lstStyle/>
                    <a:p>
                      <a:pPr indent="0" lvl="0" marL="0" marR="0" rtl="0" algn="ctr">
                        <a:lnSpc>
                          <a:spcPct val="100000"/>
                        </a:lnSpc>
                        <a:spcBef>
                          <a:spcPts val="0"/>
                        </a:spcBef>
                        <a:spcAft>
                          <a:spcPts val="0"/>
                        </a:spcAft>
                        <a:buClr>
                          <a:srgbClr val="000000"/>
                        </a:buClr>
                        <a:buSzPts val="1800"/>
                        <a:buFont typeface="Arial"/>
                        <a:buNone/>
                      </a:pPr>
                      <a:r>
                        <a:rPr b="1" lang="en" sz="3000">
                          <a:solidFill>
                            <a:srgbClr val="1155CC"/>
                          </a:solidFill>
                          <a:latin typeface="Montserrat"/>
                          <a:ea typeface="Montserrat"/>
                          <a:cs typeface="Montserrat"/>
                          <a:sym typeface="Montserrat"/>
                        </a:rPr>
                        <a:t>Practice</a:t>
                      </a:r>
                      <a:r>
                        <a:rPr b="1" lang="en" sz="3000" u="none" cap="none" strike="noStrike">
                          <a:solidFill>
                            <a:srgbClr val="1155CC"/>
                          </a:solidFill>
                          <a:latin typeface="Montserrat"/>
                          <a:ea typeface="Montserrat"/>
                          <a:cs typeface="Montserrat"/>
                          <a:sym typeface="Montserrat"/>
                        </a:rPr>
                        <a:t> Notebook</a:t>
                      </a:r>
                      <a:endParaRPr b="1" sz="3000" u="none" cap="none" strike="noStrike">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lang="en" sz="3000">
                          <a:solidFill>
                            <a:srgbClr val="1155CC"/>
                          </a:solidFill>
                          <a:latin typeface="Montserrat"/>
                          <a:ea typeface="Montserrat"/>
                          <a:cs typeface="Montserrat"/>
                          <a:sym typeface="Montserrat"/>
                        </a:rPr>
                        <a:t>http://bit.ly/PDANotebook</a:t>
                      </a:r>
                      <a:endParaRPr sz="30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800"/>
                        <a:buFont typeface="Arial"/>
                        <a:buNone/>
                      </a:pPr>
                      <a:r>
                        <a:t/>
                      </a:r>
                      <a:endParaRPr sz="2000" u="none" cap="none" strike="noStrike">
                        <a:solidFill>
                          <a:srgbClr val="1155CC"/>
                        </a:solidFill>
                        <a:latin typeface="Montserrat Medium"/>
                        <a:ea typeface="Montserrat Medium"/>
                        <a:cs typeface="Montserrat Medium"/>
                        <a:sym typeface="Montserrat Mediu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Notebook</a:t>
            </a:r>
            <a:endParaRPr/>
          </a:p>
        </p:txBody>
      </p:sp>
      <p:sp>
        <p:nvSpPr>
          <p:cNvPr id="194" name="Google Shape;19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https://bit.ly/PythonNotebookSW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Visualisation with Matplotlib</a:t>
            </a:r>
            <a:endParaRPr/>
          </a:p>
        </p:txBody>
      </p:sp>
      <p:sp>
        <p:nvSpPr>
          <p:cNvPr id="200" name="Google Shape;20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https://bit.ly/3x3qdC8</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b="1" lang="en">
                <a:solidFill>
                  <a:srgbClr val="1155CC"/>
                </a:solidFill>
              </a:rPr>
              <a:t>CHECK OUT FORM</a:t>
            </a:r>
            <a:endParaRPr b="1">
              <a:solidFill>
                <a:srgbClr val="1155CC"/>
              </a:solidFill>
            </a:endParaRPr>
          </a:p>
        </p:txBody>
      </p:sp>
      <p:sp>
        <p:nvSpPr>
          <p:cNvPr id="206" name="Google Shape;206;p40"/>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7" name="Google Shape;207;p40"/>
          <p:cNvGraphicFramePr/>
          <p:nvPr/>
        </p:nvGraphicFramePr>
        <p:xfrm>
          <a:off x="675475" y="1428563"/>
          <a:ext cx="3000000" cy="3000000"/>
        </p:xfrm>
        <a:graphic>
          <a:graphicData uri="http://schemas.openxmlformats.org/drawingml/2006/table">
            <a:tbl>
              <a:tblPr>
                <a:noFill/>
                <a:tableStyleId>{F8CD08A2-6559-4F54-A293-3744DF7CCDB9}</a:tableStyleId>
              </a:tblPr>
              <a:tblGrid>
                <a:gridCol w="7920325"/>
              </a:tblGrid>
              <a:tr h="2068825">
                <a:tc>
                  <a:txBody>
                    <a:bodyPr/>
                    <a:lstStyle/>
                    <a:p>
                      <a:pPr indent="0" lvl="0" marL="0" rtl="0" algn="ctr">
                        <a:spcBef>
                          <a:spcPts val="0"/>
                        </a:spcBef>
                        <a:spcAft>
                          <a:spcPts val="0"/>
                        </a:spcAft>
                        <a:buClr>
                          <a:schemeClr val="dk1"/>
                        </a:buClr>
                        <a:buSzPts val="1800"/>
                        <a:buFont typeface="Arial"/>
                        <a:buNone/>
                      </a:pPr>
                      <a:r>
                        <a:rPr b="1" lang="en" sz="1800">
                          <a:solidFill>
                            <a:srgbClr val="1155CC"/>
                          </a:solidFill>
                          <a:latin typeface="Montserrat"/>
                          <a:ea typeface="Montserrat"/>
                          <a:cs typeface="Montserrat"/>
                          <a:sym typeface="Montserrat"/>
                        </a:rPr>
                        <a:t>Feedback Form</a:t>
                      </a:r>
                      <a:r>
                        <a:rPr b="1" lang="en" sz="1800">
                          <a:solidFill>
                            <a:srgbClr val="1155CC"/>
                          </a:solidFill>
                          <a:latin typeface="Montserrat"/>
                          <a:ea typeface="Montserrat"/>
                          <a:cs typeface="Montserrat"/>
                          <a:sym typeface="Montserrat"/>
                        </a:rPr>
                        <a:t> </a:t>
                      </a:r>
                      <a:endParaRPr b="1" sz="1500"/>
                    </a:p>
                    <a:p>
                      <a:pPr indent="0" lvl="0" marL="0" marR="0" rtl="0" algn="ctr">
                        <a:lnSpc>
                          <a:spcPct val="100000"/>
                        </a:lnSpc>
                        <a:spcBef>
                          <a:spcPts val="0"/>
                        </a:spcBef>
                        <a:spcAft>
                          <a:spcPts val="0"/>
                        </a:spcAft>
                        <a:buClr>
                          <a:srgbClr val="000000"/>
                        </a:buClr>
                        <a:buSzPts val="1800"/>
                        <a:buFont typeface="Arial"/>
                        <a:buNone/>
                      </a:pPr>
                      <a:r>
                        <a:rPr b="1" lang="en" sz="1800" u="sng">
                          <a:solidFill>
                            <a:schemeClr val="hlink"/>
                          </a:solidFill>
                          <a:latin typeface="Montserrat"/>
                          <a:ea typeface="Montserrat"/>
                          <a:cs typeface="Montserrat"/>
                          <a:sym typeface="Montserrat"/>
                          <a:hlinkClick r:id="rId3"/>
                        </a:rPr>
                        <a:t>https://bit.ly/DTSAFeedbackForm</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lang="en" sz="1800">
                          <a:solidFill>
                            <a:srgbClr val="1155CC"/>
                          </a:solidFill>
                          <a:latin typeface="Montserrat"/>
                          <a:ea typeface="Montserrat"/>
                          <a:cs typeface="Montserrat"/>
                          <a:sym typeface="Montserrat"/>
                        </a:rPr>
                        <a:t>Outline </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lang="en" sz="1800" u="sng">
                          <a:solidFill>
                            <a:schemeClr val="hlink"/>
                          </a:solidFill>
                          <a:latin typeface="Montserrat"/>
                          <a:ea typeface="Montserrat"/>
                          <a:cs typeface="Montserrat"/>
                          <a:sym typeface="Montserrat"/>
                          <a:hlinkClick r:id="rId4"/>
                        </a:rPr>
                        <a:t>https://bit.ly/FellowshipOutline</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lang="en" sz="1800">
                          <a:solidFill>
                            <a:srgbClr val="1155CC"/>
                          </a:solidFill>
                          <a:latin typeface="Montserrat"/>
                          <a:ea typeface="Montserrat"/>
                          <a:cs typeface="Montserrat"/>
                          <a:sym typeface="Montserrat"/>
                        </a:rPr>
                        <a:t>Youtube</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lang="en" sz="1800" u="sng">
                          <a:solidFill>
                            <a:schemeClr val="hlink"/>
                          </a:solidFill>
                          <a:latin typeface="Montserrat"/>
                          <a:ea typeface="Montserrat"/>
                          <a:cs typeface="Montserrat"/>
                          <a:sym typeface="Montserrat"/>
                          <a:hlinkClick r:id="rId5"/>
                        </a:rPr>
                        <a:t>https://bit.ly/AfterworkYoutube</a:t>
                      </a:r>
                      <a:r>
                        <a:rPr b="1" lang="en" sz="1800">
                          <a:solidFill>
                            <a:srgbClr val="1155CC"/>
                          </a:solidFill>
                          <a:latin typeface="Montserrat"/>
                          <a:ea typeface="Montserrat"/>
                          <a:cs typeface="Montserrat"/>
                          <a:sym typeface="Montserrat"/>
                        </a:rPr>
                        <a:t> </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rgbClr val="1155CC"/>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lang="en" sz="1800">
                          <a:solidFill>
                            <a:srgbClr val="1155CC"/>
                          </a:solidFill>
                          <a:latin typeface="Montserrat"/>
                          <a:ea typeface="Montserrat"/>
                          <a:cs typeface="Montserrat"/>
                          <a:sym typeface="Montserrat"/>
                        </a:rPr>
                        <a:t>valentine@afterwork.ai</a:t>
                      </a:r>
                      <a:endParaRPr b="1" sz="1800">
                        <a:solidFill>
                          <a:srgbClr val="1155CC"/>
                        </a:solidFill>
                        <a:latin typeface="Montserrat"/>
                        <a:ea typeface="Montserrat"/>
                        <a:cs typeface="Montserrat"/>
                        <a:sym typeface="Montserrat"/>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
        <p:nvSpPr>
          <p:cNvPr id="208" name="Google Shape;208;p40"/>
          <p:cNvSpPr/>
          <p:nvPr/>
        </p:nvSpPr>
        <p:spPr>
          <a:xfrm>
            <a:off x="172475" y="4421550"/>
            <a:ext cx="57417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Montserrat Medium"/>
                <a:ea typeface="Montserrat Medium"/>
                <a:cs typeface="Montserrat Medium"/>
                <a:sym typeface="Montserrat Medium"/>
              </a:rPr>
              <a:t>Data </a:t>
            </a:r>
            <a:r>
              <a:rPr lang="en" sz="2000">
                <a:solidFill>
                  <a:srgbClr val="FFFFFF"/>
                </a:solidFill>
                <a:latin typeface="Montserrat Medium"/>
                <a:ea typeface="Montserrat Medium"/>
                <a:cs typeface="Montserrat Medium"/>
                <a:sym typeface="Montserrat Medium"/>
              </a:rPr>
              <a:t>Analysis</a:t>
            </a:r>
            <a:r>
              <a:rPr b="0" i="0" lang="en" sz="2000" u="none" cap="none" strike="noStrike">
                <a:solidFill>
                  <a:srgbClr val="FFFFFF"/>
                </a:solidFill>
                <a:latin typeface="Montserrat Medium"/>
                <a:ea typeface="Montserrat Medium"/>
                <a:cs typeface="Montserrat Medium"/>
                <a:sym typeface="Montserrat Medium"/>
              </a:rPr>
              <a:t> and Reporting with Python</a:t>
            </a:r>
            <a:endParaRPr b="0" i="0" sz="20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155CC"/>
                </a:solidFill>
              </a:rPr>
              <a:t>OVERALL </a:t>
            </a:r>
            <a:r>
              <a:rPr b="1" lang="en">
                <a:solidFill>
                  <a:srgbClr val="1155CC"/>
                </a:solidFill>
              </a:rPr>
              <a:t>AGENDA </a:t>
            </a:r>
            <a:endParaRPr b="1">
              <a:solidFill>
                <a:srgbClr val="1155CC"/>
              </a:solidFill>
            </a:endParaRPr>
          </a:p>
        </p:txBody>
      </p:sp>
      <p:sp>
        <p:nvSpPr>
          <p:cNvPr id="109" name="Google Shape;109;p26"/>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0" name="Google Shape;110;p26"/>
          <p:cNvGraphicFramePr/>
          <p:nvPr/>
        </p:nvGraphicFramePr>
        <p:xfrm>
          <a:off x="907800" y="1615400"/>
          <a:ext cx="3000000" cy="3000000"/>
        </p:xfrm>
        <a:graphic>
          <a:graphicData uri="http://schemas.openxmlformats.org/drawingml/2006/table">
            <a:tbl>
              <a:tblPr>
                <a:noFill/>
                <a:tableStyleId>{F8CD08A2-6559-4F54-A293-3744DF7CCDB9}</a:tableStyleId>
              </a:tblPr>
              <a:tblGrid>
                <a:gridCol w="1695475"/>
                <a:gridCol w="5775650"/>
              </a:tblGrid>
              <a:tr h="495250">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FFFFFF"/>
                          </a:solidFill>
                          <a:latin typeface="Montserrat Medium"/>
                          <a:ea typeface="Montserrat Medium"/>
                          <a:cs typeface="Montserrat Medium"/>
                          <a:sym typeface="Montserrat Medium"/>
                        </a:rPr>
                        <a:t>1HR 45 MIN</a:t>
                      </a:r>
                      <a:endParaRPr sz="1600" u="none" cap="none" strike="noStrike">
                        <a:solidFill>
                          <a:srgbClr val="FFFFFF"/>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a:solidFill>
                            <a:srgbClr val="1155CC"/>
                          </a:solidFill>
                          <a:latin typeface="Montserrat Medium"/>
                          <a:ea typeface="Montserrat Medium"/>
                          <a:cs typeface="Montserrat Medium"/>
                          <a:sym typeface="Montserrat Medium"/>
                        </a:rPr>
                        <a:t>Session 1: Python for Data Analysis</a:t>
                      </a:r>
                      <a:endParaRPr sz="1600" u="none" cap="none" strike="noStrike">
                        <a:solidFill>
                          <a:srgbClr val="1155CC"/>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495250">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FFFFFF"/>
                          </a:solidFill>
                          <a:latin typeface="Montserrat Medium"/>
                          <a:ea typeface="Montserrat Medium"/>
                          <a:cs typeface="Montserrat Medium"/>
                          <a:sym typeface="Montserrat Medium"/>
                        </a:rPr>
                        <a:t>10</a:t>
                      </a:r>
                      <a:r>
                        <a:rPr lang="en" sz="1600" u="none" cap="none" strike="noStrike">
                          <a:solidFill>
                            <a:srgbClr val="FFFFFF"/>
                          </a:solidFill>
                          <a:latin typeface="Montserrat Medium"/>
                          <a:ea typeface="Montserrat Medium"/>
                          <a:cs typeface="Montserrat Medium"/>
                          <a:sym typeface="Montserrat Medium"/>
                        </a:rPr>
                        <a:t> MIN </a:t>
                      </a:r>
                      <a:endParaRPr sz="1600" u="none" cap="none" strike="noStrike">
                        <a:solidFill>
                          <a:srgbClr val="FFFFFF"/>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rtl="0" algn="l">
                        <a:spcBef>
                          <a:spcPts val="0"/>
                        </a:spcBef>
                        <a:spcAft>
                          <a:spcPts val="0"/>
                        </a:spcAft>
                        <a:buClr>
                          <a:schemeClr val="dk1"/>
                        </a:buClr>
                        <a:buSzPts val="1600"/>
                        <a:buFont typeface="Arial"/>
                        <a:buNone/>
                      </a:pPr>
                      <a:r>
                        <a:rPr lang="en" sz="1600">
                          <a:solidFill>
                            <a:srgbClr val="1155CC"/>
                          </a:solidFill>
                          <a:latin typeface="Montserrat Medium"/>
                          <a:ea typeface="Montserrat Medium"/>
                          <a:cs typeface="Montserrat Medium"/>
                          <a:sym typeface="Montserrat Medium"/>
                        </a:rPr>
                        <a:t>Break</a:t>
                      </a:r>
                      <a:endParaRPr sz="1600" u="none" cap="none" strike="noStrike">
                        <a:solidFill>
                          <a:srgbClr val="1155CC"/>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495250">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FFFFFF"/>
                          </a:solidFill>
                          <a:latin typeface="Montserrat Medium"/>
                          <a:ea typeface="Montserrat Medium"/>
                          <a:cs typeface="Montserrat Medium"/>
                          <a:sym typeface="Montserrat Medium"/>
                        </a:rPr>
                        <a:t>1HR</a:t>
                      </a:r>
                      <a:r>
                        <a:rPr lang="en" sz="1600" u="none" cap="none" strike="noStrike">
                          <a:solidFill>
                            <a:srgbClr val="FFFFFF"/>
                          </a:solidFill>
                          <a:latin typeface="Montserrat Medium"/>
                          <a:ea typeface="Montserrat Medium"/>
                          <a:cs typeface="Montserrat Medium"/>
                          <a:sym typeface="Montserrat Medium"/>
                        </a:rPr>
                        <a:t> </a:t>
                      </a:r>
                      <a:r>
                        <a:rPr lang="en" sz="1600">
                          <a:solidFill>
                            <a:srgbClr val="FFFFFF"/>
                          </a:solidFill>
                          <a:latin typeface="Montserrat Medium"/>
                          <a:ea typeface="Montserrat Medium"/>
                          <a:cs typeface="Montserrat Medium"/>
                          <a:sym typeface="Montserrat Medium"/>
                        </a:rPr>
                        <a:t>45 </a:t>
                      </a:r>
                      <a:r>
                        <a:rPr lang="en" sz="1600" u="none" cap="none" strike="noStrike">
                          <a:solidFill>
                            <a:srgbClr val="FFFFFF"/>
                          </a:solidFill>
                          <a:latin typeface="Montserrat Medium"/>
                          <a:ea typeface="Montserrat Medium"/>
                          <a:cs typeface="Montserrat Medium"/>
                          <a:sym typeface="Montserrat Medium"/>
                        </a:rPr>
                        <a:t>MIN</a:t>
                      </a:r>
                      <a:endParaRPr sz="1600" u="none" cap="none" strike="noStrike">
                        <a:solidFill>
                          <a:srgbClr val="FFFFFF"/>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a:solidFill>
                            <a:srgbClr val="1155CC"/>
                          </a:solidFill>
                          <a:latin typeface="Montserrat Medium"/>
                          <a:ea typeface="Montserrat Medium"/>
                          <a:cs typeface="Montserrat Medium"/>
                          <a:sym typeface="Montserrat Medium"/>
                        </a:rPr>
                        <a:t>Session 2: Data Analysis Project with Python</a:t>
                      </a:r>
                      <a:endParaRPr sz="1600">
                        <a:solidFill>
                          <a:srgbClr val="1155CC"/>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155CC"/>
                </a:solidFill>
              </a:rPr>
              <a:t>AGENDA </a:t>
            </a:r>
            <a:endParaRPr b="1">
              <a:solidFill>
                <a:srgbClr val="1155CC"/>
              </a:solidFill>
            </a:endParaRPr>
          </a:p>
        </p:txBody>
      </p:sp>
      <p:sp>
        <p:nvSpPr>
          <p:cNvPr id="116" name="Google Shape;116;p27"/>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17" name="Google Shape;117;p27"/>
          <p:cNvGraphicFramePr/>
          <p:nvPr/>
        </p:nvGraphicFramePr>
        <p:xfrm>
          <a:off x="907800" y="1615400"/>
          <a:ext cx="3000000" cy="3000000"/>
        </p:xfrm>
        <a:graphic>
          <a:graphicData uri="http://schemas.openxmlformats.org/drawingml/2006/table">
            <a:tbl>
              <a:tblPr>
                <a:noFill/>
                <a:tableStyleId>{F8CD08A2-6559-4F54-A293-3744DF7CCDB9}</a:tableStyleId>
              </a:tblPr>
              <a:tblGrid>
                <a:gridCol w="1695475"/>
                <a:gridCol w="5775650"/>
              </a:tblGrid>
              <a:tr h="495250">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FFFFFF"/>
                          </a:solidFill>
                          <a:latin typeface="Montserrat Medium"/>
                          <a:ea typeface="Montserrat Medium"/>
                          <a:cs typeface="Montserrat Medium"/>
                          <a:sym typeface="Montserrat Medium"/>
                        </a:rPr>
                        <a:t>5</a:t>
                      </a:r>
                      <a:r>
                        <a:rPr lang="en" sz="1600" u="none" cap="none" strike="noStrike">
                          <a:solidFill>
                            <a:srgbClr val="FFFFFF"/>
                          </a:solidFill>
                          <a:latin typeface="Montserrat Medium"/>
                          <a:ea typeface="Montserrat Medium"/>
                          <a:cs typeface="Montserrat Medium"/>
                          <a:sym typeface="Montserrat Medium"/>
                        </a:rPr>
                        <a:t> MIN</a:t>
                      </a:r>
                      <a:endParaRPr sz="1600" u="none" cap="none" strike="noStrike">
                        <a:solidFill>
                          <a:srgbClr val="FFFFFF"/>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a:solidFill>
                            <a:srgbClr val="1155CC"/>
                          </a:solidFill>
                          <a:latin typeface="Montserrat Medium"/>
                          <a:ea typeface="Montserrat Medium"/>
                          <a:cs typeface="Montserrat Medium"/>
                          <a:sym typeface="Montserrat Medium"/>
                        </a:rPr>
                        <a:t>Introduction + </a:t>
                      </a:r>
                      <a:r>
                        <a:rPr lang="en" sz="1600" u="none" cap="none" strike="noStrike">
                          <a:solidFill>
                            <a:srgbClr val="1155CC"/>
                          </a:solidFill>
                          <a:latin typeface="Montserrat Medium"/>
                          <a:ea typeface="Montserrat Medium"/>
                          <a:cs typeface="Montserrat Medium"/>
                          <a:sym typeface="Montserrat Medium"/>
                        </a:rPr>
                        <a:t>Learning Outcomes</a:t>
                      </a:r>
                      <a:endParaRPr sz="1600" u="none" cap="none" strike="noStrike">
                        <a:solidFill>
                          <a:srgbClr val="1155CC"/>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495250">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FFFFFF"/>
                          </a:solidFill>
                          <a:latin typeface="Montserrat Medium"/>
                          <a:ea typeface="Montserrat Medium"/>
                          <a:cs typeface="Montserrat Medium"/>
                          <a:sym typeface="Montserrat Medium"/>
                        </a:rPr>
                        <a:t>20</a:t>
                      </a:r>
                      <a:r>
                        <a:rPr lang="en" sz="1600" u="none" cap="none" strike="noStrike">
                          <a:solidFill>
                            <a:srgbClr val="FFFFFF"/>
                          </a:solidFill>
                          <a:latin typeface="Montserrat Medium"/>
                          <a:ea typeface="Montserrat Medium"/>
                          <a:cs typeface="Montserrat Medium"/>
                          <a:sym typeface="Montserrat Medium"/>
                        </a:rPr>
                        <a:t> MIN </a:t>
                      </a:r>
                      <a:endParaRPr sz="1600" u="none" cap="none" strike="noStrike">
                        <a:solidFill>
                          <a:srgbClr val="FFFFFF"/>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rtl="0" algn="l">
                        <a:spcBef>
                          <a:spcPts val="0"/>
                        </a:spcBef>
                        <a:spcAft>
                          <a:spcPts val="0"/>
                        </a:spcAft>
                        <a:buClr>
                          <a:schemeClr val="dk1"/>
                        </a:buClr>
                        <a:buSzPts val="1600"/>
                        <a:buFont typeface="Arial"/>
                        <a:buNone/>
                      </a:pPr>
                      <a:r>
                        <a:rPr lang="en" sz="1600">
                          <a:solidFill>
                            <a:srgbClr val="1155CC"/>
                          </a:solidFill>
                          <a:latin typeface="Montserrat Medium"/>
                          <a:ea typeface="Montserrat Medium"/>
                          <a:cs typeface="Montserrat Medium"/>
                          <a:sym typeface="Montserrat Medium"/>
                        </a:rPr>
                        <a:t>Topic Introduction</a:t>
                      </a:r>
                      <a:endParaRPr sz="1600" u="none" cap="none" strike="noStrike">
                        <a:solidFill>
                          <a:srgbClr val="1155CC"/>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495250">
                <a:tc>
                  <a:txBody>
                    <a:bodyPr/>
                    <a:lstStyle/>
                    <a:p>
                      <a:pPr indent="0" lvl="0" marL="0" marR="0" rtl="0" algn="ctr">
                        <a:lnSpc>
                          <a:spcPct val="100000"/>
                        </a:lnSpc>
                        <a:spcBef>
                          <a:spcPts val="0"/>
                        </a:spcBef>
                        <a:spcAft>
                          <a:spcPts val="0"/>
                        </a:spcAft>
                        <a:buClr>
                          <a:srgbClr val="000000"/>
                        </a:buClr>
                        <a:buSzPts val="1600"/>
                        <a:buFont typeface="Arial"/>
                        <a:buNone/>
                      </a:pPr>
                      <a:r>
                        <a:rPr lang="en" sz="1600">
                          <a:solidFill>
                            <a:srgbClr val="FFFFFF"/>
                          </a:solidFill>
                          <a:latin typeface="Montserrat Medium"/>
                          <a:ea typeface="Montserrat Medium"/>
                          <a:cs typeface="Montserrat Medium"/>
                          <a:sym typeface="Montserrat Medium"/>
                        </a:rPr>
                        <a:t>1HR</a:t>
                      </a:r>
                      <a:r>
                        <a:rPr lang="en" sz="1600" u="none" cap="none" strike="noStrike">
                          <a:solidFill>
                            <a:srgbClr val="FFFFFF"/>
                          </a:solidFill>
                          <a:latin typeface="Montserrat Medium"/>
                          <a:ea typeface="Montserrat Medium"/>
                          <a:cs typeface="Montserrat Medium"/>
                          <a:sym typeface="Montserrat Medium"/>
                        </a:rPr>
                        <a:t> </a:t>
                      </a:r>
                      <a:r>
                        <a:rPr lang="en" sz="1600">
                          <a:solidFill>
                            <a:srgbClr val="FFFFFF"/>
                          </a:solidFill>
                          <a:latin typeface="Montserrat Medium"/>
                          <a:ea typeface="Montserrat Medium"/>
                          <a:cs typeface="Montserrat Medium"/>
                          <a:sym typeface="Montserrat Medium"/>
                        </a:rPr>
                        <a:t>1</a:t>
                      </a:r>
                      <a:r>
                        <a:rPr lang="en" sz="1600" u="none" cap="none" strike="noStrike">
                          <a:solidFill>
                            <a:srgbClr val="FFFFFF"/>
                          </a:solidFill>
                          <a:latin typeface="Montserrat Medium"/>
                          <a:ea typeface="Montserrat Medium"/>
                          <a:cs typeface="Montserrat Medium"/>
                          <a:sym typeface="Montserrat Medium"/>
                        </a:rPr>
                        <a:t>0MIN</a:t>
                      </a:r>
                      <a:endParaRPr sz="1600" u="none" cap="none" strike="noStrike">
                        <a:solidFill>
                          <a:srgbClr val="FFFFFF"/>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 sz="1600">
                          <a:solidFill>
                            <a:srgbClr val="1155CC"/>
                          </a:solidFill>
                          <a:latin typeface="Montserrat Medium"/>
                          <a:ea typeface="Montserrat Medium"/>
                          <a:cs typeface="Montserrat Medium"/>
                          <a:sym typeface="Montserrat Medium"/>
                        </a:rPr>
                        <a:t>Practice Time!</a:t>
                      </a:r>
                      <a:endParaRPr sz="1600">
                        <a:solidFill>
                          <a:srgbClr val="1155CC"/>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FFF"/>
                    </a:solidFill>
                  </a:tcPr>
                </a:tc>
              </a:tr>
              <a:tr h="495250">
                <a:tc>
                  <a:txBody>
                    <a:bodyPr/>
                    <a:lstStyle/>
                    <a:p>
                      <a:pPr indent="0" lvl="0" marL="0" marR="0" rtl="0" algn="ctr">
                        <a:lnSpc>
                          <a:spcPct val="100000"/>
                        </a:lnSpc>
                        <a:spcBef>
                          <a:spcPts val="0"/>
                        </a:spcBef>
                        <a:spcAft>
                          <a:spcPts val="0"/>
                        </a:spcAft>
                        <a:buClr>
                          <a:schemeClr val="dk1"/>
                        </a:buClr>
                        <a:buSzPts val="1600"/>
                        <a:buFont typeface="Arial"/>
                        <a:buNone/>
                      </a:pPr>
                      <a:r>
                        <a:rPr lang="en" sz="1600">
                          <a:solidFill>
                            <a:schemeClr val="lt1"/>
                          </a:solidFill>
                          <a:latin typeface="Montserrat Medium"/>
                          <a:ea typeface="Montserrat Medium"/>
                          <a:cs typeface="Montserrat Medium"/>
                          <a:sym typeface="Montserrat Medium"/>
                        </a:rPr>
                        <a:t>5</a:t>
                      </a:r>
                      <a:r>
                        <a:rPr lang="en" sz="1600" u="none" cap="none" strike="noStrike">
                          <a:solidFill>
                            <a:schemeClr val="lt1"/>
                          </a:solidFill>
                          <a:latin typeface="Montserrat Medium"/>
                          <a:ea typeface="Montserrat Medium"/>
                          <a:cs typeface="Montserrat Medium"/>
                          <a:sym typeface="Montserrat Medium"/>
                        </a:rPr>
                        <a:t> </a:t>
                      </a:r>
                      <a:r>
                        <a:rPr lang="en" sz="1600">
                          <a:solidFill>
                            <a:schemeClr val="lt1"/>
                          </a:solidFill>
                          <a:latin typeface="Montserrat Medium"/>
                          <a:ea typeface="Montserrat Medium"/>
                          <a:cs typeface="Montserrat Medium"/>
                          <a:sym typeface="Montserrat Medium"/>
                        </a:rPr>
                        <a:t>MIN</a:t>
                      </a:r>
                      <a:endParaRPr sz="1600" u="none" cap="none" strike="noStrike">
                        <a:solidFill>
                          <a:srgbClr val="FFFFFF"/>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1155CC"/>
                    </a:solidFill>
                  </a:tcPr>
                </a:tc>
                <a:tc>
                  <a:txBody>
                    <a:bodyPr/>
                    <a:lstStyle/>
                    <a:p>
                      <a:pPr indent="0" lvl="0" marL="0" rtl="0" algn="l">
                        <a:spcBef>
                          <a:spcPts val="0"/>
                        </a:spcBef>
                        <a:spcAft>
                          <a:spcPts val="0"/>
                        </a:spcAft>
                        <a:buClr>
                          <a:schemeClr val="dk1"/>
                        </a:buClr>
                        <a:buSzPts val="1600"/>
                        <a:buFont typeface="Arial"/>
                        <a:buNone/>
                      </a:pPr>
                      <a:r>
                        <a:rPr lang="en" sz="1600">
                          <a:solidFill>
                            <a:srgbClr val="1155CC"/>
                          </a:solidFill>
                          <a:latin typeface="Montserrat Medium"/>
                          <a:ea typeface="Montserrat Medium"/>
                          <a:cs typeface="Montserrat Medium"/>
                          <a:sym typeface="Montserrat Medium"/>
                        </a:rPr>
                        <a:t>Q/A + Checkout Form</a:t>
                      </a:r>
                      <a:endParaRPr sz="1600">
                        <a:solidFill>
                          <a:srgbClr val="1155CC"/>
                        </a:solidFill>
                        <a:latin typeface="Montserrat Medium"/>
                        <a:ea typeface="Montserrat Medium"/>
                        <a:cs typeface="Montserrat Medium"/>
                        <a:sym typeface="Montserrat Mediu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Arial"/>
              <a:buNone/>
            </a:pPr>
            <a:r>
              <a:rPr b="1" lang="en" sz="3000">
                <a:solidFill>
                  <a:srgbClr val="1155CC"/>
                </a:solidFill>
                <a:latin typeface="Montserrat"/>
                <a:ea typeface="Montserrat"/>
                <a:cs typeface="Montserrat"/>
                <a:sym typeface="Montserrat"/>
              </a:rPr>
              <a:t>LEARNING OUTCOMES</a:t>
            </a:r>
            <a:endParaRPr b="1" sz="3000">
              <a:solidFill>
                <a:srgbClr val="1155CC"/>
              </a:solidFill>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b="1" sz="3000">
              <a:solidFill>
                <a:srgbClr val="1155CC"/>
              </a:solidFill>
              <a:latin typeface="Montserrat"/>
              <a:ea typeface="Montserrat"/>
              <a:cs typeface="Montserrat"/>
              <a:sym typeface="Montserrat"/>
            </a:endParaRPr>
          </a:p>
        </p:txBody>
      </p:sp>
      <p:sp>
        <p:nvSpPr>
          <p:cNvPr id="123" name="Google Shape;123;p28"/>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8"/>
          <p:cNvSpPr txBox="1"/>
          <p:nvPr/>
        </p:nvSpPr>
        <p:spPr>
          <a:xfrm>
            <a:off x="585250" y="1140300"/>
            <a:ext cx="8199000" cy="28629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I can </a:t>
            </a:r>
            <a:r>
              <a:rPr b="1" lang="en" sz="1800">
                <a:solidFill>
                  <a:srgbClr val="1155CC"/>
                </a:solidFill>
                <a:latin typeface="Montserrat"/>
                <a:ea typeface="Montserrat"/>
                <a:cs typeface="Montserrat"/>
                <a:sym typeface="Montserrat"/>
              </a:rPr>
              <a:t>import datasets</a:t>
            </a:r>
            <a:r>
              <a:rPr lang="en" sz="1800">
                <a:solidFill>
                  <a:srgbClr val="1155CC"/>
                </a:solidFill>
                <a:latin typeface="Montserrat Medium"/>
                <a:ea typeface="Montserrat Medium"/>
                <a:cs typeface="Montserrat Medium"/>
                <a:sym typeface="Montserrat Medium"/>
              </a:rPr>
              <a:t> from csv and excel files for data analysis.</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I can perform </a:t>
            </a:r>
            <a:r>
              <a:rPr b="1" lang="en" sz="1800">
                <a:solidFill>
                  <a:srgbClr val="1155CC"/>
                </a:solidFill>
                <a:latin typeface="Montserrat"/>
                <a:ea typeface="Montserrat"/>
                <a:cs typeface="Montserrat"/>
                <a:sym typeface="Montserrat"/>
              </a:rPr>
              <a:t>data exploration</a:t>
            </a:r>
            <a:r>
              <a:rPr lang="en" sz="1800">
                <a:solidFill>
                  <a:srgbClr val="1155CC"/>
                </a:solidFill>
                <a:latin typeface="Montserrat Medium"/>
                <a:ea typeface="Montserrat Medium"/>
                <a:cs typeface="Montserrat Medium"/>
                <a:sym typeface="Montserrat Medium"/>
              </a:rPr>
              <a:t> techniques to understand data.</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I can perform </a:t>
            </a:r>
            <a:r>
              <a:rPr b="1" lang="en" sz="1800">
                <a:solidFill>
                  <a:srgbClr val="1155CC"/>
                </a:solidFill>
                <a:latin typeface="Montserrat"/>
                <a:ea typeface="Montserrat"/>
                <a:cs typeface="Montserrat"/>
                <a:sym typeface="Montserrat"/>
              </a:rPr>
              <a:t>filtering and sorting</a:t>
            </a:r>
            <a:r>
              <a:rPr lang="en" sz="1800">
                <a:solidFill>
                  <a:srgbClr val="1155CC"/>
                </a:solidFill>
                <a:latin typeface="Montserrat Medium"/>
                <a:ea typeface="Montserrat Medium"/>
                <a:cs typeface="Montserrat Medium"/>
                <a:sym typeface="Montserrat Medium"/>
              </a:rPr>
              <a:t> to select desired records.</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I can use </a:t>
            </a:r>
            <a:r>
              <a:rPr b="1" lang="en" sz="1800">
                <a:solidFill>
                  <a:srgbClr val="1155CC"/>
                </a:solidFill>
                <a:latin typeface="Montserrat"/>
                <a:ea typeface="Montserrat"/>
                <a:cs typeface="Montserrat"/>
                <a:sym typeface="Montserrat"/>
              </a:rPr>
              <a:t>aggregate functions</a:t>
            </a:r>
            <a:r>
              <a:rPr lang="en" sz="1800">
                <a:solidFill>
                  <a:srgbClr val="1155CC"/>
                </a:solidFill>
                <a:latin typeface="Montserrat Medium"/>
                <a:ea typeface="Montserrat Medium"/>
                <a:cs typeface="Montserrat Medium"/>
                <a:sym typeface="Montserrat Medium"/>
              </a:rPr>
              <a:t> to perform calculations on a set of records.</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I can create </a:t>
            </a:r>
            <a:r>
              <a:rPr b="1" lang="en" sz="1800">
                <a:solidFill>
                  <a:srgbClr val="1155CC"/>
                </a:solidFill>
                <a:latin typeface="Montserrat"/>
                <a:ea typeface="Montserrat"/>
                <a:cs typeface="Montserrat"/>
                <a:sym typeface="Montserrat"/>
              </a:rPr>
              <a:t>pivot tables</a:t>
            </a:r>
            <a:r>
              <a:rPr lang="en" sz="1800">
                <a:solidFill>
                  <a:srgbClr val="1155CC"/>
                </a:solidFill>
                <a:latin typeface="Montserrat Medium"/>
                <a:ea typeface="Montserrat Medium"/>
                <a:cs typeface="Montserrat Medium"/>
                <a:sym typeface="Montserrat Medium"/>
              </a:rPr>
              <a:t> to summarize a dataset.</a:t>
            </a:r>
            <a:endParaRPr sz="1800">
              <a:solidFill>
                <a:srgbClr val="1155CC"/>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nvSpPr>
        <p:spPr>
          <a:xfrm>
            <a:off x="350800" y="1017725"/>
            <a:ext cx="5130300" cy="33435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1155CC"/>
              </a:buClr>
              <a:buSzPts val="1500"/>
              <a:buFont typeface="Montserrat"/>
              <a:buChar char="●"/>
            </a:pPr>
            <a:r>
              <a:rPr b="1" lang="en" sz="1500">
                <a:solidFill>
                  <a:srgbClr val="1155CC"/>
                </a:solidFill>
                <a:latin typeface="Montserrat"/>
                <a:ea typeface="Montserrat"/>
                <a:cs typeface="Montserrat"/>
                <a:sym typeface="Montserrat"/>
              </a:rPr>
              <a:t>Data Analysis </a:t>
            </a:r>
            <a:endParaRPr b="1" sz="1500">
              <a:solidFill>
                <a:srgbClr val="1155CC"/>
              </a:solidFill>
              <a:latin typeface="Montserrat"/>
              <a:ea typeface="Montserrat"/>
              <a:cs typeface="Montserrat"/>
              <a:sym typeface="Montserrat"/>
            </a:endParaRPr>
          </a:p>
          <a:p>
            <a:pPr indent="-323850" lvl="1" marL="914400" marR="0" rtl="0" algn="l">
              <a:lnSpc>
                <a:spcPct val="100000"/>
              </a:lnSpc>
              <a:spcBef>
                <a:spcPts val="0"/>
              </a:spcBef>
              <a:spcAft>
                <a:spcPts val="0"/>
              </a:spcAft>
              <a:buClr>
                <a:srgbClr val="1155CC"/>
              </a:buClr>
              <a:buSzPts val="1500"/>
              <a:buFont typeface="Montserrat"/>
              <a:buChar char="○"/>
            </a:pPr>
            <a:r>
              <a:rPr lang="en" sz="1500">
                <a:solidFill>
                  <a:srgbClr val="1155CC"/>
                </a:solidFill>
                <a:latin typeface="Montserrat"/>
                <a:ea typeface="Montserrat"/>
                <a:cs typeface="Montserrat"/>
                <a:sym typeface="Montserrat"/>
              </a:rPr>
              <a:t>Data analysis is used in business to help organizations make better business decisions.</a:t>
            </a:r>
            <a:endParaRPr sz="1500">
              <a:solidFill>
                <a:srgbClr val="1155CC"/>
              </a:solidFill>
              <a:latin typeface="Montserrat"/>
              <a:ea typeface="Montserrat"/>
              <a:cs typeface="Montserrat"/>
              <a:sym typeface="Montserrat"/>
            </a:endParaRPr>
          </a:p>
          <a:p>
            <a:pPr indent="-323850" lvl="1" marL="914400" marR="0" rtl="0" algn="l">
              <a:lnSpc>
                <a:spcPct val="100000"/>
              </a:lnSpc>
              <a:spcBef>
                <a:spcPts val="0"/>
              </a:spcBef>
              <a:spcAft>
                <a:spcPts val="0"/>
              </a:spcAft>
              <a:buClr>
                <a:srgbClr val="1155CC"/>
              </a:buClr>
              <a:buSzPts val="1500"/>
              <a:buFont typeface="Montserrat"/>
              <a:buChar char="○"/>
            </a:pPr>
            <a:r>
              <a:rPr lang="en" sz="1500">
                <a:solidFill>
                  <a:srgbClr val="1155CC"/>
                </a:solidFill>
                <a:latin typeface="Montserrat"/>
                <a:ea typeface="Montserrat"/>
                <a:cs typeface="Montserrat"/>
                <a:sym typeface="Montserrat"/>
              </a:rPr>
              <a:t>The process of data analysis uses analytical and logical reasoning to gain information from the data.</a:t>
            </a:r>
            <a:endParaRPr sz="1500">
              <a:solidFill>
                <a:srgbClr val="1155CC"/>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1500">
              <a:solidFill>
                <a:srgbClr val="1155CC"/>
              </a:solidFill>
              <a:latin typeface="Montserrat"/>
              <a:ea typeface="Montserrat"/>
              <a:cs typeface="Montserrat"/>
              <a:sym typeface="Montserrat"/>
            </a:endParaRPr>
          </a:p>
          <a:p>
            <a:pPr indent="-323850" lvl="0" marL="457200" marR="0" rtl="0" algn="l">
              <a:lnSpc>
                <a:spcPct val="100000"/>
              </a:lnSpc>
              <a:spcBef>
                <a:spcPts val="0"/>
              </a:spcBef>
              <a:spcAft>
                <a:spcPts val="0"/>
              </a:spcAft>
              <a:buClr>
                <a:srgbClr val="1155CC"/>
              </a:buClr>
              <a:buSzPts val="1500"/>
              <a:buFont typeface="Montserrat"/>
              <a:buChar char="●"/>
            </a:pPr>
            <a:r>
              <a:rPr b="1" lang="en" sz="1500">
                <a:solidFill>
                  <a:srgbClr val="1155CC"/>
                </a:solidFill>
                <a:latin typeface="Montserrat"/>
                <a:ea typeface="Montserrat"/>
                <a:cs typeface="Montserrat"/>
                <a:sym typeface="Montserrat"/>
              </a:rPr>
              <a:t>Types of Data Analysis</a:t>
            </a:r>
            <a:endParaRPr b="1" sz="1500">
              <a:solidFill>
                <a:srgbClr val="1155CC"/>
              </a:solidFill>
              <a:latin typeface="Montserrat"/>
              <a:ea typeface="Montserrat"/>
              <a:cs typeface="Montserrat"/>
              <a:sym typeface="Montserrat"/>
            </a:endParaRPr>
          </a:p>
          <a:p>
            <a:pPr indent="-323850" lvl="1" marL="914400" marR="0" rtl="0" algn="l">
              <a:lnSpc>
                <a:spcPct val="100000"/>
              </a:lnSpc>
              <a:spcBef>
                <a:spcPts val="0"/>
              </a:spcBef>
              <a:spcAft>
                <a:spcPts val="0"/>
              </a:spcAft>
              <a:buClr>
                <a:srgbClr val="1155CC"/>
              </a:buClr>
              <a:buSzPts val="1500"/>
              <a:buFont typeface="Montserrat"/>
              <a:buChar char="○"/>
            </a:pPr>
            <a:r>
              <a:rPr lang="en" sz="1500">
                <a:solidFill>
                  <a:srgbClr val="1155CC"/>
                </a:solidFill>
                <a:latin typeface="Montserrat"/>
                <a:ea typeface="Montserrat"/>
                <a:cs typeface="Montserrat"/>
                <a:sym typeface="Montserrat"/>
              </a:rPr>
              <a:t>Descriptive Analysis</a:t>
            </a:r>
            <a:endParaRPr sz="1500">
              <a:solidFill>
                <a:srgbClr val="1155CC"/>
              </a:solidFill>
              <a:latin typeface="Montserrat"/>
              <a:ea typeface="Montserrat"/>
              <a:cs typeface="Montserrat"/>
              <a:sym typeface="Montserrat"/>
            </a:endParaRPr>
          </a:p>
          <a:p>
            <a:pPr indent="-323850" lvl="1" marL="914400" marR="0" rtl="0" algn="l">
              <a:lnSpc>
                <a:spcPct val="100000"/>
              </a:lnSpc>
              <a:spcBef>
                <a:spcPts val="0"/>
              </a:spcBef>
              <a:spcAft>
                <a:spcPts val="0"/>
              </a:spcAft>
              <a:buClr>
                <a:srgbClr val="1155CC"/>
              </a:buClr>
              <a:buSzPts val="1500"/>
              <a:buFont typeface="Montserrat"/>
              <a:buChar char="○"/>
            </a:pPr>
            <a:r>
              <a:rPr lang="en" sz="1500">
                <a:solidFill>
                  <a:srgbClr val="1155CC"/>
                </a:solidFill>
                <a:latin typeface="Montserrat"/>
                <a:ea typeface="Montserrat"/>
                <a:cs typeface="Montserrat"/>
                <a:sym typeface="Montserrat"/>
              </a:rPr>
              <a:t>Diagnostic Analysis</a:t>
            </a:r>
            <a:endParaRPr sz="1500">
              <a:solidFill>
                <a:srgbClr val="1155CC"/>
              </a:solidFill>
              <a:latin typeface="Montserrat"/>
              <a:ea typeface="Montserrat"/>
              <a:cs typeface="Montserrat"/>
              <a:sym typeface="Montserrat"/>
            </a:endParaRPr>
          </a:p>
          <a:p>
            <a:pPr indent="-323850" lvl="1" marL="914400" marR="0" rtl="0" algn="l">
              <a:lnSpc>
                <a:spcPct val="100000"/>
              </a:lnSpc>
              <a:spcBef>
                <a:spcPts val="0"/>
              </a:spcBef>
              <a:spcAft>
                <a:spcPts val="0"/>
              </a:spcAft>
              <a:buClr>
                <a:srgbClr val="1155CC"/>
              </a:buClr>
              <a:buSzPts val="1500"/>
              <a:buFont typeface="Montserrat"/>
              <a:buChar char="○"/>
            </a:pPr>
            <a:r>
              <a:rPr lang="en" sz="1500">
                <a:solidFill>
                  <a:srgbClr val="1155CC"/>
                </a:solidFill>
                <a:latin typeface="Montserrat"/>
                <a:ea typeface="Montserrat"/>
                <a:cs typeface="Montserrat"/>
                <a:sym typeface="Montserrat"/>
              </a:rPr>
              <a:t>Predictive Analysis</a:t>
            </a:r>
            <a:endParaRPr sz="1500">
              <a:solidFill>
                <a:srgbClr val="1155CC"/>
              </a:solidFill>
              <a:latin typeface="Montserrat"/>
              <a:ea typeface="Montserrat"/>
              <a:cs typeface="Montserrat"/>
              <a:sym typeface="Montserrat"/>
            </a:endParaRPr>
          </a:p>
          <a:p>
            <a:pPr indent="-323850" lvl="1" marL="914400" marR="0" rtl="0" algn="l">
              <a:lnSpc>
                <a:spcPct val="100000"/>
              </a:lnSpc>
              <a:spcBef>
                <a:spcPts val="0"/>
              </a:spcBef>
              <a:spcAft>
                <a:spcPts val="0"/>
              </a:spcAft>
              <a:buClr>
                <a:srgbClr val="1155CC"/>
              </a:buClr>
              <a:buSzPts val="1500"/>
              <a:buFont typeface="Montserrat"/>
              <a:buChar char="○"/>
            </a:pPr>
            <a:r>
              <a:rPr lang="en" sz="1500">
                <a:solidFill>
                  <a:srgbClr val="1155CC"/>
                </a:solidFill>
                <a:latin typeface="Montserrat"/>
                <a:ea typeface="Montserrat"/>
                <a:cs typeface="Montserrat"/>
                <a:sym typeface="Montserrat"/>
              </a:rPr>
              <a:t>Prescriptive Analysis</a:t>
            </a:r>
            <a:endParaRPr sz="1500">
              <a:solidFill>
                <a:srgbClr val="1155CC"/>
              </a:solidFill>
              <a:latin typeface="Montserrat"/>
              <a:ea typeface="Montserrat"/>
              <a:cs typeface="Montserrat"/>
              <a:sym typeface="Montserrat"/>
            </a:endParaRPr>
          </a:p>
        </p:txBody>
      </p:sp>
      <p:sp>
        <p:nvSpPr>
          <p:cNvPr id="130" name="Google Shape;130;p29"/>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9"/>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155CC"/>
                </a:solidFill>
              </a:rPr>
              <a:t>OVERVIEW</a:t>
            </a:r>
            <a:endParaRPr b="1">
              <a:solidFill>
                <a:srgbClr val="1155CC"/>
              </a:solidFill>
            </a:endParaRPr>
          </a:p>
        </p:txBody>
      </p:sp>
      <p:pic>
        <p:nvPicPr>
          <p:cNvPr id="132" name="Google Shape;132;p29"/>
          <p:cNvPicPr preferRelativeResize="0"/>
          <p:nvPr/>
        </p:nvPicPr>
        <p:blipFill rotWithShape="1">
          <a:blip r:embed="rId3">
            <a:alphaModFix/>
          </a:blip>
          <a:srcRect b="0" l="0" r="0" t="0"/>
          <a:stretch/>
        </p:blipFill>
        <p:spPr>
          <a:xfrm>
            <a:off x="5347950" y="825124"/>
            <a:ext cx="3657125" cy="365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0"/>
          <p:cNvSpPr txBox="1"/>
          <p:nvPr/>
        </p:nvSpPr>
        <p:spPr>
          <a:xfrm>
            <a:off x="350800" y="1017725"/>
            <a:ext cx="8190300" cy="3138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rgbClr val="1155CC"/>
              </a:buClr>
              <a:buSzPts val="1300"/>
              <a:buFont typeface="Montserrat"/>
              <a:buChar char="●"/>
            </a:pPr>
            <a:r>
              <a:rPr b="1" lang="en" sz="1300">
                <a:solidFill>
                  <a:srgbClr val="1155CC"/>
                </a:solidFill>
                <a:latin typeface="Montserrat"/>
                <a:ea typeface="Montserrat"/>
                <a:cs typeface="Montserrat"/>
                <a:sym typeface="Montserrat"/>
              </a:rPr>
              <a:t>Descriptive Analysis </a:t>
            </a:r>
            <a:endParaRPr b="1" sz="1300">
              <a:solidFill>
                <a:srgbClr val="1155CC"/>
              </a:solidFill>
              <a:latin typeface="Montserrat"/>
              <a:ea typeface="Montserrat"/>
              <a:cs typeface="Montserrat"/>
              <a:sym typeface="Montserrat"/>
            </a:endParaRPr>
          </a:p>
          <a:p>
            <a:pPr indent="-311150" lvl="1" marL="914400" marR="0" rtl="0" algn="l">
              <a:lnSpc>
                <a:spcPct val="100000"/>
              </a:lnSpc>
              <a:spcBef>
                <a:spcPts val="0"/>
              </a:spcBef>
              <a:spcAft>
                <a:spcPts val="0"/>
              </a:spcAft>
              <a:buClr>
                <a:srgbClr val="1155CC"/>
              </a:buClr>
              <a:buSzPts val="1300"/>
              <a:buFont typeface="Montserrat"/>
              <a:buChar char="○"/>
            </a:pPr>
            <a:r>
              <a:rPr lang="en" sz="1300">
                <a:solidFill>
                  <a:srgbClr val="1155CC"/>
                </a:solidFill>
                <a:latin typeface="Montserrat"/>
                <a:ea typeface="Montserrat"/>
                <a:cs typeface="Montserrat"/>
                <a:sym typeface="Montserrat"/>
              </a:rPr>
              <a:t>Descriptive data analysis looks at past data and tells what happened. This is often used when tracking Key Performance Indicators (KPIs), revenue, sales leads, and more.</a:t>
            </a:r>
            <a:endParaRPr sz="1300">
              <a:solidFill>
                <a:srgbClr val="1155CC"/>
              </a:solidFill>
              <a:latin typeface="Montserrat"/>
              <a:ea typeface="Montserrat"/>
              <a:cs typeface="Montserrat"/>
              <a:sym typeface="Montserrat"/>
            </a:endParaRPr>
          </a:p>
          <a:p>
            <a:pPr indent="-311150" lvl="0" marL="457200" marR="0" rtl="0" algn="l">
              <a:lnSpc>
                <a:spcPct val="100000"/>
              </a:lnSpc>
              <a:spcBef>
                <a:spcPts val="0"/>
              </a:spcBef>
              <a:spcAft>
                <a:spcPts val="0"/>
              </a:spcAft>
              <a:buClr>
                <a:srgbClr val="1155CC"/>
              </a:buClr>
              <a:buSzPts val="1300"/>
              <a:buFont typeface="Montserrat"/>
              <a:buChar char="●"/>
            </a:pPr>
            <a:r>
              <a:rPr b="1" lang="en" sz="1300">
                <a:solidFill>
                  <a:srgbClr val="1155CC"/>
                </a:solidFill>
                <a:latin typeface="Montserrat"/>
                <a:ea typeface="Montserrat"/>
                <a:cs typeface="Montserrat"/>
                <a:sym typeface="Montserrat"/>
              </a:rPr>
              <a:t>Diagnostic Analysis</a:t>
            </a:r>
            <a:endParaRPr b="1" sz="1300">
              <a:solidFill>
                <a:srgbClr val="1155CC"/>
              </a:solidFill>
              <a:latin typeface="Montserrat"/>
              <a:ea typeface="Montserrat"/>
              <a:cs typeface="Montserrat"/>
              <a:sym typeface="Montserrat"/>
            </a:endParaRPr>
          </a:p>
          <a:p>
            <a:pPr indent="-311150" lvl="1" marL="914400" marR="0" rtl="0" algn="l">
              <a:lnSpc>
                <a:spcPct val="100000"/>
              </a:lnSpc>
              <a:spcBef>
                <a:spcPts val="0"/>
              </a:spcBef>
              <a:spcAft>
                <a:spcPts val="0"/>
              </a:spcAft>
              <a:buClr>
                <a:srgbClr val="1155CC"/>
              </a:buClr>
              <a:buSzPts val="1300"/>
              <a:buFont typeface="Montserrat"/>
              <a:buChar char="○"/>
            </a:pPr>
            <a:r>
              <a:rPr lang="en" sz="1300">
                <a:solidFill>
                  <a:srgbClr val="1155CC"/>
                </a:solidFill>
                <a:latin typeface="Montserrat"/>
                <a:ea typeface="Montserrat"/>
                <a:cs typeface="Montserrat"/>
                <a:sym typeface="Montserrat"/>
              </a:rPr>
              <a:t>Diagnostic data analysis aims to determine why something happened. Once your descriptive analysis shows that something negative or positive happened, diagnostic analysis can be done to figure out the reason. </a:t>
            </a:r>
            <a:endParaRPr sz="1300">
              <a:solidFill>
                <a:srgbClr val="1155CC"/>
              </a:solidFill>
              <a:latin typeface="Montserrat"/>
              <a:ea typeface="Montserrat"/>
              <a:cs typeface="Montserrat"/>
              <a:sym typeface="Montserrat"/>
            </a:endParaRPr>
          </a:p>
          <a:p>
            <a:pPr indent="-311150" lvl="0" marL="457200" marR="0" rtl="0" algn="l">
              <a:lnSpc>
                <a:spcPct val="100000"/>
              </a:lnSpc>
              <a:spcBef>
                <a:spcPts val="0"/>
              </a:spcBef>
              <a:spcAft>
                <a:spcPts val="0"/>
              </a:spcAft>
              <a:buClr>
                <a:srgbClr val="1155CC"/>
              </a:buClr>
              <a:buSzPts val="1300"/>
              <a:buFont typeface="Montserrat"/>
              <a:buChar char="●"/>
            </a:pPr>
            <a:r>
              <a:rPr b="1" lang="en" sz="1300">
                <a:solidFill>
                  <a:srgbClr val="1155CC"/>
                </a:solidFill>
                <a:latin typeface="Montserrat"/>
                <a:ea typeface="Montserrat"/>
                <a:cs typeface="Montserrat"/>
                <a:sym typeface="Montserrat"/>
              </a:rPr>
              <a:t>Predictive Analysis</a:t>
            </a:r>
            <a:endParaRPr b="1" sz="1300">
              <a:solidFill>
                <a:srgbClr val="1155CC"/>
              </a:solidFill>
              <a:latin typeface="Montserrat"/>
              <a:ea typeface="Montserrat"/>
              <a:cs typeface="Montserrat"/>
              <a:sym typeface="Montserrat"/>
            </a:endParaRPr>
          </a:p>
          <a:p>
            <a:pPr indent="-311150" lvl="1" marL="914400" marR="0" rtl="0" algn="l">
              <a:lnSpc>
                <a:spcPct val="100000"/>
              </a:lnSpc>
              <a:spcBef>
                <a:spcPts val="0"/>
              </a:spcBef>
              <a:spcAft>
                <a:spcPts val="0"/>
              </a:spcAft>
              <a:buClr>
                <a:srgbClr val="1155CC"/>
              </a:buClr>
              <a:buSzPts val="1300"/>
              <a:buFont typeface="Montserrat"/>
              <a:buChar char="○"/>
            </a:pPr>
            <a:r>
              <a:rPr lang="en" sz="1300">
                <a:solidFill>
                  <a:srgbClr val="1155CC"/>
                </a:solidFill>
                <a:latin typeface="Montserrat"/>
                <a:ea typeface="Montserrat"/>
                <a:cs typeface="Montserrat"/>
                <a:sym typeface="Montserrat"/>
              </a:rPr>
              <a:t>Predictive data analysis predicts what is likely to happen in the future. In this type of research, trends are derived from past data which are then used to form predictions about the future.</a:t>
            </a:r>
            <a:endParaRPr sz="1300">
              <a:solidFill>
                <a:srgbClr val="1155CC"/>
              </a:solidFill>
              <a:latin typeface="Montserrat"/>
              <a:ea typeface="Montserrat"/>
              <a:cs typeface="Montserrat"/>
              <a:sym typeface="Montserrat"/>
            </a:endParaRPr>
          </a:p>
          <a:p>
            <a:pPr indent="-311150" lvl="0" marL="457200" marR="0" rtl="0" algn="l">
              <a:lnSpc>
                <a:spcPct val="100000"/>
              </a:lnSpc>
              <a:spcBef>
                <a:spcPts val="0"/>
              </a:spcBef>
              <a:spcAft>
                <a:spcPts val="0"/>
              </a:spcAft>
              <a:buClr>
                <a:srgbClr val="1155CC"/>
              </a:buClr>
              <a:buSzPts val="1300"/>
              <a:buFont typeface="Montserrat"/>
              <a:buChar char="●"/>
            </a:pPr>
            <a:r>
              <a:rPr b="1" lang="en" sz="1300">
                <a:solidFill>
                  <a:srgbClr val="1155CC"/>
                </a:solidFill>
                <a:latin typeface="Montserrat"/>
                <a:ea typeface="Montserrat"/>
                <a:cs typeface="Montserrat"/>
                <a:sym typeface="Montserrat"/>
              </a:rPr>
              <a:t>Prescriptive Analysis</a:t>
            </a:r>
            <a:endParaRPr b="1" sz="1300">
              <a:solidFill>
                <a:srgbClr val="1155CC"/>
              </a:solidFill>
              <a:latin typeface="Montserrat"/>
              <a:ea typeface="Montserrat"/>
              <a:cs typeface="Montserrat"/>
              <a:sym typeface="Montserrat"/>
            </a:endParaRPr>
          </a:p>
          <a:p>
            <a:pPr indent="-311150" lvl="1" marL="914400" marR="0" rtl="0" algn="l">
              <a:lnSpc>
                <a:spcPct val="100000"/>
              </a:lnSpc>
              <a:spcBef>
                <a:spcPts val="0"/>
              </a:spcBef>
              <a:spcAft>
                <a:spcPts val="0"/>
              </a:spcAft>
              <a:buClr>
                <a:srgbClr val="1155CC"/>
              </a:buClr>
              <a:buSzPts val="1300"/>
              <a:buFont typeface="Montserrat"/>
              <a:buChar char="○"/>
            </a:pPr>
            <a:r>
              <a:rPr lang="en" sz="1300">
                <a:solidFill>
                  <a:srgbClr val="1155CC"/>
                </a:solidFill>
                <a:latin typeface="Montserrat"/>
                <a:ea typeface="Montserrat"/>
                <a:cs typeface="Montserrat"/>
                <a:sym typeface="Montserrat"/>
              </a:rPr>
              <a:t>Prescriptive data analysis combines the information found from the previous 3 types of data analysis and forms a plan of action for the organization to face the issue or decision. </a:t>
            </a:r>
            <a:endParaRPr sz="1300">
              <a:solidFill>
                <a:srgbClr val="1155CC"/>
              </a:solidFill>
              <a:latin typeface="Montserrat"/>
              <a:ea typeface="Montserrat"/>
              <a:cs typeface="Montserrat"/>
              <a:sym typeface="Montserrat"/>
            </a:endParaRPr>
          </a:p>
        </p:txBody>
      </p:sp>
      <p:sp>
        <p:nvSpPr>
          <p:cNvPr id="139" name="Google Shape;139;p30"/>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155CC"/>
                </a:solidFill>
              </a:rPr>
              <a:t>OVERVIEW</a:t>
            </a:r>
            <a:endParaRPr b="1">
              <a:solidFill>
                <a:srgbClr val="1155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1"/>
          <p:cNvSpPr txBox="1"/>
          <p:nvPr/>
        </p:nvSpPr>
        <p:spPr>
          <a:xfrm>
            <a:off x="350800" y="1339125"/>
            <a:ext cx="7793400" cy="254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900">
                <a:solidFill>
                  <a:srgbClr val="1155CC"/>
                </a:solidFill>
                <a:latin typeface="Montserrat"/>
                <a:ea typeface="Montserrat"/>
                <a:cs typeface="Montserrat"/>
                <a:sym typeface="Montserrat"/>
              </a:rPr>
              <a:t>Why Python?</a:t>
            </a:r>
            <a:endParaRPr b="1" sz="1900">
              <a:solidFill>
                <a:srgbClr val="1155CC"/>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900">
              <a:solidFill>
                <a:srgbClr val="1155CC"/>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 sz="1900">
                <a:solidFill>
                  <a:srgbClr val="1155CC"/>
                </a:solidFill>
                <a:latin typeface="Montserrat"/>
                <a:ea typeface="Montserrat"/>
                <a:cs typeface="Montserrat"/>
                <a:sym typeface="Montserrat"/>
              </a:rPr>
              <a:t>Libraries</a:t>
            </a:r>
            <a:endParaRPr b="1" sz="1900">
              <a:solidFill>
                <a:srgbClr val="1155CC"/>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1155CC"/>
              </a:buClr>
              <a:buSzPts val="1900"/>
              <a:buFont typeface="Montserrat"/>
              <a:buAutoNum type="arabicPeriod"/>
            </a:pPr>
            <a:r>
              <a:rPr b="1" lang="en" sz="1900">
                <a:solidFill>
                  <a:srgbClr val="1155CC"/>
                </a:solidFill>
                <a:latin typeface="Montserrat"/>
                <a:ea typeface="Montserrat"/>
                <a:cs typeface="Montserrat"/>
                <a:sym typeface="Montserrat"/>
              </a:rPr>
              <a:t>Pandas Library</a:t>
            </a:r>
            <a:endParaRPr b="1" sz="1900">
              <a:solidFill>
                <a:srgbClr val="1155CC"/>
              </a:solidFill>
              <a:latin typeface="Montserrat"/>
              <a:ea typeface="Montserrat"/>
              <a:cs typeface="Montserrat"/>
              <a:sym typeface="Montserrat"/>
            </a:endParaRPr>
          </a:p>
          <a:p>
            <a:pPr indent="-336550" lvl="1" marL="914400" marR="0" rtl="0" algn="l">
              <a:lnSpc>
                <a:spcPct val="100000"/>
              </a:lnSpc>
              <a:spcBef>
                <a:spcPts val="0"/>
              </a:spcBef>
              <a:spcAft>
                <a:spcPts val="0"/>
              </a:spcAft>
              <a:buClr>
                <a:srgbClr val="1155CC"/>
              </a:buClr>
              <a:buSzPts val="1700"/>
              <a:buFont typeface="Montserrat"/>
              <a:buChar char="○"/>
            </a:pPr>
            <a:r>
              <a:rPr lang="en" sz="1700">
                <a:solidFill>
                  <a:srgbClr val="1155CC"/>
                </a:solidFill>
                <a:latin typeface="Montserrat"/>
                <a:ea typeface="Montserrat"/>
                <a:cs typeface="Montserrat"/>
                <a:sym typeface="Montserrat"/>
              </a:rPr>
              <a:t>For data manipulation and analysis</a:t>
            </a:r>
            <a:endParaRPr sz="1700">
              <a:solidFill>
                <a:srgbClr val="1155CC"/>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1155CC"/>
              </a:buClr>
              <a:buSzPts val="1900"/>
              <a:buFont typeface="Montserrat"/>
              <a:buAutoNum type="arabicPeriod"/>
            </a:pPr>
            <a:r>
              <a:rPr b="1" lang="en" sz="1900">
                <a:solidFill>
                  <a:srgbClr val="1155CC"/>
                </a:solidFill>
                <a:latin typeface="Montserrat"/>
                <a:ea typeface="Montserrat"/>
                <a:cs typeface="Montserrat"/>
                <a:sym typeface="Montserrat"/>
              </a:rPr>
              <a:t>Numpy Library</a:t>
            </a:r>
            <a:endParaRPr b="1" sz="1900">
              <a:solidFill>
                <a:srgbClr val="1155CC"/>
              </a:solidFill>
              <a:latin typeface="Montserrat"/>
              <a:ea typeface="Montserrat"/>
              <a:cs typeface="Montserrat"/>
              <a:sym typeface="Montserrat"/>
            </a:endParaRPr>
          </a:p>
          <a:p>
            <a:pPr indent="-336550" lvl="1" marL="914400" marR="0" rtl="0" algn="l">
              <a:lnSpc>
                <a:spcPct val="100000"/>
              </a:lnSpc>
              <a:spcBef>
                <a:spcPts val="0"/>
              </a:spcBef>
              <a:spcAft>
                <a:spcPts val="0"/>
              </a:spcAft>
              <a:buClr>
                <a:srgbClr val="1155CC"/>
              </a:buClr>
              <a:buSzPts val="1700"/>
              <a:buFont typeface="Montserrat"/>
              <a:buChar char="○"/>
            </a:pPr>
            <a:r>
              <a:rPr lang="en" sz="1700">
                <a:solidFill>
                  <a:srgbClr val="1155CC"/>
                </a:solidFill>
                <a:latin typeface="Montserrat"/>
                <a:ea typeface="Montserrat"/>
                <a:cs typeface="Montserrat"/>
                <a:sym typeface="Montserrat"/>
              </a:rPr>
              <a:t>For performing scientific computations.</a:t>
            </a:r>
            <a:endParaRPr sz="1700">
              <a:solidFill>
                <a:srgbClr val="1155CC"/>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1155CC"/>
              </a:buClr>
              <a:buSzPts val="1900"/>
              <a:buFont typeface="Montserrat"/>
              <a:buAutoNum type="arabicPeriod"/>
            </a:pPr>
            <a:r>
              <a:rPr b="1" lang="en" sz="1900">
                <a:solidFill>
                  <a:srgbClr val="1155CC"/>
                </a:solidFill>
                <a:latin typeface="Montserrat"/>
                <a:ea typeface="Montserrat"/>
                <a:cs typeface="Montserrat"/>
                <a:sym typeface="Montserrat"/>
              </a:rPr>
              <a:t>Matplotlib Library</a:t>
            </a:r>
            <a:endParaRPr b="1" sz="1900">
              <a:solidFill>
                <a:srgbClr val="1155CC"/>
              </a:solidFill>
              <a:latin typeface="Montserrat"/>
              <a:ea typeface="Montserrat"/>
              <a:cs typeface="Montserrat"/>
              <a:sym typeface="Montserrat"/>
            </a:endParaRPr>
          </a:p>
          <a:p>
            <a:pPr indent="-336550" lvl="1" marL="914400" marR="0" rtl="0" algn="l">
              <a:lnSpc>
                <a:spcPct val="100000"/>
              </a:lnSpc>
              <a:spcBef>
                <a:spcPts val="0"/>
              </a:spcBef>
              <a:spcAft>
                <a:spcPts val="0"/>
              </a:spcAft>
              <a:buClr>
                <a:srgbClr val="1155CC"/>
              </a:buClr>
              <a:buSzPts val="1700"/>
              <a:buFont typeface="Montserrat"/>
              <a:buChar char="○"/>
            </a:pPr>
            <a:r>
              <a:rPr lang="en" sz="1700">
                <a:solidFill>
                  <a:srgbClr val="1155CC"/>
                </a:solidFill>
                <a:latin typeface="Montserrat"/>
                <a:ea typeface="Montserrat"/>
                <a:cs typeface="Montserrat"/>
                <a:sym typeface="Montserrat"/>
              </a:rPr>
              <a:t>For creating visualisations. </a:t>
            </a:r>
            <a:endParaRPr sz="1700">
              <a:solidFill>
                <a:srgbClr val="1155CC"/>
              </a:solidFill>
              <a:latin typeface="Montserrat"/>
              <a:ea typeface="Montserrat"/>
              <a:cs typeface="Montserrat"/>
              <a:sym typeface="Montserrat"/>
            </a:endParaRPr>
          </a:p>
          <a:p>
            <a:pPr indent="-349250" lvl="0" marL="457200" marR="0" rtl="0" algn="l">
              <a:lnSpc>
                <a:spcPct val="100000"/>
              </a:lnSpc>
              <a:spcBef>
                <a:spcPts val="0"/>
              </a:spcBef>
              <a:spcAft>
                <a:spcPts val="0"/>
              </a:spcAft>
              <a:buClr>
                <a:srgbClr val="1155CC"/>
              </a:buClr>
              <a:buSzPts val="1900"/>
              <a:buFont typeface="Montserrat"/>
              <a:buAutoNum type="arabicPeriod"/>
            </a:pPr>
            <a:r>
              <a:rPr b="1" lang="en" sz="1900">
                <a:solidFill>
                  <a:srgbClr val="1155CC"/>
                </a:solidFill>
                <a:latin typeface="Montserrat"/>
                <a:ea typeface="Montserrat"/>
                <a:cs typeface="Montserrat"/>
                <a:sym typeface="Montserrat"/>
              </a:rPr>
              <a:t>Seaborn Library</a:t>
            </a:r>
            <a:endParaRPr b="1" sz="1900">
              <a:solidFill>
                <a:srgbClr val="1155CC"/>
              </a:solidFill>
              <a:latin typeface="Montserrat"/>
              <a:ea typeface="Montserrat"/>
              <a:cs typeface="Montserrat"/>
              <a:sym typeface="Montserrat"/>
            </a:endParaRPr>
          </a:p>
          <a:p>
            <a:pPr indent="-336550" lvl="1" marL="914400" marR="0" rtl="0" algn="l">
              <a:lnSpc>
                <a:spcPct val="100000"/>
              </a:lnSpc>
              <a:spcBef>
                <a:spcPts val="0"/>
              </a:spcBef>
              <a:spcAft>
                <a:spcPts val="0"/>
              </a:spcAft>
              <a:buClr>
                <a:srgbClr val="1155CC"/>
              </a:buClr>
              <a:buSzPts val="1700"/>
              <a:buFont typeface="Montserrat"/>
              <a:buChar char="○"/>
            </a:pPr>
            <a:r>
              <a:rPr lang="en" sz="1700">
                <a:solidFill>
                  <a:srgbClr val="1155CC"/>
                </a:solidFill>
                <a:latin typeface="Montserrat"/>
                <a:ea typeface="Montserrat"/>
                <a:cs typeface="Montserrat"/>
                <a:sym typeface="Montserrat"/>
              </a:rPr>
              <a:t>For creating rich data visualisations.</a:t>
            </a:r>
            <a:endParaRPr b="1">
              <a:solidFill>
                <a:srgbClr val="1155CC"/>
              </a:solidFill>
              <a:latin typeface="Montserrat"/>
              <a:ea typeface="Montserrat"/>
              <a:cs typeface="Montserrat"/>
              <a:sym typeface="Montserrat"/>
            </a:endParaRPr>
          </a:p>
        </p:txBody>
      </p:sp>
      <p:sp>
        <p:nvSpPr>
          <p:cNvPr id="146" name="Google Shape;146;p31"/>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155CC"/>
                </a:solidFill>
              </a:rPr>
              <a:t>PYTHON TOOLS </a:t>
            </a:r>
            <a:endParaRPr b="1">
              <a:solidFill>
                <a:srgbClr val="1155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1155CC"/>
                </a:solidFill>
                <a:latin typeface="Montserrat"/>
                <a:ea typeface="Montserrat"/>
                <a:cs typeface="Montserrat"/>
                <a:sym typeface="Montserrat"/>
              </a:rPr>
              <a:t>LOADING DATASETS</a:t>
            </a:r>
            <a:endParaRPr b="1" sz="3000">
              <a:solidFill>
                <a:srgbClr val="1155CC"/>
              </a:solidFill>
              <a:latin typeface="Montserrat"/>
              <a:ea typeface="Montserrat"/>
              <a:cs typeface="Montserrat"/>
              <a:sym typeface="Montserrat"/>
            </a:endParaRPr>
          </a:p>
        </p:txBody>
      </p:sp>
      <p:sp>
        <p:nvSpPr>
          <p:cNvPr id="152" name="Google Shape;152;p32"/>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2"/>
          <p:cNvSpPr txBox="1"/>
          <p:nvPr/>
        </p:nvSpPr>
        <p:spPr>
          <a:xfrm>
            <a:off x="585250" y="1257075"/>
            <a:ext cx="8199000" cy="36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1155CC"/>
                </a:solidFill>
                <a:latin typeface="Montserrat"/>
                <a:ea typeface="Montserrat"/>
                <a:cs typeface="Montserrat"/>
                <a:sym typeface="Montserrat"/>
              </a:rPr>
              <a:t>Types of Datasets</a:t>
            </a:r>
            <a:endParaRPr b="1" sz="1800">
              <a:solidFill>
                <a:srgbClr val="1155CC"/>
              </a:solidFill>
              <a:latin typeface="Montserrat"/>
              <a:ea typeface="Montserrat"/>
              <a:cs typeface="Montserrat"/>
              <a:sym typeface="Montserrat"/>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Load CSV Files</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Load Excel Files</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Load SQL Files</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rPr b="1" lang="en" sz="1800">
                <a:solidFill>
                  <a:srgbClr val="1155CC"/>
                </a:solidFill>
                <a:latin typeface="Montserrat"/>
                <a:ea typeface="Montserrat"/>
                <a:cs typeface="Montserrat"/>
                <a:sym typeface="Montserrat"/>
              </a:rPr>
              <a:t>Sources</a:t>
            </a:r>
            <a:endParaRPr b="1" sz="1800">
              <a:solidFill>
                <a:srgbClr val="1155CC"/>
              </a:solidFill>
              <a:latin typeface="Montserrat"/>
              <a:ea typeface="Montserrat"/>
              <a:cs typeface="Montserrat"/>
              <a:sym typeface="Montserrat"/>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Load from URL</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Load from Local Machine</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Load from Server</a:t>
            </a:r>
            <a:endParaRPr sz="1800">
              <a:solidFill>
                <a:srgbClr val="1155CC"/>
              </a:solidFill>
              <a:latin typeface="Montserrat Medium"/>
              <a:ea typeface="Montserrat Medium"/>
              <a:cs typeface="Montserrat Medium"/>
              <a:sym typeface="Montserrat Medium"/>
            </a:endParaRPr>
          </a:p>
          <a:p>
            <a:pPr indent="-342900" lvl="0" marL="457200" rtl="0" algn="l">
              <a:spcBef>
                <a:spcPts val="0"/>
              </a:spcBef>
              <a:spcAft>
                <a:spcPts val="0"/>
              </a:spcAft>
              <a:buClr>
                <a:srgbClr val="1155CC"/>
              </a:buClr>
              <a:buSzPts val="1800"/>
              <a:buFont typeface="Montserrat Medium"/>
              <a:buChar char="●"/>
            </a:pPr>
            <a:r>
              <a:rPr lang="en" sz="1800">
                <a:solidFill>
                  <a:srgbClr val="1155CC"/>
                </a:solidFill>
                <a:latin typeface="Montserrat Medium"/>
                <a:ea typeface="Montserrat Medium"/>
                <a:cs typeface="Montserrat Medium"/>
                <a:sym typeface="Montserrat Medium"/>
              </a:rPr>
              <a:t>Load from Cloud Storage i.e. Google Drive</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rPr i="1" lang="en" sz="1300">
                <a:solidFill>
                  <a:srgbClr val="1155CC"/>
                </a:solidFill>
                <a:latin typeface="Montserrat Medium"/>
                <a:ea typeface="Montserrat Medium"/>
                <a:cs typeface="Montserrat Medium"/>
                <a:sym typeface="Montserrat Medium"/>
              </a:rPr>
              <a:t>Datasets are saved into a dataframe, which is a two dimensional tabular data structure.</a:t>
            </a:r>
            <a:endParaRPr i="1" sz="13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rgbClr val="1155CC"/>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1038775" y="445025"/>
            <a:ext cx="7793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solidFill>
                  <a:srgbClr val="1155CC"/>
                </a:solidFill>
                <a:latin typeface="Montserrat"/>
                <a:ea typeface="Montserrat"/>
                <a:cs typeface="Montserrat"/>
                <a:sym typeface="Montserrat"/>
              </a:rPr>
              <a:t>PERFORMING DATA EXPLORATION</a:t>
            </a:r>
            <a:endParaRPr b="1" sz="3000">
              <a:solidFill>
                <a:srgbClr val="1155CC"/>
              </a:solidFill>
              <a:latin typeface="Montserrat"/>
              <a:ea typeface="Montserrat"/>
              <a:cs typeface="Montserrat"/>
              <a:sym typeface="Montserrat"/>
            </a:endParaRPr>
          </a:p>
        </p:txBody>
      </p:sp>
      <p:sp>
        <p:nvSpPr>
          <p:cNvPr id="159" name="Google Shape;159;p33"/>
          <p:cNvSpPr/>
          <p:nvPr/>
        </p:nvSpPr>
        <p:spPr>
          <a:xfrm>
            <a:off x="0" y="548800"/>
            <a:ext cx="907800" cy="423600"/>
          </a:xfrm>
          <a:prstGeom prst="rect">
            <a:avLst/>
          </a:pr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3"/>
          <p:cNvSpPr txBox="1"/>
          <p:nvPr/>
        </p:nvSpPr>
        <p:spPr>
          <a:xfrm>
            <a:off x="585250" y="1180875"/>
            <a:ext cx="8199000" cy="36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1155CC"/>
                </a:solidFill>
                <a:latin typeface="Montserrat"/>
                <a:ea typeface="Montserrat"/>
                <a:cs typeface="Montserrat"/>
                <a:sym typeface="Montserrat"/>
              </a:rPr>
              <a:t>Determining No. of Records and Columns/Variables</a:t>
            </a:r>
            <a:endParaRPr b="1" sz="1800">
              <a:solidFill>
                <a:srgbClr val="1155CC"/>
              </a:solidFill>
              <a:latin typeface="Montserrat"/>
              <a:ea typeface="Montserrat"/>
              <a:cs typeface="Montserrat"/>
              <a:sym typeface="Montserrat"/>
            </a:endParaRPr>
          </a:p>
          <a:p>
            <a:pPr indent="0" lvl="0" marL="0" rtl="0" algn="l">
              <a:spcBef>
                <a:spcPts val="0"/>
              </a:spcBef>
              <a:spcAft>
                <a:spcPts val="0"/>
              </a:spcAft>
              <a:buNone/>
            </a:pPr>
            <a:r>
              <a:rPr b="1" lang="en" sz="1800">
                <a:solidFill>
                  <a:srgbClr val="1155CC"/>
                </a:solidFill>
                <a:latin typeface="Montserrat"/>
                <a:ea typeface="Montserrat"/>
                <a:cs typeface="Montserrat"/>
                <a:sym typeface="Montserrat"/>
              </a:rPr>
              <a:t>Previewing First few records </a:t>
            </a:r>
            <a:endParaRPr b="1" sz="1800">
              <a:solidFill>
                <a:srgbClr val="1155CC"/>
              </a:solidFill>
              <a:latin typeface="Montserrat"/>
              <a:ea typeface="Montserrat"/>
              <a:cs typeface="Montserrat"/>
              <a:sym typeface="Montserrat"/>
            </a:endParaRPr>
          </a:p>
          <a:p>
            <a:pPr indent="-342900" lvl="0" marL="914400" rtl="0" algn="l">
              <a:spcBef>
                <a:spcPts val="0"/>
              </a:spcBef>
              <a:spcAft>
                <a:spcPts val="0"/>
              </a:spcAft>
              <a:buClr>
                <a:srgbClr val="1155CC"/>
              </a:buClr>
              <a:buSzPts val="1800"/>
              <a:buFont typeface="Montserrat Medium"/>
              <a:buChar char="●"/>
            </a:pPr>
            <a:r>
              <a:rPr i="1" lang="en" sz="1800">
                <a:solidFill>
                  <a:srgbClr val="1155CC"/>
                </a:solidFill>
                <a:latin typeface="Montserrat Medium"/>
                <a:ea typeface="Montserrat Medium"/>
                <a:cs typeface="Montserrat Medium"/>
                <a:sym typeface="Montserrat Medium"/>
              </a:rPr>
              <a:t>i.e First 5 Records</a:t>
            </a:r>
            <a:endParaRPr i="1"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800">
                <a:solidFill>
                  <a:srgbClr val="1155CC"/>
                </a:solidFill>
                <a:latin typeface="Montserrat"/>
                <a:ea typeface="Montserrat"/>
                <a:cs typeface="Montserrat"/>
                <a:sym typeface="Montserrat"/>
              </a:rPr>
              <a:t>Previewing Last few records </a:t>
            </a:r>
            <a:endParaRPr b="1" sz="1800">
              <a:solidFill>
                <a:srgbClr val="1155CC"/>
              </a:solidFill>
              <a:latin typeface="Montserrat"/>
              <a:ea typeface="Montserrat"/>
              <a:cs typeface="Montserrat"/>
              <a:sym typeface="Montserrat"/>
            </a:endParaRPr>
          </a:p>
          <a:p>
            <a:pPr indent="-342900" lvl="0" marL="914400" rtl="0" algn="l">
              <a:spcBef>
                <a:spcPts val="0"/>
              </a:spcBef>
              <a:spcAft>
                <a:spcPts val="0"/>
              </a:spcAft>
              <a:buClr>
                <a:srgbClr val="1155CC"/>
              </a:buClr>
              <a:buSzPts val="1800"/>
              <a:buFont typeface="Montserrat Medium"/>
              <a:buChar char="●"/>
            </a:pPr>
            <a:r>
              <a:rPr i="1" lang="en" sz="1800">
                <a:solidFill>
                  <a:srgbClr val="1155CC"/>
                </a:solidFill>
                <a:latin typeface="Montserrat Medium"/>
                <a:ea typeface="Montserrat Medium"/>
                <a:cs typeface="Montserrat Medium"/>
                <a:sym typeface="Montserrat Medium"/>
              </a:rPr>
              <a:t>i.e Last 5 Records</a:t>
            </a:r>
            <a:endParaRPr i="1"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800">
                <a:solidFill>
                  <a:srgbClr val="1155CC"/>
                </a:solidFill>
                <a:latin typeface="Montserrat"/>
                <a:ea typeface="Montserrat"/>
                <a:cs typeface="Montserrat"/>
                <a:sym typeface="Montserrat"/>
              </a:rPr>
              <a:t>Getting a Sample of records </a:t>
            </a:r>
            <a:endParaRPr b="1" sz="1800">
              <a:solidFill>
                <a:srgbClr val="1155CC"/>
              </a:solidFill>
              <a:latin typeface="Montserrat"/>
              <a:ea typeface="Montserrat"/>
              <a:cs typeface="Montserrat"/>
              <a:sym typeface="Montserrat"/>
            </a:endParaRPr>
          </a:p>
          <a:p>
            <a:pPr indent="-342900" lvl="0" marL="914400" rtl="0" algn="l">
              <a:spcBef>
                <a:spcPts val="0"/>
              </a:spcBef>
              <a:spcAft>
                <a:spcPts val="0"/>
              </a:spcAft>
              <a:buClr>
                <a:srgbClr val="1155CC"/>
              </a:buClr>
              <a:buSzPts val="1800"/>
              <a:buFont typeface="Montserrat Medium"/>
              <a:buChar char="●"/>
            </a:pPr>
            <a:r>
              <a:rPr i="1" lang="en" sz="1800">
                <a:solidFill>
                  <a:srgbClr val="1155CC"/>
                </a:solidFill>
                <a:latin typeface="Montserrat Medium"/>
                <a:ea typeface="Montserrat Medium"/>
                <a:cs typeface="Montserrat Medium"/>
                <a:sym typeface="Montserrat Medium"/>
              </a:rPr>
              <a:t>i.e Sample 10 Records</a:t>
            </a:r>
            <a:endParaRPr i="1"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800">
                <a:solidFill>
                  <a:srgbClr val="1155CC"/>
                </a:solidFill>
                <a:latin typeface="Montserrat"/>
                <a:ea typeface="Montserrat"/>
                <a:cs typeface="Montserrat"/>
                <a:sym typeface="Montserrat"/>
              </a:rPr>
              <a:t>Data Types</a:t>
            </a:r>
            <a:endParaRPr b="1" sz="1800">
              <a:solidFill>
                <a:srgbClr val="1155CC"/>
              </a:solidFill>
              <a:latin typeface="Montserrat"/>
              <a:ea typeface="Montserrat"/>
              <a:cs typeface="Montserrat"/>
              <a:sym typeface="Montserrat"/>
            </a:endParaRPr>
          </a:p>
          <a:p>
            <a:pPr indent="-342900" lvl="0" marL="914400" rtl="0" algn="l">
              <a:spcBef>
                <a:spcPts val="0"/>
              </a:spcBef>
              <a:spcAft>
                <a:spcPts val="0"/>
              </a:spcAft>
              <a:buClr>
                <a:srgbClr val="1155CC"/>
              </a:buClr>
              <a:buSzPts val="1800"/>
              <a:buFont typeface="Montserrat Medium"/>
              <a:buChar char="●"/>
            </a:pPr>
            <a:r>
              <a:rPr i="1" lang="en" sz="1800">
                <a:solidFill>
                  <a:srgbClr val="1155CC"/>
                </a:solidFill>
                <a:latin typeface="Montserrat Medium"/>
                <a:ea typeface="Montserrat Medium"/>
                <a:cs typeface="Montserrat Medium"/>
                <a:sym typeface="Montserrat Medium"/>
              </a:rPr>
              <a:t>Floating point number</a:t>
            </a:r>
            <a:r>
              <a:rPr lang="en" sz="1800">
                <a:solidFill>
                  <a:srgbClr val="1155CC"/>
                </a:solidFill>
                <a:latin typeface="Montserrat Medium"/>
                <a:ea typeface="Montserrat Medium"/>
                <a:cs typeface="Montserrat Medium"/>
                <a:sym typeface="Montserrat Medium"/>
              </a:rPr>
              <a:t>, </a:t>
            </a:r>
            <a:r>
              <a:rPr i="1" lang="en" sz="1800">
                <a:solidFill>
                  <a:srgbClr val="1155CC"/>
                </a:solidFill>
                <a:latin typeface="Montserrat Medium"/>
                <a:ea typeface="Montserrat Medium"/>
                <a:cs typeface="Montserrat Medium"/>
                <a:sym typeface="Montserrat Medium"/>
              </a:rPr>
              <a:t>Integers</a:t>
            </a:r>
            <a:r>
              <a:rPr lang="en" sz="1800">
                <a:solidFill>
                  <a:srgbClr val="1155CC"/>
                </a:solidFill>
                <a:latin typeface="Montserrat Medium"/>
                <a:ea typeface="Montserrat Medium"/>
                <a:cs typeface="Montserrat Medium"/>
                <a:sym typeface="Montserrat Medium"/>
              </a:rPr>
              <a:t>, </a:t>
            </a:r>
            <a:r>
              <a:rPr i="1" lang="en" sz="1800">
                <a:solidFill>
                  <a:srgbClr val="1155CC"/>
                </a:solidFill>
                <a:latin typeface="Montserrat Medium"/>
                <a:ea typeface="Montserrat Medium"/>
                <a:cs typeface="Montserrat Medium"/>
                <a:sym typeface="Montserrat Medium"/>
              </a:rPr>
              <a:t>Strings</a:t>
            </a:r>
            <a:r>
              <a:rPr lang="en" sz="1800">
                <a:solidFill>
                  <a:srgbClr val="1155CC"/>
                </a:solidFill>
                <a:latin typeface="Montserrat Medium"/>
                <a:ea typeface="Montserrat Medium"/>
                <a:cs typeface="Montserrat Medium"/>
                <a:sym typeface="Montserrat Medium"/>
              </a:rPr>
              <a:t> </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800">
                <a:solidFill>
                  <a:srgbClr val="1155CC"/>
                </a:solidFill>
                <a:latin typeface="Montserrat"/>
                <a:ea typeface="Montserrat"/>
                <a:cs typeface="Montserrat"/>
                <a:sym typeface="Montserrat"/>
              </a:rPr>
              <a:t>Bivariate Analysis</a:t>
            </a:r>
            <a:endParaRPr b="1" sz="1800">
              <a:solidFill>
                <a:srgbClr val="1155CC"/>
              </a:solidFill>
              <a:latin typeface="Montserrat"/>
              <a:ea typeface="Montserrat"/>
              <a:cs typeface="Montserrat"/>
              <a:sym typeface="Montserrat"/>
            </a:endParaRPr>
          </a:p>
          <a:p>
            <a:pPr indent="-342900" lvl="0" marL="457200" rtl="0" algn="l">
              <a:spcBef>
                <a:spcPts val="0"/>
              </a:spcBef>
              <a:spcAft>
                <a:spcPts val="0"/>
              </a:spcAft>
              <a:buClr>
                <a:srgbClr val="1155CC"/>
              </a:buClr>
              <a:buSzPts val="1800"/>
              <a:buFont typeface="Montserrat Medium"/>
              <a:buChar char="●"/>
            </a:pPr>
            <a:r>
              <a:rPr i="1" lang="en" sz="1800">
                <a:solidFill>
                  <a:srgbClr val="1155CC"/>
                </a:solidFill>
                <a:latin typeface="Montserrat Medium"/>
                <a:ea typeface="Montserrat Medium"/>
                <a:cs typeface="Montserrat Medium"/>
                <a:sym typeface="Montserrat Medium"/>
              </a:rPr>
              <a:t>Correlation Coefficient:</a:t>
            </a:r>
            <a:r>
              <a:rPr lang="en" sz="1800">
                <a:solidFill>
                  <a:srgbClr val="1155CC"/>
                </a:solidFill>
                <a:latin typeface="Montserrat Medium"/>
                <a:ea typeface="Montserrat Medium"/>
                <a:cs typeface="Montserrat Medium"/>
                <a:sym typeface="Montserrat Medium"/>
              </a:rPr>
              <a:t> Statistical measure that calculates the strength of the relationship between two variables.</a:t>
            </a:r>
            <a:endParaRPr sz="1800">
              <a:solidFill>
                <a:srgbClr val="1155C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b="1" sz="1800">
              <a:solidFill>
                <a:srgbClr val="1155C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