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56" r:id="rId2"/>
    <p:sldId id="272" r:id="rId3"/>
    <p:sldId id="263" r:id="rId4"/>
    <p:sldId id="271" r:id="rId5"/>
    <p:sldId id="273" r:id="rId6"/>
    <p:sldId id="270" r:id="rId7"/>
    <p:sldId id="275" r:id="rId8"/>
    <p:sldId id="276" r:id="rId9"/>
    <p:sldId id="277" r:id="rId10"/>
    <p:sldId id="278" r:id="rId11"/>
    <p:sldId id="274" r:id="rId12"/>
  </p:sldIdLst>
  <p:sldSz cx="9144000" cy="5143500" type="screen16x9"/>
  <p:notesSz cx="9144000" cy="6858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CFD"/>
    <a:srgbClr val="019DA1"/>
    <a:srgbClr val="FFFFFF"/>
    <a:srgbClr val="E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5AFF-E48D-4A3D-B083-2A5F9AC60D1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C0A8-0A08-4DCE-BA11-4BD8E3D19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/>
          <a:srcRect t="1" r="218" b="2995"/>
          <a:stretch/>
        </p:blipFill>
        <p:spPr>
          <a:xfrm>
            <a:off x="0" y="0"/>
            <a:ext cx="9144000" cy="51576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313" y="2753474"/>
            <a:ext cx="8207375" cy="663922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19DA1"/>
                </a:solidFill>
                <a:latin typeface="Gilroy Medium" panose="000006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116530" y="3558590"/>
            <a:ext cx="3559157" cy="384572"/>
          </a:xfrm>
        </p:spPr>
        <p:txBody>
          <a:bodyPr/>
          <a:lstStyle>
            <a:lvl1pPr marL="0" indent="0" algn="r">
              <a:buNone/>
              <a:defRPr sz="1800" baseline="0">
                <a:solidFill>
                  <a:srgbClr val="3D3D3D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Автор </a:t>
            </a:r>
          </a:p>
        </p:txBody>
      </p:sp>
    </p:spTree>
    <p:extLst>
      <p:ext uri="{BB962C8B-B14F-4D97-AF65-F5344CB8AC3E}">
        <p14:creationId xmlns:p14="http://schemas.microsoft.com/office/powerpoint/2010/main" val="1686791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/>
          <a:srcRect l="3040" t="16137" r="1631" b="13536"/>
          <a:stretch/>
        </p:blipFill>
        <p:spPr>
          <a:xfrm flipH="1">
            <a:off x="468312" y="-2434"/>
            <a:ext cx="8675687" cy="975997"/>
          </a:xfrm>
          <a:prstGeom prst="rect">
            <a:avLst/>
          </a:prstGeom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240507"/>
            <a:ext cx="7886700" cy="675481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Равнобедренный треугольник 2"/>
          <p:cNvSpPr/>
          <p:nvPr userDrawn="1"/>
        </p:nvSpPr>
        <p:spPr>
          <a:xfrm rot="5400000">
            <a:off x="444774" y="1393723"/>
            <a:ext cx="390414" cy="343345"/>
          </a:xfrm>
          <a:prstGeom prst="triangle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 userDrawn="1"/>
        </p:nvSpPr>
        <p:spPr>
          <a:xfrm rot="5400000">
            <a:off x="454256" y="2258987"/>
            <a:ext cx="371452" cy="343345"/>
          </a:xfrm>
          <a:prstGeom prst="triangle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 userDrawn="1"/>
        </p:nvSpPr>
        <p:spPr>
          <a:xfrm rot="5400000">
            <a:off x="473949" y="3162152"/>
            <a:ext cx="332067" cy="343345"/>
          </a:xfrm>
          <a:prstGeom prst="triangle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 userDrawn="1"/>
        </p:nvSpPr>
        <p:spPr>
          <a:xfrm rot="5400000">
            <a:off x="473952" y="4067494"/>
            <a:ext cx="332067" cy="343345"/>
          </a:xfrm>
          <a:prstGeom prst="triangle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985658" y="1186296"/>
            <a:ext cx="4860337" cy="66749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1"/>
          </p:nvPr>
        </p:nvSpPr>
        <p:spPr>
          <a:xfrm>
            <a:off x="985659" y="2092670"/>
            <a:ext cx="4860336" cy="66749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2"/>
          </p:nvPr>
        </p:nvSpPr>
        <p:spPr>
          <a:xfrm>
            <a:off x="985659" y="2999044"/>
            <a:ext cx="4860336" cy="66749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3"/>
          </p:nvPr>
        </p:nvSpPr>
        <p:spPr>
          <a:xfrm>
            <a:off x="985659" y="3905418"/>
            <a:ext cx="4860336" cy="66749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6246688" y="1186296"/>
            <a:ext cx="2429000" cy="3438092"/>
          </a:xfrm>
          <a:prstGeom prst="roundRect">
            <a:avLst/>
          </a:prstGeom>
          <a:noFill/>
          <a:ln w="9525" cmpd="dbl">
            <a:solidFill>
              <a:srgbClr val="3D3D3D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4"/>
          </p:nvPr>
        </p:nvSpPr>
        <p:spPr>
          <a:xfrm>
            <a:off x="6097854" y="1139492"/>
            <a:ext cx="2421545" cy="33409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324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/>
          <a:srcRect l="879" b="1256"/>
          <a:stretch/>
        </p:blipFill>
        <p:spPr>
          <a:xfrm>
            <a:off x="0" y="0"/>
            <a:ext cx="916304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40719" y="231775"/>
            <a:ext cx="5681609" cy="684213"/>
          </a:xfrm>
          <a:prstGeom prst="roundRect">
            <a:avLst/>
          </a:prstGeom>
          <a:solidFill>
            <a:srgbClr val="019DA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Подведем итоги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963038" y="1307519"/>
            <a:ext cx="7712650" cy="1834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1828798" y="308225"/>
            <a:ext cx="5691885" cy="691068"/>
          </a:xfrm>
          <a:prstGeom prst="roundRect">
            <a:avLst/>
          </a:prstGeom>
          <a:noFill/>
          <a:ln w="9525" cmpd="dbl">
            <a:solidFill>
              <a:srgbClr val="3D3D3D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 userDrawn="1"/>
        </p:nvSpPr>
        <p:spPr>
          <a:xfrm rot="5400000">
            <a:off x="529159" y="1321573"/>
            <a:ext cx="371452" cy="343345"/>
          </a:xfrm>
          <a:prstGeom prst="triangle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10"/>
          <p:cNvSpPr>
            <a:spLocks noGrp="1"/>
          </p:cNvSpPr>
          <p:nvPr>
            <p:ph type="body" sz="quarter" idx="11"/>
          </p:nvPr>
        </p:nvSpPr>
        <p:spPr>
          <a:xfrm>
            <a:off x="963038" y="3533565"/>
            <a:ext cx="7712649" cy="109082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104930" y="3794905"/>
            <a:ext cx="11254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ilroy SemiBold" panose="00000700000000000000" pitchFamily="2" charset="-52"/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1195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577" userDrawn="1">
          <p15:clr>
            <a:srgbClr val="FBAE40"/>
          </p15:clr>
        </p15:guide>
        <p15:guide id="3" orient="horz" pos="14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люч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Овал 2"/>
          <p:cNvSpPr/>
          <p:nvPr userDrawn="1"/>
        </p:nvSpPr>
        <p:spPr>
          <a:xfrm>
            <a:off x="5240161" y="1172841"/>
            <a:ext cx="3115551" cy="3115551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 userDrawn="1"/>
        </p:nvSpPr>
        <p:spPr>
          <a:xfrm>
            <a:off x="5133989" y="1236795"/>
            <a:ext cx="3115551" cy="3115551"/>
          </a:xfrm>
          <a:prstGeom prst="ellipse">
            <a:avLst/>
          </a:prstGeom>
          <a:noFill/>
          <a:ln>
            <a:solidFill>
              <a:srgbClr val="3D3D3D"/>
            </a:solidFill>
            <a:prstDash val="lgDash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27" y="1980312"/>
            <a:ext cx="1037104" cy="1618678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48034" y="1495996"/>
            <a:ext cx="6097171" cy="16217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ln>
                  <a:solidFill>
                    <a:srgbClr val="019DA1"/>
                  </a:solidFill>
                </a:ln>
                <a:solidFill>
                  <a:srgbClr val="F4FCF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>
                <a:ln>
                  <a:solidFill>
                    <a:srgbClr val="019DA1"/>
                  </a:solidFill>
                </a:ln>
                <a:solidFill>
                  <a:srgbClr val="F4FCFD"/>
                </a:solidFill>
                <a:latin typeface="Gilroy SemiBold" panose="00000700000000000000" pitchFamily="2" charset="-52"/>
              </a:rPr>
              <a:t>Вопрос</a:t>
            </a:r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1991931" y="2364913"/>
            <a:ext cx="6097171" cy="88476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ln>
                  <a:solidFill>
                    <a:srgbClr val="019DA1"/>
                  </a:solidFill>
                </a:ln>
                <a:solidFill>
                  <a:srgbClr val="F4FCF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dirty="0">
                <a:ln>
                  <a:solidFill>
                    <a:srgbClr val="019DA1"/>
                  </a:solidFill>
                </a:ln>
                <a:solidFill>
                  <a:schemeClr val="tx1"/>
                </a:solidFill>
              </a:rPr>
              <a:t>ответ</a:t>
            </a:r>
          </a:p>
        </p:txBody>
      </p:sp>
    </p:spTree>
    <p:extLst>
      <p:ext uri="{BB962C8B-B14F-4D97-AF65-F5344CB8AC3E}">
        <p14:creationId xmlns:p14="http://schemas.microsoft.com/office/powerpoint/2010/main" val="2561514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0" cy="51339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246579"/>
            <a:ext cx="7886700" cy="669409"/>
          </a:xfrm>
        </p:spPr>
        <p:txBody>
          <a:bodyPr/>
          <a:lstStyle>
            <a:lvl1pPr>
              <a:defRPr>
                <a:solidFill>
                  <a:srgbClr val="019DA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>
          <a:xfrm>
            <a:off x="468313" y="1162050"/>
            <a:ext cx="4370387" cy="34623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3D3D3D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4"/>
          </p:nvPr>
        </p:nvSpPr>
        <p:spPr>
          <a:xfrm>
            <a:off x="5342562" y="3102795"/>
            <a:ext cx="2814301" cy="12020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rgbClr val="019DA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5424055" y="1260113"/>
            <a:ext cx="2732809" cy="1633106"/>
          </a:xfrm>
          <a:prstGeom prst="roundRect">
            <a:avLst/>
          </a:prstGeom>
          <a:noFill/>
          <a:ln w="9525" cmpd="dbl">
            <a:solidFill>
              <a:srgbClr val="3D3D3D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2"/>
          </p:nvPr>
        </p:nvSpPr>
        <p:spPr>
          <a:xfrm>
            <a:off x="5342563" y="1162567"/>
            <a:ext cx="2728502" cy="1518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537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/>
          <a:srcRect r="1123" b="1107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2" y="240507"/>
            <a:ext cx="8207375" cy="675481"/>
          </a:xfrm>
        </p:spPr>
        <p:txBody>
          <a:bodyPr/>
          <a:lstStyle>
            <a:lvl1pPr>
              <a:defRPr>
                <a:solidFill>
                  <a:srgbClr val="3D3D3D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2919414" y="1151382"/>
            <a:ext cx="5756274" cy="3473006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rgbClr val="3D3D3D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215008" y="1771160"/>
            <a:ext cx="2264497" cy="2517167"/>
          </a:xfrm>
          <a:prstGeom prst="roundRect">
            <a:avLst/>
          </a:prstGeom>
          <a:noFill/>
          <a:ln w="9525" cmpd="dbl">
            <a:solidFill>
              <a:srgbClr val="3D3D3D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3"/>
          </p:nvPr>
        </p:nvSpPr>
        <p:spPr>
          <a:xfrm>
            <a:off x="353086" y="1634776"/>
            <a:ext cx="2213242" cy="25062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408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0" cy="5133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/>
          <a:srcRect l="1522" r="1631"/>
          <a:stretch/>
        </p:blipFill>
        <p:spPr>
          <a:xfrm flipH="1" flipV="1">
            <a:off x="0" y="3000375"/>
            <a:ext cx="9144000" cy="2143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2" y="240507"/>
            <a:ext cx="8207375" cy="675481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5876819" y="1153484"/>
            <a:ext cx="2798870" cy="3470904"/>
          </a:xfrm>
          <a:prstGeom prst="roundRect">
            <a:avLst/>
          </a:prstGeom>
          <a:solidFill>
            <a:srgbClr val="FFFFFF"/>
          </a:solidFill>
          <a:ln>
            <a:solidFill>
              <a:srgbClr val="019DA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68313" y="1153484"/>
            <a:ext cx="5141912" cy="3470904"/>
          </a:xfrm>
          <a:solidFill>
            <a:srgbClr val="FFFFFF"/>
          </a:solidFill>
        </p:spPr>
        <p:txBody>
          <a:bodyPr>
            <a:normAutofit/>
          </a:bodyPr>
          <a:lstStyle>
            <a:lvl1pPr marL="171450" indent="-171450">
              <a:buClr>
                <a:srgbClr val="019DA1"/>
              </a:buClr>
              <a:buFont typeface="Wingdings 3" panose="05040102010807070707" pitchFamily="18" charset="2"/>
              <a:buChar char="}"/>
              <a:defRPr sz="1600">
                <a:solidFill>
                  <a:srgbClr val="3D3D3D"/>
                </a:solidFill>
                <a:latin typeface="+mj-lt"/>
              </a:defRPr>
            </a:lvl1pPr>
            <a:lvl2pPr marL="514350" indent="-171450">
              <a:buClr>
                <a:srgbClr val="019DA1"/>
              </a:buClr>
              <a:buFont typeface="Wingdings 3" panose="05040102010807070707" pitchFamily="18" charset="2"/>
              <a:buChar char="}"/>
              <a:defRPr sz="1600">
                <a:solidFill>
                  <a:srgbClr val="3D3D3D"/>
                </a:solidFill>
                <a:latin typeface="+mj-lt"/>
              </a:defRPr>
            </a:lvl2pPr>
            <a:lvl3pPr marL="857250" indent="-171450">
              <a:buClr>
                <a:srgbClr val="019DA1"/>
              </a:buClr>
              <a:buFont typeface="Wingdings 3" panose="05040102010807070707" pitchFamily="18" charset="2"/>
              <a:buChar char="}"/>
              <a:defRPr sz="1600">
                <a:solidFill>
                  <a:srgbClr val="3D3D3D"/>
                </a:solidFill>
                <a:latin typeface="+mj-lt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70915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39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231775"/>
            <a:ext cx="8205784" cy="684213"/>
          </a:xfrm>
        </p:spPr>
        <p:txBody>
          <a:bodyPr>
            <a:normAutofit/>
          </a:bodyPr>
          <a:lstStyle>
            <a:lvl1pPr marL="0" indent="0" algn="l">
              <a:buFont typeface="Wingdings 3" panose="05040102010807070707" pitchFamily="18" charset="2"/>
              <a:buNone/>
              <a:defRPr sz="2800">
                <a:solidFill>
                  <a:srgbClr val="3D3D3D"/>
                </a:solidFill>
                <a:latin typeface="Gilroy Medium" panose="000006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Рисунок 9"/>
          <p:cNvSpPr>
            <a:spLocks noGrp="1"/>
          </p:cNvSpPr>
          <p:nvPr>
            <p:ph type="pic" sz="quarter" idx="14"/>
          </p:nvPr>
        </p:nvSpPr>
        <p:spPr>
          <a:xfrm>
            <a:off x="2013078" y="1486987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ru-RU" dirty="0"/>
          </a:p>
        </p:txBody>
      </p:sp>
      <p:sp>
        <p:nvSpPr>
          <p:cNvPr id="27" name="Полилиния 26"/>
          <p:cNvSpPr>
            <a:spLocks noGrp="1"/>
          </p:cNvSpPr>
          <p:nvPr>
            <p:ph type="body" sz="quarter" idx="19"/>
          </p:nvPr>
        </p:nvSpPr>
        <p:spPr>
          <a:xfrm>
            <a:off x="468314" y="1063393"/>
            <a:ext cx="2084764" cy="3558096"/>
          </a:xfrm>
          <a:custGeom>
            <a:avLst/>
            <a:gdLst>
              <a:gd name="connsiteX0" fmla="*/ 347468 w 2084764"/>
              <a:gd name="connsiteY0" fmla="*/ 0 h 3558096"/>
              <a:gd name="connsiteX1" fmla="*/ 1737296 w 2084764"/>
              <a:gd name="connsiteY1" fmla="*/ 0 h 3558096"/>
              <a:gd name="connsiteX2" fmla="*/ 2077705 w 2084764"/>
              <a:gd name="connsiteY2" fmla="*/ 277441 h 3558096"/>
              <a:gd name="connsiteX3" fmla="*/ 2084748 w 2084764"/>
              <a:gd name="connsiteY3" fmla="*/ 347304 h 3558096"/>
              <a:gd name="connsiteX4" fmla="*/ 1957797 w 2084764"/>
              <a:gd name="connsiteY4" fmla="*/ 360102 h 3558096"/>
              <a:gd name="connsiteX5" fmla="*/ 1454764 w 2084764"/>
              <a:gd name="connsiteY5" fmla="*/ 977302 h 3558096"/>
              <a:gd name="connsiteX6" fmla="*/ 2084764 w 2084764"/>
              <a:gd name="connsiteY6" fmla="*/ 1607302 h 3558096"/>
              <a:gd name="connsiteX7" fmla="*/ 2084764 w 2084764"/>
              <a:gd name="connsiteY7" fmla="*/ 3210628 h 3558096"/>
              <a:gd name="connsiteX8" fmla="*/ 1737296 w 2084764"/>
              <a:gd name="connsiteY8" fmla="*/ 3558096 h 3558096"/>
              <a:gd name="connsiteX9" fmla="*/ 347468 w 2084764"/>
              <a:gd name="connsiteY9" fmla="*/ 3558096 h 3558096"/>
              <a:gd name="connsiteX10" fmla="*/ 0 w 2084764"/>
              <a:gd name="connsiteY10" fmla="*/ 3210628 h 3558096"/>
              <a:gd name="connsiteX11" fmla="*/ 0 w 2084764"/>
              <a:gd name="connsiteY11" fmla="*/ 347468 h 3558096"/>
              <a:gd name="connsiteX12" fmla="*/ 347468 w 2084764"/>
              <a:gd name="connsiteY12" fmla="*/ 0 h 355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4764" h="3558096">
                <a:moveTo>
                  <a:pt x="347468" y="0"/>
                </a:moveTo>
                <a:lnTo>
                  <a:pt x="1737296" y="0"/>
                </a:lnTo>
                <a:cubicBezTo>
                  <a:pt x="1905210" y="0"/>
                  <a:pt x="2045305" y="119106"/>
                  <a:pt x="2077705" y="277441"/>
                </a:cubicBezTo>
                <a:lnTo>
                  <a:pt x="2084748" y="347304"/>
                </a:lnTo>
                <a:lnTo>
                  <a:pt x="1957797" y="360102"/>
                </a:lnTo>
                <a:cubicBezTo>
                  <a:pt x="1670717" y="418847"/>
                  <a:pt x="1454764" y="672855"/>
                  <a:pt x="1454764" y="977302"/>
                </a:cubicBezTo>
                <a:cubicBezTo>
                  <a:pt x="1454764" y="1325241"/>
                  <a:pt x="1736825" y="1607302"/>
                  <a:pt x="2084764" y="1607302"/>
                </a:cubicBezTo>
                <a:lnTo>
                  <a:pt x="2084764" y="3210628"/>
                </a:lnTo>
                <a:cubicBezTo>
                  <a:pt x="2084764" y="3402529"/>
                  <a:pt x="1929197" y="3558096"/>
                  <a:pt x="1737296" y="3558096"/>
                </a:cubicBezTo>
                <a:lnTo>
                  <a:pt x="347468" y="3558096"/>
                </a:lnTo>
                <a:cubicBezTo>
                  <a:pt x="155567" y="3558096"/>
                  <a:pt x="0" y="3402529"/>
                  <a:pt x="0" y="3210628"/>
                </a:cubicBezTo>
                <a:lnTo>
                  <a:pt x="0" y="347468"/>
                </a:lnTo>
                <a:cubicBezTo>
                  <a:pt x="0" y="155567"/>
                  <a:pt x="155567" y="0"/>
                  <a:pt x="347468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wrap="square">
            <a:noAutofit/>
          </a:bodyPr>
          <a:lstStyle>
            <a:lvl1pPr marL="360000">
              <a:buClr>
                <a:srgbClr val="019DA1"/>
              </a:buClr>
              <a:defRPr sz="1600">
                <a:solidFill>
                  <a:srgbClr val="019DA1"/>
                </a:solidFill>
              </a:defRPr>
            </a:lvl1pPr>
            <a:lvl4pPr marL="1028700" indent="0">
              <a:buNone/>
              <a:defRPr/>
            </a:lvl4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Рисунок 9"/>
          <p:cNvSpPr>
            <a:spLocks noGrp="1"/>
          </p:cNvSpPr>
          <p:nvPr>
            <p:ph type="pic" sz="quarter" idx="20"/>
          </p:nvPr>
        </p:nvSpPr>
        <p:spPr>
          <a:xfrm>
            <a:off x="4803587" y="1486987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ru-RU" dirty="0"/>
          </a:p>
        </p:txBody>
      </p:sp>
      <p:sp>
        <p:nvSpPr>
          <p:cNvPr id="29" name="Полилиния 28"/>
          <p:cNvSpPr>
            <a:spLocks noGrp="1"/>
          </p:cNvSpPr>
          <p:nvPr>
            <p:ph type="body" sz="quarter" idx="21"/>
          </p:nvPr>
        </p:nvSpPr>
        <p:spPr>
          <a:xfrm>
            <a:off x="3258823" y="1063393"/>
            <a:ext cx="2084764" cy="3558096"/>
          </a:xfrm>
          <a:custGeom>
            <a:avLst/>
            <a:gdLst>
              <a:gd name="connsiteX0" fmla="*/ 347468 w 2084764"/>
              <a:gd name="connsiteY0" fmla="*/ 0 h 3558096"/>
              <a:gd name="connsiteX1" fmla="*/ 1737296 w 2084764"/>
              <a:gd name="connsiteY1" fmla="*/ 0 h 3558096"/>
              <a:gd name="connsiteX2" fmla="*/ 2077705 w 2084764"/>
              <a:gd name="connsiteY2" fmla="*/ 277441 h 3558096"/>
              <a:gd name="connsiteX3" fmla="*/ 2084748 w 2084764"/>
              <a:gd name="connsiteY3" fmla="*/ 347304 h 3558096"/>
              <a:gd name="connsiteX4" fmla="*/ 1957797 w 2084764"/>
              <a:gd name="connsiteY4" fmla="*/ 360102 h 3558096"/>
              <a:gd name="connsiteX5" fmla="*/ 1454764 w 2084764"/>
              <a:gd name="connsiteY5" fmla="*/ 977302 h 3558096"/>
              <a:gd name="connsiteX6" fmla="*/ 2084764 w 2084764"/>
              <a:gd name="connsiteY6" fmla="*/ 1607302 h 3558096"/>
              <a:gd name="connsiteX7" fmla="*/ 2084764 w 2084764"/>
              <a:gd name="connsiteY7" fmla="*/ 3210628 h 3558096"/>
              <a:gd name="connsiteX8" fmla="*/ 1737296 w 2084764"/>
              <a:gd name="connsiteY8" fmla="*/ 3558096 h 3558096"/>
              <a:gd name="connsiteX9" fmla="*/ 347468 w 2084764"/>
              <a:gd name="connsiteY9" fmla="*/ 3558096 h 3558096"/>
              <a:gd name="connsiteX10" fmla="*/ 0 w 2084764"/>
              <a:gd name="connsiteY10" fmla="*/ 3210628 h 3558096"/>
              <a:gd name="connsiteX11" fmla="*/ 0 w 2084764"/>
              <a:gd name="connsiteY11" fmla="*/ 347468 h 3558096"/>
              <a:gd name="connsiteX12" fmla="*/ 347468 w 2084764"/>
              <a:gd name="connsiteY12" fmla="*/ 0 h 355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4764" h="3558096">
                <a:moveTo>
                  <a:pt x="347468" y="0"/>
                </a:moveTo>
                <a:lnTo>
                  <a:pt x="1737296" y="0"/>
                </a:lnTo>
                <a:cubicBezTo>
                  <a:pt x="1905210" y="0"/>
                  <a:pt x="2045305" y="119106"/>
                  <a:pt x="2077705" y="277441"/>
                </a:cubicBezTo>
                <a:lnTo>
                  <a:pt x="2084748" y="347304"/>
                </a:lnTo>
                <a:lnTo>
                  <a:pt x="1957797" y="360102"/>
                </a:lnTo>
                <a:cubicBezTo>
                  <a:pt x="1670717" y="418847"/>
                  <a:pt x="1454764" y="672855"/>
                  <a:pt x="1454764" y="977302"/>
                </a:cubicBezTo>
                <a:cubicBezTo>
                  <a:pt x="1454764" y="1325241"/>
                  <a:pt x="1736825" y="1607302"/>
                  <a:pt x="2084764" y="1607302"/>
                </a:cubicBezTo>
                <a:lnTo>
                  <a:pt x="2084764" y="3210628"/>
                </a:lnTo>
                <a:cubicBezTo>
                  <a:pt x="2084764" y="3402529"/>
                  <a:pt x="1929197" y="3558096"/>
                  <a:pt x="1737296" y="3558096"/>
                </a:cubicBezTo>
                <a:lnTo>
                  <a:pt x="347468" y="3558096"/>
                </a:lnTo>
                <a:cubicBezTo>
                  <a:pt x="155567" y="3558096"/>
                  <a:pt x="0" y="3402529"/>
                  <a:pt x="0" y="3210628"/>
                </a:cubicBezTo>
                <a:lnTo>
                  <a:pt x="0" y="347468"/>
                </a:lnTo>
                <a:cubicBezTo>
                  <a:pt x="0" y="155567"/>
                  <a:pt x="155567" y="0"/>
                  <a:pt x="347468" y="0"/>
                </a:cubicBezTo>
                <a:close/>
              </a:path>
            </a:pathLst>
          </a:custGeom>
          <a:solidFill>
            <a:srgbClr val="F4FC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wrap="square">
            <a:noAutofit/>
          </a:bodyPr>
          <a:lstStyle>
            <a:lvl1pPr marL="360000">
              <a:buClr>
                <a:srgbClr val="3D3D3D"/>
              </a:buClr>
              <a:defRPr sz="1600">
                <a:solidFill>
                  <a:srgbClr val="3D3D3D"/>
                </a:solidFill>
              </a:defRPr>
            </a:lvl1pPr>
            <a:lvl4pPr marL="1028700" indent="0">
              <a:buNone/>
              <a:defRPr/>
            </a:lvl4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Рисунок 9"/>
          <p:cNvSpPr>
            <a:spLocks noGrp="1"/>
          </p:cNvSpPr>
          <p:nvPr>
            <p:ph type="pic" sz="quarter" idx="22"/>
          </p:nvPr>
        </p:nvSpPr>
        <p:spPr>
          <a:xfrm>
            <a:off x="7595688" y="1486987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ru-RU" dirty="0"/>
          </a:p>
        </p:txBody>
      </p:sp>
      <p:sp>
        <p:nvSpPr>
          <p:cNvPr id="31" name="Полилиния 30"/>
          <p:cNvSpPr>
            <a:spLocks noGrp="1"/>
          </p:cNvSpPr>
          <p:nvPr>
            <p:ph type="body" sz="quarter" idx="23"/>
          </p:nvPr>
        </p:nvSpPr>
        <p:spPr>
          <a:xfrm>
            <a:off x="6050924" y="1063393"/>
            <a:ext cx="2084764" cy="3558096"/>
          </a:xfrm>
          <a:custGeom>
            <a:avLst/>
            <a:gdLst>
              <a:gd name="connsiteX0" fmla="*/ 347468 w 2084764"/>
              <a:gd name="connsiteY0" fmla="*/ 0 h 3558096"/>
              <a:gd name="connsiteX1" fmla="*/ 1737296 w 2084764"/>
              <a:gd name="connsiteY1" fmla="*/ 0 h 3558096"/>
              <a:gd name="connsiteX2" fmla="*/ 2077705 w 2084764"/>
              <a:gd name="connsiteY2" fmla="*/ 277441 h 3558096"/>
              <a:gd name="connsiteX3" fmla="*/ 2084748 w 2084764"/>
              <a:gd name="connsiteY3" fmla="*/ 347304 h 3558096"/>
              <a:gd name="connsiteX4" fmla="*/ 1957797 w 2084764"/>
              <a:gd name="connsiteY4" fmla="*/ 360102 h 3558096"/>
              <a:gd name="connsiteX5" fmla="*/ 1454764 w 2084764"/>
              <a:gd name="connsiteY5" fmla="*/ 977302 h 3558096"/>
              <a:gd name="connsiteX6" fmla="*/ 2084764 w 2084764"/>
              <a:gd name="connsiteY6" fmla="*/ 1607302 h 3558096"/>
              <a:gd name="connsiteX7" fmla="*/ 2084764 w 2084764"/>
              <a:gd name="connsiteY7" fmla="*/ 3210628 h 3558096"/>
              <a:gd name="connsiteX8" fmla="*/ 1737296 w 2084764"/>
              <a:gd name="connsiteY8" fmla="*/ 3558096 h 3558096"/>
              <a:gd name="connsiteX9" fmla="*/ 347468 w 2084764"/>
              <a:gd name="connsiteY9" fmla="*/ 3558096 h 3558096"/>
              <a:gd name="connsiteX10" fmla="*/ 0 w 2084764"/>
              <a:gd name="connsiteY10" fmla="*/ 3210628 h 3558096"/>
              <a:gd name="connsiteX11" fmla="*/ 0 w 2084764"/>
              <a:gd name="connsiteY11" fmla="*/ 347468 h 3558096"/>
              <a:gd name="connsiteX12" fmla="*/ 347468 w 2084764"/>
              <a:gd name="connsiteY12" fmla="*/ 0 h 355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4764" h="3558096">
                <a:moveTo>
                  <a:pt x="347468" y="0"/>
                </a:moveTo>
                <a:lnTo>
                  <a:pt x="1737296" y="0"/>
                </a:lnTo>
                <a:cubicBezTo>
                  <a:pt x="1905210" y="0"/>
                  <a:pt x="2045305" y="119106"/>
                  <a:pt x="2077705" y="277441"/>
                </a:cubicBezTo>
                <a:lnTo>
                  <a:pt x="2084748" y="347304"/>
                </a:lnTo>
                <a:lnTo>
                  <a:pt x="1957797" y="360102"/>
                </a:lnTo>
                <a:cubicBezTo>
                  <a:pt x="1670717" y="418847"/>
                  <a:pt x="1454764" y="672855"/>
                  <a:pt x="1454764" y="977302"/>
                </a:cubicBezTo>
                <a:cubicBezTo>
                  <a:pt x="1454764" y="1325241"/>
                  <a:pt x="1736825" y="1607302"/>
                  <a:pt x="2084764" y="1607302"/>
                </a:cubicBezTo>
                <a:lnTo>
                  <a:pt x="2084764" y="3210628"/>
                </a:lnTo>
                <a:cubicBezTo>
                  <a:pt x="2084764" y="3402529"/>
                  <a:pt x="1929197" y="3558096"/>
                  <a:pt x="1737296" y="3558096"/>
                </a:cubicBezTo>
                <a:lnTo>
                  <a:pt x="347468" y="3558096"/>
                </a:lnTo>
                <a:cubicBezTo>
                  <a:pt x="155567" y="3558096"/>
                  <a:pt x="0" y="3402529"/>
                  <a:pt x="0" y="3210628"/>
                </a:cubicBezTo>
                <a:lnTo>
                  <a:pt x="0" y="347468"/>
                </a:lnTo>
                <a:cubicBezTo>
                  <a:pt x="0" y="155567"/>
                  <a:pt x="155567" y="0"/>
                  <a:pt x="347468" y="0"/>
                </a:cubicBezTo>
                <a:close/>
              </a:path>
            </a:pathLst>
          </a:custGeom>
          <a:solidFill>
            <a:srgbClr val="019DA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wrap="square">
            <a:noAutofit/>
          </a:bodyPr>
          <a:lstStyle>
            <a:lvl1pPr marL="360000"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4pPr marL="1028700" indent="0">
              <a:buNone/>
              <a:defRPr/>
            </a:lvl4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420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577" userDrawn="1">
          <p15:clr>
            <a:srgbClr val="FBAE40"/>
          </p15:clr>
        </p15:guide>
        <p15:guide id="3" orient="horz" pos="1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 rotWithShape="1">
          <a:blip r:embed="rId2"/>
          <a:srcRect l="1522" r="1631"/>
          <a:stretch/>
        </p:blipFill>
        <p:spPr>
          <a:xfrm flipH="1" flipV="1">
            <a:off x="0" y="3000375"/>
            <a:ext cx="9144000" cy="214312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8313" y="229207"/>
            <a:ext cx="4102927" cy="684213"/>
          </a:xfrm>
          <a:prstGeom prst="roundRect">
            <a:avLst/>
          </a:prstGeom>
          <a:noFill/>
          <a:ln w="9525" cap="flat" cmpd="sng" algn="ctr">
            <a:solidFill>
              <a:srgbClr val="3D3D3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 algn="l">
              <a:buFont typeface="Wingdings 3" panose="05040102010807070707" pitchFamily="18" charset="2"/>
              <a:buNone/>
              <a:defRPr sz="2800">
                <a:solidFill>
                  <a:srgbClr val="019DA1"/>
                </a:solidFill>
                <a:latin typeface="Gilroy Medium" panose="000006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1"/>
          </p:nvPr>
        </p:nvSpPr>
        <p:spPr>
          <a:xfrm>
            <a:off x="468312" y="1115692"/>
            <a:ext cx="4996843" cy="3508696"/>
          </a:xfrm>
          <a:solidFill>
            <a:srgbClr val="FFFFFF"/>
          </a:solidFill>
        </p:spPr>
        <p:txBody>
          <a:bodyPr/>
          <a:lstStyle>
            <a:lvl1pPr marL="171450" indent="-171450">
              <a:buFont typeface="Wingdings 3" panose="05040102010807070707" pitchFamily="18" charset="2"/>
              <a:buChar char="}"/>
              <a:defRPr sz="1600">
                <a:solidFill>
                  <a:srgbClr val="3D3D3D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 userDrawn="1"/>
        </p:nvSpPr>
        <p:spPr>
          <a:xfrm>
            <a:off x="4879975" y="231775"/>
            <a:ext cx="3795713" cy="681645"/>
          </a:xfrm>
          <a:prstGeom prst="round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 sz="2800" kern="1200">
                <a:solidFill>
                  <a:srgbClr val="019DA1"/>
                </a:solidFill>
                <a:latin typeface="Gilroy Medium" panose="00000600000000000000" pitchFamily="2" charset="-52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Образец подзаголовка</a:t>
            </a:r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3"/>
          </p:nvPr>
        </p:nvSpPr>
        <p:spPr>
          <a:xfrm>
            <a:off x="5933468" y="1115692"/>
            <a:ext cx="2742220" cy="3508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9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4448176" y="0"/>
            <a:ext cx="4695824" cy="51435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240507"/>
            <a:ext cx="3759200" cy="675481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4695825" y="915988"/>
            <a:ext cx="3979863" cy="370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468313" y="3222805"/>
            <a:ext cx="1237197" cy="1237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 hasCustomPrompt="1"/>
          </p:nvPr>
        </p:nvSpPr>
        <p:spPr>
          <a:xfrm>
            <a:off x="1797407" y="3688423"/>
            <a:ext cx="2430106" cy="93596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3D3D3D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97407" y="3102796"/>
            <a:ext cx="2430106" cy="4049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19DA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Рисунок 3"/>
          <p:cNvSpPr>
            <a:spLocks noGrp="1"/>
          </p:cNvSpPr>
          <p:nvPr>
            <p:ph type="pic" sz="quarter" idx="14"/>
          </p:nvPr>
        </p:nvSpPr>
        <p:spPr>
          <a:xfrm>
            <a:off x="468313" y="1169806"/>
            <a:ext cx="3759200" cy="1679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721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240507"/>
            <a:ext cx="7886700" cy="675481"/>
          </a:xfrm>
          <a:prstGeom prst="roundRect">
            <a:avLst/>
          </a:prstGeom>
          <a:solidFill>
            <a:srgbClr val="019DA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Шеврон 2"/>
          <p:cNvSpPr/>
          <p:nvPr userDrawn="1"/>
        </p:nvSpPr>
        <p:spPr>
          <a:xfrm rot="16200000">
            <a:off x="6658513" y="1231169"/>
            <a:ext cx="1313378" cy="1047964"/>
          </a:xfrm>
          <a:prstGeom prst="chevron">
            <a:avLst/>
          </a:prstGeom>
          <a:solidFill>
            <a:schemeClr val="bg1"/>
          </a:solidFill>
          <a:ln>
            <a:solidFill>
              <a:srgbClr val="019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Шеврон 3"/>
          <p:cNvSpPr/>
          <p:nvPr userDrawn="1"/>
        </p:nvSpPr>
        <p:spPr>
          <a:xfrm rot="16200000">
            <a:off x="6636251" y="2305343"/>
            <a:ext cx="1357902" cy="1047964"/>
          </a:xfrm>
          <a:prstGeom prst="chevron">
            <a:avLst/>
          </a:prstGeom>
          <a:solidFill>
            <a:srgbClr val="F4FCFD"/>
          </a:solidFill>
          <a:ln>
            <a:solidFill>
              <a:srgbClr val="019DA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Шеврон 4"/>
          <p:cNvSpPr/>
          <p:nvPr userDrawn="1"/>
        </p:nvSpPr>
        <p:spPr>
          <a:xfrm rot="16200000">
            <a:off x="6636251" y="3421455"/>
            <a:ext cx="1357902" cy="1047964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10"/>
          </p:nvPr>
        </p:nvSpPr>
        <p:spPr>
          <a:xfrm>
            <a:off x="1273995" y="1575575"/>
            <a:ext cx="5219271" cy="83626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11"/>
          </p:nvPr>
        </p:nvSpPr>
        <p:spPr>
          <a:xfrm>
            <a:off x="1273996" y="2672011"/>
            <a:ext cx="5219272" cy="83626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1273995" y="3768447"/>
            <a:ext cx="5219271" cy="83626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3D3D3D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53181" y="1715784"/>
            <a:ext cx="45719" cy="543236"/>
          </a:xfrm>
          <a:prstGeom prst="rect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963962" y="2818525"/>
            <a:ext cx="45719" cy="543236"/>
          </a:xfrm>
          <a:prstGeom prst="rect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953181" y="3889939"/>
            <a:ext cx="45719" cy="543236"/>
          </a:xfrm>
          <a:prstGeom prst="rect">
            <a:avLst/>
          </a:prstGeom>
          <a:solidFill>
            <a:srgbClr val="019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220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0" cy="5133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/>
          <a:srcRect l="1522" r="1631"/>
          <a:stretch/>
        </p:blipFill>
        <p:spPr>
          <a:xfrm flipH="1" flipV="1">
            <a:off x="0" y="3000375"/>
            <a:ext cx="9144000" cy="2143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2" y="240507"/>
            <a:ext cx="8207375" cy="675481"/>
          </a:xfrm>
        </p:spPr>
        <p:txBody>
          <a:bodyPr/>
          <a:lstStyle>
            <a:lvl1pPr>
              <a:defRPr>
                <a:solidFill>
                  <a:srgbClr val="3D3D3D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627856" y="1212636"/>
            <a:ext cx="3373437" cy="431800"/>
          </a:xfrm>
          <a:prstGeom prst="roundRect">
            <a:avLst/>
          </a:prstGeom>
          <a:solidFill>
            <a:srgbClr val="019DA1"/>
          </a:solidFill>
          <a:ln>
            <a:solidFill>
              <a:srgbClr val="019DA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>
          <a:xfrm>
            <a:off x="468313" y="1890713"/>
            <a:ext cx="3692525" cy="2733675"/>
          </a:xfrm>
          <a:solidFill>
            <a:srgbClr val="FFFFFF"/>
          </a:solidFill>
        </p:spPr>
        <p:txBody>
          <a:bodyPr>
            <a:normAutofit/>
          </a:bodyPr>
          <a:lstStyle>
            <a:lvl1pPr marL="285750" indent="-285750">
              <a:buClr>
                <a:srgbClr val="019DA1"/>
              </a:buClr>
              <a:buFont typeface="Arial" panose="020B0604020202020204" pitchFamily="34" charset="0"/>
              <a:buChar char="•"/>
              <a:defRPr sz="1600">
                <a:solidFill>
                  <a:srgbClr val="3D3D3D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3"/>
          </p:nvPr>
        </p:nvSpPr>
        <p:spPr>
          <a:xfrm>
            <a:off x="4976956" y="1890712"/>
            <a:ext cx="3692525" cy="2733675"/>
          </a:xfrm>
          <a:solidFill>
            <a:srgbClr val="FFFFFF"/>
          </a:solidFill>
        </p:spPr>
        <p:txBody>
          <a:bodyPr>
            <a:normAutofit/>
          </a:bodyPr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3D3D3D"/>
                </a:solidFill>
              </a:defRPr>
            </a:lvl1pPr>
            <a:lvl2pPr marL="628650" indent="-285750"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5136499" y="1212636"/>
            <a:ext cx="3373437" cy="431800"/>
          </a:xfrm>
          <a:prstGeom prst="roundRect">
            <a:avLst/>
          </a:prstGeom>
          <a:solidFill>
            <a:schemeClr val="tx1"/>
          </a:solidFill>
          <a:ln>
            <a:solidFill>
              <a:srgbClr val="019DA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23229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 userDrawn="1">
          <p15:clr>
            <a:srgbClr val="FBAE40"/>
          </p15:clr>
        </p15:guide>
        <p15:guide id="2" orient="horz" pos="146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4050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36088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2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65" r:id="rId3"/>
    <p:sldLayoutId id="2147483667" r:id="rId4"/>
    <p:sldLayoutId id="2147483664" r:id="rId5"/>
    <p:sldLayoutId id="2147483666" r:id="rId6"/>
    <p:sldLayoutId id="2147483669" r:id="rId7"/>
    <p:sldLayoutId id="2147483674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13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82563" y="1585739"/>
            <a:ext cx="6573838" cy="663922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1" i="0" u="none" strike="noStrike" baseline="0" dirty="0">
                <a:latin typeface="SFRM1200"/>
              </a:rPr>
              <a:t>Создание торговых алгоритмических стратегий на основе оценки стоимости опционов </a:t>
            </a:r>
            <a:r>
              <a:rPr lang="ru-RU" sz="2400" b="1" dirty="0">
                <a:latin typeface="SFRM1200"/>
              </a:rPr>
              <a:t>при помощи</a:t>
            </a:r>
            <a:r>
              <a:rPr lang="ru-RU" sz="2400" b="1" i="0" u="none" strike="noStrike" baseline="0" dirty="0">
                <a:latin typeface="SFRM1200"/>
              </a:rPr>
              <a:t> </a:t>
            </a:r>
            <a:br>
              <a:rPr lang="en-US" sz="2400" b="1" i="0" u="none" strike="noStrike" baseline="0" dirty="0">
                <a:latin typeface="SFRM1200"/>
              </a:rPr>
            </a:br>
            <a:r>
              <a:rPr lang="ru-RU" sz="2400" b="1" i="0" u="none" strike="noStrike" baseline="0" dirty="0">
                <a:latin typeface="SFRM1200"/>
              </a:rPr>
              <a:t>моделей стохастической волатильности</a:t>
            </a:r>
            <a:endParaRPr lang="ru-RU" sz="3600" b="1" dirty="0">
              <a:solidFill>
                <a:srgbClr val="3D3D3D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95930" y="4504740"/>
            <a:ext cx="3559157" cy="38457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Магистрант 1 курса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Елезов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Д. Н.</a:t>
            </a:r>
          </a:p>
        </p:txBody>
      </p:sp>
    </p:spTree>
    <p:extLst>
      <p:ext uri="{BB962C8B-B14F-4D97-AF65-F5344CB8AC3E}">
        <p14:creationId xmlns:p14="http://schemas.microsoft.com/office/powerpoint/2010/main" val="337807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6C4BF9-5DDE-4423-9EB9-DBD7AB41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64343"/>
            <a:ext cx="8991600" cy="414330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latin typeface="SFRM1200"/>
              </a:rPr>
              <a:t>Модель</a:t>
            </a:r>
            <a:r>
              <a:rPr lang="en-US" sz="1800" b="0" i="0" u="none" strike="noStrike" baseline="0" dirty="0">
                <a:latin typeface="SFRM1200"/>
              </a:rPr>
              <a:t> </a:t>
            </a:r>
            <a:r>
              <a:rPr lang="en-US" sz="1800" b="0" i="0" u="none" strike="noStrike" baseline="0" dirty="0">
                <a:latin typeface="SFBX1200"/>
              </a:rPr>
              <a:t>SVI </a:t>
            </a:r>
            <a:r>
              <a:rPr lang="en-US" sz="1800" b="0" i="0" u="none" strike="noStrike" baseline="0" dirty="0">
                <a:latin typeface="SFRM1200"/>
              </a:rPr>
              <a:t>(</a:t>
            </a:r>
            <a:r>
              <a:rPr lang="en-US" sz="1800" b="0" i="0" u="none" strike="noStrike" baseline="0" dirty="0">
                <a:latin typeface="SFTI1200"/>
              </a:rPr>
              <a:t>stochastic volatility inspired</a:t>
            </a:r>
            <a:r>
              <a:rPr lang="en-US" sz="1800" b="0" i="0" u="none" strike="noStrike" baseline="0" dirty="0">
                <a:latin typeface="SFRM1200"/>
              </a:rPr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8A44-B54A-4B04-B1A0-BE0090694F91}"/>
              </a:ext>
            </a:extLst>
          </p:cNvPr>
          <p:cNvSpPr txBox="1"/>
          <p:nvPr/>
        </p:nvSpPr>
        <p:spPr>
          <a:xfrm>
            <a:off x="8740140" y="4752952"/>
            <a:ext cx="40386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10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5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DF87C3-C20D-489C-9705-ACEE3290465D}"/>
              </a:ext>
            </a:extLst>
          </p:cNvPr>
          <p:cNvSpPr txBox="1"/>
          <p:nvPr/>
        </p:nvSpPr>
        <p:spPr>
          <a:xfrm>
            <a:off x="615950" y="233779"/>
            <a:ext cx="4745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solidFill>
                  <a:schemeClr val="bg2"/>
                </a:solidFill>
                <a:latin typeface="SFRM1200"/>
              </a:rPr>
              <a:t>Заключение</a:t>
            </a: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5265-2CF2-4742-8BD6-FBF3FBD4EAFD}"/>
              </a:ext>
            </a:extLst>
          </p:cNvPr>
          <p:cNvSpPr txBox="1"/>
          <p:nvPr/>
        </p:nvSpPr>
        <p:spPr>
          <a:xfrm>
            <a:off x="8792650" y="4768457"/>
            <a:ext cx="285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u="none" strike="noStrike" baseline="0" dirty="0">
                <a:solidFill>
                  <a:schemeClr val="bg2"/>
                </a:solidFill>
                <a:latin typeface="SFRM1200"/>
              </a:rPr>
              <a:t>7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D1A39-CF27-41C6-A8FD-A324BE6AAA3B}"/>
              </a:ext>
            </a:extLst>
          </p:cNvPr>
          <p:cNvSpPr txBox="1"/>
          <p:nvPr/>
        </p:nvSpPr>
        <p:spPr>
          <a:xfrm>
            <a:off x="524510" y="971312"/>
            <a:ext cx="7346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Представленные выше модели стохастической волатильности позволяют рассчитывать предполагаемую и справедливую цену опциона в данный момент времени, эту информацию мы можем использовать для анализа рынка и построения торговых сигналов и стратегий. Одной из таких стратегий может быть торговля опционами, стоимость которых отличается от стоимости в модели </a:t>
            </a:r>
            <a:r>
              <a:rPr lang="ru-RU" sz="1400" b="0" i="0" u="none" strike="noStrike" baseline="0" dirty="0">
                <a:solidFill>
                  <a:schemeClr val="bg2"/>
                </a:solidFill>
                <a:latin typeface="CMSY10"/>
              </a:rPr>
              <a:t>− </a:t>
            </a:r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продажа переоцененных опционов, и покупка недооцененных.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362" y="0"/>
            <a:ext cx="8207375" cy="675481"/>
          </a:xfrm>
        </p:spPr>
        <p:txBody>
          <a:bodyPr/>
          <a:lstStyle/>
          <a:p>
            <a:r>
              <a:rPr lang="ru-RU" dirty="0"/>
              <a:t>Цели и задачи работы: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31E87-4E4A-4151-93D1-10F0C3BD1B34}"/>
              </a:ext>
            </a:extLst>
          </p:cNvPr>
          <p:cNvSpPr txBox="1"/>
          <p:nvPr/>
        </p:nvSpPr>
        <p:spPr>
          <a:xfrm>
            <a:off x="260350" y="662444"/>
            <a:ext cx="8159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u="none" strike="noStrike" baseline="0" dirty="0">
                <a:solidFill>
                  <a:schemeClr val="bg2"/>
                </a:solidFill>
                <a:latin typeface="SFBX1200"/>
              </a:rPr>
              <a:t>Цель работы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BX1200"/>
              </a:rPr>
              <a:t>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SY10"/>
              </a:rPr>
              <a:t>−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создание торгового алгоритма основанного на определении оптимальной стоимости опционов с использованием моделей стохастической волатильности.</a:t>
            </a:r>
          </a:p>
          <a:p>
            <a:pPr algn="l"/>
            <a:endParaRPr lang="ru-RU" sz="1400" b="1" i="0" u="none" strike="noStrike" baseline="0" dirty="0">
              <a:solidFill>
                <a:schemeClr val="bg2"/>
              </a:solidFill>
              <a:latin typeface="SFBX1200"/>
            </a:endParaRPr>
          </a:p>
          <a:p>
            <a:pPr algn="l"/>
            <a:endParaRPr lang="ru-RU" sz="1400" b="0" i="0" u="none" strike="noStrike" baseline="0" dirty="0">
              <a:solidFill>
                <a:schemeClr val="bg2"/>
              </a:solidFill>
              <a:latin typeface="SFRM120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A82BA-C9A4-4856-892D-B610381F1D13}"/>
              </a:ext>
            </a:extLst>
          </p:cNvPr>
          <p:cNvSpPr txBox="1"/>
          <p:nvPr/>
        </p:nvSpPr>
        <p:spPr>
          <a:xfrm>
            <a:off x="260350" y="1340643"/>
            <a:ext cx="69040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u="none" strike="noStrike" baseline="0" dirty="0">
                <a:solidFill>
                  <a:schemeClr val="bg2"/>
                </a:solidFill>
                <a:latin typeface="SFBX1200"/>
              </a:rPr>
              <a:t>Задачи работы</a:t>
            </a:r>
            <a:r>
              <a:rPr lang="ru-RU" sz="1400" b="1" i="0" u="none" strike="noStrike" baseline="0" dirty="0">
                <a:solidFill>
                  <a:schemeClr val="bg2"/>
                </a:solidFill>
                <a:latin typeface="SFRM1200"/>
              </a:rPr>
              <a:t>: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1. Изучить модели оценки стоимости опционов, основанных на стохастической волатильности;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2. Провести исследование соответствия цен опционов в изученных моделях и реальных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опционов;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3. Разработать критерии оптимальности для оценки моделей со стохастической волатильностью;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4. Построить торговые алгоритмы и стратегии, основанные на возврате к справедливой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цене, определенной с помощью отобранных моделей;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5. Проверить стратегии на исторических данных и в реальном времени при помощи</a:t>
            </a:r>
          </a:p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эмулятора торгов.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66E2F-1185-498C-BB5B-5F18A3E521D5}"/>
              </a:ext>
            </a:extLst>
          </p:cNvPr>
          <p:cNvSpPr txBox="1"/>
          <p:nvPr/>
        </p:nvSpPr>
        <p:spPr>
          <a:xfrm>
            <a:off x="8693590" y="4745597"/>
            <a:ext cx="285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u="none" strike="noStrike" baseline="0" dirty="0">
                <a:solidFill>
                  <a:schemeClr val="bg2"/>
                </a:solidFill>
                <a:latin typeface="SFRM1200"/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58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600031-A266-41FB-B090-C43276D2D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3" y="858838"/>
            <a:ext cx="4103687" cy="41074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Блэка - </a:t>
            </a:r>
            <a:r>
              <a:rPr lang="ru-RU" dirty="0" err="1"/>
              <a:t>Шоулса</a:t>
            </a:r>
            <a:endParaRPr lang="ru-RU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EEE03D26-24A8-4D1B-9240-6F8BC93E4A83}"/>
              </a:ext>
            </a:extLst>
          </p:cNvPr>
          <p:cNvSpPr txBox="1">
            <a:spLocks/>
          </p:cNvSpPr>
          <p:nvPr/>
        </p:nvSpPr>
        <p:spPr>
          <a:xfrm>
            <a:off x="3175410" y="4227512"/>
            <a:ext cx="1983555" cy="836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rgbClr val="3D3D3D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SFRM1200"/>
              </a:rPr>
              <a:t>Рис. 1: Изменение цены опциона с изменением времени экспирации и страйк цены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93630-AD2D-43A1-AA82-6192D47E3CF8}"/>
              </a:ext>
            </a:extLst>
          </p:cNvPr>
          <p:cNvSpPr txBox="1"/>
          <p:nvPr/>
        </p:nvSpPr>
        <p:spPr>
          <a:xfrm>
            <a:off x="1022351" y="2276699"/>
            <a:ext cx="4210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/>
                </a:solidFill>
                <a:latin typeface="SFRM1200"/>
              </a:rPr>
              <a:t>Формула цены опциона по модели Блэка – </a:t>
            </a:r>
            <a:r>
              <a:rPr lang="ru-RU" sz="1400" dirty="0" err="1">
                <a:solidFill>
                  <a:schemeClr val="bg2"/>
                </a:solidFill>
                <a:latin typeface="SFRM1200"/>
              </a:rPr>
              <a:t>Шоулса</a:t>
            </a:r>
            <a:r>
              <a:rPr lang="ru-RU" sz="1400" dirty="0">
                <a:solidFill>
                  <a:schemeClr val="bg2"/>
                </a:solidFill>
                <a:latin typeface="SFRM1200"/>
              </a:rPr>
              <a:t>: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F58D75-CE26-4491-9756-F2C45D6F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2584476"/>
            <a:ext cx="3629025" cy="1457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181024-E8D6-4617-8D93-D7B98D9A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72" y="1061973"/>
            <a:ext cx="4257675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000E6-9292-4253-BFC4-10E312E812F2}"/>
              </a:ext>
            </a:extLst>
          </p:cNvPr>
          <p:cNvSpPr txBox="1"/>
          <p:nvPr/>
        </p:nvSpPr>
        <p:spPr>
          <a:xfrm>
            <a:off x="1022351" y="9902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/>
                </a:solidFill>
                <a:latin typeface="SFRM1200"/>
              </a:rPr>
              <a:t>Геометрическое броуновское движение:</a:t>
            </a:r>
            <a:endParaRPr lang="ru-RU" sz="14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936C6-A142-4DA8-B2F3-0476C3043B69}"/>
              </a:ext>
            </a:extLst>
          </p:cNvPr>
          <p:cNvSpPr txBox="1"/>
          <p:nvPr/>
        </p:nvSpPr>
        <p:spPr>
          <a:xfrm>
            <a:off x="8795190" y="4786778"/>
            <a:ext cx="285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u="none" strike="noStrike" baseline="0" dirty="0">
                <a:solidFill>
                  <a:schemeClr val="bg2"/>
                </a:solidFill>
                <a:latin typeface="SFRM1200"/>
              </a:rPr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3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3BD0475-FF88-4226-B8F1-CF1744D1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2793782"/>
            <a:ext cx="2705099" cy="1888465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295FBCD-24B8-4B69-AEBA-FFFB1B34DF40}"/>
              </a:ext>
            </a:extLst>
          </p:cNvPr>
          <p:cNvSpPr/>
          <p:nvPr/>
        </p:nvSpPr>
        <p:spPr>
          <a:xfrm>
            <a:off x="6172200" y="964343"/>
            <a:ext cx="2114550" cy="393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модель Блэка-</a:t>
            </a:r>
            <a:r>
              <a:rPr lang="ru-RU" dirty="0" err="1"/>
              <a:t>Шоулса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D511B-4A11-4931-ADE2-8F6159FDB0B3}"/>
              </a:ext>
            </a:extLst>
          </p:cNvPr>
          <p:cNvSpPr txBox="1"/>
          <p:nvPr/>
        </p:nvSpPr>
        <p:spPr>
          <a:xfrm>
            <a:off x="1092200" y="1054666"/>
            <a:ext cx="56515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Модель </a:t>
            </a:r>
            <a:r>
              <a:rPr lang="ru-RU" sz="1400" b="0" i="0" u="none" strike="noStrike" baseline="0" dirty="0" err="1">
                <a:solidFill>
                  <a:srgbClr val="000000"/>
                </a:solidFill>
                <a:latin typeface="SFRM1200"/>
              </a:rPr>
              <a:t>Блека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 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ru-RU" sz="1400" b="0" i="0" u="none" strike="noStrike" baseline="0" dirty="0" err="1">
                <a:solidFill>
                  <a:srgbClr val="000000"/>
                </a:solidFill>
                <a:latin typeface="SFRM1200"/>
              </a:rPr>
              <a:t>Шоулса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 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Мертона не учитывает ряд существенных для ценообразования аспектов:</a:t>
            </a:r>
          </a:p>
          <a:p>
            <a:pPr algn="l"/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1) Присутствие “скачков” в процессах цен;</a:t>
            </a:r>
          </a:p>
          <a:p>
            <a:pPr algn="l"/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2) Корреляция экстремальных значений между различными акциями;</a:t>
            </a:r>
          </a:p>
          <a:p>
            <a:pPr algn="l"/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3) Кластеризация волатильности (за большими изменениями цен следуют большие изменения, за малыми малые);</a:t>
            </a:r>
          </a:p>
          <a:p>
            <a:pPr algn="l"/>
            <a:r>
              <a:rPr lang="ru-RU" sz="1400" b="0" i="0" u="none" strike="noStrike" baseline="0" dirty="0">
                <a:solidFill>
                  <a:srgbClr val="000000"/>
                </a:solidFill>
                <a:latin typeface="SFRM1200"/>
              </a:rPr>
              <a:t>4) Корреляция между волатильностью и ценой.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3D2863-FA13-4C54-8747-89AFBE8AE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2751777"/>
            <a:ext cx="2705099" cy="188846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621618-8C0A-4E12-9274-5C7FEA9F9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793782"/>
            <a:ext cx="2735153" cy="190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5B806-6D9F-4772-8C19-ECEF7CC5A1BC}"/>
              </a:ext>
            </a:extLst>
          </p:cNvPr>
          <p:cNvSpPr txBox="1"/>
          <p:nvPr/>
        </p:nvSpPr>
        <p:spPr>
          <a:xfrm>
            <a:off x="8782050" y="4764493"/>
            <a:ext cx="285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SFRM1200"/>
              </a:rPr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2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295FBCD-24B8-4B69-AEBA-FFFB1B34DF40}"/>
              </a:ext>
            </a:extLst>
          </p:cNvPr>
          <p:cNvSpPr/>
          <p:nvPr/>
        </p:nvSpPr>
        <p:spPr>
          <a:xfrm>
            <a:off x="6172200" y="964343"/>
            <a:ext cx="2114550" cy="393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 dirty="0">
                <a:latin typeface="SFRM1200"/>
              </a:rPr>
              <a:t>Рис. 3: Предполагаемая волатильность опционов на курс доллара. Дата: 14-05-20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модель Блэка-</a:t>
            </a:r>
            <a:r>
              <a:rPr lang="ru-RU" dirty="0" err="1"/>
              <a:t>Шоулса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ADF9B-A936-4C27-8928-51DA4308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91" y="1082008"/>
            <a:ext cx="4900109" cy="3870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8C016-9A29-4A4F-907C-0D1BD57A2FEE}"/>
              </a:ext>
            </a:extLst>
          </p:cNvPr>
          <p:cNvSpPr txBox="1"/>
          <p:nvPr/>
        </p:nvSpPr>
        <p:spPr>
          <a:xfrm>
            <a:off x="6007100" y="1205240"/>
            <a:ext cx="2070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Рис. 3: Предполагаемая волатильность опционов на курс доллара. 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8A44-B54A-4B04-B1A0-BE0090694F91}"/>
              </a:ext>
            </a:extLst>
          </p:cNvPr>
          <p:cNvSpPr txBox="1"/>
          <p:nvPr/>
        </p:nvSpPr>
        <p:spPr>
          <a:xfrm>
            <a:off x="8858690" y="4752952"/>
            <a:ext cx="28531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23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2ABABD-2F7F-48E2-AE7A-810311F6C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19" y="148226"/>
            <a:ext cx="4673600" cy="3505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8E3584-F96C-46C6-A229-75565309A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7" y="312738"/>
            <a:ext cx="4241494" cy="28459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79560F-2E30-4D20-8413-1B9C438966E7}"/>
              </a:ext>
            </a:extLst>
          </p:cNvPr>
          <p:cNvSpPr txBox="1"/>
          <p:nvPr/>
        </p:nvSpPr>
        <p:spPr>
          <a:xfrm>
            <a:off x="295763" y="30770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Рис. 4: Пример поверхности и улыбки волатильности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D0704-E669-480E-A245-0C4F1C07C5BC}"/>
              </a:ext>
            </a:extLst>
          </p:cNvPr>
          <p:cNvSpPr txBox="1"/>
          <p:nvPr/>
        </p:nvSpPr>
        <p:spPr>
          <a:xfrm>
            <a:off x="295763" y="328943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0" i="0" u="none" strike="noStrike" baseline="0" dirty="0">
                <a:solidFill>
                  <a:schemeClr val="bg2"/>
                </a:solidFill>
                <a:latin typeface="SFBX1200"/>
              </a:rPr>
              <a:t>Поверхность волатильности </a:t>
            </a:r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(</a:t>
            </a:r>
            <a:r>
              <a:rPr lang="ru-RU" sz="1400" b="0" i="0" u="none" strike="noStrike" baseline="0" dirty="0" err="1">
                <a:solidFill>
                  <a:schemeClr val="bg2"/>
                </a:solidFill>
                <a:latin typeface="SFTI1200"/>
              </a:rPr>
              <a:t>Volatility</a:t>
            </a:r>
            <a:r>
              <a:rPr lang="ru-RU" sz="1400" b="0" i="0" u="none" strike="noStrike" baseline="0" dirty="0">
                <a:solidFill>
                  <a:schemeClr val="bg2"/>
                </a:solidFill>
                <a:latin typeface="SFTI1200"/>
              </a:rPr>
              <a:t> </a:t>
            </a:r>
            <a:r>
              <a:rPr lang="ru-RU" sz="1400" b="0" i="0" u="none" strike="noStrike" baseline="0" dirty="0" err="1">
                <a:solidFill>
                  <a:schemeClr val="bg2"/>
                </a:solidFill>
                <a:latin typeface="SFTI1200"/>
              </a:rPr>
              <a:t>surface</a:t>
            </a:r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) </a:t>
            </a:r>
            <a:r>
              <a:rPr lang="ru-RU" sz="1400" b="0" i="0" u="none" strike="noStrike" baseline="0" dirty="0">
                <a:solidFill>
                  <a:schemeClr val="bg2"/>
                </a:solidFill>
                <a:latin typeface="CMSY10"/>
              </a:rPr>
              <a:t>− </a:t>
            </a:r>
            <a:r>
              <a:rPr lang="ru-RU" sz="1400" b="0" i="0" u="none" strike="noStrike" baseline="0" dirty="0">
                <a:solidFill>
                  <a:schemeClr val="bg2"/>
                </a:solidFill>
                <a:latin typeface="SFRM1200"/>
              </a:rPr>
              <a:t>это графическое отображение ожидаемого уровня волатильности по опционам с одинаковым базовым активом и разными страйками и временем исполнения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9580E-4A7F-4150-B6CC-41B6F10AE043}"/>
              </a:ext>
            </a:extLst>
          </p:cNvPr>
          <p:cNvSpPr txBox="1"/>
          <p:nvPr/>
        </p:nvSpPr>
        <p:spPr>
          <a:xfrm>
            <a:off x="8798719" y="4776077"/>
            <a:ext cx="285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u="none" strike="noStrike" baseline="0" dirty="0">
                <a:solidFill>
                  <a:schemeClr val="bg2"/>
                </a:solidFill>
                <a:latin typeface="SFRM1200"/>
              </a:rPr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27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295FBCD-24B8-4B69-AEBA-FFFB1B34DF40}"/>
              </a:ext>
            </a:extLst>
          </p:cNvPr>
          <p:cNvSpPr/>
          <p:nvPr/>
        </p:nvSpPr>
        <p:spPr>
          <a:xfrm>
            <a:off x="6172200" y="964343"/>
            <a:ext cx="2114550" cy="393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>
                <a:latin typeface="SFRM1200"/>
              </a:rPr>
              <a:t>Рис. 3: Предполагаемая волатильность опционов на курс доллара. Дата: 14-05-20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0" i="0" u="none" strike="noStrike" baseline="0" dirty="0">
                <a:latin typeface="SFRM1200"/>
              </a:rPr>
              <a:t>Модель </a:t>
            </a:r>
            <a:r>
              <a:rPr lang="ru-RU" sz="1800" b="0" i="0" u="none" strike="noStrike" baseline="0" dirty="0">
                <a:latin typeface="SFBX1200"/>
              </a:rPr>
              <a:t>локальной волатильности и формула </a:t>
            </a:r>
            <a:r>
              <a:rPr lang="ru-RU" sz="1800" b="0" i="0" u="none" strike="noStrike" baseline="0" dirty="0" err="1">
                <a:latin typeface="SFBX1200"/>
              </a:rPr>
              <a:t>Дюпира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8A44-B54A-4B04-B1A0-BE0090694F91}"/>
              </a:ext>
            </a:extLst>
          </p:cNvPr>
          <p:cNvSpPr txBox="1"/>
          <p:nvPr/>
        </p:nvSpPr>
        <p:spPr>
          <a:xfrm>
            <a:off x="8858690" y="4752952"/>
            <a:ext cx="28531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7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7903D-38BD-4430-94E4-CA2CA2F64E01}"/>
              </a:ext>
            </a:extLst>
          </p:cNvPr>
          <p:cNvSpPr txBox="1"/>
          <p:nvPr/>
        </p:nvSpPr>
        <p:spPr>
          <a:xfrm>
            <a:off x="1192530" y="1071533"/>
            <a:ext cx="67589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Моделью локальной волатильности называется уравнение для цены актива (относительно </a:t>
            </a:r>
            <a:r>
              <a:rPr lang="ru-RU" sz="1600" b="0" i="0" u="none" strike="noStrike" baseline="0" dirty="0" err="1">
                <a:solidFill>
                  <a:schemeClr val="bg2"/>
                </a:solidFill>
                <a:latin typeface="SFRM1200"/>
              </a:rPr>
              <a:t>мартингальной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 меры): </a:t>
            </a:r>
          </a:p>
          <a:p>
            <a:pPr algn="ctr">
              <a:lnSpc>
                <a:spcPct val="300000"/>
              </a:lnSpc>
            </a:pPr>
            <a:r>
              <a:rPr lang="ru-RU" sz="2400" b="0" i="0" u="none" strike="noStrike" baseline="0" dirty="0">
                <a:solidFill>
                  <a:schemeClr val="bg2"/>
                </a:solidFill>
                <a:latin typeface="CMMI12"/>
              </a:rPr>
              <a:t>dS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8"/>
              </a:rPr>
              <a:t>t</a:t>
            </a:r>
            <a:r>
              <a:rPr lang="ru-RU" sz="12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r>
              <a:rPr lang="ru-RU" sz="2400" b="0" i="0" u="none" strike="noStrike" baseline="0" dirty="0">
                <a:solidFill>
                  <a:schemeClr val="bg2"/>
                </a:solidFill>
                <a:latin typeface="CMR12"/>
              </a:rPr>
              <a:t>= </a:t>
            </a:r>
            <a:r>
              <a:rPr lang="ru-RU" sz="2400" b="0" i="0" u="none" strike="noStrike" baseline="0" dirty="0" err="1">
                <a:solidFill>
                  <a:schemeClr val="bg2"/>
                </a:solidFill>
                <a:latin typeface="CMMI12"/>
              </a:rPr>
              <a:t>rS</a:t>
            </a:r>
            <a:r>
              <a:rPr lang="ru-RU" sz="1600" b="0" i="0" u="none" strike="noStrike" baseline="0" dirty="0" err="1">
                <a:solidFill>
                  <a:schemeClr val="bg2"/>
                </a:solidFill>
                <a:latin typeface="CMMI8"/>
              </a:rPr>
              <a:t>t</a:t>
            </a:r>
            <a:r>
              <a:rPr lang="ru-RU" sz="2400" b="0" i="0" u="none" strike="noStrike" baseline="0" dirty="0" err="1">
                <a:solidFill>
                  <a:schemeClr val="bg2"/>
                </a:solidFill>
                <a:latin typeface="CMMI12"/>
              </a:rPr>
              <a:t>dt</a:t>
            </a:r>
            <a:r>
              <a:rPr lang="ru-RU" sz="2400" b="0" i="0" u="none" strike="noStrike" baseline="0" dirty="0" err="1">
                <a:solidFill>
                  <a:schemeClr val="bg2"/>
                </a:solidFill>
                <a:latin typeface="CMR12"/>
              </a:rPr>
              <a:t>+</a:t>
            </a:r>
            <a:r>
              <a:rPr lang="ru-RU" sz="2400" b="0" i="0" u="none" strike="noStrike" baseline="0" dirty="0" err="1">
                <a:solidFill>
                  <a:schemeClr val="bg2"/>
                </a:solidFill>
                <a:latin typeface="CMMI12"/>
              </a:rPr>
              <a:t>σ</a:t>
            </a:r>
            <a:r>
              <a:rPr lang="ru-RU" sz="2400" b="0" i="0" u="none" strike="noStrike" baseline="0" dirty="0">
                <a:solidFill>
                  <a:schemeClr val="bg2"/>
                </a:solidFill>
                <a:latin typeface="CMR12"/>
              </a:rPr>
              <a:t>(</a:t>
            </a:r>
            <a:r>
              <a:rPr lang="ru-RU" sz="2400" b="0" i="0" u="none" strike="noStrike" baseline="0" dirty="0">
                <a:solidFill>
                  <a:schemeClr val="bg2"/>
                </a:solidFill>
                <a:latin typeface="CMMI12"/>
              </a:rPr>
              <a:t>t, S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8"/>
              </a:rPr>
              <a:t>t</a:t>
            </a:r>
            <a:r>
              <a:rPr lang="ru-RU" sz="2400" b="0" i="0" u="none" strike="noStrike" baseline="0" dirty="0">
                <a:solidFill>
                  <a:schemeClr val="bg2"/>
                </a:solidFill>
                <a:latin typeface="CMR12"/>
              </a:rPr>
              <a:t>)</a:t>
            </a:r>
            <a:r>
              <a:rPr lang="ru-RU" sz="2400" b="0" i="0" u="none" strike="noStrike" baseline="0" dirty="0" err="1">
                <a:solidFill>
                  <a:schemeClr val="bg2"/>
                </a:solidFill>
                <a:latin typeface="CMMI12"/>
              </a:rPr>
              <a:t>S</a:t>
            </a:r>
            <a:r>
              <a:rPr lang="ru-RU" sz="1600" b="0" i="0" u="none" strike="noStrike" baseline="0" dirty="0" err="1">
                <a:solidFill>
                  <a:schemeClr val="bg2"/>
                </a:solidFill>
                <a:latin typeface="CMMI8"/>
              </a:rPr>
              <a:t>t</a:t>
            </a:r>
            <a:r>
              <a:rPr lang="ru-RU" sz="2400" b="0" i="0" u="none" strike="noStrike" baseline="0" dirty="0" err="1">
                <a:solidFill>
                  <a:schemeClr val="bg2"/>
                </a:solidFill>
                <a:latin typeface="CMMI12"/>
              </a:rPr>
              <a:t>dw</a:t>
            </a:r>
            <a:r>
              <a:rPr lang="ru-RU" sz="1600" b="0" i="0" u="none" strike="noStrike" baseline="0" dirty="0" err="1">
                <a:solidFill>
                  <a:schemeClr val="bg2"/>
                </a:solidFill>
                <a:latin typeface="CMMI8"/>
              </a:rPr>
              <a:t>t</a:t>
            </a:r>
            <a:endParaRPr lang="ru-RU" sz="1600" b="0" i="0" u="none" strike="noStrike" baseline="0" dirty="0">
              <a:solidFill>
                <a:schemeClr val="bg2"/>
              </a:solidFill>
              <a:latin typeface="CMMI8"/>
            </a:endParaRPr>
          </a:p>
          <a:p>
            <a:pPr algn="l">
              <a:lnSpc>
                <a:spcPct val="300000"/>
              </a:lnSpc>
            </a:pP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при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S</a:t>
            </a:r>
            <a:r>
              <a:rPr lang="ru-RU" sz="1000" b="0" i="0" u="none" strike="noStrike" baseline="0" dirty="0">
                <a:solidFill>
                  <a:schemeClr val="bg2"/>
                </a:solidFill>
                <a:latin typeface="CMR8"/>
              </a:rPr>
              <a:t>0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&gt;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0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и функция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σ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(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t, S</a:t>
            </a:r>
            <a:r>
              <a:rPr lang="ru-RU" sz="1000" b="0" i="0" u="none" strike="noStrike" baseline="0" dirty="0">
                <a:solidFill>
                  <a:schemeClr val="bg2"/>
                </a:solidFill>
                <a:latin typeface="CMMI8"/>
              </a:rPr>
              <a:t>t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)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, такая что </a:t>
            </a:r>
            <a:r>
              <a:rPr lang="ru-RU" sz="1600" dirty="0">
                <a:solidFill>
                  <a:schemeClr val="bg2"/>
                </a:solidFill>
                <a:latin typeface="CMMI12"/>
              </a:rPr>
              <a:t>С*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(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T,K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) =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C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(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T,K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) :=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e</a:t>
            </a:r>
            <a:r>
              <a:rPr lang="ru-RU" sz="1800" b="0" i="0" u="none" strike="noStrike" baseline="30000" dirty="0">
                <a:solidFill>
                  <a:schemeClr val="bg2"/>
                </a:solidFill>
                <a:latin typeface="CMSY8"/>
              </a:rPr>
              <a:t>−</a:t>
            </a:r>
            <a:r>
              <a:rPr lang="ru-RU" sz="1800" b="0" i="0" u="none" strike="noStrike" baseline="30000" dirty="0" err="1">
                <a:solidFill>
                  <a:schemeClr val="bg2"/>
                </a:solidFill>
                <a:latin typeface="CMMI8"/>
              </a:rPr>
              <a:t>rT</a:t>
            </a:r>
            <a:r>
              <a:rPr lang="ru-RU" sz="1600" b="0" i="0" u="none" strike="noStrike" baseline="0" dirty="0" err="1">
                <a:solidFill>
                  <a:schemeClr val="bg2"/>
                </a:solidFill>
                <a:latin typeface="CMMI12"/>
              </a:rPr>
              <a:t>E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(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S</a:t>
            </a:r>
            <a:r>
              <a:rPr lang="ru-RU" sz="1000" b="0" i="0" u="none" strike="noStrike" baseline="0" dirty="0">
                <a:solidFill>
                  <a:schemeClr val="bg2"/>
                </a:solidFill>
                <a:latin typeface="CMMI8"/>
              </a:rPr>
              <a:t>T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SY10"/>
              </a:rPr>
              <a:t>−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K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)</a:t>
            </a:r>
            <a:r>
              <a:rPr lang="ru-RU" sz="1000" b="0" i="0" u="none" strike="noStrike" baseline="0" dirty="0">
                <a:solidFill>
                  <a:schemeClr val="bg2"/>
                </a:solidFill>
                <a:latin typeface="CMR8"/>
              </a:rPr>
              <a:t>+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, </a:t>
            </a:r>
          </a:p>
          <a:p>
            <a:pPr algn="l"/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где С*цена опциона в модели,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T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SY10"/>
              </a:rPr>
              <a:t>∈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[0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, T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]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,K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SY10"/>
              </a:rPr>
              <a:t>∈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(0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,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+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SY10"/>
              </a:rPr>
              <a:t>∞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)</a:t>
            </a:r>
            <a:endParaRPr lang="ru-RU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5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295FBCD-24B8-4B69-AEBA-FFFB1B34DF40}"/>
              </a:ext>
            </a:extLst>
          </p:cNvPr>
          <p:cNvSpPr/>
          <p:nvPr/>
        </p:nvSpPr>
        <p:spPr>
          <a:xfrm>
            <a:off x="6172200" y="964343"/>
            <a:ext cx="2114550" cy="393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>
                <a:latin typeface="SFRM1200"/>
              </a:rPr>
              <a:t>Рис. 3: Предполагаемая волатильность опционов на курс доллара. Дата: 14-05-20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SFRM1200"/>
              </a:rPr>
              <a:t>Модель </a:t>
            </a:r>
            <a:r>
              <a:rPr lang="en-US" sz="1800" b="0" i="0" u="none" strike="noStrike" baseline="0" dirty="0">
                <a:latin typeface="SFBX1200"/>
              </a:rPr>
              <a:t>CEV </a:t>
            </a:r>
            <a:r>
              <a:rPr lang="en-US" sz="1800" b="0" i="0" u="none" strike="noStrike" baseline="0" dirty="0">
                <a:latin typeface="SFRM1200"/>
              </a:rPr>
              <a:t>(</a:t>
            </a:r>
            <a:r>
              <a:rPr lang="en-US" sz="1800" b="0" i="0" u="none" strike="noStrike" baseline="0" dirty="0">
                <a:latin typeface="SFTI1200"/>
              </a:rPr>
              <a:t>constant elasticity of variance</a:t>
            </a:r>
            <a:r>
              <a:rPr lang="en-US" sz="1800" b="0" i="0" u="none" strike="noStrike" baseline="0" dirty="0">
                <a:latin typeface="SFRM1200"/>
              </a:rPr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8A44-B54A-4B04-B1A0-BE0090694F91}"/>
              </a:ext>
            </a:extLst>
          </p:cNvPr>
          <p:cNvSpPr txBox="1"/>
          <p:nvPr/>
        </p:nvSpPr>
        <p:spPr>
          <a:xfrm>
            <a:off x="8858690" y="4752952"/>
            <a:ext cx="28531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0100-A2E2-4679-933E-03E574B6A937}"/>
              </a:ext>
            </a:extLst>
          </p:cNvPr>
          <p:cNvSpPr txBox="1"/>
          <p:nvPr/>
        </p:nvSpPr>
        <p:spPr>
          <a:xfrm>
            <a:off x="1287780" y="1186755"/>
            <a:ext cx="68389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Цена в модели </a:t>
            </a:r>
            <a:r>
              <a:rPr lang="en-US" sz="1600" b="0" i="0" u="none" strike="noStrike" baseline="0" dirty="0">
                <a:solidFill>
                  <a:schemeClr val="bg2"/>
                </a:solidFill>
                <a:latin typeface="SFRM1200"/>
              </a:rPr>
              <a:t>CEV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задается процессом</a:t>
            </a:r>
            <a:r>
              <a:rPr lang="en-US" sz="1600" b="0" i="0" u="none" strike="noStrike" baseline="0" dirty="0">
                <a:solidFill>
                  <a:schemeClr val="bg2"/>
                </a:solidFill>
                <a:latin typeface="SFRM1200"/>
              </a:rPr>
              <a:t>: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 </a:t>
            </a:r>
          </a:p>
          <a:p>
            <a:pPr algn="ctr"/>
            <a:r>
              <a:rPr lang="ru-RU" sz="2000" b="0" i="0" u="none" strike="noStrike" baseline="0" dirty="0">
                <a:solidFill>
                  <a:schemeClr val="bg2"/>
                </a:solidFill>
                <a:latin typeface="CMMI12"/>
              </a:rPr>
              <a:t>dS</a:t>
            </a:r>
            <a:r>
              <a:rPr lang="ru-RU" sz="2400" b="0" i="0" u="none" strike="noStrike" baseline="-25000" dirty="0">
                <a:solidFill>
                  <a:schemeClr val="bg2"/>
                </a:solidFill>
                <a:latin typeface="CMMI8"/>
              </a:rPr>
              <a:t>t</a:t>
            </a:r>
            <a:r>
              <a:rPr lang="ru-RU" sz="20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r>
              <a:rPr lang="ru-RU" sz="2000" b="0" i="0" u="none" strike="noStrike" baseline="0" dirty="0">
                <a:solidFill>
                  <a:schemeClr val="bg2"/>
                </a:solidFill>
                <a:latin typeface="CMR12"/>
              </a:rPr>
              <a:t>= </a:t>
            </a:r>
            <a:r>
              <a:rPr lang="ru-RU" sz="2000" b="0" i="0" u="none" strike="noStrike" baseline="0" dirty="0">
                <a:solidFill>
                  <a:schemeClr val="bg2"/>
                </a:solidFill>
                <a:latin typeface="CMMI12"/>
              </a:rPr>
              <a:t>rS</a:t>
            </a:r>
            <a:r>
              <a:rPr lang="ru-RU" sz="2000" b="0" i="0" u="none" strike="noStrike" baseline="-25000" dirty="0">
                <a:solidFill>
                  <a:schemeClr val="bg2"/>
                </a:solidFill>
                <a:latin typeface="CMMI8"/>
              </a:rPr>
              <a:t>t</a:t>
            </a:r>
            <a:r>
              <a:rPr lang="ru-RU" sz="2000" b="0" i="0" u="none" strike="noStrike" baseline="0" dirty="0">
                <a:solidFill>
                  <a:schemeClr val="bg2"/>
                </a:solidFill>
                <a:latin typeface="CMMI12"/>
              </a:rPr>
              <a:t>dt</a:t>
            </a:r>
            <a:r>
              <a:rPr lang="ru-RU" sz="2000" b="0" i="0" u="none" strike="noStrike" baseline="0" dirty="0">
                <a:solidFill>
                  <a:schemeClr val="bg2"/>
                </a:solidFill>
                <a:latin typeface="CMR12"/>
              </a:rPr>
              <a:t>+</a:t>
            </a:r>
            <a:r>
              <a:rPr lang="ru-RU" sz="2000" b="0" i="0" u="none" strike="noStrike" baseline="0" dirty="0">
                <a:solidFill>
                  <a:schemeClr val="bg2"/>
                </a:solidFill>
                <a:latin typeface="CMMI12"/>
              </a:rPr>
              <a:t>σS</a:t>
            </a:r>
            <a:r>
              <a:rPr lang="ru-RU" sz="2000" b="0" i="0" u="none" strike="noStrike" baseline="30000" dirty="0">
                <a:solidFill>
                  <a:schemeClr val="bg2"/>
                </a:solidFill>
                <a:latin typeface="CMMI8"/>
              </a:rPr>
              <a:t>γ</a:t>
            </a:r>
            <a:r>
              <a:rPr lang="ru-RU" sz="2000" b="0" i="0" u="none" strike="noStrike" baseline="-25000" dirty="0">
                <a:solidFill>
                  <a:schemeClr val="bg2"/>
                </a:solidFill>
                <a:latin typeface="CMMI8"/>
              </a:rPr>
              <a:t>t</a:t>
            </a:r>
            <a:r>
              <a:rPr lang="pt-BR" sz="20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r>
              <a:rPr lang="pt-BR" sz="2000" b="0" i="0" u="none" strike="noStrike" baseline="0" dirty="0">
                <a:solidFill>
                  <a:schemeClr val="bg2"/>
                </a:solidFill>
                <a:latin typeface="CMMI12"/>
              </a:rPr>
              <a:t>dW</a:t>
            </a:r>
            <a:r>
              <a:rPr lang="ru-RU" sz="2000" b="0" i="0" u="none" strike="noStrike" baseline="-25000" dirty="0">
                <a:solidFill>
                  <a:schemeClr val="bg2"/>
                </a:solidFill>
                <a:latin typeface="CMMI8"/>
              </a:rPr>
              <a:t>t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endParaRPr lang="ru-RU" sz="1600" b="0" i="0" u="none" strike="noStrike" baseline="0" dirty="0">
              <a:solidFill>
                <a:schemeClr val="bg2"/>
              </a:solidFill>
              <a:latin typeface="CMMI8"/>
            </a:endParaRPr>
          </a:p>
          <a:p>
            <a:pPr algn="l"/>
            <a:r>
              <a:rPr lang="pt-BR" sz="1600" b="0" i="0" u="none" strike="noStrike" baseline="0" dirty="0">
                <a:solidFill>
                  <a:schemeClr val="bg2"/>
                </a:solidFill>
                <a:latin typeface="SFRM1200"/>
              </a:rPr>
              <a:t>при 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MI12"/>
              </a:rPr>
              <a:t>S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R8"/>
              </a:rPr>
              <a:t>0 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MI12"/>
              </a:rPr>
              <a:t>&gt; 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R12"/>
              </a:rPr>
              <a:t>0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SFRM1200"/>
              </a:rPr>
              <a:t>, 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MI12"/>
              </a:rPr>
              <a:t>r &gt; 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R12"/>
              </a:rPr>
              <a:t>0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SFRM1200"/>
              </a:rPr>
              <a:t>, 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MI12"/>
              </a:rPr>
              <a:t>γ &gt; </a:t>
            </a:r>
            <a:r>
              <a:rPr lang="pt-BR" sz="1600" b="0" i="0" u="none" strike="noStrike" baseline="0" dirty="0">
                <a:solidFill>
                  <a:schemeClr val="bg2"/>
                </a:solidFill>
                <a:latin typeface="CMR12"/>
              </a:rPr>
              <a:t>0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(при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γ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= 1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имеем геометрическое броуновское движение), </a:t>
            </a:r>
          </a:p>
          <a:p>
            <a:pPr algn="l"/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Локальная волатильность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σ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(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s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12"/>
              </a:rPr>
              <a:t>) =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12"/>
              </a:rPr>
              <a:t>σs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MI8"/>
              </a:rPr>
              <a:t>γ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SY8"/>
              </a:rPr>
              <a:t>−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CMR8"/>
              </a:rPr>
              <a:t>1 </a:t>
            </a:r>
            <a:r>
              <a:rPr lang="ru-RU" sz="1600" b="0" i="0" u="none" strike="noStrike" baseline="0" dirty="0">
                <a:solidFill>
                  <a:schemeClr val="bg2"/>
                </a:solidFill>
                <a:latin typeface="SFRM1200"/>
              </a:rPr>
              <a:t>вычисляется по формуле:</a:t>
            </a:r>
            <a:endParaRPr lang="ru-RU" sz="1600" dirty="0">
              <a:solidFill>
                <a:schemeClr val="bg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02C051-659A-4AD2-BE22-5342985B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45" y="2620105"/>
            <a:ext cx="7160016" cy="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295FBCD-24B8-4B69-AEBA-FFFB1B34DF40}"/>
              </a:ext>
            </a:extLst>
          </p:cNvPr>
          <p:cNvSpPr/>
          <p:nvPr/>
        </p:nvSpPr>
        <p:spPr>
          <a:xfrm>
            <a:off x="6172200" y="964343"/>
            <a:ext cx="2114550" cy="393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 dirty="0">
                <a:latin typeface="SFRM1200"/>
              </a:rPr>
              <a:t>Рис. 3: Предполагаемая волатильность опционов на курс доллара. Дата: 14-05-20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SFRM1200"/>
              </a:rPr>
              <a:t>Модель </a:t>
            </a:r>
            <a:r>
              <a:rPr lang="ru-RU" sz="1800" dirty="0" err="1">
                <a:latin typeface="SFRM1200"/>
              </a:rPr>
              <a:t>Хестона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8A44-B54A-4B04-B1A0-BE0090694F91}"/>
              </a:ext>
            </a:extLst>
          </p:cNvPr>
          <p:cNvSpPr txBox="1"/>
          <p:nvPr/>
        </p:nvSpPr>
        <p:spPr>
          <a:xfrm>
            <a:off x="8858690" y="4752952"/>
            <a:ext cx="28531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9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0100-A2E2-4679-933E-03E574B6A937}"/>
              </a:ext>
            </a:extLst>
          </p:cNvPr>
          <p:cNvSpPr txBox="1"/>
          <p:nvPr/>
        </p:nvSpPr>
        <p:spPr>
          <a:xfrm>
            <a:off x="1287780" y="1186755"/>
            <a:ext cx="6838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bg2"/>
                </a:solidFill>
                <a:latin typeface="SFRM1200"/>
              </a:rPr>
              <a:t>П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SFRM1200"/>
              </a:rPr>
              <a:t>усть на (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R12"/>
              </a:rPr>
              <a:t>Ω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SFRM1200"/>
              </a:rPr>
              <a:t>,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12"/>
              </a:rPr>
              <a:t>F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SFRM1200"/>
              </a:rPr>
              <a:t>,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R12"/>
              </a:rPr>
              <a:t>(</a:t>
            </a:r>
            <a:r>
              <a:rPr lang="ru-RU" sz="1800" b="0" i="0" u="none" strike="noStrike" baseline="0" dirty="0" err="1">
                <a:solidFill>
                  <a:schemeClr val="bg2"/>
                </a:solidFill>
                <a:latin typeface="CMMI12"/>
              </a:rPr>
              <a:t>F</a:t>
            </a:r>
            <a:r>
              <a:rPr lang="ru-RU" sz="1800" b="0" i="0" u="none" strike="noStrike" baseline="0" dirty="0" err="1">
                <a:solidFill>
                  <a:schemeClr val="bg2"/>
                </a:solidFill>
                <a:latin typeface="CMMI8"/>
              </a:rPr>
              <a:t>t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R12"/>
              </a:rPr>
              <a:t>)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8"/>
              </a:rPr>
              <a:t>t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SY10"/>
              </a:rPr>
              <a:t>∈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R12"/>
              </a:rPr>
              <a:t>[0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12"/>
              </a:rPr>
              <a:t>, T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R12"/>
              </a:rPr>
              <a:t>]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SFRM1200"/>
              </a:rPr>
              <a:t>,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12"/>
              </a:rPr>
              <a:t>P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SFRM1200"/>
              </a:rPr>
              <a:t>) заданы два коррелированных броуновских движения, </a:t>
            </a:r>
            <a:r>
              <a:rPr lang="en-US" sz="1800" b="0" i="0" u="none" strike="noStrike" baseline="0" dirty="0" err="1">
                <a:solidFill>
                  <a:schemeClr val="bg2"/>
                </a:solidFill>
                <a:latin typeface="CMMI12"/>
              </a:rPr>
              <a:t>dW</a:t>
            </a:r>
            <a:r>
              <a:rPr lang="ru-RU" sz="1800" b="0" i="0" u="none" strike="noStrike" baseline="-25000" dirty="0">
                <a:solidFill>
                  <a:schemeClr val="bg2"/>
                </a:solidFill>
                <a:latin typeface="CMMI8"/>
              </a:rPr>
              <a:t>1</a:t>
            </a:r>
            <a:r>
              <a:rPr lang="en-US" sz="1800" b="0" i="0" u="none" strike="noStrike" baseline="-25000" dirty="0">
                <a:solidFill>
                  <a:schemeClr val="bg2"/>
                </a:solidFill>
                <a:latin typeface="CMMI8"/>
              </a:rPr>
              <a:t>t</a:t>
            </a:r>
            <a:r>
              <a:rPr lang="en-US" sz="18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r>
              <a:rPr lang="en-US" sz="1800" b="0" i="0" u="none" strike="noStrike" baseline="0" dirty="0" err="1">
                <a:solidFill>
                  <a:schemeClr val="bg2"/>
                </a:solidFill>
                <a:latin typeface="CMMI12"/>
              </a:rPr>
              <a:t>dW</a:t>
            </a:r>
            <a:r>
              <a:rPr lang="ru-RU" sz="1800" b="0" i="0" u="none" strike="noStrike" baseline="-25000" dirty="0">
                <a:solidFill>
                  <a:schemeClr val="bg2"/>
                </a:solidFill>
                <a:latin typeface="CMMI8"/>
              </a:rPr>
              <a:t>1</a:t>
            </a:r>
            <a:r>
              <a:rPr lang="en-US" sz="1800" b="0" i="0" u="none" strike="noStrike" baseline="-25000" dirty="0">
                <a:solidFill>
                  <a:schemeClr val="bg2"/>
                </a:solidFill>
                <a:latin typeface="CMMI8"/>
              </a:rPr>
              <a:t>t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R12"/>
              </a:rPr>
              <a:t>= </a:t>
            </a:r>
            <a:r>
              <a:rPr lang="ru-RU" sz="1800" b="0" i="0" u="none" strike="noStrike" baseline="0" dirty="0" err="1">
                <a:solidFill>
                  <a:schemeClr val="bg2"/>
                </a:solidFill>
                <a:latin typeface="CMMI12"/>
              </a:rPr>
              <a:t>ρdt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SFRM1200"/>
              </a:rPr>
              <a:t>. Рассмотрим рынок с безрисковым активом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12"/>
              </a:rPr>
              <a:t>B</a:t>
            </a:r>
            <a:r>
              <a:rPr lang="ru-RU" sz="2400" b="0" i="0" u="none" strike="noStrike" baseline="-25000" dirty="0">
                <a:solidFill>
                  <a:schemeClr val="bg2"/>
                </a:solidFill>
                <a:latin typeface="CMMI8"/>
              </a:rPr>
              <a:t>t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R12"/>
              </a:rPr>
              <a:t>=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12"/>
              </a:rPr>
              <a:t>e</a:t>
            </a:r>
            <a:r>
              <a:rPr lang="ru-RU" sz="2400" b="0" i="0" u="none" strike="noStrike" baseline="30000" dirty="0">
                <a:solidFill>
                  <a:schemeClr val="bg2"/>
                </a:solidFill>
                <a:latin typeface="CMMI8"/>
              </a:rPr>
              <a:t>rt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CMMI8"/>
              </a:rPr>
              <a:t> </a:t>
            </a:r>
            <a:r>
              <a:rPr lang="ru-RU" sz="1800" b="0" i="0" u="none" strike="noStrike" baseline="0" dirty="0">
                <a:solidFill>
                  <a:schemeClr val="bg2"/>
                </a:solidFill>
                <a:latin typeface="SFRM1200"/>
              </a:rPr>
              <a:t>и акцией с ценой:</a:t>
            </a:r>
            <a:endParaRPr lang="ru-RU" sz="1600" dirty="0">
              <a:solidFill>
                <a:schemeClr val="bg2"/>
              </a:solidFill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881F5BA-4ABB-463A-8472-4C8179E4E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700981"/>
              </p:ext>
            </p:extLst>
          </p:nvPr>
        </p:nvGraphicFramePr>
        <p:xfrm>
          <a:off x="1378903" y="2110085"/>
          <a:ext cx="4496118" cy="134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5894280" imgH="1761480" progId="">
                  <p:embed/>
                </p:oleObj>
              </mc:Choice>
              <mc:Fallback>
                <p:oleObj r:id="rId3" imgW="5894280" imgH="1761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8903" y="2110085"/>
                        <a:ext cx="4496118" cy="1344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B77173-FB5C-41D4-A5E0-75E83B912931}"/>
              </a:ext>
            </a:extLst>
          </p:cNvPr>
          <p:cNvSpPr txBox="1"/>
          <p:nvPr/>
        </p:nvSpPr>
        <p:spPr>
          <a:xfrm>
            <a:off x="1341120" y="3356580"/>
            <a:ext cx="6785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Параметры модели: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MI12"/>
              </a:rPr>
              <a:t>r &gt;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R12"/>
              </a:rPr>
              <a:t>0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,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MI12"/>
              </a:rPr>
              <a:t>K &gt;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R12"/>
              </a:rPr>
              <a:t>0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,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MI12"/>
              </a:rPr>
              <a:t>θ &gt;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R12"/>
              </a:rPr>
              <a:t>0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,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MI12"/>
              </a:rPr>
              <a:t>σ &gt;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R12"/>
              </a:rPr>
              <a:t>0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,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MI12"/>
              </a:rPr>
              <a:t>ρ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SY10"/>
              </a:rPr>
              <a:t>∈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R12"/>
              </a:rPr>
              <a:t>(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SY10"/>
              </a:rPr>
              <a:t>−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R12"/>
              </a:rPr>
              <a:t>1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MI12"/>
              </a:rPr>
              <a:t>,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R12"/>
              </a:rPr>
              <a:t>1)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. </a:t>
            </a:r>
            <a:endParaRPr lang="en-US" sz="1800" b="0" i="0" u="none" strike="noStrike" baseline="0" dirty="0">
              <a:solidFill>
                <a:srgbClr val="000000"/>
              </a:solidFill>
              <a:latin typeface="SFRM1200"/>
            </a:endParaRPr>
          </a:p>
          <a:p>
            <a:pPr algn="l"/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Процесс </a:t>
            </a:r>
            <a:r>
              <a:rPr lang="en-US" sz="1800" dirty="0">
                <a:solidFill>
                  <a:srgbClr val="000000"/>
                </a:solidFill>
                <a:latin typeface="SFRM1200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CMMI12"/>
              </a:rPr>
              <a:t>σ</a:t>
            </a:r>
            <a:r>
              <a:rPr lang="ru-RU" sz="1800" b="0" i="0" u="none" strike="noStrike" baseline="-25000" dirty="0" err="1">
                <a:solidFill>
                  <a:srgbClr val="000000"/>
                </a:solidFill>
                <a:latin typeface="CMMI8"/>
              </a:rPr>
              <a:t>t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CMMI8"/>
              </a:rPr>
              <a:t>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представляет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FRM1200"/>
              </a:rPr>
              <a:t>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собой стохастическую волатильность. Данная система уравнений имеет единственное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FRM1200"/>
              </a:rPr>
              <a:t>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сильное решение и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FRM1200"/>
              </a:rPr>
              <a:t>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SFRM1200"/>
              </a:rPr>
              <a:t>решается численными методами.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16941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риус">
      <a:dk1>
        <a:srgbClr val="019DA1"/>
      </a:dk1>
      <a:lt1>
        <a:srgbClr val="FEFEFE"/>
      </a:lt1>
      <a:dk2>
        <a:srgbClr val="FEFEFE"/>
      </a:dk2>
      <a:lt2>
        <a:srgbClr val="3D3D3D"/>
      </a:lt2>
      <a:accent1>
        <a:srgbClr val="5B9BD5"/>
      </a:accent1>
      <a:accent2>
        <a:srgbClr val="ED7D31"/>
      </a:accent2>
      <a:accent3>
        <a:srgbClr val="A5A5A5"/>
      </a:accent3>
      <a:accent4>
        <a:srgbClr val="D927C4"/>
      </a:accent4>
      <a:accent5>
        <a:srgbClr val="4472C4"/>
      </a:accent5>
      <a:accent6>
        <a:srgbClr val="70AD47"/>
      </a:accent6>
      <a:hlink>
        <a:srgbClr val="019DA1"/>
      </a:hlink>
      <a:folHlink>
        <a:srgbClr val="017275"/>
      </a:folHlink>
    </a:clrScheme>
    <a:fontScheme name="gilroy">
      <a:majorFont>
        <a:latin typeface="Gilroy Medium"/>
        <a:ea typeface=""/>
        <a:cs typeface=""/>
      </a:majorFont>
      <a:minorFont>
        <a:latin typeface="Gilroy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637</Words>
  <Application>Microsoft Office PowerPoint</Application>
  <PresentationFormat>Экран (16:9)</PresentationFormat>
  <Paragraphs>58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11</vt:i4>
      </vt:variant>
    </vt:vector>
  </HeadingPairs>
  <TitlesOfParts>
    <vt:vector size="27" baseType="lpstr">
      <vt:lpstr>Arial</vt:lpstr>
      <vt:lpstr>Calibri</vt:lpstr>
      <vt:lpstr>CMMI12</vt:lpstr>
      <vt:lpstr>CMMI8</vt:lpstr>
      <vt:lpstr>CMR12</vt:lpstr>
      <vt:lpstr>CMR8</vt:lpstr>
      <vt:lpstr>CMSY10</vt:lpstr>
      <vt:lpstr>CMSY8</vt:lpstr>
      <vt:lpstr>Gilroy</vt:lpstr>
      <vt:lpstr>Gilroy Medium</vt:lpstr>
      <vt:lpstr>Gilroy SemiBold</vt:lpstr>
      <vt:lpstr>SFBX1200</vt:lpstr>
      <vt:lpstr>SFRM1200</vt:lpstr>
      <vt:lpstr>SFTI1200</vt:lpstr>
      <vt:lpstr>Wingdings 3</vt:lpstr>
      <vt:lpstr>Тема Office</vt:lpstr>
      <vt:lpstr>Создание торговых алгоритмических стратегий на основе оценки стоимости опционов при помощи  моделей стохастической волатильности</vt:lpstr>
      <vt:lpstr>Цели и задачи работы:</vt:lpstr>
      <vt:lpstr>Модель Блэка - Шоулса</vt:lpstr>
      <vt:lpstr>Недостатки модель Блэка-Шоулса</vt:lpstr>
      <vt:lpstr>Недостатки модель Блэка-Шоулса</vt:lpstr>
      <vt:lpstr>Презентация PowerPoint</vt:lpstr>
      <vt:lpstr>Модель локальной волатильности и формула Дюпира</vt:lpstr>
      <vt:lpstr>Модель CEV (constant elasticity of variance)</vt:lpstr>
      <vt:lpstr>Модель Хестона</vt:lpstr>
      <vt:lpstr>Модель SVI (stochastic volatility inspired)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</dc:creator>
  <cp:lastModifiedBy>Samunr1s</cp:lastModifiedBy>
  <cp:revision>77</cp:revision>
  <dcterms:created xsi:type="dcterms:W3CDTF">2022-04-04T17:48:35Z</dcterms:created>
  <dcterms:modified xsi:type="dcterms:W3CDTF">2023-04-03T12:47:33Z</dcterms:modified>
</cp:coreProperties>
</file>