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4"/>
  </p:notesMasterIdLst>
  <p:sldIdLst>
    <p:sldId id="275" r:id="rId6"/>
    <p:sldId id="274" r:id="rId7"/>
    <p:sldId id="286" r:id="rId8"/>
    <p:sldId id="292" r:id="rId9"/>
    <p:sldId id="302" r:id="rId10"/>
    <p:sldId id="313" r:id="rId11"/>
    <p:sldId id="314" r:id="rId12"/>
    <p:sldId id="312" r:id="rId13"/>
    <p:sldId id="317" r:id="rId14"/>
    <p:sldId id="315" r:id="rId15"/>
    <p:sldId id="316" r:id="rId16"/>
    <p:sldId id="303" r:id="rId17"/>
    <p:sldId id="304" r:id="rId18"/>
    <p:sldId id="306" r:id="rId19"/>
    <p:sldId id="308" r:id="rId20"/>
    <p:sldId id="309" r:id="rId21"/>
    <p:sldId id="301" r:id="rId22"/>
    <p:sldId id="276" r:id="rId23"/>
  </p:sldIdLst>
  <p:sldSz cx="9144000" cy="6858000" type="screen4x3"/>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1126"/>
    <a:srgbClr val="5D4F4B"/>
    <a:srgbClr val="6D6F64"/>
    <a:srgbClr val="593160"/>
    <a:srgbClr val="616365"/>
    <a:srgbClr val="8D3C1E"/>
    <a:srgbClr val="63B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72" autoAdjust="0"/>
  </p:normalViewPr>
  <p:slideViewPr>
    <p:cSldViewPr>
      <p:cViewPr varScale="1">
        <p:scale>
          <a:sx n="101" d="100"/>
          <a:sy n="101" d="100"/>
        </p:scale>
        <p:origin x="189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F924CA1-ADAE-4CB0-9017-F7946ABEC1AE}" type="datetimeFigureOut">
              <a:rPr lang="ru-RU" smtClean="0"/>
              <a:t>12.12.2016</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1047466-5782-4F45-AFEE-AD15D659BCAC}" type="slidenum">
              <a:rPr lang="ru-RU" smtClean="0"/>
              <a:t>‹#›</a:t>
            </a:fld>
            <a:endParaRPr lang="ru-RU"/>
          </a:p>
        </p:txBody>
      </p:sp>
    </p:spTree>
    <p:extLst>
      <p:ext uri="{BB962C8B-B14F-4D97-AF65-F5344CB8AC3E}">
        <p14:creationId xmlns:p14="http://schemas.microsoft.com/office/powerpoint/2010/main" val="117005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2</a:t>
            </a:fld>
            <a:endParaRPr lang="ru-RU"/>
          </a:p>
        </p:txBody>
      </p:sp>
    </p:spTree>
    <p:extLst>
      <p:ext uri="{BB962C8B-B14F-4D97-AF65-F5344CB8AC3E}">
        <p14:creationId xmlns:p14="http://schemas.microsoft.com/office/powerpoint/2010/main" val="4036024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11</a:t>
            </a:fld>
            <a:endParaRPr lang="ru-RU"/>
          </a:p>
        </p:txBody>
      </p:sp>
    </p:spTree>
    <p:extLst>
      <p:ext uri="{BB962C8B-B14F-4D97-AF65-F5344CB8AC3E}">
        <p14:creationId xmlns:p14="http://schemas.microsoft.com/office/powerpoint/2010/main" val="365598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12</a:t>
            </a:fld>
            <a:endParaRPr lang="ru-RU"/>
          </a:p>
        </p:txBody>
      </p:sp>
    </p:spTree>
    <p:extLst>
      <p:ext uri="{BB962C8B-B14F-4D97-AF65-F5344CB8AC3E}">
        <p14:creationId xmlns:p14="http://schemas.microsoft.com/office/powerpoint/2010/main" val="1383683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13</a:t>
            </a:fld>
            <a:endParaRPr lang="ru-RU"/>
          </a:p>
        </p:txBody>
      </p:sp>
    </p:spTree>
    <p:extLst>
      <p:ext uri="{BB962C8B-B14F-4D97-AF65-F5344CB8AC3E}">
        <p14:creationId xmlns:p14="http://schemas.microsoft.com/office/powerpoint/2010/main" val="3187317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14</a:t>
            </a:fld>
            <a:endParaRPr lang="ru-RU"/>
          </a:p>
        </p:txBody>
      </p:sp>
    </p:spTree>
    <p:extLst>
      <p:ext uri="{BB962C8B-B14F-4D97-AF65-F5344CB8AC3E}">
        <p14:creationId xmlns:p14="http://schemas.microsoft.com/office/powerpoint/2010/main" val="372960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15</a:t>
            </a:fld>
            <a:endParaRPr lang="ru-RU"/>
          </a:p>
        </p:txBody>
      </p:sp>
    </p:spTree>
    <p:extLst>
      <p:ext uri="{BB962C8B-B14F-4D97-AF65-F5344CB8AC3E}">
        <p14:creationId xmlns:p14="http://schemas.microsoft.com/office/powerpoint/2010/main" val="11729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16</a:t>
            </a:fld>
            <a:endParaRPr lang="ru-RU"/>
          </a:p>
        </p:txBody>
      </p:sp>
    </p:spTree>
    <p:extLst>
      <p:ext uri="{BB962C8B-B14F-4D97-AF65-F5344CB8AC3E}">
        <p14:creationId xmlns:p14="http://schemas.microsoft.com/office/powerpoint/2010/main" val="1338313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17</a:t>
            </a:fld>
            <a:endParaRPr lang="ru-RU"/>
          </a:p>
        </p:txBody>
      </p:sp>
    </p:spTree>
    <p:extLst>
      <p:ext uri="{BB962C8B-B14F-4D97-AF65-F5344CB8AC3E}">
        <p14:creationId xmlns:p14="http://schemas.microsoft.com/office/powerpoint/2010/main" val="274845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3</a:t>
            </a:fld>
            <a:endParaRPr lang="ru-RU"/>
          </a:p>
        </p:txBody>
      </p:sp>
    </p:spTree>
    <p:extLst>
      <p:ext uri="{BB962C8B-B14F-4D97-AF65-F5344CB8AC3E}">
        <p14:creationId xmlns:p14="http://schemas.microsoft.com/office/powerpoint/2010/main" val="123914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4</a:t>
            </a:fld>
            <a:endParaRPr lang="ru-RU"/>
          </a:p>
        </p:txBody>
      </p:sp>
    </p:spTree>
    <p:extLst>
      <p:ext uri="{BB962C8B-B14F-4D97-AF65-F5344CB8AC3E}">
        <p14:creationId xmlns:p14="http://schemas.microsoft.com/office/powerpoint/2010/main" val="8920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5</a:t>
            </a:fld>
            <a:endParaRPr lang="ru-RU"/>
          </a:p>
        </p:txBody>
      </p:sp>
    </p:spTree>
    <p:extLst>
      <p:ext uri="{BB962C8B-B14F-4D97-AF65-F5344CB8AC3E}">
        <p14:creationId xmlns:p14="http://schemas.microsoft.com/office/powerpoint/2010/main" val="365902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6</a:t>
            </a:fld>
            <a:endParaRPr lang="ru-RU"/>
          </a:p>
        </p:txBody>
      </p:sp>
    </p:spTree>
    <p:extLst>
      <p:ext uri="{BB962C8B-B14F-4D97-AF65-F5344CB8AC3E}">
        <p14:creationId xmlns:p14="http://schemas.microsoft.com/office/powerpoint/2010/main" val="2155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7</a:t>
            </a:fld>
            <a:endParaRPr lang="ru-RU"/>
          </a:p>
        </p:txBody>
      </p:sp>
    </p:spTree>
    <p:extLst>
      <p:ext uri="{BB962C8B-B14F-4D97-AF65-F5344CB8AC3E}">
        <p14:creationId xmlns:p14="http://schemas.microsoft.com/office/powerpoint/2010/main" val="21550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8</a:t>
            </a:fld>
            <a:endParaRPr lang="ru-RU"/>
          </a:p>
        </p:txBody>
      </p:sp>
    </p:spTree>
    <p:extLst>
      <p:ext uri="{BB962C8B-B14F-4D97-AF65-F5344CB8AC3E}">
        <p14:creationId xmlns:p14="http://schemas.microsoft.com/office/powerpoint/2010/main" val="21550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9</a:t>
            </a:fld>
            <a:endParaRPr lang="ru-RU"/>
          </a:p>
        </p:txBody>
      </p:sp>
    </p:spTree>
    <p:extLst>
      <p:ext uri="{BB962C8B-B14F-4D97-AF65-F5344CB8AC3E}">
        <p14:creationId xmlns:p14="http://schemas.microsoft.com/office/powerpoint/2010/main" val="215500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047466-5782-4F45-AFEE-AD15D659BCAC}" type="slidenum">
              <a:rPr lang="ru-RU" smtClean="0"/>
              <a:t>10</a:t>
            </a:fld>
            <a:endParaRPr lang="ru-RU"/>
          </a:p>
        </p:txBody>
      </p:sp>
    </p:spTree>
    <p:extLst>
      <p:ext uri="{BB962C8B-B14F-4D97-AF65-F5344CB8AC3E}">
        <p14:creationId xmlns:p14="http://schemas.microsoft.com/office/powerpoint/2010/main" val="154620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 Титульный слайд_">
    <p:spTree>
      <p:nvGrpSpPr>
        <p:cNvPr id="1" name=""/>
        <p:cNvGrpSpPr/>
        <p:nvPr/>
      </p:nvGrpSpPr>
      <p:grpSpPr>
        <a:xfrm>
          <a:off x="0" y="0"/>
          <a:ext cx="0" cy="0"/>
          <a:chOff x="0" y="0"/>
          <a:chExt cx="0" cy="0"/>
        </a:xfrm>
      </p:grpSpPr>
      <p:pic>
        <p:nvPicPr>
          <p:cNvPr id="2050" name="Picture 2" descr="\\office.micex.com\Public\Files\Департамент_по_коммуникациям\Отдел_управления_брендом\Фирменный_стиль\Шаблон_презентаций\Шаблоны с выбором фото\купол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49" t="23965" r="27064" b="6901"/>
          <a:stretch/>
        </p:blipFill>
        <p:spPr bwMode="auto">
          <a:xfrm>
            <a:off x="252000" y="252000"/>
            <a:ext cx="4320000" cy="6372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1026" name="Picture 2" descr="\\atlas-old\Департамент_по_коммуникациям\Отдел_управления_брендом\Фирменный стиль\Шаблон презентаций\ЛОГО.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3968" y="252000"/>
            <a:ext cx="2448272" cy="582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 Начало раздела">
    <p:spTree>
      <p:nvGrpSpPr>
        <p:cNvPr id="1" name=""/>
        <p:cNvGrpSpPr/>
        <p:nvPr/>
      </p:nvGrpSpPr>
      <p:grpSpPr>
        <a:xfrm>
          <a:off x="0" y="0"/>
          <a:ext cx="0" cy="0"/>
          <a:chOff x="0" y="0"/>
          <a:chExt cx="0" cy="0"/>
        </a:xfrm>
      </p:grpSpPr>
      <p:sp>
        <p:nvSpPr>
          <p:cNvPr id="9" name="Прямоугольник 8"/>
          <p:cNvSpPr/>
          <p:nvPr userDrawn="1"/>
        </p:nvSpPr>
        <p:spPr>
          <a:xfrm>
            <a:off x="269875" y="260648"/>
            <a:ext cx="8604250" cy="6318250"/>
          </a:xfrm>
          <a:prstGeom prst="rect">
            <a:avLst/>
          </a:prstGeom>
          <a:solidFill>
            <a:srgbClr val="6163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 name="Заголовок 1"/>
          <p:cNvSpPr>
            <a:spLocks noGrp="1"/>
          </p:cNvSpPr>
          <p:nvPr>
            <p:ph type="title" hasCustomPrompt="1"/>
          </p:nvPr>
        </p:nvSpPr>
        <p:spPr>
          <a:xfrm>
            <a:off x="395536" y="404664"/>
            <a:ext cx="5400000" cy="2232000"/>
          </a:xfrm>
          <a:prstGeom prst="rect">
            <a:avLst/>
          </a:prstGeom>
        </p:spPr>
        <p:txBody>
          <a:bodyPr anchor="t" anchorCtr="0">
            <a:noAutofit/>
          </a:bodyPr>
          <a:lstStyle>
            <a:lvl1pPr algn="l">
              <a:lnSpc>
                <a:spcPct val="90000"/>
              </a:lnSpc>
              <a:defRPr sz="4800" baseline="0">
                <a:solidFill>
                  <a:schemeClr val="bg1"/>
                </a:solidFill>
                <a:latin typeface="+mj-lt"/>
                <a:ea typeface="Verdana" pitchFamily="34" charset="0"/>
                <a:cs typeface="Verdana" pitchFamily="34" charset="0"/>
              </a:defRPr>
            </a:lvl1pPr>
          </a:lstStyle>
          <a:p>
            <a:r>
              <a:rPr lang="ru-RU" dirty="0" smtClean="0"/>
              <a:t>1.0</a:t>
            </a:r>
            <a:br>
              <a:rPr lang="ru-RU" dirty="0" smtClean="0"/>
            </a:br>
            <a:r>
              <a:rPr lang="ru-RU" dirty="0" smtClean="0"/>
              <a:t>Заголовок (</a:t>
            </a:r>
            <a:r>
              <a:rPr lang="ru-RU" dirty="0" err="1" smtClean="0"/>
              <a:t>обычн+жирн</a:t>
            </a:r>
            <a:r>
              <a:rPr lang="ru-RU" dirty="0" smtClean="0"/>
              <a:t>)</a:t>
            </a:r>
            <a:endParaRPr lang="ru-RU" dirty="0"/>
          </a:p>
        </p:txBody>
      </p:sp>
      <p:sp>
        <p:nvSpPr>
          <p:cNvPr id="8" name="Нижний колонтитул 4"/>
          <p:cNvSpPr>
            <a:spLocks noGrp="1"/>
          </p:cNvSpPr>
          <p:nvPr>
            <p:ph type="ftr" sz="quarter" idx="11"/>
          </p:nvPr>
        </p:nvSpPr>
        <p:spPr>
          <a:xfrm>
            <a:off x="4355976" y="6192000"/>
            <a:ext cx="3960024" cy="360000"/>
          </a:xfrm>
          <a:prstGeom prst="rect">
            <a:avLst/>
          </a:prstGeom>
        </p:spPr>
        <p:txBody>
          <a:bodyPr/>
          <a:lstStyle>
            <a:lvl1pPr algn="r">
              <a:defRPr sz="1100">
                <a:solidFill>
                  <a:schemeClr val="bg1"/>
                </a:solidFill>
                <a:latin typeface="+mj-lt"/>
                <a:ea typeface="Verdana" pitchFamily="34" charset="0"/>
                <a:cs typeface="Verdana" pitchFamily="34" charset="0"/>
              </a:defRPr>
            </a:lvl1pPr>
          </a:lstStyle>
          <a:p>
            <a:endParaRPr lang="ru-RU" dirty="0"/>
          </a:p>
        </p:txBody>
      </p:sp>
      <p:sp>
        <p:nvSpPr>
          <p:cNvPr id="10"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solidFill>
                  <a:schemeClr val="bg1"/>
                </a:solidFill>
                <a:latin typeface="+mj-lt"/>
                <a:ea typeface="Verdana" pitchFamily="34" charset="0"/>
                <a:cs typeface="Verdana" pitchFamily="34" charset="0"/>
              </a:defRPr>
            </a:lvl1pPr>
          </a:lstStyle>
          <a:p>
            <a:fld id="{B9E2B10B-2B5B-4D21-B621-3C15B0884A5E}" type="slidenum">
              <a:rPr lang="ru-RU" smtClean="0"/>
              <a:pPr/>
              <a:t>‹#›</a:t>
            </a:fld>
            <a:endParaRPr lang="ru-RU"/>
          </a:p>
        </p:txBody>
      </p:sp>
    </p:spTree>
    <p:extLst>
      <p:ext uri="{BB962C8B-B14F-4D97-AF65-F5344CB8AC3E}">
        <p14:creationId xmlns:p14="http://schemas.microsoft.com/office/powerpoint/2010/main" val="74150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 Начало раздела">
    <p:spTree>
      <p:nvGrpSpPr>
        <p:cNvPr id="1" name=""/>
        <p:cNvGrpSpPr/>
        <p:nvPr/>
      </p:nvGrpSpPr>
      <p:grpSpPr>
        <a:xfrm>
          <a:off x="0" y="0"/>
          <a:ext cx="0" cy="0"/>
          <a:chOff x="0" y="0"/>
          <a:chExt cx="0" cy="0"/>
        </a:xfrm>
      </p:grpSpPr>
      <p:sp>
        <p:nvSpPr>
          <p:cNvPr id="11" name="Прямоугольник 10"/>
          <p:cNvSpPr/>
          <p:nvPr userDrawn="1"/>
        </p:nvSpPr>
        <p:spPr>
          <a:xfrm>
            <a:off x="269875" y="260648"/>
            <a:ext cx="8604250" cy="6318250"/>
          </a:xfrm>
          <a:prstGeom prst="rect">
            <a:avLst/>
          </a:prstGeom>
          <a:solidFill>
            <a:srgbClr val="5162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 name="Заголовок 1"/>
          <p:cNvSpPr>
            <a:spLocks noGrp="1"/>
          </p:cNvSpPr>
          <p:nvPr>
            <p:ph type="title" hasCustomPrompt="1"/>
          </p:nvPr>
        </p:nvSpPr>
        <p:spPr>
          <a:xfrm>
            <a:off x="395536" y="404664"/>
            <a:ext cx="5400000" cy="2232000"/>
          </a:xfrm>
          <a:prstGeom prst="rect">
            <a:avLst/>
          </a:prstGeom>
        </p:spPr>
        <p:txBody>
          <a:bodyPr anchor="t" anchorCtr="0">
            <a:noAutofit/>
          </a:bodyPr>
          <a:lstStyle>
            <a:lvl1pPr algn="l">
              <a:lnSpc>
                <a:spcPct val="90000"/>
              </a:lnSpc>
              <a:defRPr sz="4800" baseline="0">
                <a:solidFill>
                  <a:schemeClr val="bg1"/>
                </a:solidFill>
                <a:latin typeface="+mj-lt"/>
                <a:ea typeface="Verdana" pitchFamily="34" charset="0"/>
                <a:cs typeface="Verdana" pitchFamily="34" charset="0"/>
              </a:defRPr>
            </a:lvl1pPr>
          </a:lstStyle>
          <a:p>
            <a:r>
              <a:rPr lang="ru-RU" dirty="0" smtClean="0"/>
              <a:t>1.0</a:t>
            </a:r>
            <a:br>
              <a:rPr lang="ru-RU" dirty="0" smtClean="0"/>
            </a:br>
            <a:r>
              <a:rPr lang="ru-RU" dirty="0" smtClean="0"/>
              <a:t>Заголовок (</a:t>
            </a:r>
            <a:r>
              <a:rPr lang="ru-RU" dirty="0" err="1" smtClean="0"/>
              <a:t>обычн+жирн</a:t>
            </a:r>
            <a:r>
              <a:rPr lang="ru-RU" dirty="0" smtClean="0"/>
              <a:t>)</a:t>
            </a:r>
            <a:endParaRPr lang="ru-RU" dirty="0"/>
          </a:p>
        </p:txBody>
      </p:sp>
      <p:sp>
        <p:nvSpPr>
          <p:cNvPr id="8" name="Нижний колонтитул 4"/>
          <p:cNvSpPr>
            <a:spLocks noGrp="1"/>
          </p:cNvSpPr>
          <p:nvPr>
            <p:ph type="ftr" sz="quarter" idx="11"/>
          </p:nvPr>
        </p:nvSpPr>
        <p:spPr>
          <a:xfrm>
            <a:off x="4355976" y="6192000"/>
            <a:ext cx="3960024" cy="360000"/>
          </a:xfrm>
          <a:prstGeom prst="rect">
            <a:avLst/>
          </a:prstGeom>
        </p:spPr>
        <p:txBody>
          <a:bodyPr/>
          <a:lstStyle>
            <a:lvl1pPr algn="r">
              <a:defRPr sz="1100">
                <a:solidFill>
                  <a:schemeClr val="bg1"/>
                </a:solidFill>
                <a:latin typeface="+mj-lt"/>
                <a:ea typeface="Verdana" pitchFamily="34" charset="0"/>
                <a:cs typeface="Verdana" pitchFamily="34" charset="0"/>
              </a:defRPr>
            </a:lvl1pPr>
          </a:lstStyle>
          <a:p>
            <a:endParaRPr lang="ru-RU" dirty="0"/>
          </a:p>
        </p:txBody>
      </p:sp>
      <p:sp>
        <p:nvSpPr>
          <p:cNvPr id="10"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solidFill>
                  <a:schemeClr val="bg1"/>
                </a:solidFill>
                <a:latin typeface="+mj-lt"/>
                <a:ea typeface="Verdana" pitchFamily="34" charset="0"/>
                <a:cs typeface="Verdana" pitchFamily="34" charset="0"/>
              </a:defRPr>
            </a:lvl1pPr>
          </a:lstStyle>
          <a:p>
            <a:fld id="{B9E2B10B-2B5B-4D21-B621-3C15B0884A5E}" type="slidenum">
              <a:rPr lang="ru-RU" smtClean="0"/>
              <a:pPr/>
              <a:t>‹#›</a:t>
            </a:fld>
            <a:endParaRPr lang="ru-RU"/>
          </a:p>
        </p:txBody>
      </p:sp>
    </p:spTree>
    <p:extLst>
      <p:ext uri="{BB962C8B-B14F-4D97-AF65-F5344CB8AC3E}">
        <p14:creationId xmlns:p14="http://schemas.microsoft.com/office/powerpoint/2010/main" val="4148063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 Начало раздела">
    <p:spTree>
      <p:nvGrpSpPr>
        <p:cNvPr id="1" name=""/>
        <p:cNvGrpSpPr/>
        <p:nvPr/>
      </p:nvGrpSpPr>
      <p:grpSpPr>
        <a:xfrm>
          <a:off x="0" y="0"/>
          <a:ext cx="0" cy="0"/>
          <a:chOff x="0" y="0"/>
          <a:chExt cx="0" cy="0"/>
        </a:xfrm>
      </p:grpSpPr>
      <p:sp>
        <p:nvSpPr>
          <p:cNvPr id="6" name="Прямоугольник 5"/>
          <p:cNvSpPr/>
          <p:nvPr userDrawn="1"/>
        </p:nvSpPr>
        <p:spPr>
          <a:xfrm>
            <a:off x="269875" y="260648"/>
            <a:ext cx="8604250" cy="6318250"/>
          </a:xfrm>
          <a:prstGeom prst="rect">
            <a:avLst/>
          </a:prstGeom>
          <a:solidFill>
            <a:srgbClr val="6D6F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 name="Заголовок 1"/>
          <p:cNvSpPr>
            <a:spLocks noGrp="1"/>
          </p:cNvSpPr>
          <p:nvPr>
            <p:ph type="title" hasCustomPrompt="1"/>
          </p:nvPr>
        </p:nvSpPr>
        <p:spPr>
          <a:xfrm>
            <a:off x="395536" y="404664"/>
            <a:ext cx="5400000" cy="2232000"/>
          </a:xfrm>
          <a:prstGeom prst="rect">
            <a:avLst/>
          </a:prstGeom>
        </p:spPr>
        <p:txBody>
          <a:bodyPr anchor="t" anchorCtr="0">
            <a:noAutofit/>
          </a:bodyPr>
          <a:lstStyle>
            <a:lvl1pPr algn="l">
              <a:lnSpc>
                <a:spcPct val="90000"/>
              </a:lnSpc>
              <a:defRPr sz="4800" baseline="0">
                <a:solidFill>
                  <a:schemeClr val="bg1"/>
                </a:solidFill>
                <a:latin typeface="+mj-lt"/>
                <a:ea typeface="Verdana" pitchFamily="34" charset="0"/>
                <a:cs typeface="Verdana" pitchFamily="34" charset="0"/>
              </a:defRPr>
            </a:lvl1pPr>
          </a:lstStyle>
          <a:p>
            <a:r>
              <a:rPr lang="ru-RU" dirty="0" smtClean="0"/>
              <a:t>1.0</a:t>
            </a:r>
            <a:br>
              <a:rPr lang="ru-RU" dirty="0" smtClean="0"/>
            </a:br>
            <a:r>
              <a:rPr lang="ru-RU" dirty="0" smtClean="0"/>
              <a:t>Заголовок (</a:t>
            </a:r>
            <a:r>
              <a:rPr lang="ru-RU" dirty="0" err="1" smtClean="0"/>
              <a:t>обычн+жирн</a:t>
            </a:r>
            <a:r>
              <a:rPr lang="ru-RU" dirty="0" smtClean="0"/>
              <a:t>)</a:t>
            </a:r>
            <a:endParaRPr lang="ru-RU" dirty="0"/>
          </a:p>
        </p:txBody>
      </p:sp>
      <p:sp>
        <p:nvSpPr>
          <p:cNvPr id="8" name="Нижний колонтитул 4"/>
          <p:cNvSpPr>
            <a:spLocks noGrp="1"/>
          </p:cNvSpPr>
          <p:nvPr>
            <p:ph type="ftr" sz="quarter" idx="11"/>
          </p:nvPr>
        </p:nvSpPr>
        <p:spPr>
          <a:xfrm>
            <a:off x="4355976" y="6192000"/>
            <a:ext cx="3960024" cy="360000"/>
          </a:xfrm>
          <a:prstGeom prst="rect">
            <a:avLst/>
          </a:prstGeom>
        </p:spPr>
        <p:txBody>
          <a:bodyPr/>
          <a:lstStyle>
            <a:lvl1pPr algn="r">
              <a:defRPr sz="1100">
                <a:solidFill>
                  <a:schemeClr val="bg1"/>
                </a:solidFill>
                <a:latin typeface="+mj-lt"/>
                <a:ea typeface="Verdana" pitchFamily="34" charset="0"/>
                <a:cs typeface="Verdana" pitchFamily="34" charset="0"/>
              </a:defRPr>
            </a:lvl1pPr>
          </a:lstStyle>
          <a:p>
            <a:endParaRPr lang="ru-RU" dirty="0"/>
          </a:p>
        </p:txBody>
      </p:sp>
      <p:sp>
        <p:nvSpPr>
          <p:cNvPr id="10"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solidFill>
                  <a:schemeClr val="bg1"/>
                </a:solidFill>
                <a:latin typeface="+mj-lt"/>
                <a:ea typeface="Verdana" pitchFamily="34" charset="0"/>
                <a:cs typeface="Verdana" pitchFamily="34" charset="0"/>
              </a:defRPr>
            </a:lvl1pPr>
          </a:lstStyle>
          <a:p>
            <a:fld id="{B9E2B10B-2B5B-4D21-B621-3C15B0884A5E}" type="slidenum">
              <a:rPr lang="ru-RU" smtClean="0"/>
              <a:pPr/>
              <a:t>‹#›</a:t>
            </a:fld>
            <a:endParaRPr lang="ru-RU"/>
          </a:p>
        </p:txBody>
      </p:sp>
    </p:spTree>
    <p:extLst>
      <p:ext uri="{BB962C8B-B14F-4D97-AF65-F5344CB8AC3E}">
        <p14:creationId xmlns:p14="http://schemas.microsoft.com/office/powerpoint/2010/main" val="74150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 Начало раздела">
    <p:spTree>
      <p:nvGrpSpPr>
        <p:cNvPr id="1" name=""/>
        <p:cNvGrpSpPr/>
        <p:nvPr/>
      </p:nvGrpSpPr>
      <p:grpSpPr>
        <a:xfrm>
          <a:off x="0" y="0"/>
          <a:ext cx="0" cy="0"/>
          <a:chOff x="0" y="0"/>
          <a:chExt cx="0" cy="0"/>
        </a:xfrm>
      </p:grpSpPr>
      <p:sp>
        <p:nvSpPr>
          <p:cNvPr id="6" name="Прямоугольник 5"/>
          <p:cNvSpPr/>
          <p:nvPr userDrawn="1"/>
        </p:nvSpPr>
        <p:spPr>
          <a:xfrm>
            <a:off x="269875" y="260648"/>
            <a:ext cx="8604250" cy="6318250"/>
          </a:xfrm>
          <a:prstGeom prst="rect">
            <a:avLst/>
          </a:prstGeom>
          <a:solidFill>
            <a:srgbClr val="5D4F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 name="Заголовок 1"/>
          <p:cNvSpPr>
            <a:spLocks noGrp="1"/>
          </p:cNvSpPr>
          <p:nvPr>
            <p:ph type="title" hasCustomPrompt="1"/>
          </p:nvPr>
        </p:nvSpPr>
        <p:spPr>
          <a:xfrm>
            <a:off x="395536" y="404664"/>
            <a:ext cx="5400000" cy="2232000"/>
          </a:xfrm>
          <a:prstGeom prst="rect">
            <a:avLst/>
          </a:prstGeom>
        </p:spPr>
        <p:txBody>
          <a:bodyPr anchor="t" anchorCtr="0">
            <a:noAutofit/>
          </a:bodyPr>
          <a:lstStyle>
            <a:lvl1pPr algn="l">
              <a:lnSpc>
                <a:spcPct val="90000"/>
              </a:lnSpc>
              <a:defRPr sz="4800" baseline="0">
                <a:solidFill>
                  <a:schemeClr val="bg1"/>
                </a:solidFill>
                <a:latin typeface="+mj-lt"/>
                <a:ea typeface="Verdana" pitchFamily="34" charset="0"/>
                <a:cs typeface="Verdana" pitchFamily="34" charset="0"/>
              </a:defRPr>
            </a:lvl1pPr>
          </a:lstStyle>
          <a:p>
            <a:r>
              <a:rPr lang="ru-RU" dirty="0" smtClean="0"/>
              <a:t>1.0</a:t>
            </a:r>
            <a:br>
              <a:rPr lang="ru-RU" dirty="0" smtClean="0"/>
            </a:br>
            <a:r>
              <a:rPr lang="ru-RU" dirty="0" smtClean="0"/>
              <a:t>Заголовок (</a:t>
            </a:r>
            <a:r>
              <a:rPr lang="ru-RU" dirty="0" err="1" smtClean="0"/>
              <a:t>обычн+жирн</a:t>
            </a:r>
            <a:r>
              <a:rPr lang="ru-RU" dirty="0" smtClean="0"/>
              <a:t>)</a:t>
            </a:r>
            <a:endParaRPr lang="ru-RU" dirty="0"/>
          </a:p>
        </p:txBody>
      </p:sp>
      <p:sp>
        <p:nvSpPr>
          <p:cNvPr id="8" name="Нижний колонтитул 4"/>
          <p:cNvSpPr>
            <a:spLocks noGrp="1"/>
          </p:cNvSpPr>
          <p:nvPr>
            <p:ph type="ftr" sz="quarter" idx="11"/>
          </p:nvPr>
        </p:nvSpPr>
        <p:spPr>
          <a:xfrm>
            <a:off x="4355976" y="6192000"/>
            <a:ext cx="3960024" cy="360000"/>
          </a:xfrm>
          <a:prstGeom prst="rect">
            <a:avLst/>
          </a:prstGeom>
        </p:spPr>
        <p:txBody>
          <a:bodyPr/>
          <a:lstStyle>
            <a:lvl1pPr algn="r">
              <a:defRPr sz="1100">
                <a:solidFill>
                  <a:schemeClr val="bg1"/>
                </a:solidFill>
                <a:latin typeface="+mj-lt"/>
                <a:ea typeface="Verdana" pitchFamily="34" charset="0"/>
                <a:cs typeface="Verdana" pitchFamily="34" charset="0"/>
              </a:defRPr>
            </a:lvl1pPr>
          </a:lstStyle>
          <a:p>
            <a:endParaRPr lang="ru-RU" dirty="0"/>
          </a:p>
        </p:txBody>
      </p:sp>
      <p:sp>
        <p:nvSpPr>
          <p:cNvPr id="10"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solidFill>
                  <a:schemeClr val="bg1"/>
                </a:solidFill>
                <a:latin typeface="+mj-lt"/>
                <a:ea typeface="Verdana" pitchFamily="34" charset="0"/>
                <a:cs typeface="Verdana" pitchFamily="34" charset="0"/>
              </a:defRPr>
            </a:lvl1pPr>
          </a:lstStyle>
          <a:p>
            <a:fld id="{B9E2B10B-2B5B-4D21-B621-3C15B0884A5E}" type="slidenum">
              <a:rPr lang="ru-RU" smtClean="0"/>
              <a:pPr/>
              <a:t>‹#›</a:t>
            </a:fld>
            <a:endParaRPr lang="ru-RU"/>
          </a:p>
        </p:txBody>
      </p:sp>
    </p:spTree>
    <p:extLst>
      <p:ext uri="{BB962C8B-B14F-4D97-AF65-F5344CB8AC3E}">
        <p14:creationId xmlns:p14="http://schemas.microsoft.com/office/powerpoint/2010/main" val="74150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04_ Слайд с текстом">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ЗАГОЛОВОК: </a:t>
            </a:r>
            <a:r>
              <a:rPr lang="en-US" dirty="0" smtClean="0"/>
              <a:t>TAHOMA </a:t>
            </a:r>
            <a:r>
              <a:rPr lang="ru-RU" dirty="0" smtClean="0"/>
              <a:t>26 ПТ ОБЫЧНЫЙ, ОКОНЧАНИЕ − ПОЛУЖИРНЫЙ!</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7" name="Текст 3"/>
          <p:cNvSpPr>
            <a:spLocks noGrp="1"/>
          </p:cNvSpPr>
          <p:nvPr>
            <p:ph type="body" sz="half" idx="2" hasCustomPrompt="1"/>
          </p:nvPr>
        </p:nvSpPr>
        <p:spPr>
          <a:xfrm>
            <a:off x="1151999" y="2134800"/>
            <a:ext cx="7416000" cy="3600000"/>
          </a:xfrm>
          <a:prstGeom prst="rect">
            <a:avLst/>
          </a:prstGeom>
        </p:spPr>
        <p:txBody>
          <a:bodyPr>
            <a:normAutofit/>
          </a:bodyPr>
          <a:lstStyle>
            <a:lvl1pPr marL="0" indent="0">
              <a:lnSpc>
                <a:spcPct val="140000"/>
              </a:lnSpc>
              <a:spcBef>
                <a:spcPts val="0"/>
              </a:spcBef>
              <a:buNone/>
              <a:defRPr sz="1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a:t>
            </a:r>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05_ Слайд с текстом и изображением">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ЗАГОЛОВОК: </a:t>
            </a:r>
            <a:r>
              <a:rPr lang="en-US" dirty="0" smtClean="0"/>
              <a:t>TAHOMA </a:t>
            </a:r>
            <a:r>
              <a:rPr lang="ru-RU" dirty="0" smtClean="0"/>
              <a:t>26 ПТ ОБЫЧНЫЙ, ОКОНЧАНИЕ − ПОЛУЖИРНЫЙ!</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7" name="Текст 3"/>
          <p:cNvSpPr>
            <a:spLocks noGrp="1"/>
          </p:cNvSpPr>
          <p:nvPr>
            <p:ph type="body" sz="half" idx="2" hasCustomPrompt="1"/>
          </p:nvPr>
        </p:nvSpPr>
        <p:spPr>
          <a:xfrm>
            <a:off x="1151999" y="2134800"/>
            <a:ext cx="4140000" cy="3600000"/>
          </a:xfrm>
          <a:prstGeom prst="rect">
            <a:avLst/>
          </a:prstGeom>
        </p:spPr>
        <p:txBody>
          <a:bodyPr>
            <a:normAutofit/>
          </a:bodyPr>
          <a:lstStyle>
            <a:lvl1pPr marL="0" indent="0">
              <a:lnSpc>
                <a:spcPct val="140000"/>
              </a:lnSpc>
              <a:spcBef>
                <a:spcPts val="0"/>
              </a:spcBef>
              <a:buNone/>
              <a:defRPr sz="1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a:t>
            </a:r>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sp>
        <p:nvSpPr>
          <p:cNvPr id="10" name="Рисунок 2"/>
          <p:cNvSpPr>
            <a:spLocks noGrp="1"/>
          </p:cNvSpPr>
          <p:nvPr>
            <p:ph type="pic" idx="1" hasCustomPrompt="1"/>
          </p:nvPr>
        </p:nvSpPr>
        <p:spPr>
          <a:xfrm>
            <a:off x="5436000" y="2160000"/>
            <a:ext cx="3240000" cy="3708000"/>
          </a:xfrm>
          <a:prstGeom prst="rect">
            <a:avLst/>
          </a:prstGeom>
        </p:spPr>
        <p:txBody>
          <a:bodyPr anchor="ctr" anchorCtr="0">
            <a:normAutofit/>
          </a:bodyPr>
          <a:lstStyle>
            <a:lvl1pPr marL="0" indent="0" algn="ctr">
              <a:buNone/>
              <a:defRPr sz="1800" baseline="0">
                <a:solidFill>
                  <a:schemeClr val="bg1">
                    <a:lumMod val="50000"/>
                  </a:schemeClr>
                </a:solidFill>
                <a:latin typeface="Courier New" pitchFamily="49" charset="0"/>
                <a:cs typeface="Courier New" pitchFamily="49"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Нажмите иконку, </a:t>
            </a:r>
            <a:br>
              <a:rPr lang="ru-RU" dirty="0" smtClean="0"/>
            </a:br>
            <a:r>
              <a:rPr lang="ru-RU" dirty="0" smtClean="0"/>
              <a:t>чтобы вставить изображение</a:t>
            </a:r>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06_ Слайд с буллетированным текстом и изображением">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ЗАГОЛОВОК: </a:t>
            </a:r>
            <a:r>
              <a:rPr lang="en-US" dirty="0" smtClean="0"/>
              <a:t>TAHOMA </a:t>
            </a:r>
            <a:r>
              <a:rPr lang="ru-RU" dirty="0" smtClean="0"/>
              <a:t>26 ПТ ОБЫЧНЫЙ, ОКОНЧАНИЕ − ПОЛУЖИРНЫЙ!</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sp>
        <p:nvSpPr>
          <p:cNvPr id="12" name="Содержимое 3"/>
          <p:cNvSpPr>
            <a:spLocks noGrp="1"/>
          </p:cNvSpPr>
          <p:nvPr>
            <p:ph sz="half" idx="14" hasCustomPrompt="1"/>
          </p:nvPr>
        </p:nvSpPr>
        <p:spPr>
          <a:xfrm>
            <a:off x="4572000" y="2160000"/>
            <a:ext cx="4104000" cy="2782800"/>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baseline="0">
                <a:solidFill>
                  <a:schemeClr val="bg1">
                    <a:lumMod val="50000"/>
                  </a:schemeClr>
                </a:solidFill>
                <a:latin typeface="Courier New" pitchFamily="49" charset="0"/>
                <a:cs typeface="Courier New" pitchFamily="49"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ru-RU" dirty="0" smtClean="0"/>
              <a:t>Чтобы вставить объект, нажмите соответствующую иконку</a:t>
            </a:r>
          </a:p>
        </p:txBody>
      </p:sp>
      <p:sp>
        <p:nvSpPr>
          <p:cNvPr id="11" name="Текст 3"/>
          <p:cNvSpPr>
            <a:spLocks noGrp="1"/>
          </p:cNvSpPr>
          <p:nvPr>
            <p:ph type="body" sz="half" idx="13" hasCustomPrompt="1"/>
          </p:nvPr>
        </p:nvSpPr>
        <p:spPr>
          <a:xfrm>
            <a:off x="4572000" y="5112000"/>
            <a:ext cx="4176000" cy="576064"/>
          </a:xfrm>
          <a:prstGeom prst="rect">
            <a:avLst/>
          </a:prstGeom>
        </p:spPr>
        <p:txBody>
          <a:bodyPr lIns="0" tIns="0" rIns="0" bIns="0">
            <a:noAutofit/>
          </a:bodyPr>
          <a:lstStyle>
            <a:lvl1pPr marL="0" indent="0">
              <a:lnSpc>
                <a:spcPct val="100000"/>
              </a:lnSpc>
              <a:spcBef>
                <a:spcPts val="0"/>
              </a:spcBef>
              <a:buNone/>
              <a:defRPr sz="11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Подпись − шрифт </a:t>
            </a:r>
            <a:r>
              <a:rPr lang="en-US" dirty="0" smtClean="0"/>
              <a:t>Tahoma 11 </a:t>
            </a:r>
            <a:r>
              <a:rPr lang="ru-RU" dirty="0" smtClean="0"/>
              <a:t>пт.</a:t>
            </a:r>
          </a:p>
        </p:txBody>
      </p:sp>
      <p:sp>
        <p:nvSpPr>
          <p:cNvPr id="10" name="Вертикальный текст 2"/>
          <p:cNvSpPr>
            <a:spLocks noGrp="1"/>
          </p:cNvSpPr>
          <p:nvPr>
            <p:ph type="body" orient="vert" idx="1" hasCustomPrompt="1"/>
          </p:nvPr>
        </p:nvSpPr>
        <p:spPr>
          <a:xfrm>
            <a:off x="1152000" y="2134800"/>
            <a:ext cx="3276000" cy="3600000"/>
          </a:xfrm>
          <a:prstGeom prst="rect">
            <a:avLst/>
          </a:prstGeom>
        </p:spPr>
        <p:txBody>
          <a:bodyPr vert="horz">
            <a:noAutofit/>
          </a:bodyPr>
          <a:lstStyle>
            <a:lvl1pPr marL="174625" indent="-174625" defTabSz="1976438">
              <a:spcBef>
                <a:spcPts val="1800"/>
              </a:spcBef>
              <a:buFont typeface="Wingdings" pitchFamily="2" charset="2"/>
              <a:buChar char="§"/>
              <a:defRPr sz="1600" baseline="0">
                <a:latin typeface="+mj-lt"/>
                <a:ea typeface="Verdana" pitchFamily="34" charset="0"/>
                <a:cs typeface="Verdana" pitchFamily="34" charset="0"/>
              </a:defRPr>
            </a:lvl1pPr>
            <a:lvl2pPr defTabSz="1976438">
              <a:defRPr sz="1600">
                <a:latin typeface="+mj-lt"/>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defRPr sz="16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stStyle>
          <a:p>
            <a:pPr lvl="0"/>
            <a:r>
              <a:rPr lang="ru-RU" dirty="0" smtClean="0"/>
              <a:t>Пункт номер один</a:t>
            </a:r>
          </a:p>
          <a:p>
            <a:pPr lvl="1"/>
            <a:r>
              <a:rPr lang="ru-RU" dirty="0" smtClean="0"/>
              <a:t>Подпункт один</a:t>
            </a:r>
          </a:p>
          <a:p>
            <a:pPr lvl="1"/>
            <a:r>
              <a:rPr lang="ru-RU" dirty="0" smtClean="0"/>
              <a:t>Подпункт два</a:t>
            </a:r>
          </a:p>
          <a:p>
            <a:pPr lvl="0"/>
            <a:r>
              <a:rPr lang="ru-RU" dirty="0" smtClean="0"/>
              <a:t>Пункт номер два</a:t>
            </a:r>
          </a:p>
          <a:p>
            <a:pPr lvl="1"/>
            <a:r>
              <a:rPr lang="ru-RU" dirty="0" smtClean="0"/>
              <a:t>Подпункт один</a:t>
            </a:r>
          </a:p>
          <a:p>
            <a:pPr lvl="1"/>
            <a:r>
              <a:rPr lang="ru-RU" dirty="0" smtClean="0"/>
              <a:t>Подпункт два</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07_ Слайд с текстом и таблицей">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ЗАГОЛОВОК: </a:t>
            </a:r>
            <a:r>
              <a:rPr lang="en-US" dirty="0" smtClean="0"/>
              <a:t>TAHOMA </a:t>
            </a:r>
            <a:r>
              <a:rPr lang="ru-RU" dirty="0" smtClean="0"/>
              <a:t>26 ПТ ОБЫЧНЫЙ, ОКОНЧАНИЕ − ПОЛУЖИРНЫЙ!</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7" name="Текст 3"/>
          <p:cNvSpPr>
            <a:spLocks noGrp="1"/>
          </p:cNvSpPr>
          <p:nvPr>
            <p:ph type="body" sz="half" idx="2" hasCustomPrompt="1"/>
          </p:nvPr>
        </p:nvSpPr>
        <p:spPr>
          <a:xfrm>
            <a:off x="1151998" y="2134800"/>
            <a:ext cx="7416000" cy="1150184"/>
          </a:xfrm>
          <a:prstGeom prst="rect">
            <a:avLst/>
          </a:prstGeom>
        </p:spPr>
        <p:txBody>
          <a:bodyPr>
            <a:normAutofit/>
          </a:bodyPr>
          <a:lstStyle>
            <a:lvl1pPr marL="0" indent="0">
              <a:lnSpc>
                <a:spcPct val="140000"/>
              </a:lnSpc>
              <a:spcBef>
                <a:spcPts val="0"/>
              </a:spcBef>
              <a:buNone/>
              <a:defRPr sz="1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a:t>
            </a:r>
            <a:r>
              <a:rPr lang="en-US" dirty="0" smtClean="0"/>
              <a:t> </a:t>
            </a:r>
            <a:br>
              <a:rPr lang="en-US" dirty="0" smtClean="0"/>
            </a:br>
            <a:r>
              <a:rPr lang="ru-RU" dirty="0" smtClean="0"/>
              <a:t>Ниже текста расположите таблицу, созданную в программе </a:t>
            </a:r>
            <a:r>
              <a:rPr lang="en-US" dirty="0" smtClean="0"/>
              <a:t>Excel</a:t>
            </a:r>
            <a:r>
              <a:rPr lang="ru-RU" dirty="0" smtClean="0"/>
              <a:t> в фирменном стиле </a:t>
            </a:r>
            <a:r>
              <a:rPr lang="en-US" dirty="0" smtClean="0"/>
              <a:t>(</a:t>
            </a:r>
            <a:r>
              <a:rPr lang="ru-RU" dirty="0" smtClean="0"/>
              <a:t>из оригинального </a:t>
            </a:r>
            <a:r>
              <a:rPr lang="en-US" dirty="0" smtClean="0"/>
              <a:t>Excel-</a:t>
            </a:r>
            <a:r>
              <a:rPr lang="ru-RU" dirty="0" smtClean="0"/>
              <a:t>шаблона таблицы Московской Биржи ) и вставленную на этот слайд операцией </a:t>
            </a:r>
            <a:r>
              <a:rPr lang="en-US" dirty="0" smtClean="0"/>
              <a:t>Copy &gt; Paste</a:t>
            </a:r>
            <a:r>
              <a:rPr lang="ru-RU" dirty="0" smtClean="0"/>
              <a:t>. </a:t>
            </a:r>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08_ Слайд с текстом и диаграммой">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ЗАГОЛОВОК: </a:t>
            </a:r>
            <a:r>
              <a:rPr lang="en-US" dirty="0" smtClean="0"/>
              <a:t>TAHOMA </a:t>
            </a:r>
            <a:r>
              <a:rPr lang="ru-RU" dirty="0" smtClean="0"/>
              <a:t>26 ПТ ОБЫЧНЫЙ, ОКОНЧАНИЕ − ПОЛУЖИРНЫЙ!</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7" name="Текст 3"/>
          <p:cNvSpPr>
            <a:spLocks noGrp="1"/>
          </p:cNvSpPr>
          <p:nvPr>
            <p:ph type="body" sz="half" idx="2" hasCustomPrompt="1"/>
          </p:nvPr>
        </p:nvSpPr>
        <p:spPr>
          <a:xfrm>
            <a:off x="1151999" y="2134800"/>
            <a:ext cx="4140000" cy="3600000"/>
          </a:xfrm>
          <a:prstGeom prst="rect">
            <a:avLst/>
          </a:prstGeom>
        </p:spPr>
        <p:txBody>
          <a:bodyPr>
            <a:normAutofit/>
          </a:bodyPr>
          <a:lstStyle>
            <a:lvl1pPr marL="0" indent="0">
              <a:lnSpc>
                <a:spcPct val="140000"/>
              </a:lnSpc>
              <a:spcBef>
                <a:spcPts val="0"/>
              </a:spcBef>
              <a:buNone/>
              <a:defRPr sz="1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Основной текст располагается здесь. Шрифт </a:t>
            </a:r>
            <a:r>
              <a:rPr lang="en-US" dirty="0" smtClean="0"/>
              <a:t>Tahoma</a:t>
            </a:r>
            <a:r>
              <a:rPr lang="ru-RU" dirty="0" smtClean="0"/>
              <a:t>, прописные/строчные − как в предложениях, рекомендуемый кегль 16 </a:t>
            </a:r>
            <a:r>
              <a:rPr lang="ru-RU" dirty="0" err="1" smtClean="0"/>
              <a:t>пт</a:t>
            </a:r>
            <a:r>
              <a:rPr lang="ru-RU" dirty="0" smtClean="0"/>
              <a:t>, рекомендуемый междустрочный интервал 1,4 строки. </a:t>
            </a:r>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sp>
        <p:nvSpPr>
          <p:cNvPr id="12" name="Содержимое 3"/>
          <p:cNvSpPr>
            <a:spLocks noGrp="1"/>
          </p:cNvSpPr>
          <p:nvPr>
            <p:ph sz="half" idx="14" hasCustomPrompt="1"/>
          </p:nvPr>
        </p:nvSpPr>
        <p:spPr>
          <a:xfrm>
            <a:off x="5436000" y="2160000"/>
            <a:ext cx="3240000" cy="3708000"/>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baseline="0">
                <a:solidFill>
                  <a:schemeClr val="bg1">
                    <a:lumMod val="50000"/>
                  </a:schemeClr>
                </a:solidFill>
                <a:latin typeface="Courier New" pitchFamily="49" charset="0"/>
                <a:cs typeface="Courier New" pitchFamily="49"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ru-RU" dirty="0" smtClean="0"/>
              <a:t>Чтобы вставить объект, нажмите соответствующую иконку</a:t>
            </a:r>
          </a:p>
        </p:txBody>
      </p:sp>
      <p:sp>
        <p:nvSpPr>
          <p:cNvPr id="11" name="Текст 3"/>
          <p:cNvSpPr>
            <a:spLocks noGrp="1"/>
          </p:cNvSpPr>
          <p:nvPr>
            <p:ph type="body" sz="half" idx="13" hasCustomPrompt="1"/>
          </p:nvPr>
        </p:nvSpPr>
        <p:spPr>
          <a:xfrm>
            <a:off x="5508000" y="5157192"/>
            <a:ext cx="2054288" cy="792088"/>
          </a:xfrm>
          <a:prstGeom prst="rect">
            <a:avLst/>
          </a:prstGeom>
        </p:spPr>
        <p:txBody>
          <a:bodyPr lIns="0" tIns="0" rIns="0" bIns="0">
            <a:noAutofit/>
          </a:bodyPr>
          <a:lstStyle>
            <a:lvl1pPr marL="0" indent="0">
              <a:lnSpc>
                <a:spcPct val="100000"/>
              </a:lnSpc>
              <a:spcBef>
                <a:spcPts val="0"/>
              </a:spcBef>
              <a:buNone/>
              <a:defRPr sz="11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Подпись к диаграмме − шрифт </a:t>
            </a:r>
            <a:r>
              <a:rPr lang="en-US" dirty="0" smtClean="0"/>
              <a:t>Tahoma 11 </a:t>
            </a:r>
            <a:r>
              <a:rPr lang="ru-RU" dirty="0" smtClean="0"/>
              <a:t>пт.</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9_ Слайд с выносом">
    <p:spTree>
      <p:nvGrpSpPr>
        <p:cNvPr id="1" name=""/>
        <p:cNvGrpSpPr/>
        <p:nvPr/>
      </p:nvGrpSpPr>
      <p:grpSpPr>
        <a:xfrm>
          <a:off x="0" y="0"/>
          <a:ext cx="0" cy="0"/>
          <a:chOff x="0" y="0"/>
          <a:chExt cx="0" cy="0"/>
        </a:xfrm>
      </p:grpSpPr>
      <p:pic>
        <p:nvPicPr>
          <p:cNvPr id="4" name="Picture 3" descr="\\atlas-old\Департамент_по_коммуникациям\Отдел_управления_брендом\Фирменный стиль\Шаблон презентаций\купол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789" b="344"/>
          <a:stretch/>
        </p:blipFill>
        <p:spPr bwMode="auto">
          <a:xfrm>
            <a:off x="251520" y="260648"/>
            <a:ext cx="8640960" cy="6372000"/>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a:spLocks noGrp="1"/>
          </p:cNvSpPr>
          <p:nvPr>
            <p:ph type="title" hasCustomPrompt="1"/>
          </p:nvPr>
        </p:nvSpPr>
        <p:spPr>
          <a:xfrm>
            <a:off x="648000" y="612000"/>
            <a:ext cx="5040000" cy="21600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dirty="0" smtClean="0"/>
              <a:t>ВЫНОС − ВАЖНАЯ ЦИТАТА ИЗ ТЕКСТА, НАБИРАЕТСЯ ШРИФТОМ </a:t>
            </a:r>
            <a:r>
              <a:rPr lang="en-US" dirty="0" smtClean="0"/>
              <a:t>TAHOMA </a:t>
            </a:r>
            <a:r>
              <a:rPr lang="ru-RU" dirty="0" smtClean="0"/>
              <a:t>26 ПТ ОБЫЧНЫМ, ОКОНЧАНИЕ − ПОЛУЖИРНЫМ!</a:t>
            </a:r>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 Титульный слайд_">
    <p:spTree>
      <p:nvGrpSpPr>
        <p:cNvPr id="1" name=""/>
        <p:cNvGrpSpPr/>
        <p:nvPr/>
      </p:nvGrpSpPr>
      <p:grpSpPr>
        <a:xfrm>
          <a:off x="0" y="0"/>
          <a:ext cx="0" cy="0"/>
          <a:chOff x="0" y="0"/>
          <a:chExt cx="0" cy="0"/>
        </a:xfrm>
      </p:grpSpPr>
      <p:pic>
        <p:nvPicPr>
          <p:cNvPr id="1027" name="Picture 3" descr="\\office.micex.com\Public\Files\Департамент_по_коммуникациям\Отдел_управления_брендом\Фирменный_стиль\Шаблон_презентаций\Шаблоны с выбором фото\высотка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743" r="185"/>
          <a:stretch/>
        </p:blipFill>
        <p:spPr bwMode="auto">
          <a:xfrm>
            <a:off x="251520" y="252000"/>
            <a:ext cx="4320000" cy="6372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1026" name="Picture 2" descr="\\atlas-old\Департамент_по_коммуникациям\Отдел_управления_брендом\Фирменный стиль\Шаблон презентаций\ЛОГО.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3968" y="252000"/>
            <a:ext cx="2448272" cy="58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140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 Слайд с выносом">
    <p:spTree>
      <p:nvGrpSpPr>
        <p:cNvPr id="1" name=""/>
        <p:cNvGrpSpPr/>
        <p:nvPr/>
      </p:nvGrpSpPr>
      <p:grpSpPr>
        <a:xfrm>
          <a:off x="0" y="0"/>
          <a:ext cx="0" cy="0"/>
          <a:chOff x="0" y="0"/>
          <a:chExt cx="0" cy="0"/>
        </a:xfrm>
      </p:grpSpPr>
      <p:sp>
        <p:nvSpPr>
          <p:cNvPr id="5" name="Прямоугольник 4"/>
          <p:cNvSpPr/>
          <p:nvPr userDrawn="1"/>
        </p:nvSpPr>
        <p:spPr>
          <a:xfrm>
            <a:off x="269875" y="260648"/>
            <a:ext cx="8604250" cy="6318250"/>
          </a:xfrm>
          <a:prstGeom prst="rect">
            <a:avLst/>
          </a:prstGeom>
          <a:solidFill>
            <a:srgbClr val="6163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1" name="Заголовок 1"/>
          <p:cNvSpPr>
            <a:spLocks noGrp="1"/>
          </p:cNvSpPr>
          <p:nvPr>
            <p:ph type="title" hasCustomPrompt="1"/>
          </p:nvPr>
        </p:nvSpPr>
        <p:spPr>
          <a:xfrm>
            <a:off x="648000" y="612000"/>
            <a:ext cx="5040000" cy="2160000"/>
          </a:xfrm>
          <a:prstGeom prst="rect">
            <a:avLst/>
          </a:prstGeom>
        </p:spPr>
        <p:txBody>
          <a:bodyPr anchor="t" anchorCtr="0">
            <a:noAutofit/>
          </a:bodyPr>
          <a:lstStyle>
            <a:lvl1pPr algn="l">
              <a:defRPr sz="2600" baseline="0">
                <a:solidFill>
                  <a:schemeClr val="bg1"/>
                </a:solidFill>
                <a:latin typeface="+mj-lt"/>
                <a:ea typeface="Verdana" pitchFamily="34" charset="0"/>
                <a:cs typeface="Verdana" pitchFamily="34" charset="0"/>
              </a:defRPr>
            </a:lvl1pPr>
          </a:lstStyle>
          <a:p>
            <a:r>
              <a:rPr lang="ru-RU" dirty="0" smtClean="0"/>
              <a:t>ВЫНОС − ВАЖНАЯ ЦИТАТА ИЗ ТЕКСТА, НАБИРАЕТСЯ ШРИФТОМ </a:t>
            </a:r>
            <a:r>
              <a:rPr lang="en-US" dirty="0" smtClean="0"/>
              <a:t>TAHOMA </a:t>
            </a:r>
            <a:r>
              <a:rPr lang="ru-RU" dirty="0" smtClean="0"/>
              <a:t>26 ПТ ОБЫЧНЫМ, ОКОНЧАНИЕ − ПОЛУЖИРНЫМ!</a:t>
            </a:r>
            <a:endParaRPr lang="ru-RU" dirty="0"/>
          </a:p>
        </p:txBody>
      </p:sp>
    </p:spTree>
    <p:extLst>
      <p:ext uri="{BB962C8B-B14F-4D97-AF65-F5344CB8AC3E}">
        <p14:creationId xmlns:p14="http://schemas.microsoft.com/office/powerpoint/2010/main" val="3376258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 Слайд с выносом">
    <p:spTree>
      <p:nvGrpSpPr>
        <p:cNvPr id="1" name=""/>
        <p:cNvGrpSpPr/>
        <p:nvPr/>
      </p:nvGrpSpPr>
      <p:grpSpPr>
        <a:xfrm>
          <a:off x="0" y="0"/>
          <a:ext cx="0" cy="0"/>
          <a:chOff x="0" y="0"/>
          <a:chExt cx="0" cy="0"/>
        </a:xfrm>
      </p:grpSpPr>
      <p:sp>
        <p:nvSpPr>
          <p:cNvPr id="4" name="Прямоугольник 3"/>
          <p:cNvSpPr/>
          <p:nvPr userDrawn="1"/>
        </p:nvSpPr>
        <p:spPr>
          <a:xfrm>
            <a:off x="269875" y="260648"/>
            <a:ext cx="8604250" cy="6318250"/>
          </a:xfrm>
          <a:prstGeom prst="rect">
            <a:avLst/>
          </a:prstGeom>
          <a:solidFill>
            <a:srgbClr val="5162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1" name="Заголовок 1"/>
          <p:cNvSpPr>
            <a:spLocks noGrp="1"/>
          </p:cNvSpPr>
          <p:nvPr>
            <p:ph type="title" hasCustomPrompt="1"/>
          </p:nvPr>
        </p:nvSpPr>
        <p:spPr>
          <a:xfrm>
            <a:off x="648000" y="612000"/>
            <a:ext cx="5040000" cy="2160000"/>
          </a:xfrm>
          <a:prstGeom prst="rect">
            <a:avLst/>
          </a:prstGeom>
        </p:spPr>
        <p:txBody>
          <a:bodyPr anchor="t" anchorCtr="0">
            <a:noAutofit/>
          </a:bodyPr>
          <a:lstStyle>
            <a:lvl1pPr algn="l">
              <a:defRPr sz="2600" baseline="0">
                <a:solidFill>
                  <a:schemeClr val="bg1"/>
                </a:solidFill>
                <a:latin typeface="+mj-lt"/>
                <a:ea typeface="Verdana" pitchFamily="34" charset="0"/>
                <a:cs typeface="Verdana" pitchFamily="34" charset="0"/>
              </a:defRPr>
            </a:lvl1pPr>
          </a:lstStyle>
          <a:p>
            <a:r>
              <a:rPr lang="ru-RU" dirty="0" smtClean="0"/>
              <a:t>ВЫНОС − ВАЖНАЯ ЦИТАТА ИЗ ТЕКСТА, НАБИРАЕТСЯ ШРИФТОМ </a:t>
            </a:r>
            <a:r>
              <a:rPr lang="en-US" dirty="0" smtClean="0"/>
              <a:t>TAHOMA </a:t>
            </a:r>
            <a:r>
              <a:rPr lang="ru-RU" dirty="0" smtClean="0"/>
              <a:t>26 ПТ ОБЫЧНЫМ, ОКОНЧАНИЕ − ПОЛУЖИРНЫМ!</a:t>
            </a:r>
            <a:endParaRPr lang="ru-RU" dirty="0"/>
          </a:p>
        </p:txBody>
      </p:sp>
    </p:spTree>
    <p:extLst>
      <p:ext uri="{BB962C8B-B14F-4D97-AF65-F5344CB8AC3E}">
        <p14:creationId xmlns:p14="http://schemas.microsoft.com/office/powerpoint/2010/main" val="3686401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 Слайд с выносом">
    <p:spTree>
      <p:nvGrpSpPr>
        <p:cNvPr id="1" name=""/>
        <p:cNvGrpSpPr/>
        <p:nvPr/>
      </p:nvGrpSpPr>
      <p:grpSpPr>
        <a:xfrm>
          <a:off x="0" y="0"/>
          <a:ext cx="0" cy="0"/>
          <a:chOff x="0" y="0"/>
          <a:chExt cx="0" cy="0"/>
        </a:xfrm>
      </p:grpSpPr>
      <p:sp>
        <p:nvSpPr>
          <p:cNvPr id="4" name="Прямоугольник 3"/>
          <p:cNvSpPr/>
          <p:nvPr userDrawn="1"/>
        </p:nvSpPr>
        <p:spPr>
          <a:xfrm>
            <a:off x="269875" y="260648"/>
            <a:ext cx="8604250" cy="6318250"/>
          </a:xfrm>
          <a:prstGeom prst="rect">
            <a:avLst/>
          </a:prstGeom>
          <a:solidFill>
            <a:srgbClr val="6D6F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1" name="Заголовок 1"/>
          <p:cNvSpPr>
            <a:spLocks noGrp="1"/>
          </p:cNvSpPr>
          <p:nvPr>
            <p:ph type="title" hasCustomPrompt="1"/>
          </p:nvPr>
        </p:nvSpPr>
        <p:spPr>
          <a:xfrm>
            <a:off x="648000" y="612000"/>
            <a:ext cx="5040000" cy="2160000"/>
          </a:xfrm>
          <a:prstGeom prst="rect">
            <a:avLst/>
          </a:prstGeom>
        </p:spPr>
        <p:txBody>
          <a:bodyPr anchor="t" anchorCtr="0">
            <a:noAutofit/>
          </a:bodyPr>
          <a:lstStyle>
            <a:lvl1pPr algn="l">
              <a:defRPr sz="2600" baseline="0">
                <a:solidFill>
                  <a:schemeClr val="bg1"/>
                </a:solidFill>
                <a:latin typeface="+mj-lt"/>
                <a:ea typeface="Verdana" pitchFamily="34" charset="0"/>
                <a:cs typeface="Verdana" pitchFamily="34" charset="0"/>
              </a:defRPr>
            </a:lvl1pPr>
          </a:lstStyle>
          <a:p>
            <a:r>
              <a:rPr lang="ru-RU" dirty="0" smtClean="0"/>
              <a:t>ВЫНОС − ВАЖНАЯ ЦИТАТА ИЗ ТЕКСТА, НАБИРАЕТСЯ ШРИФТОМ </a:t>
            </a:r>
            <a:r>
              <a:rPr lang="en-US" dirty="0" smtClean="0"/>
              <a:t>TAHOMA </a:t>
            </a:r>
            <a:r>
              <a:rPr lang="ru-RU" dirty="0" smtClean="0"/>
              <a:t>26 ПТ ОБЫЧНЫМ, ОКОНЧАНИЕ − ПОЛУЖИРНЫМ!</a:t>
            </a:r>
            <a:endParaRPr lang="ru-RU" dirty="0"/>
          </a:p>
        </p:txBody>
      </p:sp>
    </p:spTree>
    <p:extLst>
      <p:ext uri="{BB962C8B-B14F-4D97-AF65-F5344CB8AC3E}">
        <p14:creationId xmlns:p14="http://schemas.microsoft.com/office/powerpoint/2010/main" val="3686401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 Слайд с выносом">
    <p:spTree>
      <p:nvGrpSpPr>
        <p:cNvPr id="1" name=""/>
        <p:cNvGrpSpPr/>
        <p:nvPr/>
      </p:nvGrpSpPr>
      <p:grpSpPr>
        <a:xfrm>
          <a:off x="0" y="0"/>
          <a:ext cx="0" cy="0"/>
          <a:chOff x="0" y="0"/>
          <a:chExt cx="0" cy="0"/>
        </a:xfrm>
      </p:grpSpPr>
      <p:sp>
        <p:nvSpPr>
          <p:cNvPr id="4" name="Прямоугольник 3"/>
          <p:cNvSpPr/>
          <p:nvPr userDrawn="1"/>
        </p:nvSpPr>
        <p:spPr>
          <a:xfrm>
            <a:off x="269875" y="260648"/>
            <a:ext cx="8604250" cy="6318250"/>
          </a:xfrm>
          <a:prstGeom prst="rect">
            <a:avLst/>
          </a:prstGeom>
          <a:solidFill>
            <a:srgbClr val="5D4F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1" name="Заголовок 1"/>
          <p:cNvSpPr>
            <a:spLocks noGrp="1"/>
          </p:cNvSpPr>
          <p:nvPr>
            <p:ph type="title" hasCustomPrompt="1"/>
          </p:nvPr>
        </p:nvSpPr>
        <p:spPr>
          <a:xfrm>
            <a:off x="648000" y="612000"/>
            <a:ext cx="5040000" cy="2160000"/>
          </a:xfrm>
          <a:prstGeom prst="rect">
            <a:avLst/>
          </a:prstGeom>
        </p:spPr>
        <p:txBody>
          <a:bodyPr anchor="t" anchorCtr="0">
            <a:noAutofit/>
          </a:bodyPr>
          <a:lstStyle>
            <a:lvl1pPr algn="l">
              <a:defRPr sz="2600" baseline="0">
                <a:solidFill>
                  <a:schemeClr val="bg1"/>
                </a:solidFill>
                <a:latin typeface="+mj-lt"/>
                <a:ea typeface="Verdana" pitchFamily="34" charset="0"/>
                <a:cs typeface="Verdana" pitchFamily="34" charset="0"/>
              </a:defRPr>
            </a:lvl1pPr>
          </a:lstStyle>
          <a:p>
            <a:r>
              <a:rPr lang="ru-RU" dirty="0" smtClean="0"/>
              <a:t>ВЫНОС − ВАЖНАЯ ЦИТАТА ИЗ ТЕКСТА, НАБИРАЕТСЯ ШРИФТОМ </a:t>
            </a:r>
            <a:r>
              <a:rPr lang="en-US" dirty="0" smtClean="0"/>
              <a:t>TAHOMA </a:t>
            </a:r>
            <a:r>
              <a:rPr lang="ru-RU" dirty="0" smtClean="0"/>
              <a:t>26 ПТ ОБЫЧНЫМ, ОКОНЧАНИЕ − ПОЛУЖИРНЫМ!</a:t>
            </a:r>
            <a:endParaRPr lang="ru-RU" dirty="0"/>
          </a:p>
        </p:txBody>
      </p:sp>
    </p:spTree>
    <p:extLst>
      <p:ext uri="{BB962C8B-B14F-4D97-AF65-F5344CB8AC3E}">
        <p14:creationId xmlns:p14="http://schemas.microsoft.com/office/powerpoint/2010/main" val="3686401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 Слайд с текстом">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152000" y="576000"/>
            <a:ext cx="7416000" cy="1123200"/>
          </a:xfrm>
          <a:prstGeom prst="rect">
            <a:avLst/>
          </a:prstGeom>
        </p:spPr>
        <p:txBody>
          <a:bodyPr anchor="t" anchorCtr="0">
            <a:noAutofit/>
          </a:bodyPr>
          <a:lstStyle>
            <a:lvl1pPr algn="l">
              <a:defRPr sz="2600" baseline="0">
                <a:latin typeface="+mj-lt"/>
                <a:ea typeface="Verdana" pitchFamily="34" charset="0"/>
                <a:cs typeface="Verdana" pitchFamily="34" charset="0"/>
              </a:defRPr>
            </a:lvl1pPr>
          </a:lstStyle>
          <a:p>
            <a:r>
              <a:rPr lang="ru-RU" b="1" dirty="0" smtClean="0"/>
              <a:t>РАСКРЫТИЕ ИНФОРМАЦИИ</a:t>
            </a:r>
            <a:endParaRPr lang="ru-RU" dirty="0"/>
          </a:p>
        </p:txBody>
      </p:sp>
      <p:sp>
        <p:nvSpPr>
          <p:cNvPr id="5" name="Нижний колонтитул 4"/>
          <p:cNvSpPr>
            <a:spLocks noGrp="1"/>
          </p:cNvSpPr>
          <p:nvPr>
            <p:ph type="ftr" sz="quarter" idx="11"/>
          </p:nvPr>
        </p:nvSpPr>
        <p:spPr>
          <a:xfrm>
            <a:off x="2988000" y="6192000"/>
            <a:ext cx="5328000" cy="360000"/>
          </a:xfrm>
          <a:prstGeom prst="rect">
            <a:avLst/>
          </a:prstGeom>
        </p:spPr>
        <p:txBody>
          <a:bodyPr/>
          <a:lstStyle>
            <a:lvl1pPr algn="r">
              <a:defRPr sz="1100">
                <a:latin typeface="+mj-lt"/>
                <a:ea typeface="Verdana" pitchFamily="34" charset="0"/>
                <a:cs typeface="Verdana" pitchFamily="34" charset="0"/>
              </a:defRPr>
            </a:lvl1pPr>
          </a:lstStyle>
          <a:p>
            <a:endParaRPr lang="ru-RU"/>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8" name="Прямоугольник 7"/>
          <p:cNvSpPr/>
          <p:nvPr/>
        </p:nvSpPr>
        <p:spPr>
          <a:xfrm>
            <a:off x="269875" y="269875"/>
            <a:ext cx="6477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720725" y="6191250"/>
            <a:ext cx="1663700" cy="396875"/>
          </a:xfrm>
          <a:prstGeom prst="rect">
            <a:avLst/>
          </a:prstGeom>
          <a:noFill/>
          <a:ln w="9525">
            <a:noFill/>
            <a:miter lim="800000"/>
            <a:headEnd/>
            <a:tailEnd/>
          </a:ln>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5490" y="1402109"/>
            <a:ext cx="7346950"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 Титульный слайд_">
    <p:spTree>
      <p:nvGrpSpPr>
        <p:cNvPr id="1" name=""/>
        <p:cNvGrpSpPr/>
        <p:nvPr/>
      </p:nvGrpSpPr>
      <p:grpSpPr>
        <a:xfrm>
          <a:off x="0" y="0"/>
          <a:ext cx="0" cy="0"/>
          <a:chOff x="0" y="0"/>
          <a:chExt cx="0" cy="0"/>
        </a:xfrm>
      </p:grpSpPr>
      <p:pic>
        <p:nvPicPr>
          <p:cNvPr id="3074" name="Picture 2" descr="\\office.micex.com\Public\Files\Департамент_по_коммуникациям\Отдел_управления_брендом\Фирменный_стиль\Шаблон_презентаций\Шаблоны с выбором фото\ГУМ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 r="11929"/>
          <a:stretch/>
        </p:blipFill>
        <p:spPr bwMode="auto">
          <a:xfrm>
            <a:off x="251520" y="252000"/>
            <a:ext cx="4320000" cy="6372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1026" name="Picture 2" descr="\\atlas-old\Департамент_по_коммуникациям\Отдел_управления_брендом\Фирменный стиль\Шаблон презентаций\ЛОГО.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3968" y="252000"/>
            <a:ext cx="2448272" cy="58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 Титульный слайд_">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sp>
        <p:nvSpPr>
          <p:cNvPr id="3" name="Прямоугольник 2"/>
          <p:cNvSpPr/>
          <p:nvPr/>
        </p:nvSpPr>
        <p:spPr>
          <a:xfrm>
            <a:off x="251520" y="270000"/>
            <a:ext cx="4320480" cy="6327352"/>
          </a:xfrm>
          <a:prstGeom prst="rect">
            <a:avLst/>
          </a:prstGeom>
          <a:solidFill>
            <a:srgbClr val="616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4266000" y="270000"/>
            <a:ext cx="2414592" cy="576000"/>
          </a:xfrm>
          <a:prstGeom prst="rect">
            <a:avLst/>
          </a:prstGeom>
          <a:noFill/>
          <a:ln w="9525">
            <a:noFill/>
            <a:miter lim="800000"/>
            <a:headEnd/>
            <a:tailEnd/>
          </a:ln>
        </p:spPr>
      </p:pic>
    </p:spTree>
    <p:extLst>
      <p:ext uri="{BB962C8B-B14F-4D97-AF65-F5344CB8AC3E}">
        <p14:creationId xmlns:p14="http://schemas.microsoft.com/office/powerpoint/2010/main" val="250775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 Титульный слайд_">
    <p:spTree>
      <p:nvGrpSpPr>
        <p:cNvPr id="1" name=""/>
        <p:cNvGrpSpPr/>
        <p:nvPr/>
      </p:nvGrpSpPr>
      <p:grpSpPr>
        <a:xfrm>
          <a:off x="0" y="0"/>
          <a:ext cx="0" cy="0"/>
          <a:chOff x="0" y="0"/>
          <a:chExt cx="0" cy="0"/>
        </a:xfrm>
      </p:grpSpPr>
      <p:sp>
        <p:nvSpPr>
          <p:cNvPr id="6" name="Прямоугольник 5"/>
          <p:cNvSpPr/>
          <p:nvPr userDrawn="1"/>
        </p:nvSpPr>
        <p:spPr>
          <a:xfrm>
            <a:off x="251520" y="269875"/>
            <a:ext cx="4320480" cy="6327477"/>
          </a:xfrm>
          <a:prstGeom prst="rect">
            <a:avLst/>
          </a:prstGeom>
          <a:solidFill>
            <a:srgbClr val="51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4266000" y="270000"/>
            <a:ext cx="2414592" cy="576000"/>
          </a:xfrm>
          <a:prstGeom prst="rect">
            <a:avLst/>
          </a:prstGeom>
          <a:noFill/>
          <a:ln w="9525">
            <a:noFill/>
            <a:miter lim="800000"/>
            <a:headEnd/>
            <a:tailEnd/>
          </a:ln>
        </p:spPr>
      </p:pic>
    </p:spTree>
    <p:extLst>
      <p:ext uri="{BB962C8B-B14F-4D97-AF65-F5344CB8AC3E}">
        <p14:creationId xmlns:p14="http://schemas.microsoft.com/office/powerpoint/2010/main" val="261009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 Титульный слайд_">
    <p:spTree>
      <p:nvGrpSpPr>
        <p:cNvPr id="1" name=""/>
        <p:cNvGrpSpPr/>
        <p:nvPr/>
      </p:nvGrpSpPr>
      <p:grpSpPr>
        <a:xfrm>
          <a:off x="0" y="0"/>
          <a:ext cx="0" cy="0"/>
          <a:chOff x="0" y="0"/>
          <a:chExt cx="0" cy="0"/>
        </a:xfrm>
      </p:grpSpPr>
      <p:sp>
        <p:nvSpPr>
          <p:cNvPr id="6" name="Прямоугольник 5"/>
          <p:cNvSpPr/>
          <p:nvPr userDrawn="1"/>
        </p:nvSpPr>
        <p:spPr>
          <a:xfrm>
            <a:off x="251520" y="269875"/>
            <a:ext cx="4320480" cy="6327477"/>
          </a:xfrm>
          <a:prstGeom prst="rect">
            <a:avLst/>
          </a:prstGeom>
          <a:solidFill>
            <a:srgbClr val="6D6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4266000" y="270000"/>
            <a:ext cx="2414592" cy="576000"/>
          </a:xfrm>
          <a:prstGeom prst="rect">
            <a:avLst/>
          </a:prstGeom>
          <a:noFill/>
          <a:ln w="9525">
            <a:noFill/>
            <a:miter lim="800000"/>
            <a:headEnd/>
            <a:tailEnd/>
          </a:ln>
        </p:spPr>
      </p:pic>
    </p:spTree>
    <p:extLst>
      <p:ext uri="{BB962C8B-B14F-4D97-AF65-F5344CB8AC3E}">
        <p14:creationId xmlns:p14="http://schemas.microsoft.com/office/powerpoint/2010/main" val="261009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 Титульный слайд_">
    <p:spTree>
      <p:nvGrpSpPr>
        <p:cNvPr id="1" name=""/>
        <p:cNvGrpSpPr/>
        <p:nvPr/>
      </p:nvGrpSpPr>
      <p:grpSpPr>
        <a:xfrm>
          <a:off x="0" y="0"/>
          <a:ext cx="0" cy="0"/>
          <a:chOff x="0" y="0"/>
          <a:chExt cx="0" cy="0"/>
        </a:xfrm>
      </p:grpSpPr>
      <p:sp>
        <p:nvSpPr>
          <p:cNvPr id="6" name="Прямоугольник 5"/>
          <p:cNvSpPr/>
          <p:nvPr userDrawn="1"/>
        </p:nvSpPr>
        <p:spPr>
          <a:xfrm>
            <a:off x="251520" y="269875"/>
            <a:ext cx="4320480" cy="6327477"/>
          </a:xfrm>
          <a:prstGeom prst="rect">
            <a:avLst/>
          </a:prstGeom>
          <a:solidFill>
            <a:srgbClr val="5D4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4752000" y="4291200"/>
            <a:ext cx="4068000" cy="648000"/>
          </a:xfrm>
          <a:prstGeom prst="rect">
            <a:avLst/>
          </a:prstGeom>
        </p:spPr>
        <p:txBody>
          <a:bodyPr anchor="t" anchorCtr="0">
            <a:noAutofit/>
          </a:bodyPr>
          <a:lstStyle>
            <a:lvl1pPr algn="l">
              <a:lnSpc>
                <a:spcPct val="100000"/>
              </a:lnSpc>
              <a:defRPr sz="1100" baseline="0">
                <a:latin typeface="+mj-lt"/>
                <a:ea typeface="Verdana" pitchFamily="34" charset="0"/>
                <a:cs typeface="Verdana" pitchFamily="34" charset="0"/>
              </a:defRPr>
            </a:lvl1pPr>
          </a:lstStyle>
          <a:p>
            <a:r>
              <a:rPr lang="ru-RU" dirty="0" smtClean="0"/>
              <a:t>00 января 2000, Город</a:t>
            </a:r>
            <a:br>
              <a:rPr lang="ru-RU" dirty="0" smtClean="0"/>
            </a:br>
            <a:r>
              <a:rPr lang="ru-RU" dirty="0" smtClean="0"/>
              <a:t>Имя Фамилия</a:t>
            </a:r>
            <a:br>
              <a:rPr lang="ru-RU" dirty="0" smtClean="0"/>
            </a:br>
            <a:r>
              <a:rPr lang="ru-RU" dirty="0" smtClean="0"/>
              <a:t>Должность докладчика</a:t>
            </a:r>
            <a:endParaRPr lang="ru-RU" dirty="0"/>
          </a:p>
        </p:txBody>
      </p:sp>
      <p:sp>
        <p:nvSpPr>
          <p:cNvPr id="8" name="Текст 3"/>
          <p:cNvSpPr>
            <a:spLocks noGrp="1"/>
          </p:cNvSpPr>
          <p:nvPr>
            <p:ph type="body" sz="half" idx="2" hasCustomPrompt="1"/>
          </p:nvPr>
        </p:nvSpPr>
        <p:spPr>
          <a:xfrm>
            <a:off x="4752000" y="5083200"/>
            <a:ext cx="4176464" cy="1368000"/>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ЗАГОЛОВОК </a:t>
            </a:r>
            <a:br>
              <a:rPr lang="ru-RU" dirty="0" smtClean="0"/>
            </a:br>
            <a:r>
              <a:rPr lang="ru-RU" dirty="0" smtClean="0"/>
              <a:t>ШРИФТОМ </a:t>
            </a:r>
            <a:r>
              <a:rPr lang="en-US" dirty="0" smtClean="0"/>
              <a:t>TAHOMA </a:t>
            </a:r>
            <a:br>
              <a:rPr lang="en-US" dirty="0" smtClean="0"/>
            </a:br>
            <a:r>
              <a:rPr lang="en-US" dirty="0" smtClean="0"/>
              <a:t>(</a:t>
            </a:r>
            <a:r>
              <a:rPr lang="ru-RU" dirty="0" smtClean="0"/>
              <a:t>ОБЫЧН+ЖИРН)</a:t>
            </a:r>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4266000" y="270000"/>
            <a:ext cx="2414592" cy="576000"/>
          </a:xfrm>
          <a:prstGeom prst="rect">
            <a:avLst/>
          </a:prstGeom>
          <a:noFill/>
          <a:ln w="9525">
            <a:noFill/>
            <a:miter lim="800000"/>
            <a:headEnd/>
            <a:tailEnd/>
          </a:ln>
        </p:spPr>
      </p:pic>
    </p:spTree>
    <p:extLst>
      <p:ext uri="{BB962C8B-B14F-4D97-AF65-F5344CB8AC3E}">
        <p14:creationId xmlns:p14="http://schemas.microsoft.com/office/powerpoint/2010/main" val="261009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2_ Содержание">
    <p:spTree>
      <p:nvGrpSpPr>
        <p:cNvPr id="1" name=""/>
        <p:cNvGrpSpPr/>
        <p:nvPr/>
      </p:nvGrpSpPr>
      <p:grpSpPr>
        <a:xfrm>
          <a:off x="0" y="0"/>
          <a:ext cx="0" cy="0"/>
          <a:chOff x="0" y="0"/>
          <a:chExt cx="0" cy="0"/>
        </a:xfrm>
      </p:grpSpPr>
      <p:sp>
        <p:nvSpPr>
          <p:cNvPr id="7" name="Прямоугольник 6"/>
          <p:cNvSpPr/>
          <p:nvPr/>
        </p:nvSpPr>
        <p:spPr>
          <a:xfrm>
            <a:off x="269875" y="269875"/>
            <a:ext cx="8604250" cy="6318250"/>
          </a:xfrm>
          <a:prstGeom prst="rect">
            <a:avLst/>
          </a:prstGeom>
          <a:solidFill>
            <a:srgbClr val="5162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0" name="Подзаголовок 2"/>
          <p:cNvSpPr txBox="1">
            <a:spLocks/>
          </p:cNvSpPr>
          <p:nvPr/>
        </p:nvSpPr>
        <p:spPr>
          <a:xfrm>
            <a:off x="1152525" y="828675"/>
            <a:ext cx="4064000"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None/>
              <a:defRPr/>
            </a:pPr>
            <a:r>
              <a:rPr lang="ru-RU" sz="2600" dirty="0" smtClean="0">
                <a:solidFill>
                  <a:schemeClr val="bg1"/>
                </a:solidFill>
                <a:latin typeface="+mj-lt"/>
              </a:rPr>
              <a:t>СОДЕРЖАНИЕ</a:t>
            </a:r>
            <a:endParaRPr lang="ru-RU" sz="2600" b="1" dirty="0" smtClean="0">
              <a:solidFill>
                <a:schemeClr val="bg1"/>
              </a:solidFill>
              <a:latin typeface="+mj-lt"/>
            </a:endParaRPr>
          </a:p>
        </p:txBody>
      </p:sp>
      <p:sp>
        <p:nvSpPr>
          <p:cNvPr id="11" name="Вертикальный текст 2"/>
          <p:cNvSpPr>
            <a:spLocks noGrp="1"/>
          </p:cNvSpPr>
          <p:nvPr>
            <p:ph type="body" orient="vert" idx="1" hasCustomPrompt="1"/>
          </p:nvPr>
        </p:nvSpPr>
        <p:spPr>
          <a:xfrm>
            <a:off x="1152000" y="2134800"/>
            <a:ext cx="6768000" cy="3382432"/>
          </a:xfrm>
          <a:prstGeom prst="rect">
            <a:avLst/>
          </a:prstGeom>
        </p:spPr>
        <p:txBody>
          <a:bodyPr vert="horz" numCol="2">
            <a:noAutofit/>
          </a:bodyPr>
          <a:lstStyle>
            <a:lvl1pPr marL="174625" indent="-174625" defTabSz="1976438">
              <a:spcBef>
                <a:spcPts val="1800"/>
              </a:spcBef>
              <a:buFont typeface="Wingdings" pitchFamily="2" charset="2"/>
              <a:buChar char="§"/>
              <a:defRPr sz="1600" baseline="0">
                <a:solidFill>
                  <a:schemeClr val="bg1">
                    <a:lumMod val="95000"/>
                  </a:schemeClr>
                </a:solidFill>
                <a:latin typeface="+mj-lt"/>
                <a:ea typeface="Verdana" pitchFamily="34" charset="0"/>
                <a:cs typeface="Verdana" pitchFamily="34" charset="0"/>
              </a:defRPr>
            </a:lvl1pPr>
            <a:lvl2pPr defTabSz="1976438">
              <a:defRPr sz="1600">
                <a:solidFill>
                  <a:schemeClr val="bg1">
                    <a:lumMod val="95000"/>
                  </a:schemeClr>
                </a:solidFill>
                <a:latin typeface="+mj-lt"/>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defRPr sz="16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stStyle>
          <a:p>
            <a:pPr lvl="0"/>
            <a:r>
              <a:rPr lang="ru-RU" dirty="0" smtClean="0"/>
              <a:t>Пункт номер один</a:t>
            </a:r>
          </a:p>
          <a:p>
            <a:pPr lvl="1"/>
            <a:r>
              <a:rPr lang="ru-RU" dirty="0" smtClean="0"/>
              <a:t>Подпункт один</a:t>
            </a:r>
          </a:p>
          <a:p>
            <a:pPr lvl="1"/>
            <a:r>
              <a:rPr lang="ru-RU" dirty="0" smtClean="0"/>
              <a:t>Подпункт два</a:t>
            </a:r>
          </a:p>
          <a:p>
            <a:pPr lvl="0"/>
            <a:r>
              <a:rPr lang="ru-RU" dirty="0" smtClean="0"/>
              <a:t>Пункт номер два</a:t>
            </a:r>
          </a:p>
          <a:p>
            <a:pPr lvl="1"/>
            <a:r>
              <a:rPr lang="ru-RU" dirty="0" smtClean="0"/>
              <a:t>Подпункт один</a:t>
            </a:r>
          </a:p>
          <a:p>
            <a:pPr lvl="1"/>
            <a:r>
              <a:rPr lang="ru-RU" dirty="0" smtClean="0"/>
              <a:t>Подпункт два</a:t>
            </a:r>
          </a:p>
          <a:p>
            <a:pPr lvl="0"/>
            <a:r>
              <a:rPr lang="ru-RU" dirty="0" smtClean="0"/>
              <a:t>Пункт номер два</a:t>
            </a:r>
          </a:p>
          <a:p>
            <a:pPr lvl="1"/>
            <a:r>
              <a:rPr lang="ru-RU" dirty="0" smtClean="0"/>
              <a:t>Подпункт один</a:t>
            </a:r>
          </a:p>
          <a:p>
            <a:pPr lvl="1"/>
            <a:r>
              <a:rPr lang="ru-RU" dirty="0" smtClean="0"/>
              <a:t>Подпункт два</a:t>
            </a:r>
          </a:p>
          <a:p>
            <a:pPr lvl="0"/>
            <a:r>
              <a:rPr lang="ru-RU" dirty="0" smtClean="0"/>
              <a:t>Пункт номер два</a:t>
            </a:r>
          </a:p>
          <a:p>
            <a:pPr lvl="1"/>
            <a:r>
              <a:rPr lang="ru-RU" dirty="0" smtClean="0"/>
              <a:t>Подпункт один</a:t>
            </a:r>
          </a:p>
          <a:p>
            <a:pPr lvl="1"/>
            <a:r>
              <a:rPr lang="ru-RU" dirty="0" smtClean="0"/>
              <a:t>Подпункт два</a:t>
            </a:r>
          </a:p>
          <a:p>
            <a:pPr lvl="0"/>
            <a:r>
              <a:rPr lang="ru-RU" dirty="0" smtClean="0"/>
              <a:t>Пункт номер два</a:t>
            </a:r>
          </a:p>
          <a:p>
            <a:pPr lvl="1"/>
            <a:r>
              <a:rPr lang="ru-RU" dirty="0" smtClean="0"/>
              <a:t>Подпункт один</a:t>
            </a:r>
          </a:p>
          <a:p>
            <a:pPr lvl="1"/>
            <a:r>
              <a:rPr lang="ru-RU" dirty="0" smtClean="0"/>
              <a:t>Подпункт два</a:t>
            </a:r>
          </a:p>
          <a:p>
            <a:pPr lvl="1"/>
            <a:endParaRPr lang="ru-RU"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3_ Начало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880000" y="612000"/>
            <a:ext cx="5400000" cy="2232000"/>
          </a:xfrm>
          <a:prstGeom prst="rect">
            <a:avLst/>
          </a:prstGeom>
        </p:spPr>
        <p:txBody>
          <a:bodyPr anchor="t" anchorCtr="0">
            <a:noAutofit/>
          </a:bodyPr>
          <a:lstStyle>
            <a:lvl1pPr algn="l">
              <a:lnSpc>
                <a:spcPct val="90000"/>
              </a:lnSpc>
              <a:defRPr sz="4800" baseline="0">
                <a:latin typeface="+mj-lt"/>
                <a:ea typeface="Verdana" pitchFamily="34" charset="0"/>
                <a:cs typeface="Verdana" pitchFamily="34" charset="0"/>
              </a:defRPr>
            </a:lvl1pPr>
          </a:lstStyle>
          <a:p>
            <a:r>
              <a:rPr lang="ru-RU" dirty="0" smtClean="0"/>
              <a:t>1.0</a:t>
            </a:r>
            <a:br>
              <a:rPr lang="ru-RU" dirty="0" smtClean="0"/>
            </a:br>
            <a:r>
              <a:rPr lang="ru-RU" dirty="0" smtClean="0"/>
              <a:t>Заголовок (</a:t>
            </a:r>
            <a:r>
              <a:rPr lang="ru-RU" dirty="0" err="1" smtClean="0"/>
              <a:t>обычн+жирн</a:t>
            </a:r>
            <a:r>
              <a:rPr lang="ru-RU" dirty="0" smtClean="0"/>
              <a:t>)</a:t>
            </a:r>
            <a:endParaRPr lang="ru-RU" dirty="0"/>
          </a:p>
        </p:txBody>
      </p:sp>
      <p:sp>
        <p:nvSpPr>
          <p:cNvPr id="5" name="Нижний колонтитул 4"/>
          <p:cNvSpPr>
            <a:spLocks noGrp="1"/>
          </p:cNvSpPr>
          <p:nvPr>
            <p:ph type="ftr" sz="quarter" idx="11"/>
          </p:nvPr>
        </p:nvSpPr>
        <p:spPr>
          <a:xfrm>
            <a:off x="4355976" y="6192000"/>
            <a:ext cx="3960024" cy="360000"/>
          </a:xfrm>
          <a:prstGeom prst="rect">
            <a:avLst/>
          </a:prstGeom>
        </p:spPr>
        <p:txBody>
          <a:bodyPr/>
          <a:lstStyle>
            <a:lvl1pPr algn="r">
              <a:defRPr sz="1100">
                <a:latin typeface="+mj-lt"/>
                <a:ea typeface="Verdana" pitchFamily="34" charset="0"/>
                <a:cs typeface="Verdana" pitchFamily="34" charset="0"/>
              </a:defRPr>
            </a:lvl1pPr>
          </a:lstStyle>
          <a:p>
            <a:endParaRPr lang="ru-RU" dirty="0"/>
          </a:p>
        </p:txBody>
      </p:sp>
      <p:sp>
        <p:nvSpPr>
          <p:cNvPr id="6" name="Номер слайда 5"/>
          <p:cNvSpPr>
            <a:spLocks noGrp="1"/>
          </p:cNvSpPr>
          <p:nvPr>
            <p:ph type="sldNum" sz="quarter" idx="12"/>
          </p:nvPr>
        </p:nvSpPr>
        <p:spPr>
          <a:xfrm>
            <a:off x="8388000" y="6192000"/>
            <a:ext cx="360000" cy="360000"/>
          </a:xfrm>
          <a:prstGeom prst="rect">
            <a:avLst/>
          </a:prstGeom>
        </p:spPr>
        <p:txBody>
          <a:bodyPr rIns="0" bIns="0"/>
          <a:lstStyle>
            <a:lvl1pPr algn="r">
              <a:defRPr>
                <a:latin typeface="+mj-lt"/>
                <a:ea typeface="Verdana" pitchFamily="34" charset="0"/>
                <a:cs typeface="Verdana" pitchFamily="34" charset="0"/>
              </a:defRPr>
            </a:lvl1pPr>
          </a:lstStyle>
          <a:p>
            <a:fld id="{B9E2B10B-2B5B-4D21-B621-3C15B0884A5E}" type="slidenum">
              <a:rPr lang="ru-RU" smtClean="0"/>
              <a:t>‹#›</a:t>
            </a:fld>
            <a:endParaRPr lang="ru-RU"/>
          </a:p>
        </p:txBody>
      </p:sp>
      <p:sp>
        <p:nvSpPr>
          <p:cNvPr id="8" name="Прямоугольник 7"/>
          <p:cNvSpPr/>
          <p:nvPr/>
        </p:nvSpPr>
        <p:spPr>
          <a:xfrm>
            <a:off x="269875" y="269875"/>
            <a:ext cx="2160000" cy="63182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9" name="Picture 4" descr="H:\Moscow Exchange (ex-Micex-RTS) brandbook\MSCW_XCHNG_Master_Logo_Folder\PNG\RUSSIAN\MSCW_XCHNG_RGB_RUS.png"/>
          <p:cNvPicPr>
            <a:picLocks noChangeAspect="1" noChangeArrowheads="1"/>
          </p:cNvPicPr>
          <p:nvPr/>
        </p:nvPicPr>
        <p:blipFill>
          <a:blip r:embed="rId2" cstate="print"/>
          <a:srcRect/>
          <a:stretch>
            <a:fillRect/>
          </a:stretch>
        </p:blipFill>
        <p:spPr bwMode="auto">
          <a:xfrm>
            <a:off x="2232000" y="6191250"/>
            <a:ext cx="1663700" cy="3968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38EA-7CDB-4DEF-B157-0A4E08B1F2C4}" type="datetime1">
              <a:rPr lang="ru-RU" smtClean="0"/>
              <a:t>12.12.2016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2B10B-2B5B-4D21-B621-3C15B0884A5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83" r:id="rId2"/>
    <p:sldLayoutId id="2147483684" r:id="rId3"/>
    <p:sldLayoutId id="2147483670" r:id="rId4"/>
    <p:sldLayoutId id="2147483671" r:id="rId5"/>
    <p:sldLayoutId id="2147483672" r:id="rId6"/>
    <p:sldLayoutId id="2147483673" r:id="rId7"/>
    <p:sldLayoutId id="2147483662" r:id="rId8"/>
    <p:sldLayoutId id="2147483663" r:id="rId9"/>
    <p:sldLayoutId id="2147483675" r:id="rId10"/>
    <p:sldLayoutId id="2147483674" r:id="rId11"/>
    <p:sldLayoutId id="2147483676" r:id="rId12"/>
    <p:sldLayoutId id="2147483677" r:id="rId13"/>
    <p:sldLayoutId id="2147483664" r:id="rId14"/>
    <p:sldLayoutId id="2147483665" r:id="rId15"/>
    <p:sldLayoutId id="2147483666" r:id="rId16"/>
    <p:sldLayoutId id="2147483667" r:id="rId17"/>
    <p:sldLayoutId id="2147483668" r:id="rId18"/>
    <p:sldLayoutId id="2147483669" r:id="rId19"/>
    <p:sldLayoutId id="2147483678" r:id="rId20"/>
    <p:sldLayoutId id="2147483679" r:id="rId21"/>
    <p:sldLayoutId id="2147483680" r:id="rId22"/>
    <p:sldLayoutId id="2147483681" r:id="rId23"/>
    <p:sldLayoutId id="2147483682" r:id="rId2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mailto:Sergey.Golovanev@moex.com"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mailto:Mikhail.Moiseev@moex.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3.xml"/><Relationship Id="rId5" Type="http://schemas.openxmlformats.org/officeDocument/2006/relationships/tags" Target="../tags/tag5.xml"/><Relationship Id="rId10" Type="http://schemas.openxmlformats.org/officeDocument/2006/relationships/slideLayout" Target="../slideLayouts/slideLayout14.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6.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bwMode="auto">
          <a:xfrm>
            <a:off x="4752000" y="4149080"/>
            <a:ext cx="4068000" cy="6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0" fontAlgn="base" hangingPunct="0">
              <a:lnSpc>
                <a:spcPct val="100000"/>
              </a:lnSpc>
              <a:spcBef>
                <a:spcPct val="0"/>
              </a:spcBef>
              <a:spcAft>
                <a:spcPct val="0"/>
              </a:spcAft>
              <a:defRPr sz="1100" kern="1200" baseline="0">
                <a:solidFill>
                  <a:schemeClr val="tx1"/>
                </a:solidFill>
                <a:latin typeface="+mj-lt"/>
                <a:ea typeface="Verdana" pitchFamily="34" charset="0"/>
                <a:cs typeface="Verdana" pitchFamily="34" charset="0"/>
              </a:defRPr>
            </a:lvl1pPr>
            <a:lvl2pPr algn="ctr" rtl="0" eaLnBrk="0" fontAlgn="base" hangingPunct="0">
              <a:spcBef>
                <a:spcPct val="0"/>
              </a:spcBef>
              <a:spcAft>
                <a:spcPct val="0"/>
              </a:spcAft>
              <a:defRPr sz="4400">
                <a:solidFill>
                  <a:schemeClr val="tx1"/>
                </a:solidFill>
                <a:latin typeface="Tahoma" pitchFamily="34" charset="0"/>
              </a:defRPr>
            </a:lvl2pPr>
            <a:lvl3pPr algn="ctr" rtl="0" eaLnBrk="0" fontAlgn="base" hangingPunct="0">
              <a:spcBef>
                <a:spcPct val="0"/>
              </a:spcBef>
              <a:spcAft>
                <a:spcPct val="0"/>
              </a:spcAft>
              <a:defRPr sz="4400">
                <a:solidFill>
                  <a:schemeClr val="tx1"/>
                </a:solidFill>
                <a:latin typeface="Tahoma" pitchFamily="34" charset="0"/>
              </a:defRPr>
            </a:lvl3pPr>
            <a:lvl4pPr algn="ctr" rtl="0" eaLnBrk="0" fontAlgn="base" hangingPunct="0">
              <a:spcBef>
                <a:spcPct val="0"/>
              </a:spcBef>
              <a:spcAft>
                <a:spcPct val="0"/>
              </a:spcAft>
              <a:defRPr sz="4400">
                <a:solidFill>
                  <a:schemeClr val="tx1"/>
                </a:solidFill>
                <a:latin typeface="Tahoma" pitchFamily="34" charset="0"/>
              </a:defRPr>
            </a:lvl4pPr>
            <a:lvl5pPr algn="ctr" rtl="0" eaLnBrk="0" fontAlgn="base" hangingPunct="0">
              <a:spcBef>
                <a:spcPct val="0"/>
              </a:spcBef>
              <a:spcAft>
                <a:spcPct val="0"/>
              </a:spcAft>
              <a:defRPr sz="4400">
                <a:solidFill>
                  <a:schemeClr val="tx1"/>
                </a:solidFill>
                <a:latin typeface="Tahoma" pitchFamily="34" charset="0"/>
              </a:defRPr>
            </a:lvl5pPr>
            <a:lvl6pPr marL="457200" algn="ctr" rtl="0" fontAlgn="base">
              <a:spcBef>
                <a:spcPct val="0"/>
              </a:spcBef>
              <a:spcAft>
                <a:spcPct val="0"/>
              </a:spcAft>
              <a:defRPr sz="4400">
                <a:solidFill>
                  <a:schemeClr val="tx1"/>
                </a:solidFill>
                <a:latin typeface="Tahoma" pitchFamily="34" charset="0"/>
              </a:defRPr>
            </a:lvl6pPr>
            <a:lvl7pPr marL="914400" algn="ctr" rtl="0" fontAlgn="base">
              <a:spcBef>
                <a:spcPct val="0"/>
              </a:spcBef>
              <a:spcAft>
                <a:spcPct val="0"/>
              </a:spcAft>
              <a:defRPr sz="4400">
                <a:solidFill>
                  <a:schemeClr val="tx1"/>
                </a:solidFill>
                <a:latin typeface="Tahoma" pitchFamily="34" charset="0"/>
              </a:defRPr>
            </a:lvl7pPr>
            <a:lvl8pPr marL="1371600" algn="ctr" rtl="0" fontAlgn="base">
              <a:spcBef>
                <a:spcPct val="0"/>
              </a:spcBef>
              <a:spcAft>
                <a:spcPct val="0"/>
              </a:spcAft>
              <a:defRPr sz="4400">
                <a:solidFill>
                  <a:schemeClr val="tx1"/>
                </a:solidFill>
                <a:latin typeface="Tahoma" pitchFamily="34" charset="0"/>
              </a:defRPr>
            </a:lvl8pPr>
            <a:lvl9pPr marL="1828800" algn="ctr" rtl="0" fontAlgn="base">
              <a:spcBef>
                <a:spcPct val="0"/>
              </a:spcBef>
              <a:spcAft>
                <a:spcPct val="0"/>
              </a:spcAft>
              <a:defRPr sz="4400">
                <a:solidFill>
                  <a:schemeClr val="tx1"/>
                </a:solidFill>
                <a:latin typeface="Tahoma" pitchFamily="34" charset="0"/>
              </a:defRPr>
            </a:lvl9pPr>
          </a:lstStyle>
          <a:p>
            <a:endParaRPr lang="ru-RU" dirty="0"/>
          </a:p>
        </p:txBody>
      </p:sp>
      <p:sp>
        <p:nvSpPr>
          <p:cNvPr id="9" name="Текст 3"/>
          <p:cNvSpPr>
            <a:spLocks noGrp="1"/>
          </p:cNvSpPr>
          <p:nvPr>
            <p:ph type="body" sz="half" idx="2"/>
          </p:nvPr>
        </p:nvSpPr>
        <p:spPr>
          <a:xfrm>
            <a:off x="4752000" y="4725144"/>
            <a:ext cx="4212488" cy="1584024"/>
          </a:xfrm>
          <a:prstGeom prst="rect">
            <a:avLst/>
          </a:prstGeom>
        </p:spPr>
        <p:txBody>
          <a:bodyPr>
            <a:normAutofit/>
          </a:bodyPr>
          <a:lstStyle>
            <a:lvl1pPr marL="0" indent="0">
              <a:lnSpc>
                <a:spcPct val="100000"/>
              </a:lnSpc>
              <a:spcBef>
                <a:spcPts val="0"/>
              </a:spcBef>
              <a:buNone/>
              <a:defRPr sz="2600" baseline="0">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ru-RU" sz="1600" dirty="0" smtClean="0"/>
              <a:t>Новая методика расчёта кривой бескупонной доходности государственных ценных бумаг</a:t>
            </a:r>
          </a:p>
          <a:p>
            <a:endParaRPr lang="ru-RU" sz="1600" dirty="0" smtClean="0"/>
          </a:p>
        </p:txBody>
      </p:sp>
      <p:pic>
        <p:nvPicPr>
          <p:cNvPr id="8" name="Picture 3" descr="\\office.micex.com\Public\Files\Департамент_по_коммуникациям\Отдел_управления_брендом\Фирменный_стиль\Шаблон_презентаций\Шаблоны с выбором фото\высотка1.jpg"/>
          <p:cNvPicPr>
            <a:picLocks noChangeAspect="1" noChangeArrowheads="1"/>
          </p:cNvPicPr>
          <p:nvPr/>
        </p:nvPicPr>
        <p:blipFill rotWithShape="1">
          <a:blip r:embed="rId2">
            <a:extLst>
              <a:ext uri="{28A0092B-C50C-407E-A947-70E740481C1C}">
                <a14:useLocalDpi xmlns:a14="http://schemas.microsoft.com/office/drawing/2010/main" val="0"/>
              </a:ext>
            </a:extLst>
          </a:blip>
          <a:srcRect l="11743" r="185"/>
          <a:stretch/>
        </p:blipFill>
        <p:spPr bwMode="auto">
          <a:xfrm>
            <a:off x="251520" y="252000"/>
            <a:ext cx="4320000" cy="63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tlas-old\Департамент_по_коммуникациям\Отдел_управления_брендом\Фирменный стиль\Шаблон презентаций\ЛОГО.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260648"/>
            <a:ext cx="2448272" cy="58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08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Проблема начала кривой – «разброс» доходностей</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10</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 name="Picture 6"/>
          <p:cNvPicPr>
            <a:picLocks noChangeAspect="1"/>
          </p:cNvPicPr>
          <p:nvPr/>
        </p:nvPicPr>
        <p:blipFill>
          <a:blip r:embed="rId3"/>
          <a:stretch>
            <a:fillRect/>
          </a:stretch>
        </p:blipFill>
        <p:spPr>
          <a:xfrm flipV="1">
            <a:off x="1240704" y="1176052"/>
            <a:ext cx="7774354" cy="174655"/>
          </a:xfrm>
          <a:prstGeom prst="rect">
            <a:avLst/>
          </a:prstGeom>
        </p:spPr>
      </p:pic>
      <p:pic>
        <p:nvPicPr>
          <p:cNvPr id="11" name="Picture 10"/>
          <p:cNvPicPr>
            <a:picLocks noChangeAspect="1"/>
          </p:cNvPicPr>
          <p:nvPr/>
        </p:nvPicPr>
        <p:blipFill>
          <a:blip r:embed="rId4"/>
          <a:stretch>
            <a:fillRect/>
          </a:stretch>
        </p:blipFill>
        <p:spPr>
          <a:xfrm>
            <a:off x="3750182" y="908838"/>
            <a:ext cx="2219635" cy="295316"/>
          </a:xfrm>
          <a:prstGeom prst="rect">
            <a:avLst/>
          </a:prstGeom>
        </p:spPr>
      </p:pic>
      <p:pic>
        <p:nvPicPr>
          <p:cNvPr id="4" name="Picture 3"/>
          <p:cNvPicPr>
            <a:picLocks noChangeAspect="1"/>
          </p:cNvPicPr>
          <p:nvPr/>
        </p:nvPicPr>
        <p:blipFill>
          <a:blip r:embed="rId5"/>
          <a:stretch>
            <a:fillRect/>
          </a:stretch>
        </p:blipFill>
        <p:spPr>
          <a:xfrm>
            <a:off x="1240705" y="1340471"/>
            <a:ext cx="7774354" cy="4647950"/>
          </a:xfrm>
          <a:prstGeom prst="rect">
            <a:avLst/>
          </a:prstGeom>
        </p:spPr>
      </p:pic>
    </p:spTree>
    <p:extLst>
      <p:ext uri="{BB962C8B-B14F-4D97-AF65-F5344CB8AC3E}">
        <p14:creationId xmlns:p14="http://schemas.microsoft.com/office/powerpoint/2010/main" val="1317047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Другая настройка весов и опорных выпусков </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11</a:t>
            </a:fld>
            <a:endParaRPr lang="ru-RU"/>
          </a:p>
        </p:txBody>
      </p:sp>
      <p:sp>
        <p:nvSpPr>
          <p:cNvPr id="5" name="Text Box 43"/>
          <p:cNvSpPr txBox="1">
            <a:spLocks noChangeArrowheads="1"/>
          </p:cNvSpPr>
          <p:nvPr/>
        </p:nvSpPr>
        <p:spPr bwMode="auto">
          <a:xfrm>
            <a:off x="1152000" y="963973"/>
            <a:ext cx="7596000" cy="5103432"/>
          </a:xfrm>
          <a:prstGeom prst="rect">
            <a:avLst/>
          </a:prstGeom>
          <a:solidFill>
            <a:schemeClr val="bg1"/>
          </a:solidFill>
          <a:ln w="28575">
            <a:noFill/>
            <a:miter lim="800000"/>
            <a:headEnd/>
            <a:tailEnd/>
          </a:ln>
          <a:effectLst/>
        </p:spPr>
        <p:txBody>
          <a:bodyPr lIns="90000" tIns="46800" rIns="90000" bIns="46800" anchor="ctr">
            <a:noAutofit/>
          </a:bodyPr>
          <a:lstStyle>
            <a:lvl1pPr indent="3619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cs typeface="ＭＳ Ｐゴシック"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9pPr>
          </a:lstStyle>
          <a:p>
            <a:pPr indent="0" algn="just" eaLnBrk="1" fontAlgn="base" hangingPunct="1">
              <a:spcBef>
                <a:spcPct val="0"/>
              </a:spcBef>
              <a:buSzPct val="130000"/>
              <a:defRPr/>
            </a:pPr>
            <a:endParaRPr lang="ru-RU" sz="1600" dirty="0" smtClean="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ru-RU" sz="1600" dirty="0" smtClean="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ru-RU"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eaLnBrk="1" fontAlgn="base" hangingPunct="1">
              <a:spcBef>
                <a:spcPct val="0"/>
              </a:spcBef>
              <a:buSzPct val="130000"/>
              <a:buFont typeface="Wingdings" panose="05000000000000000000" pitchFamily="2" charset="2"/>
              <a:buChar char="ü"/>
              <a:defRPr/>
            </a:pPr>
            <a:endParaRPr lang="ru-RU" sz="1200" dirty="0" smtClean="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ru-RU"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eaLnBrk="1" fontAlgn="base" hangingPunct="1">
              <a:spcBef>
                <a:spcPct val="0"/>
              </a:spcBef>
              <a:buSzPct val="130000"/>
              <a:buFont typeface="Wingdings" panose="05000000000000000000" pitchFamily="2" charset="2"/>
              <a:buChar char="ü"/>
              <a:defRPr/>
            </a:pPr>
            <a:endParaRPr lang="ru-RU" sz="1400" dirty="0" smtClean="0">
              <a:latin typeface="Tahoma" panose="020B0604030504040204" pitchFamily="34" charset="0"/>
              <a:ea typeface="Tahoma" panose="020B0604030504040204" pitchFamily="34" charset="0"/>
              <a:cs typeface="Tahoma" panose="020B0604030504040204" pitchFamily="34" charset="0"/>
            </a:endParaRPr>
          </a:p>
          <a:p>
            <a:pPr indent="0" algn="just" eaLnBrk="1" fontAlgn="base" hangingPunct="1">
              <a:spcBef>
                <a:spcPct val="0"/>
              </a:spcBef>
              <a:buSzPct val="130000"/>
              <a:defRPr/>
            </a:pPr>
            <a:endParaRPr lang="ru-RU"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 name="Picture 3"/>
          <p:cNvPicPr>
            <a:picLocks noChangeAspect="1"/>
          </p:cNvPicPr>
          <p:nvPr/>
        </p:nvPicPr>
        <p:blipFill>
          <a:blip r:embed="rId3"/>
          <a:stretch>
            <a:fillRect/>
          </a:stretch>
        </p:blipFill>
        <p:spPr>
          <a:xfrm>
            <a:off x="1152000" y="1211621"/>
            <a:ext cx="7920880" cy="4724501"/>
          </a:xfrm>
          <a:prstGeom prst="rect">
            <a:avLst/>
          </a:prstGeom>
        </p:spPr>
      </p:pic>
      <p:pic>
        <p:nvPicPr>
          <p:cNvPr id="7" name="Picture 6"/>
          <p:cNvPicPr>
            <a:picLocks noChangeAspect="1"/>
          </p:cNvPicPr>
          <p:nvPr/>
        </p:nvPicPr>
        <p:blipFill>
          <a:blip r:embed="rId4"/>
          <a:stretch>
            <a:fillRect/>
          </a:stretch>
        </p:blipFill>
        <p:spPr>
          <a:xfrm flipV="1">
            <a:off x="1171422" y="1174394"/>
            <a:ext cx="7901458" cy="68479"/>
          </a:xfrm>
          <a:prstGeom prst="rect">
            <a:avLst/>
          </a:prstGeom>
        </p:spPr>
      </p:pic>
      <p:pic>
        <p:nvPicPr>
          <p:cNvPr id="9" name="Picture 8"/>
          <p:cNvPicPr>
            <a:picLocks noChangeAspect="1"/>
          </p:cNvPicPr>
          <p:nvPr/>
        </p:nvPicPr>
        <p:blipFill>
          <a:blip r:embed="rId5"/>
          <a:stretch>
            <a:fillRect/>
          </a:stretch>
        </p:blipFill>
        <p:spPr>
          <a:xfrm>
            <a:off x="3911630" y="958594"/>
            <a:ext cx="2076740" cy="238158"/>
          </a:xfrm>
          <a:prstGeom prst="rect">
            <a:avLst/>
          </a:prstGeom>
        </p:spPr>
      </p:pic>
      <p:sp>
        <p:nvSpPr>
          <p:cNvPr id="17" name="TextBox 16"/>
          <p:cNvSpPr txBox="1"/>
          <p:nvPr/>
        </p:nvSpPr>
        <p:spPr>
          <a:xfrm>
            <a:off x="2254786" y="1478512"/>
            <a:ext cx="6516216" cy="608693"/>
          </a:xfrm>
          <a:prstGeom prst="rect">
            <a:avLst/>
          </a:prstGeom>
          <a:solidFill>
            <a:schemeClr val="accent1">
              <a:lumMod val="20000"/>
              <a:lumOff val="80000"/>
            </a:schemeClr>
          </a:solidFill>
        </p:spPr>
        <p:txBody>
          <a:bodyPr wrap="square" rtlCol="0">
            <a:spAutoFit/>
          </a:bodyPr>
          <a:lstStyle/>
          <a:p>
            <a:pPr>
              <a:lnSpc>
                <a:spcPct val="150000"/>
              </a:lnSpc>
            </a:pPr>
            <a:r>
              <a:rPr lang="ru-RU" sz="1200" dirty="0" smtClean="0"/>
              <a:t>Пример настройки весов, обеспечивающей прохождение кривой приблизительно посередине между «разбросанными» котировками на начальном отрезке</a:t>
            </a:r>
            <a:endParaRPr lang="ru-RU" sz="1200" dirty="0"/>
          </a:p>
        </p:txBody>
      </p:sp>
      <p:sp>
        <p:nvSpPr>
          <p:cNvPr id="22" name="Right Arrow 21"/>
          <p:cNvSpPr/>
          <p:nvPr/>
        </p:nvSpPr>
        <p:spPr>
          <a:xfrm>
            <a:off x="4067944" y="2446009"/>
            <a:ext cx="432048" cy="194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4748889" y="2322844"/>
            <a:ext cx="2559415" cy="369332"/>
          </a:xfrm>
          <a:prstGeom prst="rect">
            <a:avLst/>
          </a:prstGeom>
          <a:solidFill>
            <a:schemeClr val="accent1">
              <a:lumMod val="20000"/>
              <a:lumOff val="80000"/>
            </a:schemeClr>
          </a:solidFill>
        </p:spPr>
        <p:txBody>
          <a:bodyPr wrap="square" rtlCol="0">
            <a:spAutoFit/>
          </a:bodyPr>
          <a:lstStyle/>
          <a:p>
            <a:pPr>
              <a:lnSpc>
                <a:spcPct val="150000"/>
              </a:lnSpc>
            </a:pPr>
            <a:r>
              <a:rPr lang="ru-RU" sz="1200" dirty="0"/>
              <a:t>и</a:t>
            </a:r>
            <a:r>
              <a:rPr lang="ru-RU" sz="1200" dirty="0" smtClean="0"/>
              <a:t>ллюстрация гибкости настроек</a:t>
            </a:r>
            <a:endParaRPr lang="ru-RU" sz="1200" dirty="0"/>
          </a:p>
        </p:txBody>
      </p:sp>
    </p:spTree>
    <p:extLst>
      <p:ext uri="{BB962C8B-B14F-4D97-AF65-F5344CB8AC3E}">
        <p14:creationId xmlns:p14="http://schemas.microsoft.com/office/powerpoint/2010/main" val="1363780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Пример весов, назначенных экспертно </a:t>
            </a:r>
            <a:r>
              <a:rPr lang="ru-RU" sz="2000" dirty="0" smtClean="0"/>
              <a:t>*</a:t>
            </a:r>
            <a:r>
              <a:rPr lang="en-US" sz="2000" dirty="0" smtClean="0"/>
              <a:t>   31.10.1016</a:t>
            </a:r>
            <a:endParaRPr lang="ru-RU" sz="2000" dirty="0"/>
          </a:p>
        </p:txBody>
      </p:sp>
      <p:sp>
        <p:nvSpPr>
          <p:cNvPr id="3" name="Номер слайда 2"/>
          <p:cNvSpPr>
            <a:spLocks noGrp="1"/>
          </p:cNvSpPr>
          <p:nvPr>
            <p:ph type="sldNum" sz="quarter" idx="12"/>
          </p:nvPr>
        </p:nvSpPr>
        <p:spPr/>
        <p:txBody>
          <a:bodyPr/>
          <a:lstStyle/>
          <a:p>
            <a:fld id="{B9E2B10B-2B5B-4D21-B621-3C15B0884A5E}" type="slidenum">
              <a:rPr lang="ru-RU" smtClean="0"/>
              <a:t>12</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TextBox 14"/>
          <p:cNvSpPr txBox="1"/>
          <p:nvPr/>
        </p:nvSpPr>
        <p:spPr>
          <a:xfrm>
            <a:off x="1043562" y="5577133"/>
            <a:ext cx="6983002" cy="430887"/>
          </a:xfrm>
          <a:prstGeom prst="rect">
            <a:avLst/>
          </a:prstGeom>
          <a:noFill/>
        </p:spPr>
        <p:txBody>
          <a:bodyPr wrap="none" rtlCol="0">
            <a:spAutoFit/>
          </a:bodyPr>
          <a:lstStyle/>
          <a:p>
            <a:r>
              <a:rPr lang="ru-RU" sz="1100" dirty="0" smtClean="0"/>
              <a:t>*  </a:t>
            </a:r>
            <a:r>
              <a:rPr lang="ru-RU" sz="1100" dirty="0"/>
              <a:t>Роман </a:t>
            </a:r>
            <a:r>
              <a:rPr lang="ru-RU" sz="1100" dirty="0" smtClean="0"/>
              <a:t>Дмитриев, Главный </a:t>
            </a:r>
            <a:r>
              <a:rPr lang="ru-RU" sz="1100" dirty="0"/>
              <a:t>дилер, отдел операций с ценными бумагами </a:t>
            </a:r>
            <a:r>
              <a:rPr lang="ru-RU" sz="1100" dirty="0" smtClean="0"/>
              <a:t>Казначейства, Банк </a:t>
            </a:r>
            <a:r>
              <a:rPr lang="ru-RU" sz="1100" dirty="0"/>
              <a:t>ВТБ ПАО</a:t>
            </a:r>
          </a:p>
          <a:p>
            <a:endParaRPr lang="ru-RU" sz="1100" dirty="0"/>
          </a:p>
        </p:txBody>
      </p:sp>
      <p:graphicFrame>
        <p:nvGraphicFramePr>
          <p:cNvPr id="16" name="Table 15"/>
          <p:cNvGraphicFramePr>
            <a:graphicFrameLocks noGrp="1"/>
          </p:cNvGraphicFramePr>
          <p:nvPr>
            <p:extLst>
              <p:ext uri="{D42A27DB-BD31-4B8C-83A1-F6EECF244321}">
                <p14:modId xmlns:p14="http://schemas.microsoft.com/office/powerpoint/2010/main" val="1071243344"/>
              </p:ext>
            </p:extLst>
          </p:nvPr>
        </p:nvGraphicFramePr>
        <p:xfrm>
          <a:off x="6156176" y="937988"/>
          <a:ext cx="2078313" cy="4291212"/>
        </p:xfrm>
        <a:graphic>
          <a:graphicData uri="http://schemas.openxmlformats.org/drawingml/2006/table">
            <a:tbl>
              <a:tblPr firstRow="1" firstCol="1" bandRow="1">
                <a:tableStyleId>{5C22544A-7EE6-4342-B048-85BDC9FD1C3A}</a:tableStyleId>
              </a:tblPr>
              <a:tblGrid>
                <a:gridCol w="1076604">
                  <a:extLst>
                    <a:ext uri="{9D8B030D-6E8A-4147-A177-3AD203B41FA5}">
                      <a16:colId xmlns:a16="http://schemas.microsoft.com/office/drawing/2014/main" val="1749276830"/>
                    </a:ext>
                  </a:extLst>
                </a:gridCol>
                <a:gridCol w="1001709">
                  <a:extLst>
                    <a:ext uri="{9D8B030D-6E8A-4147-A177-3AD203B41FA5}">
                      <a16:colId xmlns:a16="http://schemas.microsoft.com/office/drawing/2014/main" val="1206254962"/>
                    </a:ext>
                  </a:extLst>
                </a:gridCol>
              </a:tblGrid>
              <a:tr h="291089">
                <a:tc>
                  <a:txBody>
                    <a:bodyPr/>
                    <a:lstStyle/>
                    <a:p>
                      <a:pPr algn="ctr" rtl="0" fontAlgn="ctr"/>
                      <a:r>
                        <a:rPr lang="ru-RU" sz="1800" u="none" strike="noStrike" dirty="0">
                          <a:effectLst/>
                        </a:rPr>
                        <a:t>выпуск</a:t>
                      </a:r>
                      <a:endParaRPr lang="ru-RU" sz="18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800" u="none" strike="noStrike" dirty="0">
                          <a:effectLst/>
                        </a:rPr>
                        <a:t>вес</a:t>
                      </a:r>
                      <a:endParaRPr lang="ru-RU" sz="1800" b="1" i="0" u="none" strike="noStrike" dirty="0">
                        <a:solidFill>
                          <a:srgbClr val="FFFFFF"/>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2986485834"/>
                  </a:ext>
                </a:extLst>
              </a:tr>
              <a:tr h="244139">
                <a:tc>
                  <a:txBody>
                    <a:bodyPr/>
                    <a:lstStyle/>
                    <a:p>
                      <a:pPr algn="ctr" rtl="0" fontAlgn="ctr"/>
                      <a:r>
                        <a:rPr lang="ru-RU" sz="1400" u="none" strike="noStrike" dirty="0">
                          <a:effectLst/>
                        </a:rPr>
                        <a:t>25080</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a:effectLst/>
                        </a:rPr>
                        <a:t> 80</a:t>
                      </a:r>
                      <a:endParaRPr lang="ru-RU" sz="1400" b="0" i="0" u="none" strike="noStrike">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3782753732"/>
                  </a:ext>
                </a:extLst>
              </a:tr>
              <a:tr h="234749">
                <a:tc>
                  <a:txBody>
                    <a:bodyPr/>
                    <a:lstStyle/>
                    <a:p>
                      <a:pPr algn="ctr" rtl="0" fontAlgn="ctr"/>
                      <a:r>
                        <a:rPr lang="ru-RU" sz="1400" u="none" strike="noStrike" dirty="0">
                          <a:effectLst/>
                        </a:rPr>
                        <a:t>25081</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a:effectLst/>
                        </a:rPr>
                        <a:t> 65</a:t>
                      </a:r>
                      <a:endParaRPr lang="ru-RU" sz="1400" b="0" i="0" u="none" strike="noStrike">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1071882150"/>
                  </a:ext>
                </a:extLst>
              </a:tr>
              <a:tr h="234749">
                <a:tc>
                  <a:txBody>
                    <a:bodyPr/>
                    <a:lstStyle/>
                    <a:p>
                      <a:pPr algn="ctr" rtl="0" fontAlgn="ctr"/>
                      <a:r>
                        <a:rPr lang="ru-RU" sz="1400" u="none" strike="noStrike" dirty="0">
                          <a:effectLst/>
                        </a:rPr>
                        <a:t>26204</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70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3943341005"/>
                  </a:ext>
                </a:extLst>
              </a:tr>
              <a:tr h="234749">
                <a:tc>
                  <a:txBody>
                    <a:bodyPr/>
                    <a:lstStyle/>
                    <a:p>
                      <a:pPr algn="ctr" rtl="0" fontAlgn="ctr"/>
                      <a:r>
                        <a:rPr lang="ru-RU" sz="1400" u="none" strike="noStrike" dirty="0">
                          <a:effectLst/>
                        </a:rPr>
                        <a:t>26205</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85</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2544524231"/>
                  </a:ext>
                </a:extLst>
              </a:tr>
              <a:tr h="234749">
                <a:tc>
                  <a:txBody>
                    <a:bodyPr/>
                    <a:lstStyle/>
                    <a:p>
                      <a:pPr algn="ctr" rtl="0" fontAlgn="ctr"/>
                      <a:r>
                        <a:rPr lang="ru-RU" sz="1400" u="none" strike="noStrike" dirty="0">
                          <a:effectLst/>
                        </a:rPr>
                        <a:t>26206</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90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3270345538"/>
                  </a:ext>
                </a:extLst>
              </a:tr>
              <a:tr h="234749">
                <a:tc>
                  <a:txBody>
                    <a:bodyPr/>
                    <a:lstStyle/>
                    <a:p>
                      <a:pPr algn="ctr" rtl="0" fontAlgn="ctr"/>
                      <a:r>
                        <a:rPr lang="ru-RU" sz="1400" u="none" strike="noStrike" dirty="0">
                          <a:effectLst/>
                        </a:rPr>
                        <a:t>26207</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100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2922015397"/>
                  </a:ext>
                </a:extLst>
              </a:tr>
              <a:tr h="234749">
                <a:tc>
                  <a:txBody>
                    <a:bodyPr/>
                    <a:lstStyle/>
                    <a:p>
                      <a:pPr algn="ctr" rtl="0" fontAlgn="ctr"/>
                      <a:r>
                        <a:rPr lang="ru-RU" sz="1400" u="none" strike="noStrike" dirty="0">
                          <a:effectLst/>
                        </a:rPr>
                        <a:t>26208</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60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4073288227"/>
                  </a:ext>
                </a:extLst>
              </a:tr>
              <a:tr h="234749">
                <a:tc>
                  <a:txBody>
                    <a:bodyPr/>
                    <a:lstStyle/>
                    <a:p>
                      <a:pPr algn="ctr" rtl="0" fontAlgn="ctr"/>
                      <a:r>
                        <a:rPr lang="ru-RU" sz="1400" u="none" strike="noStrike" dirty="0">
                          <a:effectLst/>
                        </a:rPr>
                        <a:t>26209</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65</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3551006134"/>
                  </a:ext>
                </a:extLst>
              </a:tr>
              <a:tr h="234749">
                <a:tc>
                  <a:txBody>
                    <a:bodyPr/>
                    <a:lstStyle/>
                    <a:p>
                      <a:pPr algn="ctr" rtl="0" fontAlgn="ctr"/>
                      <a:r>
                        <a:rPr lang="ru-RU" sz="1400" u="none" strike="noStrike" dirty="0">
                          <a:effectLst/>
                        </a:rPr>
                        <a:t>26210</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65</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3667324229"/>
                  </a:ext>
                </a:extLst>
              </a:tr>
              <a:tr h="234749">
                <a:tc>
                  <a:txBody>
                    <a:bodyPr/>
                    <a:lstStyle/>
                    <a:p>
                      <a:pPr algn="ctr" rtl="0" fontAlgn="ctr"/>
                      <a:r>
                        <a:rPr lang="ru-RU" sz="1400" u="none" strike="noStrike" dirty="0">
                          <a:effectLst/>
                        </a:rPr>
                        <a:t>26211</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60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1839162053"/>
                  </a:ext>
                </a:extLst>
              </a:tr>
              <a:tr h="234749">
                <a:tc>
                  <a:txBody>
                    <a:bodyPr/>
                    <a:lstStyle/>
                    <a:p>
                      <a:pPr algn="ctr" rtl="0" fontAlgn="ctr"/>
                      <a:r>
                        <a:rPr lang="ru-RU" sz="1400" u="none" strike="noStrike" dirty="0">
                          <a:effectLst/>
                        </a:rPr>
                        <a:t>26212</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100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999196135"/>
                  </a:ext>
                </a:extLst>
              </a:tr>
              <a:tr h="234749">
                <a:tc>
                  <a:txBody>
                    <a:bodyPr/>
                    <a:lstStyle/>
                    <a:p>
                      <a:pPr algn="ctr" rtl="0" fontAlgn="ctr"/>
                      <a:r>
                        <a:rPr lang="ru-RU" sz="1400" u="none" strike="noStrike" dirty="0">
                          <a:effectLst/>
                        </a:rPr>
                        <a:t>26214</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80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1381078738"/>
                  </a:ext>
                </a:extLst>
              </a:tr>
              <a:tr h="234749">
                <a:tc>
                  <a:txBody>
                    <a:bodyPr/>
                    <a:lstStyle/>
                    <a:p>
                      <a:pPr algn="ctr" rtl="0" fontAlgn="ctr"/>
                      <a:r>
                        <a:rPr lang="ru-RU" sz="1400" u="none" strike="noStrike" dirty="0">
                          <a:effectLst/>
                        </a:rPr>
                        <a:t>26215</a:t>
                      </a:r>
                      <a:endParaRPr lang="ru-RU" sz="1400" b="1" i="0" u="none" strike="noStrike" dirty="0">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70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4250057594"/>
                  </a:ext>
                </a:extLst>
              </a:tr>
              <a:tr h="234749">
                <a:tc>
                  <a:txBody>
                    <a:bodyPr/>
                    <a:lstStyle/>
                    <a:p>
                      <a:pPr algn="ctr" rtl="0" fontAlgn="ctr"/>
                      <a:r>
                        <a:rPr lang="ru-RU" sz="1400" u="none" strike="noStrike">
                          <a:effectLst/>
                        </a:rPr>
                        <a:t>26216</a:t>
                      </a:r>
                      <a:endParaRPr lang="ru-RU" sz="1400" b="1" i="0" u="none" strike="noStrike">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85</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4041300219"/>
                  </a:ext>
                </a:extLst>
              </a:tr>
              <a:tr h="234749">
                <a:tc>
                  <a:txBody>
                    <a:bodyPr/>
                    <a:lstStyle/>
                    <a:p>
                      <a:pPr algn="ctr" rtl="0" fontAlgn="ctr"/>
                      <a:r>
                        <a:rPr lang="ru-RU" sz="1400" u="none" strike="noStrike">
                          <a:effectLst/>
                        </a:rPr>
                        <a:t>26217</a:t>
                      </a:r>
                      <a:endParaRPr lang="ru-RU" sz="1400" b="1" i="0" u="none" strike="noStrike">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a:t>
                      </a:r>
                      <a:r>
                        <a:rPr lang="ru-RU" sz="1400" u="none" strike="noStrike" dirty="0" smtClean="0">
                          <a:effectLst/>
                        </a:rPr>
                        <a:t>80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616157970"/>
                  </a:ext>
                </a:extLst>
              </a:tr>
              <a:tr h="234749">
                <a:tc>
                  <a:txBody>
                    <a:bodyPr/>
                    <a:lstStyle/>
                    <a:p>
                      <a:pPr algn="ctr" rtl="0" fontAlgn="ctr"/>
                      <a:r>
                        <a:rPr lang="ru-RU" sz="1400" u="none" strike="noStrike">
                          <a:effectLst/>
                        </a:rPr>
                        <a:t>26218</a:t>
                      </a:r>
                      <a:endParaRPr lang="ru-RU" sz="1400" b="1" i="0" u="none" strike="noStrike">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smtClean="0">
                          <a:effectLst/>
                        </a:rPr>
                        <a:t>80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1966006563"/>
                  </a:ext>
                </a:extLst>
              </a:tr>
              <a:tr h="234749">
                <a:tc>
                  <a:txBody>
                    <a:bodyPr/>
                    <a:lstStyle/>
                    <a:p>
                      <a:pPr algn="ctr" rtl="0" fontAlgn="ctr"/>
                      <a:r>
                        <a:rPr lang="ru-RU" sz="1400" u="none" strike="noStrike">
                          <a:effectLst/>
                        </a:rPr>
                        <a:t>26219</a:t>
                      </a:r>
                      <a:endParaRPr lang="ru-RU" sz="1400" b="1" i="0" u="none" strike="noStrike">
                        <a:solidFill>
                          <a:srgbClr val="FFFFFF"/>
                        </a:solidFill>
                        <a:effectLst/>
                        <a:latin typeface="Tahoma" panose="020B0604030504040204" pitchFamily="34" charset="0"/>
                      </a:endParaRPr>
                    </a:p>
                  </a:txBody>
                  <a:tcPr marL="9390" marR="9390" marT="9390" marB="0" anchor="ctr"/>
                </a:tc>
                <a:tc>
                  <a:txBody>
                    <a:bodyPr/>
                    <a:lstStyle/>
                    <a:p>
                      <a:pPr algn="ctr" rtl="0" fontAlgn="ctr"/>
                      <a:r>
                        <a:rPr lang="ru-RU" sz="1400" u="none" strike="noStrike" dirty="0">
                          <a:effectLst/>
                        </a:rPr>
                        <a:t> 90</a:t>
                      </a:r>
                      <a:endParaRPr lang="ru-RU" sz="1400" b="0" i="0" u="none" strike="noStrike" dirty="0">
                        <a:solidFill>
                          <a:srgbClr val="000000"/>
                        </a:solidFill>
                        <a:effectLst/>
                        <a:latin typeface="Tahoma" panose="020B0604030504040204" pitchFamily="34" charset="0"/>
                      </a:endParaRPr>
                    </a:p>
                  </a:txBody>
                  <a:tcPr marL="9390" marR="9390" marT="9390" marB="0" anchor="ctr"/>
                </a:tc>
                <a:extLst>
                  <a:ext uri="{0D108BD9-81ED-4DB2-BD59-A6C34878D82A}">
                    <a16:rowId xmlns:a16="http://schemas.microsoft.com/office/drawing/2014/main" val="2569607320"/>
                  </a:ext>
                </a:extLst>
              </a:tr>
            </a:tbl>
          </a:graphicData>
        </a:graphic>
      </p:graphicFrame>
      <p:sp>
        <p:nvSpPr>
          <p:cNvPr id="17" name="TextBox 16"/>
          <p:cNvSpPr txBox="1"/>
          <p:nvPr/>
        </p:nvSpPr>
        <p:spPr>
          <a:xfrm>
            <a:off x="1152000" y="1551714"/>
            <a:ext cx="4794927" cy="451406"/>
          </a:xfrm>
          <a:prstGeom prst="rect">
            <a:avLst/>
          </a:prstGeom>
          <a:noFill/>
        </p:spPr>
        <p:txBody>
          <a:bodyPr wrap="square" rtlCol="0">
            <a:spAutoFit/>
          </a:bodyPr>
          <a:lstStyle/>
          <a:p>
            <a:pPr>
              <a:lnSpc>
                <a:spcPct val="150000"/>
              </a:lnSpc>
            </a:pPr>
            <a:r>
              <a:rPr lang="ru-RU" dirty="0" smtClean="0"/>
              <a:t>Задача:</a:t>
            </a:r>
          </a:p>
        </p:txBody>
      </p:sp>
      <p:sp>
        <p:nvSpPr>
          <p:cNvPr id="9" name="TextBox 8"/>
          <p:cNvSpPr txBox="1"/>
          <p:nvPr/>
        </p:nvSpPr>
        <p:spPr>
          <a:xfrm>
            <a:off x="1190970" y="2492896"/>
            <a:ext cx="4794927" cy="885692"/>
          </a:xfrm>
          <a:prstGeom prst="rect">
            <a:avLst/>
          </a:prstGeom>
          <a:solidFill>
            <a:schemeClr val="accent1">
              <a:lumMod val="20000"/>
              <a:lumOff val="80000"/>
            </a:schemeClr>
          </a:solidFill>
        </p:spPr>
        <p:txBody>
          <a:bodyPr wrap="square" rtlCol="0">
            <a:spAutoFit/>
          </a:bodyPr>
          <a:lstStyle/>
          <a:p>
            <a:pPr>
              <a:lnSpc>
                <a:spcPct val="150000"/>
              </a:lnSpc>
            </a:pPr>
            <a:r>
              <a:rPr lang="ru-RU" sz="1200" dirty="0" smtClean="0"/>
              <a:t>По мере накопления истории экспертных весов</a:t>
            </a:r>
            <a:r>
              <a:rPr lang="en-US" sz="1200" dirty="0" smtClean="0"/>
              <a:t> </a:t>
            </a:r>
            <a:r>
              <a:rPr lang="ru-RU" sz="1200" dirty="0" smtClean="0"/>
              <a:t>реплицировать их</a:t>
            </a:r>
            <a:r>
              <a:rPr lang="en-US" sz="1200" dirty="0" smtClean="0"/>
              <a:t> </a:t>
            </a:r>
            <a:r>
              <a:rPr lang="ru-RU" sz="1200" dirty="0" smtClean="0"/>
              <a:t>алгоритмическим способом на основе</a:t>
            </a:r>
            <a:r>
              <a:rPr lang="en-US" sz="1200" dirty="0" smtClean="0"/>
              <a:t> </a:t>
            </a:r>
            <a:r>
              <a:rPr lang="ru-RU" sz="1200" dirty="0" smtClean="0"/>
              <a:t>наблюдаемых параметров</a:t>
            </a:r>
            <a:r>
              <a:rPr lang="en-US" sz="1200" dirty="0" smtClean="0"/>
              <a:t> </a:t>
            </a:r>
            <a:r>
              <a:rPr lang="ru-RU" sz="1200" dirty="0" smtClean="0"/>
              <a:t>(количество сделок, объём торгов, спреды)</a:t>
            </a:r>
            <a:endParaRPr lang="ru-RU" sz="1200" dirty="0"/>
          </a:p>
        </p:txBody>
      </p:sp>
      <p:cxnSp>
        <p:nvCxnSpPr>
          <p:cNvPr id="5" name="Straight Connector 4"/>
          <p:cNvCxnSpPr/>
          <p:nvPr/>
        </p:nvCxnSpPr>
        <p:spPr>
          <a:xfrm>
            <a:off x="1043608" y="5517232"/>
            <a:ext cx="7704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6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1999" y="271212"/>
            <a:ext cx="7792445" cy="692760"/>
          </a:xfrm>
        </p:spPr>
        <p:txBody>
          <a:bodyPr/>
          <a:lstStyle/>
          <a:p>
            <a:r>
              <a:rPr lang="ru-RU" sz="2000" b="1" dirty="0" smtClean="0"/>
              <a:t>Алгоритмическая часть</a:t>
            </a:r>
            <a:r>
              <a:rPr lang="en-US" sz="2000" b="1" dirty="0" smtClean="0"/>
              <a:t> – </a:t>
            </a:r>
            <a:r>
              <a:rPr lang="ru-RU" sz="2000" b="1" dirty="0" smtClean="0"/>
              <a:t>коэффициенты ликвидности </a:t>
            </a:r>
            <a:r>
              <a:rPr lang="en-US" sz="2000" b="1" dirty="0" smtClean="0"/>
              <a:t>L</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13</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2498844" y="5805264"/>
            <a:ext cx="6445601" cy="7386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nSpc>
                <a:spcPct val="150000"/>
              </a:lnSpc>
            </a:pPr>
            <a:r>
              <a:rPr lang="en-US" sz="1400" dirty="0"/>
              <a:t> </a:t>
            </a:r>
            <a:r>
              <a:rPr lang="en-US" sz="1400" dirty="0" smtClean="0"/>
              <a:t>                                                                   percentile(L; </a:t>
            </a:r>
            <a:r>
              <a:rPr lang="en-US" sz="1400" b="1" dirty="0" smtClean="0">
                <a:solidFill>
                  <a:schemeClr val="accent6">
                    <a:lumMod val="60000"/>
                    <a:lumOff val="40000"/>
                  </a:schemeClr>
                </a:solidFill>
              </a:rPr>
              <a:t>0.58</a:t>
            </a:r>
            <a:r>
              <a:rPr lang="ru-RU" sz="1400" dirty="0" smtClean="0"/>
              <a:t>)</a:t>
            </a:r>
            <a:endParaRPr lang="en-US" sz="1400" dirty="0" smtClean="0"/>
          </a:p>
          <a:p>
            <a:pPr lvl="1">
              <a:lnSpc>
                <a:spcPct val="150000"/>
              </a:lnSpc>
            </a:pPr>
            <a:r>
              <a:rPr lang="en-US" sz="1400" dirty="0" smtClean="0"/>
              <a:t>weight = min ( L / 0.77 ; 100 )</a:t>
            </a:r>
            <a:endParaRPr lang="ru-RU" sz="1400" dirty="0" smtClean="0"/>
          </a:p>
        </p:txBody>
      </p:sp>
      <p:cxnSp>
        <p:nvCxnSpPr>
          <p:cNvPr id="9" name="Straight Arrow Connector 8"/>
          <p:cNvCxnSpPr/>
          <p:nvPr/>
        </p:nvCxnSpPr>
        <p:spPr>
          <a:xfrm flipV="1">
            <a:off x="7524328" y="5373216"/>
            <a:ext cx="0" cy="360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2300329" y="908155"/>
            <a:ext cx="6644116" cy="4313820"/>
          </a:xfrm>
          <a:prstGeom prst="rect">
            <a:avLst/>
          </a:prstGeom>
        </p:spPr>
      </p:pic>
      <p:sp>
        <p:nvSpPr>
          <p:cNvPr id="10" name="TextBox 9"/>
          <p:cNvSpPr txBox="1"/>
          <p:nvPr/>
        </p:nvSpPr>
        <p:spPr>
          <a:xfrm>
            <a:off x="1020349" y="4813992"/>
            <a:ext cx="1220206" cy="338554"/>
          </a:xfrm>
          <a:prstGeom prst="rect">
            <a:avLst/>
          </a:prstGeom>
          <a:noFill/>
        </p:spPr>
        <p:txBody>
          <a:bodyPr wrap="none" rtlCol="0">
            <a:spAutoFit/>
          </a:bodyPr>
          <a:lstStyle/>
          <a:p>
            <a:r>
              <a:rPr lang="en-US" sz="1600" b="1" dirty="0" smtClean="0">
                <a:solidFill>
                  <a:srgbClr val="FF0000"/>
                </a:solidFill>
              </a:rPr>
              <a:t>percentile</a:t>
            </a:r>
            <a:endParaRPr lang="ru-RU" sz="1600" b="1" dirty="0">
              <a:solidFill>
                <a:srgbClr val="FF0000"/>
              </a:solidFill>
            </a:endParaRPr>
          </a:p>
        </p:txBody>
      </p:sp>
      <p:cxnSp>
        <p:nvCxnSpPr>
          <p:cNvPr id="7" name="Straight Arrow Connector 6"/>
          <p:cNvCxnSpPr/>
          <p:nvPr/>
        </p:nvCxnSpPr>
        <p:spPr>
          <a:xfrm flipV="1">
            <a:off x="1043608" y="1052736"/>
            <a:ext cx="1256721" cy="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3608" y="5502380"/>
            <a:ext cx="5339923" cy="307777"/>
          </a:xfrm>
          <a:prstGeom prst="rect">
            <a:avLst/>
          </a:prstGeom>
          <a:noFill/>
        </p:spPr>
        <p:txBody>
          <a:bodyPr wrap="none" rtlCol="0">
            <a:spAutoFit/>
          </a:bodyPr>
          <a:lstStyle/>
          <a:p>
            <a:r>
              <a:rPr lang="ru-RU" sz="1400" dirty="0" smtClean="0">
                <a:solidFill>
                  <a:srgbClr val="FF0000"/>
                </a:solidFill>
              </a:rPr>
              <a:t>Подобраны из наилучшего совпадения с экспертными весами</a:t>
            </a:r>
            <a:endParaRPr lang="ru-RU" sz="1400" dirty="0">
              <a:solidFill>
                <a:srgbClr val="FF0000"/>
              </a:solidFill>
            </a:endParaRPr>
          </a:p>
        </p:txBody>
      </p:sp>
      <p:cxnSp>
        <p:nvCxnSpPr>
          <p:cNvPr id="25" name="Straight Connector 24"/>
          <p:cNvCxnSpPr/>
          <p:nvPr/>
        </p:nvCxnSpPr>
        <p:spPr>
          <a:xfrm flipV="1">
            <a:off x="1052281" y="1062028"/>
            <a:ext cx="0" cy="4594241"/>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81778" y="1052736"/>
            <a:ext cx="755335" cy="338554"/>
          </a:xfrm>
          <a:prstGeom prst="rect">
            <a:avLst/>
          </a:prstGeom>
          <a:noFill/>
        </p:spPr>
        <p:txBody>
          <a:bodyPr wrap="none" rtlCol="0">
            <a:spAutoFit/>
          </a:bodyPr>
          <a:lstStyle/>
          <a:p>
            <a:r>
              <a:rPr lang="en-US" sz="1600" b="1" dirty="0" smtClean="0">
                <a:solidFill>
                  <a:srgbClr val="FF0000"/>
                </a:solidFill>
              </a:rPr>
              <a:t>alpha</a:t>
            </a:r>
            <a:endParaRPr lang="ru-RU" sz="1600" b="1" dirty="0">
              <a:solidFill>
                <a:srgbClr val="FF0000"/>
              </a:solidFill>
            </a:endParaRPr>
          </a:p>
        </p:txBody>
      </p:sp>
      <p:cxnSp>
        <p:nvCxnSpPr>
          <p:cNvPr id="40" name="Straight Arrow Connector 39"/>
          <p:cNvCxnSpPr/>
          <p:nvPr/>
        </p:nvCxnSpPr>
        <p:spPr>
          <a:xfrm>
            <a:off x="1052281" y="5157192"/>
            <a:ext cx="1143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178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40704" y="1211622"/>
            <a:ext cx="7774354" cy="4593642"/>
          </a:xfrm>
          <a:prstGeom prst="rect">
            <a:avLst/>
          </a:prstGeom>
        </p:spPr>
      </p:pic>
      <p:sp>
        <p:nvSpPr>
          <p:cNvPr id="3" name="Номер слайда 2"/>
          <p:cNvSpPr>
            <a:spLocks noGrp="1"/>
          </p:cNvSpPr>
          <p:nvPr>
            <p:ph type="sldNum" sz="quarter" idx="12"/>
          </p:nvPr>
        </p:nvSpPr>
        <p:spPr/>
        <p:txBody>
          <a:bodyPr/>
          <a:lstStyle/>
          <a:p>
            <a:fld id="{B9E2B10B-2B5B-4D21-B621-3C15B0884A5E}" type="slidenum">
              <a:rPr lang="ru-RU" smtClean="0"/>
              <a:t>14</a:t>
            </a:fld>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 name="Picture 6"/>
          <p:cNvPicPr>
            <a:picLocks noChangeAspect="1"/>
          </p:cNvPicPr>
          <p:nvPr/>
        </p:nvPicPr>
        <p:blipFill>
          <a:blip r:embed="rId4"/>
          <a:stretch>
            <a:fillRect/>
          </a:stretch>
        </p:blipFill>
        <p:spPr>
          <a:xfrm flipV="1">
            <a:off x="1240704" y="1166113"/>
            <a:ext cx="7774354" cy="174655"/>
          </a:xfrm>
          <a:prstGeom prst="rect">
            <a:avLst/>
          </a:prstGeom>
        </p:spPr>
      </p:pic>
      <p:sp>
        <p:nvSpPr>
          <p:cNvPr id="12" name="Заголовок 1"/>
          <p:cNvSpPr>
            <a:spLocks noGrp="1"/>
          </p:cNvSpPr>
          <p:nvPr>
            <p:ph type="title"/>
          </p:nvPr>
        </p:nvSpPr>
        <p:spPr>
          <a:xfrm>
            <a:off x="1152000" y="271212"/>
            <a:ext cx="7416000" cy="692760"/>
          </a:xfrm>
        </p:spPr>
        <p:txBody>
          <a:bodyPr/>
          <a:lstStyle/>
          <a:p>
            <a:r>
              <a:rPr lang="ru-RU" sz="2000" b="1" dirty="0" smtClean="0"/>
              <a:t>Алгоритмические веса</a:t>
            </a:r>
            <a:endParaRPr lang="ru-RU" sz="2000" b="1" dirty="0"/>
          </a:p>
        </p:txBody>
      </p:sp>
      <p:pic>
        <p:nvPicPr>
          <p:cNvPr id="4" name="Picture 3"/>
          <p:cNvPicPr>
            <a:picLocks noChangeAspect="1"/>
          </p:cNvPicPr>
          <p:nvPr/>
        </p:nvPicPr>
        <p:blipFill>
          <a:blip r:embed="rId5"/>
          <a:stretch>
            <a:fillRect/>
          </a:stretch>
        </p:blipFill>
        <p:spPr>
          <a:xfrm>
            <a:off x="3573051" y="892953"/>
            <a:ext cx="2367102" cy="303799"/>
          </a:xfrm>
          <a:prstGeom prst="rect">
            <a:avLst/>
          </a:prstGeom>
        </p:spPr>
      </p:pic>
      <p:sp>
        <p:nvSpPr>
          <p:cNvPr id="11" name="TextBox 10"/>
          <p:cNvSpPr txBox="1"/>
          <p:nvPr/>
        </p:nvSpPr>
        <p:spPr>
          <a:xfrm>
            <a:off x="3573051" y="1588418"/>
            <a:ext cx="3735254" cy="415498"/>
          </a:xfrm>
          <a:prstGeom prst="rect">
            <a:avLst/>
          </a:prstGeom>
          <a:solidFill>
            <a:schemeClr val="accent1">
              <a:lumMod val="20000"/>
              <a:lumOff val="80000"/>
            </a:schemeClr>
          </a:solidFill>
        </p:spPr>
        <p:txBody>
          <a:bodyPr wrap="square" rtlCol="0">
            <a:spAutoFit/>
          </a:bodyPr>
          <a:lstStyle/>
          <a:p>
            <a:pPr>
              <a:lnSpc>
                <a:spcPct val="150000"/>
              </a:lnSpc>
            </a:pPr>
            <a:r>
              <a:rPr lang="ru-RU" sz="1400" dirty="0"/>
              <a:t>б</a:t>
            </a:r>
            <a:r>
              <a:rPr lang="ru-RU" sz="1400" dirty="0" smtClean="0"/>
              <a:t>лизко к варианту с экспертными  весами</a:t>
            </a:r>
            <a:endParaRPr lang="ru-RU" sz="1400" dirty="0"/>
          </a:p>
        </p:txBody>
      </p:sp>
      <p:sp>
        <p:nvSpPr>
          <p:cNvPr id="14" name="TextBox 13"/>
          <p:cNvSpPr txBox="1"/>
          <p:nvPr/>
        </p:nvSpPr>
        <p:spPr>
          <a:xfrm>
            <a:off x="1517529" y="4900340"/>
            <a:ext cx="7220704" cy="646331"/>
          </a:xfrm>
          <a:prstGeom prst="rect">
            <a:avLst/>
          </a:prstGeom>
          <a:solidFill>
            <a:schemeClr val="accent1">
              <a:lumMod val="20000"/>
              <a:lumOff val="80000"/>
            </a:schemeClr>
          </a:solidFill>
        </p:spPr>
        <p:txBody>
          <a:bodyPr wrap="square" rtlCol="0">
            <a:spAutoFit/>
          </a:bodyPr>
          <a:lstStyle/>
          <a:p>
            <a:pPr marL="171450" indent="-171450">
              <a:lnSpc>
                <a:spcPct val="150000"/>
              </a:lnSpc>
              <a:buFont typeface="Arial" panose="020B0604020202020204" pitchFamily="34" charset="0"/>
              <a:buChar char="•"/>
            </a:pPr>
            <a:r>
              <a:rPr lang="ru-RU" sz="1200" dirty="0" smtClean="0"/>
              <a:t>как правило, можно обойтись без опорных выпусков</a:t>
            </a:r>
          </a:p>
          <a:p>
            <a:pPr marL="171450" indent="-171450">
              <a:lnSpc>
                <a:spcPct val="150000"/>
              </a:lnSpc>
              <a:buFont typeface="Arial" panose="020B0604020202020204" pitchFamily="34" charset="0"/>
              <a:buChar char="•"/>
            </a:pPr>
            <a:r>
              <a:rPr lang="ru-RU" sz="1200" dirty="0" smtClean="0"/>
              <a:t>целесообразно сохранить их в Методике как опцию и активировать в случае необходимости </a:t>
            </a:r>
            <a:endParaRPr lang="ru-RU" sz="1200" dirty="0"/>
          </a:p>
        </p:txBody>
      </p:sp>
    </p:spTree>
    <p:extLst>
      <p:ext uri="{BB962C8B-B14F-4D97-AF65-F5344CB8AC3E}">
        <p14:creationId xmlns:p14="http://schemas.microsoft.com/office/powerpoint/2010/main" val="3483985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Свойства </a:t>
            </a:r>
            <a:r>
              <a:rPr lang="en-US" sz="2000" b="1" dirty="0" smtClean="0"/>
              <a:t>G-</a:t>
            </a:r>
            <a:r>
              <a:rPr lang="ru-RU" sz="2000" b="1" dirty="0" smtClean="0"/>
              <a:t>кривой                                                           1</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15</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043608" y="1309548"/>
            <a:ext cx="7812488"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nSpc>
                <a:spcPct val="150000"/>
              </a:lnSpc>
              <a:buFont typeface="Arial" panose="020B0604020202020204" pitchFamily="34" charset="0"/>
              <a:buChar char="•"/>
            </a:pPr>
            <a:r>
              <a:rPr lang="ru-RU" dirty="0" smtClean="0"/>
              <a:t>Расчёт в режиме реального времени</a:t>
            </a:r>
          </a:p>
          <a:p>
            <a:pPr marL="742950" lvl="1" indent="-285750">
              <a:lnSpc>
                <a:spcPct val="150000"/>
              </a:lnSpc>
              <a:buFont typeface="Wingdings" panose="05000000000000000000" pitchFamily="2" charset="2"/>
              <a:buChar char="ü"/>
            </a:pPr>
            <a:r>
              <a:rPr lang="ru-RU" sz="1400" dirty="0" smtClean="0"/>
              <a:t>актуальность, соответствие состоянию рынка</a:t>
            </a:r>
          </a:p>
          <a:p>
            <a:pPr marL="742950" lvl="1" indent="-285750">
              <a:lnSpc>
                <a:spcPct val="150000"/>
              </a:lnSpc>
              <a:buFont typeface="Wingdings" panose="05000000000000000000" pitchFamily="2" charset="2"/>
              <a:buChar char="ü"/>
            </a:pPr>
            <a:r>
              <a:rPr lang="ru-RU" sz="1400" dirty="0" smtClean="0"/>
              <a:t>кривая обладает «памятью» о прошедших событиях</a:t>
            </a:r>
          </a:p>
          <a:p>
            <a:pPr marL="742950" lvl="1" indent="-285750">
              <a:lnSpc>
                <a:spcPct val="150000"/>
              </a:lnSpc>
              <a:buFont typeface="Wingdings" panose="05000000000000000000" pitchFamily="2" charset="2"/>
              <a:buChar char="ü"/>
            </a:pPr>
            <a:r>
              <a:rPr lang="ru-RU" sz="1400" dirty="0"/>
              <a:t>м</a:t>
            </a:r>
            <a:r>
              <a:rPr lang="ru-RU" sz="1400" dirty="0" smtClean="0"/>
              <a:t>инусы альтернативного способа (однократные расчёты</a:t>
            </a:r>
            <a:r>
              <a:rPr lang="en-US" sz="1400" dirty="0" smtClean="0"/>
              <a:t> </a:t>
            </a:r>
            <a:r>
              <a:rPr lang="ru-RU" sz="1400" dirty="0" smtClean="0"/>
              <a:t>по выборке цен):</a:t>
            </a:r>
          </a:p>
          <a:p>
            <a:pPr marL="1200150" lvl="2" indent="-285750">
              <a:lnSpc>
                <a:spcPct val="150000"/>
              </a:lnSpc>
              <a:buFont typeface="Wingdings" panose="05000000000000000000" pitchFamily="2" charset="2"/>
              <a:buChar char="q"/>
            </a:pPr>
            <a:r>
              <a:rPr lang="ru-RU" sz="1200" dirty="0" smtClean="0"/>
              <a:t>цены </a:t>
            </a:r>
            <a:r>
              <a:rPr lang="en-US" sz="1200" dirty="0"/>
              <a:t>last</a:t>
            </a:r>
            <a:r>
              <a:rPr lang="ru-RU" sz="1200" dirty="0"/>
              <a:t> </a:t>
            </a:r>
            <a:r>
              <a:rPr lang="ru-RU" sz="1200" dirty="0" smtClean="0"/>
              <a:t>могут быть существенно разновременными</a:t>
            </a:r>
            <a:r>
              <a:rPr lang="ru-RU" sz="1200" dirty="0"/>
              <a:t>, имеют разброс от сделки к сделке</a:t>
            </a:r>
          </a:p>
          <a:p>
            <a:pPr marL="1200150" lvl="2" indent="-285750">
              <a:lnSpc>
                <a:spcPct val="150000"/>
              </a:lnSpc>
              <a:buFont typeface="Wingdings" panose="05000000000000000000" pitchFamily="2" charset="2"/>
              <a:buChar char="q"/>
            </a:pPr>
            <a:r>
              <a:rPr lang="ru-RU" sz="1200" dirty="0"/>
              <a:t>усреднение цен за период </a:t>
            </a:r>
            <a:r>
              <a:rPr lang="ru-RU" sz="1200" dirty="0" smtClean="0"/>
              <a:t>также приводит к </a:t>
            </a:r>
            <a:r>
              <a:rPr lang="ru-RU" sz="1200" dirty="0"/>
              <a:t>разновременности </a:t>
            </a:r>
            <a:r>
              <a:rPr lang="ru-RU" sz="1200" dirty="0" smtClean="0"/>
              <a:t>данных</a:t>
            </a:r>
          </a:p>
          <a:p>
            <a:pPr marL="1200150" lvl="2" indent="-285750">
              <a:lnSpc>
                <a:spcPct val="150000"/>
              </a:lnSpc>
              <a:buFont typeface="Wingdings" panose="05000000000000000000" pitchFamily="2" charset="2"/>
              <a:buChar char="q"/>
            </a:pPr>
            <a:r>
              <a:rPr lang="ru-RU" sz="1200" dirty="0"/>
              <a:t>ц</a:t>
            </a:r>
            <a:r>
              <a:rPr lang="ru-RU" sz="1200" dirty="0" smtClean="0"/>
              <a:t>ены </a:t>
            </a:r>
            <a:r>
              <a:rPr lang="en-US" sz="1200" dirty="0" smtClean="0"/>
              <a:t>mid </a:t>
            </a:r>
            <a:r>
              <a:rPr lang="ru-RU" sz="1200" dirty="0" smtClean="0"/>
              <a:t>между </a:t>
            </a:r>
            <a:r>
              <a:rPr lang="en-US" sz="1200" dirty="0" smtClean="0"/>
              <a:t>bid – ask </a:t>
            </a:r>
            <a:r>
              <a:rPr lang="ru-RU" sz="1200" dirty="0" smtClean="0"/>
              <a:t>зависят от состояния «стакана» в конкретный момент, могут сильно отличаться от рынка</a:t>
            </a:r>
            <a:endParaRPr lang="ru-RU" sz="1200" dirty="0"/>
          </a:p>
          <a:p>
            <a:pPr marL="742950" lvl="1" indent="-285750">
              <a:lnSpc>
                <a:spcPct val="150000"/>
              </a:lnSpc>
              <a:buFont typeface="Wingdings" panose="05000000000000000000" pitchFamily="2" charset="2"/>
              <a:buChar char="ü"/>
            </a:pPr>
            <a:r>
              <a:rPr lang="ru-RU" sz="1400" dirty="0"/>
              <a:t>в</a:t>
            </a:r>
            <a:r>
              <a:rPr lang="ru-RU" sz="1400" dirty="0" smtClean="0"/>
              <a:t>озможность расчёта </a:t>
            </a:r>
            <a:r>
              <a:rPr lang="en-US" sz="1400" dirty="0" smtClean="0"/>
              <a:t>z-</a:t>
            </a:r>
            <a:r>
              <a:rPr lang="ru-RU" sz="1400" dirty="0" smtClean="0"/>
              <a:t>спредов корпоративных облигаций в ходе торгов</a:t>
            </a:r>
          </a:p>
          <a:p>
            <a:pPr marL="742950" lvl="1" indent="-285750">
              <a:lnSpc>
                <a:spcPct val="150000"/>
              </a:lnSpc>
              <a:buFont typeface="Wingdings" panose="05000000000000000000" pitchFamily="2" charset="2"/>
              <a:buChar char="ü"/>
            </a:pPr>
            <a:endParaRPr lang="ru-RU" sz="800" dirty="0" smtClean="0"/>
          </a:p>
          <a:p>
            <a:pPr marL="742950" lvl="1" indent="-285750">
              <a:lnSpc>
                <a:spcPct val="150000"/>
              </a:lnSpc>
              <a:buFont typeface="Wingdings" panose="05000000000000000000" pitchFamily="2" charset="2"/>
              <a:buChar char="ü"/>
            </a:pPr>
            <a:endParaRPr lang="ru-RU" sz="800" dirty="0" smtClean="0"/>
          </a:p>
          <a:p>
            <a:pPr marL="171450" indent="-171450">
              <a:lnSpc>
                <a:spcPct val="150000"/>
              </a:lnSpc>
              <a:buFont typeface="Arial" panose="020B0604020202020204" pitchFamily="34" charset="0"/>
              <a:buChar char="•"/>
            </a:pPr>
            <a:r>
              <a:rPr lang="ru-RU" dirty="0" smtClean="0"/>
              <a:t>Учёт цен заявок</a:t>
            </a:r>
          </a:p>
          <a:p>
            <a:pPr marL="742950" lvl="1" indent="-285750">
              <a:lnSpc>
                <a:spcPct val="150000"/>
              </a:lnSpc>
              <a:buFont typeface="Wingdings" panose="05000000000000000000" pitchFamily="2" charset="2"/>
              <a:buChar char="ü"/>
            </a:pPr>
            <a:r>
              <a:rPr lang="ru-RU" sz="1400" dirty="0" smtClean="0"/>
              <a:t>более точная </a:t>
            </a:r>
            <a:r>
              <a:rPr lang="ru-RU" sz="1400" dirty="0"/>
              <a:t>фиксация кривой </a:t>
            </a:r>
            <a:r>
              <a:rPr lang="ru-RU" sz="1400" dirty="0" smtClean="0"/>
              <a:t>в</a:t>
            </a:r>
            <a:r>
              <a:rPr lang="en-US" sz="1400" dirty="0" smtClean="0"/>
              <a:t> </a:t>
            </a:r>
            <a:r>
              <a:rPr lang="ru-RU" sz="1400" dirty="0" smtClean="0"/>
              <a:t>любой момент, чем только по сделкам</a:t>
            </a:r>
          </a:p>
          <a:p>
            <a:pPr marL="742950" lvl="1" indent="-285750">
              <a:lnSpc>
                <a:spcPct val="150000"/>
              </a:lnSpc>
              <a:buFont typeface="Wingdings" panose="05000000000000000000" pitchFamily="2" charset="2"/>
              <a:buChar char="ü"/>
            </a:pPr>
            <a:endParaRPr lang="ru-RU" sz="800" dirty="0"/>
          </a:p>
        </p:txBody>
      </p:sp>
    </p:spTree>
    <p:extLst>
      <p:ext uri="{BB962C8B-B14F-4D97-AF65-F5344CB8AC3E}">
        <p14:creationId xmlns:p14="http://schemas.microsoft.com/office/powerpoint/2010/main" val="676859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Свойства </a:t>
            </a:r>
            <a:r>
              <a:rPr lang="en-US" sz="2000" b="1" dirty="0" smtClean="0"/>
              <a:t>G-</a:t>
            </a:r>
            <a:r>
              <a:rPr lang="ru-RU" sz="2000" b="1" dirty="0" smtClean="0"/>
              <a:t>кривой                                                            2</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16</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043608" y="1291536"/>
            <a:ext cx="781248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nSpc>
                <a:spcPct val="150000"/>
              </a:lnSpc>
              <a:buFont typeface="Arial" panose="020B0604020202020204" pitchFamily="34" charset="0"/>
              <a:buChar char="•"/>
            </a:pPr>
            <a:r>
              <a:rPr lang="ru-RU" dirty="0"/>
              <a:t>Возможность гибкого учёта свойств бумаг посредством:</a:t>
            </a:r>
          </a:p>
          <a:p>
            <a:pPr marL="742950" lvl="1" indent="-285750">
              <a:lnSpc>
                <a:spcPct val="150000"/>
              </a:lnSpc>
              <a:buFont typeface="Wingdings" panose="05000000000000000000" pitchFamily="2" charset="2"/>
              <a:buChar char="ü"/>
            </a:pPr>
            <a:r>
              <a:rPr lang="ru-RU" sz="1400" dirty="0"/>
              <a:t>весов</a:t>
            </a:r>
          </a:p>
          <a:p>
            <a:pPr marL="742950" lvl="1" indent="-285750">
              <a:lnSpc>
                <a:spcPct val="150000"/>
              </a:lnSpc>
              <a:buFont typeface="Wingdings" panose="05000000000000000000" pitchFamily="2" charset="2"/>
              <a:buChar char="ü"/>
            </a:pPr>
            <a:r>
              <a:rPr lang="ru-RU" sz="1400" dirty="0"/>
              <a:t>опорных выпусков</a:t>
            </a:r>
          </a:p>
          <a:p>
            <a:pPr marL="1200150" lvl="2" indent="-285750">
              <a:lnSpc>
                <a:spcPct val="150000"/>
              </a:lnSpc>
              <a:buFont typeface="Wingdings" panose="05000000000000000000" pitchFamily="2" charset="2"/>
              <a:buChar char="q"/>
            </a:pPr>
            <a:r>
              <a:rPr lang="ru-RU" sz="1200" dirty="0"/>
              <a:t>волатильность, ликвидность, </a:t>
            </a:r>
            <a:r>
              <a:rPr lang="en-US" sz="1200" dirty="0"/>
              <a:t>free-float, </a:t>
            </a:r>
            <a:r>
              <a:rPr lang="ru-RU" sz="1200" dirty="0"/>
              <a:t>развитость рынка РЕПО и т.п.</a:t>
            </a:r>
          </a:p>
          <a:p>
            <a:pPr marL="171450" indent="-171450">
              <a:lnSpc>
                <a:spcPct val="150000"/>
              </a:lnSpc>
              <a:buFont typeface="Arial" panose="020B0604020202020204" pitchFamily="34" charset="0"/>
              <a:buChar char="•"/>
            </a:pPr>
            <a:endParaRPr lang="ru-RU" dirty="0" smtClean="0"/>
          </a:p>
          <a:p>
            <a:pPr marL="171450" indent="-171450">
              <a:lnSpc>
                <a:spcPct val="150000"/>
              </a:lnSpc>
              <a:buFont typeface="Arial" panose="020B0604020202020204" pitchFamily="34" charset="0"/>
              <a:buChar char="•"/>
            </a:pPr>
            <a:r>
              <a:rPr lang="ru-RU" dirty="0" smtClean="0"/>
              <a:t>Простая параметрическая </a:t>
            </a:r>
            <a:r>
              <a:rPr lang="ru-RU" dirty="0"/>
              <a:t>модель</a:t>
            </a:r>
          </a:p>
          <a:p>
            <a:pPr marL="742950" lvl="1" indent="-285750">
              <a:lnSpc>
                <a:spcPct val="150000"/>
              </a:lnSpc>
              <a:buFont typeface="Wingdings" panose="05000000000000000000" pitchFamily="2" charset="2"/>
              <a:buChar char="ü"/>
            </a:pPr>
            <a:r>
              <a:rPr lang="ru-RU" sz="1400" dirty="0"/>
              <a:t>к</a:t>
            </a:r>
            <a:r>
              <a:rPr lang="ru-RU" sz="1400" dirty="0" smtClean="0"/>
              <a:t>ривая легко воспроизводится по 13-ти параметрам</a:t>
            </a:r>
          </a:p>
          <a:p>
            <a:pPr marL="742950" lvl="1" indent="-285750">
              <a:lnSpc>
                <a:spcPct val="150000"/>
              </a:lnSpc>
              <a:buFont typeface="Wingdings" panose="05000000000000000000" pitchFamily="2" charset="2"/>
              <a:buChar char="ü"/>
            </a:pPr>
            <a:r>
              <a:rPr lang="ru-RU" sz="1400" dirty="0" smtClean="0"/>
              <a:t>наличие </a:t>
            </a:r>
            <a:r>
              <a:rPr lang="ru-RU" sz="1400" dirty="0"/>
              <a:t>истории с 15-минутными интервалами</a:t>
            </a:r>
          </a:p>
          <a:p>
            <a:pPr marL="742950" lvl="1" indent="-285750">
              <a:lnSpc>
                <a:spcPct val="150000"/>
              </a:lnSpc>
              <a:buFont typeface="Wingdings" panose="05000000000000000000" pitchFamily="2" charset="2"/>
              <a:buChar char="ü"/>
            </a:pPr>
            <a:r>
              <a:rPr lang="ru-RU" sz="1400" dirty="0" smtClean="0"/>
              <a:t>бесконечная гладкость</a:t>
            </a:r>
          </a:p>
          <a:p>
            <a:pPr marL="742950" lvl="1" indent="-285750">
              <a:lnSpc>
                <a:spcPct val="150000"/>
              </a:lnSpc>
              <a:buFont typeface="Wingdings" panose="05000000000000000000" pitchFamily="2" charset="2"/>
              <a:buChar char="ü"/>
            </a:pPr>
            <a:r>
              <a:rPr lang="ru-RU" sz="1400" dirty="0" smtClean="0"/>
              <a:t>увеличение «жёсткости» с выходом на горизонтальный уровень</a:t>
            </a:r>
          </a:p>
          <a:p>
            <a:pPr marL="742950" lvl="1" indent="-285750">
              <a:lnSpc>
                <a:spcPct val="150000"/>
              </a:lnSpc>
              <a:buFont typeface="Wingdings" panose="05000000000000000000" pitchFamily="2" charset="2"/>
              <a:buChar char="ü"/>
            </a:pPr>
            <a:r>
              <a:rPr lang="ru-RU" sz="1400" dirty="0" smtClean="0"/>
              <a:t>отсутствуют иные настройки, кроме плановых ежемесячных</a:t>
            </a:r>
          </a:p>
          <a:p>
            <a:pPr marL="742950" lvl="1" indent="-285750">
              <a:lnSpc>
                <a:spcPct val="150000"/>
              </a:lnSpc>
              <a:buFont typeface="Wingdings" panose="05000000000000000000" pitchFamily="2" charset="2"/>
              <a:buChar char="ü"/>
            </a:pPr>
            <a:endParaRPr lang="ru-RU" sz="800" dirty="0" smtClean="0"/>
          </a:p>
        </p:txBody>
      </p:sp>
    </p:spTree>
    <p:extLst>
      <p:ext uri="{BB962C8B-B14F-4D97-AF65-F5344CB8AC3E}">
        <p14:creationId xmlns:p14="http://schemas.microsoft.com/office/powerpoint/2010/main" val="378742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9E2B10B-2B5B-4D21-B621-3C15B0884A5E}" type="slidenum">
              <a:rPr lang="ru-RU" smtClean="0"/>
              <a:t>17</a:t>
            </a:fld>
            <a:endParaRPr lang="ru-RU"/>
          </a:p>
        </p:txBody>
      </p:sp>
      <p:sp>
        <p:nvSpPr>
          <p:cNvPr id="7" name="Заголовок 4"/>
          <p:cNvSpPr txBox="1">
            <a:spLocks/>
          </p:cNvSpPr>
          <p:nvPr/>
        </p:nvSpPr>
        <p:spPr bwMode="auto">
          <a:xfrm>
            <a:off x="1115616" y="1340768"/>
            <a:ext cx="6552728" cy="4536504"/>
          </a:xfrm>
          <a:prstGeom prst="rect">
            <a:avLst/>
          </a:prstGeom>
          <a:noFill/>
          <a:ln>
            <a:noFill/>
          </a:ln>
          <a:extLst/>
        </p:spPr>
        <p:txBody>
          <a:bodyPr numCol="2"/>
          <a:lstStyle>
            <a:lvl1pPr algn="ctr" defTabSz="457200" rtl="0" eaLnBrk="0" fontAlgn="base" hangingPunct="0">
              <a:spcBef>
                <a:spcPct val="0"/>
              </a:spcBef>
              <a:spcAft>
                <a:spcPct val="0"/>
              </a:spcAft>
              <a:defRPr sz="3400" b="1" i="0" kern="1200" baseline="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2pPr>
            <a:lvl3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3pPr>
            <a:lvl4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4pPr>
            <a:lvl5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5pPr>
            <a:lvl6pPr marL="457200" algn="l" defTabSz="457200" rtl="0" fontAlgn="base">
              <a:spcBef>
                <a:spcPct val="0"/>
              </a:spcBef>
              <a:spcAft>
                <a:spcPct val="0"/>
              </a:spcAft>
              <a:defRPr sz="3200" b="1">
                <a:solidFill>
                  <a:schemeClr val="tx1"/>
                </a:solidFill>
                <a:latin typeface="Arial" pitchFamily="34" charset="0"/>
                <a:ea typeface="ＭＳ Ｐゴシック" charset="-128"/>
              </a:defRPr>
            </a:lvl6pPr>
            <a:lvl7pPr marL="914400" algn="l" defTabSz="457200" rtl="0" fontAlgn="base">
              <a:spcBef>
                <a:spcPct val="0"/>
              </a:spcBef>
              <a:spcAft>
                <a:spcPct val="0"/>
              </a:spcAft>
              <a:defRPr sz="3200" b="1">
                <a:solidFill>
                  <a:schemeClr val="tx1"/>
                </a:solidFill>
                <a:latin typeface="Arial" pitchFamily="34" charset="0"/>
                <a:ea typeface="ＭＳ Ｐゴシック" charset="-128"/>
              </a:defRPr>
            </a:lvl7pPr>
            <a:lvl8pPr marL="1371600" algn="l" defTabSz="457200" rtl="0" fontAlgn="base">
              <a:spcBef>
                <a:spcPct val="0"/>
              </a:spcBef>
              <a:spcAft>
                <a:spcPct val="0"/>
              </a:spcAft>
              <a:defRPr sz="3200" b="1">
                <a:solidFill>
                  <a:schemeClr val="tx1"/>
                </a:solidFill>
                <a:latin typeface="Arial" pitchFamily="34" charset="0"/>
                <a:ea typeface="ＭＳ Ｐゴシック" charset="-128"/>
              </a:defRPr>
            </a:lvl8pPr>
            <a:lvl9pPr marL="1828800" algn="l" defTabSz="457200" rtl="0" fontAlgn="base">
              <a:spcBef>
                <a:spcPct val="0"/>
              </a:spcBef>
              <a:spcAft>
                <a:spcPct val="0"/>
              </a:spcAft>
              <a:defRPr sz="3200" b="1">
                <a:solidFill>
                  <a:schemeClr val="tx1"/>
                </a:solidFill>
                <a:latin typeface="Arial" pitchFamily="34" charset="0"/>
                <a:ea typeface="ＭＳ Ｐゴシック" charset="-128"/>
              </a:defRPr>
            </a:lvl9pPr>
          </a:lstStyle>
          <a:p>
            <a:pPr algn="l">
              <a:spcAft>
                <a:spcPts val="0"/>
              </a:spcAft>
              <a:defRPr/>
            </a:pPr>
            <a:r>
              <a:rPr lang="ru-RU" sz="1400" dirty="0" smtClean="0">
                <a:latin typeface="Verdana" pitchFamily="34" charset="0"/>
                <a:ea typeface="ＭＳ Ｐゴシック" pitchFamily="34" charset="-128"/>
              </a:rPr>
              <a:t>Александр Балабушкин</a:t>
            </a:r>
          </a:p>
          <a:p>
            <a:pPr algn="l">
              <a:spcAft>
                <a:spcPts val="0"/>
              </a:spcAft>
              <a:defRPr/>
            </a:pPr>
            <a:r>
              <a:rPr lang="en-US" sz="1400" b="0" u="sng" dirty="0" smtClean="0">
                <a:latin typeface="Verdana" pitchFamily="34" charset="0"/>
                <a:ea typeface="ＭＳ Ｐゴシック" pitchFamily="34" charset="-128"/>
              </a:rPr>
              <a:t>Aleksandr.Balabushkin@moex.com</a:t>
            </a:r>
            <a:r>
              <a:rPr lang="ru-RU" sz="1400" b="0" dirty="0" smtClean="0">
                <a:latin typeface="Verdana" pitchFamily="34" charset="0"/>
                <a:ea typeface="ＭＳ Ｐゴシック" pitchFamily="34" charset="-128"/>
              </a:rPr>
              <a:t/>
            </a:r>
            <a:br>
              <a:rPr lang="ru-RU" sz="1400" b="0" dirty="0" smtClean="0">
                <a:latin typeface="Verdana" pitchFamily="34" charset="0"/>
                <a:ea typeface="ＭＳ Ｐゴシック" pitchFamily="34" charset="-128"/>
              </a:rPr>
            </a:br>
            <a:r>
              <a:rPr lang="en-US" sz="1400" b="0" dirty="0" smtClean="0">
                <a:latin typeface="Verdana" pitchFamily="34" charset="0"/>
                <a:ea typeface="ＭＳ Ｐゴシック" pitchFamily="34" charset="-128"/>
              </a:rPr>
              <a:t>T</a:t>
            </a:r>
            <a:r>
              <a:rPr lang="ru-RU" sz="1400" b="0" dirty="0" smtClean="0">
                <a:latin typeface="Verdana" pitchFamily="34" charset="0"/>
                <a:ea typeface="ＭＳ Ｐゴシック" pitchFamily="34" charset="-128"/>
              </a:rPr>
              <a:t>ел</a:t>
            </a:r>
            <a:r>
              <a:rPr lang="en-US" sz="1400" b="0" dirty="0" smtClean="0">
                <a:latin typeface="Verdana" pitchFamily="34" charset="0"/>
                <a:ea typeface="ＭＳ Ｐゴシック" pitchFamily="34" charset="-128"/>
              </a:rPr>
              <a:t>. +7-495-363-3232 </a:t>
            </a:r>
            <a:r>
              <a:rPr lang="ru-RU" sz="1400" b="0" dirty="0" smtClean="0">
                <a:latin typeface="Verdana" pitchFamily="34" charset="0"/>
                <a:ea typeface="ＭＳ Ｐゴシック" pitchFamily="34" charset="-128"/>
              </a:rPr>
              <a:t>(3001)</a:t>
            </a:r>
            <a:endParaRPr lang="ru-RU" sz="1400" b="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endParaRPr lang="en-US" sz="1400" dirty="0" smtClean="0">
              <a:latin typeface="Verdana" pitchFamily="34" charset="0"/>
              <a:ea typeface="ＭＳ Ｐゴシック" pitchFamily="34" charset="-128"/>
            </a:endParaRPr>
          </a:p>
          <a:p>
            <a:pPr algn="l">
              <a:spcAft>
                <a:spcPts val="0"/>
              </a:spcAft>
              <a:defRPr/>
            </a:pPr>
            <a:endParaRPr lang="en-US" sz="1400" dirty="0">
              <a:latin typeface="Verdana" pitchFamily="34" charset="0"/>
              <a:ea typeface="ＭＳ Ｐゴシック" pitchFamily="34" charset="-128"/>
            </a:endParaRPr>
          </a:p>
          <a:p>
            <a:pPr algn="l">
              <a:spcAft>
                <a:spcPts val="0"/>
              </a:spcAft>
              <a:defRPr/>
            </a:pPr>
            <a:endParaRPr lang="en-US" sz="1400" dirty="0" smtClean="0">
              <a:latin typeface="Verdana" pitchFamily="34" charset="0"/>
              <a:ea typeface="ＭＳ Ｐゴシック" pitchFamily="34" charset="-128"/>
            </a:endParaRPr>
          </a:p>
          <a:p>
            <a:pPr algn="l">
              <a:spcAft>
                <a:spcPts val="0"/>
              </a:spcAft>
              <a:defRPr/>
            </a:pPr>
            <a:endParaRPr lang="ru-RU" sz="1400" dirty="0">
              <a:latin typeface="Verdana" pitchFamily="34" charset="0"/>
              <a:ea typeface="ＭＳ Ｐゴシック" pitchFamily="34" charset="-128"/>
            </a:endParaRPr>
          </a:p>
          <a:p>
            <a:pPr algn="l">
              <a:spcAft>
                <a:spcPts val="0"/>
              </a:spcAft>
              <a:defRPr/>
            </a:pPr>
            <a:r>
              <a:rPr lang="ru-RU" sz="1400" dirty="0" smtClean="0">
                <a:latin typeface="Verdana" pitchFamily="34" charset="0"/>
                <a:ea typeface="ＭＳ Ｐゴシック" pitchFamily="34" charset="-128"/>
              </a:rPr>
              <a:t>Константин Дятлов</a:t>
            </a:r>
          </a:p>
          <a:p>
            <a:pPr algn="l">
              <a:spcAft>
                <a:spcPts val="0"/>
              </a:spcAft>
              <a:defRPr/>
            </a:pPr>
            <a:r>
              <a:rPr lang="en-US" sz="1400" b="0" u="sng" dirty="0">
                <a:latin typeface="Verdana" pitchFamily="34" charset="0"/>
                <a:ea typeface="ＭＳ Ｐゴシック" pitchFamily="34" charset="-128"/>
              </a:rPr>
              <a:t>Konstantin.Dyatlov.moex.com</a:t>
            </a:r>
          </a:p>
          <a:p>
            <a:pPr algn="l">
              <a:spcAft>
                <a:spcPts val="0"/>
              </a:spcAft>
              <a:defRPr/>
            </a:pPr>
            <a:r>
              <a:rPr lang="en-US" sz="1400" b="0" dirty="0">
                <a:latin typeface="Verdana" pitchFamily="34" charset="0"/>
                <a:ea typeface="ＭＳ Ｐゴシック" pitchFamily="34" charset="-128"/>
              </a:rPr>
              <a:t>T</a:t>
            </a:r>
            <a:r>
              <a:rPr lang="ru-RU" sz="1400" b="0" dirty="0">
                <a:latin typeface="Verdana" pitchFamily="34" charset="0"/>
                <a:ea typeface="ＭＳ Ｐゴシック" pitchFamily="34" charset="-128"/>
              </a:rPr>
              <a:t>ел</a:t>
            </a:r>
            <a:r>
              <a:rPr lang="en-US" sz="1400" b="0" dirty="0">
                <a:latin typeface="Verdana" pitchFamily="34" charset="0"/>
                <a:ea typeface="ＭＳ Ｐゴシック" pitchFamily="34" charset="-128"/>
              </a:rPr>
              <a:t>. +7-495-363-3232 </a:t>
            </a:r>
            <a:r>
              <a:rPr lang="ru-RU" sz="1400" b="0" dirty="0" smtClean="0">
                <a:latin typeface="Verdana" pitchFamily="34" charset="0"/>
                <a:ea typeface="ＭＳ Ｐゴシック" pitchFamily="34" charset="-128"/>
              </a:rPr>
              <a:t>(</a:t>
            </a:r>
            <a:r>
              <a:rPr lang="en-US" sz="1400" b="0" dirty="0" smtClean="0">
                <a:latin typeface="Verdana" pitchFamily="34" charset="0"/>
                <a:ea typeface="ＭＳ Ｐゴシック" pitchFamily="34" charset="-128"/>
              </a:rPr>
              <a:t>1454</a:t>
            </a:r>
            <a:r>
              <a:rPr lang="ru-RU" sz="1400" b="0" dirty="0" smtClean="0">
                <a:latin typeface="Verdana" pitchFamily="34" charset="0"/>
                <a:ea typeface="ＭＳ Ｐゴシック" pitchFamily="34" charset="-128"/>
              </a:rPr>
              <a:t>)</a:t>
            </a:r>
            <a:endParaRPr lang="ru-RU" sz="1400" b="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endParaRPr lang="en-US" sz="1400" dirty="0" smtClean="0">
              <a:latin typeface="Verdana" pitchFamily="34" charset="0"/>
              <a:ea typeface="ＭＳ Ｐゴシック" pitchFamily="34" charset="-128"/>
            </a:endParaRPr>
          </a:p>
          <a:p>
            <a:pPr algn="l">
              <a:spcAft>
                <a:spcPts val="0"/>
              </a:spcAft>
              <a:defRPr/>
            </a:pPr>
            <a:endParaRPr lang="en-US" sz="1400" dirty="0">
              <a:latin typeface="Verdana" pitchFamily="34" charset="0"/>
              <a:ea typeface="ＭＳ Ｐゴシック" pitchFamily="34" charset="-128"/>
            </a:endParaRPr>
          </a:p>
          <a:p>
            <a:pPr algn="l">
              <a:spcAft>
                <a:spcPts val="0"/>
              </a:spcAft>
              <a:defRPr/>
            </a:pPr>
            <a:endParaRPr lang="ru-RU" sz="140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r>
              <a:rPr lang="ru-RU" sz="1400" dirty="0" smtClean="0">
                <a:latin typeface="Verdana" pitchFamily="34" charset="0"/>
                <a:ea typeface="ＭＳ Ｐゴシック" pitchFamily="34" charset="-128"/>
              </a:rPr>
              <a:t>Сергей Голованев</a:t>
            </a:r>
          </a:p>
          <a:p>
            <a:pPr algn="l">
              <a:spcAft>
                <a:spcPts val="0"/>
              </a:spcAft>
              <a:defRPr/>
            </a:pPr>
            <a:r>
              <a:rPr lang="en-US" sz="1400" b="0" u="sng" dirty="0" smtClean="0">
                <a:latin typeface="Verdana" pitchFamily="34" charset="0"/>
                <a:ea typeface="ＭＳ Ｐゴシック" pitchFamily="34" charset="-128"/>
                <a:hlinkClick r:id="rId3"/>
              </a:rPr>
              <a:t>Sergey.Golovanev@moex.com</a:t>
            </a:r>
            <a:endParaRPr lang="ru-RU" sz="1400" b="0" u="sng" dirty="0" smtClean="0">
              <a:latin typeface="Verdana" pitchFamily="34" charset="0"/>
              <a:ea typeface="ＭＳ Ｐゴシック" pitchFamily="34" charset="-128"/>
            </a:endParaRPr>
          </a:p>
          <a:p>
            <a:pPr algn="l">
              <a:spcAft>
                <a:spcPts val="0"/>
              </a:spcAft>
              <a:defRPr/>
            </a:pPr>
            <a:r>
              <a:rPr lang="en-US" sz="1400" b="0" dirty="0" smtClean="0">
                <a:latin typeface="Verdana" pitchFamily="34" charset="0"/>
                <a:ea typeface="ＭＳ Ｐゴシック" pitchFamily="34" charset="-128"/>
              </a:rPr>
              <a:t>T</a:t>
            </a:r>
            <a:r>
              <a:rPr lang="ru-RU" sz="1400" b="0" dirty="0" smtClean="0">
                <a:latin typeface="Verdana" pitchFamily="34" charset="0"/>
                <a:ea typeface="ＭＳ Ｐゴシック" pitchFamily="34" charset="-128"/>
              </a:rPr>
              <a:t>ел</a:t>
            </a:r>
            <a:r>
              <a:rPr lang="en-US" sz="1400" b="0" dirty="0" smtClean="0">
                <a:latin typeface="Verdana" pitchFamily="34" charset="0"/>
                <a:ea typeface="ＭＳ Ｐゴシック" pitchFamily="34" charset="-128"/>
              </a:rPr>
              <a:t>. +7-495-363-3232 </a:t>
            </a:r>
            <a:r>
              <a:rPr lang="ru-RU" sz="1400" b="0" dirty="0" smtClean="0">
                <a:latin typeface="Verdana" pitchFamily="34" charset="0"/>
                <a:ea typeface="ＭＳ Ｐゴシック" pitchFamily="34" charset="-128"/>
              </a:rPr>
              <a:t>(</a:t>
            </a:r>
            <a:r>
              <a:rPr lang="en-US" sz="1400" b="0" dirty="0" smtClean="0">
                <a:latin typeface="Verdana" pitchFamily="34" charset="0"/>
                <a:ea typeface="ＭＳ Ｐゴシック" pitchFamily="34" charset="-128"/>
              </a:rPr>
              <a:t>2</a:t>
            </a:r>
            <a:r>
              <a:rPr lang="ru-RU" sz="1400" b="0" dirty="0" smtClean="0">
                <a:latin typeface="Verdana" pitchFamily="34" charset="0"/>
                <a:ea typeface="ＭＳ Ｐゴシック" pitchFamily="34" charset="-128"/>
              </a:rPr>
              <a:t>5046)</a:t>
            </a:r>
            <a:r>
              <a:rPr lang="ru-RU" sz="1400" dirty="0" smtClean="0">
                <a:latin typeface="Verdana" pitchFamily="34" charset="0"/>
                <a:ea typeface="ＭＳ Ｐゴシック" pitchFamily="34" charset="-128"/>
              </a:rPr>
              <a:t/>
            </a:r>
            <a:br>
              <a:rPr lang="ru-RU" sz="1400" dirty="0" smtClean="0">
                <a:latin typeface="Verdana" pitchFamily="34" charset="0"/>
                <a:ea typeface="ＭＳ Ｐゴシック" pitchFamily="34" charset="-128"/>
              </a:rPr>
            </a:br>
            <a:endParaRPr lang="ru-RU" sz="1400" dirty="0" smtClean="0">
              <a:latin typeface="Verdana" pitchFamily="34" charset="0"/>
              <a:ea typeface="ＭＳ Ｐゴシック" pitchFamily="34" charset="-128"/>
            </a:endParaRPr>
          </a:p>
          <a:p>
            <a:pPr marL="712788" algn="l">
              <a:spcAft>
                <a:spcPts val="3000"/>
              </a:spcAft>
              <a:defRPr/>
            </a:pPr>
            <a:endParaRPr lang="ru-RU" sz="1600" dirty="0" smtClean="0">
              <a:latin typeface="Verdana" pitchFamily="34" charset="0"/>
              <a:ea typeface="ＭＳ Ｐゴシック" pitchFamily="34" charset="-128"/>
            </a:endParaRPr>
          </a:p>
        </p:txBody>
      </p:sp>
      <p:sp>
        <p:nvSpPr>
          <p:cNvPr id="8" name="TextBox 2"/>
          <p:cNvSpPr txBox="1">
            <a:spLocks noChangeArrowheads="1"/>
          </p:cNvSpPr>
          <p:nvPr/>
        </p:nvSpPr>
        <p:spPr bwMode="auto">
          <a:xfrm>
            <a:off x="922714" y="404664"/>
            <a:ext cx="2392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ru-RU" altLang="ru-RU" b="1" dirty="0" smtClean="0">
                <a:solidFill>
                  <a:srgbClr val="C00000"/>
                </a:solidFill>
                <a:latin typeface="Verdana" pitchFamily="34" charset="0"/>
              </a:rPr>
              <a:t>Рабочая группа</a:t>
            </a:r>
            <a:r>
              <a:rPr lang="en-US" altLang="ru-RU" b="1" dirty="0" smtClean="0">
                <a:solidFill>
                  <a:srgbClr val="C00000"/>
                </a:solidFill>
                <a:latin typeface="Verdana" pitchFamily="34" charset="0"/>
              </a:rPr>
              <a:t>:</a:t>
            </a:r>
            <a:endParaRPr lang="en-US" altLang="ru-RU" b="1" dirty="0">
              <a:solidFill>
                <a:srgbClr val="C00000"/>
              </a:solidFill>
              <a:latin typeface="Verdana" pitchFamily="34" charset="0"/>
            </a:endParaRPr>
          </a:p>
        </p:txBody>
      </p:sp>
      <p:sp>
        <p:nvSpPr>
          <p:cNvPr id="9" name="Заголовок 4"/>
          <p:cNvSpPr txBox="1">
            <a:spLocks/>
          </p:cNvSpPr>
          <p:nvPr/>
        </p:nvSpPr>
        <p:spPr bwMode="auto">
          <a:xfrm>
            <a:off x="5220072" y="1340768"/>
            <a:ext cx="6552728" cy="5112568"/>
          </a:xfrm>
          <a:prstGeom prst="rect">
            <a:avLst/>
          </a:prstGeom>
          <a:noFill/>
          <a:ln>
            <a:noFill/>
          </a:ln>
          <a:extLst/>
        </p:spPr>
        <p:txBody>
          <a:bodyPr numCol="2"/>
          <a:lstStyle>
            <a:lvl1pPr algn="ctr" defTabSz="457200" rtl="0" eaLnBrk="0" fontAlgn="base" hangingPunct="0">
              <a:spcBef>
                <a:spcPct val="0"/>
              </a:spcBef>
              <a:spcAft>
                <a:spcPct val="0"/>
              </a:spcAft>
              <a:defRPr sz="3400" b="1" i="0" kern="1200" baseline="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2pPr>
            <a:lvl3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3pPr>
            <a:lvl4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4pPr>
            <a:lvl5pPr algn="l" defTabSz="457200" rtl="0" eaLnBrk="0" fontAlgn="base" hangingPunct="0">
              <a:spcBef>
                <a:spcPct val="0"/>
              </a:spcBef>
              <a:spcAft>
                <a:spcPct val="0"/>
              </a:spcAft>
              <a:defRPr sz="3200" b="1">
                <a:solidFill>
                  <a:schemeClr val="tx1"/>
                </a:solidFill>
                <a:latin typeface="Arial" pitchFamily="34" charset="0"/>
                <a:ea typeface="ＭＳ Ｐゴシック" charset="-128"/>
                <a:cs typeface="Arial" charset="0"/>
              </a:defRPr>
            </a:lvl5pPr>
            <a:lvl6pPr marL="457200" algn="l" defTabSz="457200" rtl="0" fontAlgn="base">
              <a:spcBef>
                <a:spcPct val="0"/>
              </a:spcBef>
              <a:spcAft>
                <a:spcPct val="0"/>
              </a:spcAft>
              <a:defRPr sz="3200" b="1">
                <a:solidFill>
                  <a:schemeClr val="tx1"/>
                </a:solidFill>
                <a:latin typeface="Arial" pitchFamily="34" charset="0"/>
                <a:ea typeface="ＭＳ Ｐゴシック" charset="-128"/>
              </a:defRPr>
            </a:lvl6pPr>
            <a:lvl7pPr marL="914400" algn="l" defTabSz="457200" rtl="0" fontAlgn="base">
              <a:spcBef>
                <a:spcPct val="0"/>
              </a:spcBef>
              <a:spcAft>
                <a:spcPct val="0"/>
              </a:spcAft>
              <a:defRPr sz="3200" b="1">
                <a:solidFill>
                  <a:schemeClr val="tx1"/>
                </a:solidFill>
                <a:latin typeface="Arial" pitchFamily="34" charset="0"/>
                <a:ea typeface="ＭＳ Ｐゴシック" charset="-128"/>
              </a:defRPr>
            </a:lvl7pPr>
            <a:lvl8pPr marL="1371600" algn="l" defTabSz="457200" rtl="0" fontAlgn="base">
              <a:spcBef>
                <a:spcPct val="0"/>
              </a:spcBef>
              <a:spcAft>
                <a:spcPct val="0"/>
              </a:spcAft>
              <a:defRPr sz="3200" b="1">
                <a:solidFill>
                  <a:schemeClr val="tx1"/>
                </a:solidFill>
                <a:latin typeface="Arial" pitchFamily="34" charset="0"/>
                <a:ea typeface="ＭＳ Ｐゴシック" charset="-128"/>
              </a:defRPr>
            </a:lvl8pPr>
            <a:lvl9pPr marL="1828800" algn="l" defTabSz="457200" rtl="0" fontAlgn="base">
              <a:spcBef>
                <a:spcPct val="0"/>
              </a:spcBef>
              <a:spcAft>
                <a:spcPct val="0"/>
              </a:spcAft>
              <a:defRPr sz="3200" b="1">
                <a:solidFill>
                  <a:schemeClr val="tx1"/>
                </a:solidFill>
                <a:latin typeface="Arial" pitchFamily="34" charset="0"/>
                <a:ea typeface="ＭＳ Ｐゴシック" charset="-128"/>
              </a:defRPr>
            </a:lvl9pPr>
          </a:lstStyle>
          <a:p>
            <a:pPr algn="l">
              <a:spcAft>
                <a:spcPts val="0"/>
              </a:spcAft>
              <a:defRPr/>
            </a:pPr>
            <a:r>
              <a:rPr lang="ru-RU" sz="1400" dirty="0" smtClean="0">
                <a:latin typeface="Verdana" pitchFamily="34" charset="0"/>
                <a:ea typeface="ＭＳ Ｐゴシック" pitchFamily="34" charset="-128"/>
              </a:rPr>
              <a:t>Георгий Гамбаров</a:t>
            </a:r>
          </a:p>
          <a:p>
            <a:pPr algn="l">
              <a:spcAft>
                <a:spcPts val="0"/>
              </a:spcAft>
              <a:defRPr/>
            </a:pPr>
            <a:r>
              <a:rPr lang="en-US" sz="1400" b="0" u="sng" dirty="0" smtClean="0">
                <a:latin typeface="Verdana" pitchFamily="34" charset="0"/>
                <a:ea typeface="ＭＳ Ｐゴシック" pitchFamily="34" charset="-128"/>
              </a:rPr>
              <a:t>GambarovGM@cbr.ru</a:t>
            </a:r>
            <a:r>
              <a:rPr lang="ru-RU" sz="1400" b="0" dirty="0" smtClean="0">
                <a:latin typeface="Verdana" pitchFamily="34" charset="0"/>
                <a:ea typeface="ＭＳ Ｐゴシック" pitchFamily="34" charset="-128"/>
              </a:rPr>
              <a:t/>
            </a:r>
            <a:br>
              <a:rPr lang="ru-RU" sz="1400" b="0" dirty="0" smtClean="0">
                <a:latin typeface="Verdana" pitchFamily="34" charset="0"/>
                <a:ea typeface="ＭＳ Ｐゴシック" pitchFamily="34" charset="-128"/>
              </a:rPr>
            </a:br>
            <a:endParaRPr lang="ru-RU" sz="1400" b="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endParaRPr lang="ru-RU" sz="1400" dirty="0">
              <a:latin typeface="Verdana" pitchFamily="34" charset="0"/>
              <a:ea typeface="ＭＳ Ｐゴシック" pitchFamily="34" charset="-128"/>
            </a:endParaRPr>
          </a:p>
          <a:p>
            <a:pPr algn="l">
              <a:spcAft>
                <a:spcPts val="0"/>
              </a:spcAft>
              <a:defRPr/>
            </a:pPr>
            <a:endParaRPr lang="en-US" sz="1400" dirty="0" smtClean="0">
              <a:latin typeface="Verdana" pitchFamily="34" charset="0"/>
              <a:ea typeface="ＭＳ Ｐゴシック" pitchFamily="34" charset="-128"/>
            </a:endParaRPr>
          </a:p>
          <a:p>
            <a:pPr algn="l">
              <a:spcAft>
                <a:spcPts val="0"/>
              </a:spcAft>
              <a:defRPr/>
            </a:pPr>
            <a:endParaRPr lang="en-US" sz="1400" dirty="0">
              <a:latin typeface="Verdana" pitchFamily="34" charset="0"/>
              <a:ea typeface="ＭＳ Ｐゴシック" pitchFamily="34" charset="-128"/>
            </a:endParaRPr>
          </a:p>
          <a:p>
            <a:pPr algn="l">
              <a:spcAft>
                <a:spcPts val="0"/>
              </a:spcAft>
              <a:defRPr/>
            </a:pPr>
            <a:endParaRPr lang="en-US" sz="1400" dirty="0" smtClean="0">
              <a:latin typeface="Verdana" pitchFamily="34" charset="0"/>
              <a:ea typeface="ＭＳ Ｐゴシック" pitchFamily="34" charset="-128"/>
            </a:endParaRPr>
          </a:p>
          <a:p>
            <a:pPr algn="l">
              <a:spcAft>
                <a:spcPts val="0"/>
              </a:spcAft>
              <a:defRPr/>
            </a:pPr>
            <a:r>
              <a:rPr lang="ru-RU" sz="1400" dirty="0" smtClean="0">
                <a:latin typeface="Verdana" pitchFamily="34" charset="0"/>
                <a:ea typeface="ＭＳ Ｐゴシック" pitchFamily="34" charset="-128"/>
              </a:rPr>
              <a:t>Михаил Моисеев</a:t>
            </a:r>
            <a:endParaRPr lang="ru-RU" sz="1400" dirty="0">
              <a:latin typeface="Verdana" pitchFamily="34" charset="0"/>
              <a:ea typeface="ＭＳ Ｐゴシック" pitchFamily="34" charset="-128"/>
            </a:endParaRPr>
          </a:p>
          <a:p>
            <a:pPr algn="l">
              <a:spcAft>
                <a:spcPts val="0"/>
              </a:spcAft>
              <a:defRPr/>
            </a:pPr>
            <a:r>
              <a:rPr lang="en-US" sz="1400" b="0" u="sng" dirty="0" smtClean="0">
                <a:latin typeface="Verdana" pitchFamily="34" charset="0"/>
                <a:ea typeface="ＭＳ Ｐゴシック" pitchFamily="34" charset="-128"/>
                <a:hlinkClick r:id="rId4"/>
              </a:rPr>
              <a:t>Mikhail.Moiseev@moex.com</a:t>
            </a:r>
            <a:endParaRPr lang="ru-RU" sz="1400" b="0" u="sng" dirty="0">
              <a:latin typeface="Verdana" pitchFamily="34" charset="0"/>
              <a:ea typeface="ＭＳ Ｐゴシック" pitchFamily="34" charset="-128"/>
            </a:endParaRPr>
          </a:p>
          <a:p>
            <a:pPr algn="l">
              <a:spcAft>
                <a:spcPts val="0"/>
              </a:spcAft>
              <a:defRPr/>
            </a:pPr>
            <a:r>
              <a:rPr lang="en-US" sz="1400" b="0" dirty="0">
                <a:latin typeface="Verdana" pitchFamily="34" charset="0"/>
                <a:ea typeface="ＭＳ Ｐゴシック" pitchFamily="34" charset="-128"/>
              </a:rPr>
              <a:t>T</a:t>
            </a:r>
            <a:r>
              <a:rPr lang="ru-RU" sz="1400" b="0" dirty="0">
                <a:latin typeface="Verdana" pitchFamily="34" charset="0"/>
                <a:ea typeface="ＭＳ Ｐゴシック" pitchFamily="34" charset="-128"/>
              </a:rPr>
              <a:t>ел</a:t>
            </a:r>
            <a:r>
              <a:rPr lang="en-US" sz="1400" b="0" dirty="0">
                <a:latin typeface="Verdana" pitchFamily="34" charset="0"/>
                <a:ea typeface="ＭＳ Ｐゴシック" pitchFamily="34" charset="-128"/>
              </a:rPr>
              <a:t>. +7-495-363-3232 </a:t>
            </a:r>
            <a:r>
              <a:rPr lang="ru-RU" sz="1400" b="0" dirty="0" smtClean="0">
                <a:latin typeface="Verdana" pitchFamily="34" charset="0"/>
                <a:ea typeface="ＭＳ Ｐゴシック" pitchFamily="34" charset="-128"/>
              </a:rPr>
              <a:t>(</a:t>
            </a:r>
            <a:r>
              <a:rPr lang="en-US" sz="1400" b="0" dirty="0" smtClean="0">
                <a:latin typeface="Verdana" pitchFamily="34" charset="0"/>
                <a:ea typeface="ＭＳ Ｐゴシック" pitchFamily="34" charset="-128"/>
              </a:rPr>
              <a:t>1256</a:t>
            </a:r>
            <a:r>
              <a:rPr lang="ru-RU" sz="1400" b="0" dirty="0" smtClean="0">
                <a:latin typeface="Verdana" pitchFamily="34" charset="0"/>
                <a:ea typeface="ＭＳ Ｐゴシック" pitchFamily="34" charset="-128"/>
              </a:rPr>
              <a:t>)</a:t>
            </a:r>
            <a:r>
              <a:rPr lang="ru-RU" sz="1400" dirty="0">
                <a:latin typeface="Verdana" pitchFamily="34" charset="0"/>
                <a:ea typeface="ＭＳ Ｐゴシック" pitchFamily="34" charset="-128"/>
              </a:rPr>
              <a:t/>
            </a:r>
            <a:br>
              <a:rPr lang="ru-RU" sz="1400" dirty="0">
                <a:latin typeface="Verdana" pitchFamily="34" charset="0"/>
                <a:ea typeface="ＭＳ Ｐゴシック" pitchFamily="34" charset="-128"/>
              </a:rPr>
            </a:br>
            <a:endParaRPr lang="ru-RU" sz="1400" dirty="0">
              <a:latin typeface="Verdana" pitchFamily="34" charset="0"/>
              <a:ea typeface="ＭＳ Ｐゴシック" pitchFamily="34" charset="-128"/>
            </a:endParaRPr>
          </a:p>
          <a:p>
            <a:pPr algn="l">
              <a:spcAft>
                <a:spcPts val="0"/>
              </a:spcAft>
              <a:defRPr/>
            </a:pPr>
            <a:endParaRPr lang="en-US" sz="140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endParaRPr lang="ru-RU" sz="1400" dirty="0">
              <a:latin typeface="Verdana" pitchFamily="34" charset="0"/>
              <a:ea typeface="ＭＳ Ｐゴシック" pitchFamily="34" charset="-128"/>
            </a:endParaRPr>
          </a:p>
          <a:p>
            <a:pPr algn="l">
              <a:spcAft>
                <a:spcPts val="0"/>
              </a:spcAft>
              <a:defRPr/>
            </a:pPr>
            <a:endParaRPr lang="ru-RU" sz="1400" dirty="0" smtClean="0">
              <a:latin typeface="Verdana" pitchFamily="34" charset="0"/>
              <a:ea typeface="ＭＳ Ｐゴシック" pitchFamily="34" charset="-128"/>
            </a:endParaRPr>
          </a:p>
          <a:p>
            <a:pPr algn="l">
              <a:spcAft>
                <a:spcPts val="0"/>
              </a:spcAft>
              <a:defRPr/>
            </a:pPr>
            <a:r>
              <a:rPr lang="ru-RU" sz="1400" dirty="0">
                <a:latin typeface="Verdana" pitchFamily="34" charset="0"/>
                <a:ea typeface="ＭＳ Ｐゴシック" pitchFamily="34" charset="-128"/>
              </a:rPr>
              <a:t>Д</a:t>
            </a:r>
            <a:r>
              <a:rPr lang="ru-RU" sz="1400" dirty="0" smtClean="0">
                <a:latin typeface="Verdana" pitchFamily="34" charset="0"/>
                <a:ea typeface="ＭＳ Ｐゴシック" pitchFamily="34" charset="-128"/>
              </a:rPr>
              <a:t>енис Губин</a:t>
            </a:r>
          </a:p>
          <a:p>
            <a:pPr algn="l">
              <a:spcAft>
                <a:spcPts val="0"/>
              </a:spcAft>
              <a:defRPr/>
            </a:pPr>
            <a:r>
              <a:rPr lang="en-US" sz="1400" b="0" u="sng" dirty="0" smtClean="0">
                <a:latin typeface="Verdana" pitchFamily="34" charset="0"/>
                <a:ea typeface="ＭＳ Ｐゴシック" pitchFamily="34" charset="-128"/>
                <a:hlinkClick r:id="rId3"/>
              </a:rPr>
              <a:t>Denis.Gubin@moex.com</a:t>
            </a:r>
            <a:endParaRPr lang="ru-RU" sz="1400" b="0" u="sng" dirty="0" smtClean="0">
              <a:latin typeface="Verdana" pitchFamily="34" charset="0"/>
              <a:ea typeface="ＭＳ Ｐゴシック" pitchFamily="34" charset="-128"/>
            </a:endParaRPr>
          </a:p>
          <a:p>
            <a:pPr algn="l">
              <a:spcAft>
                <a:spcPts val="0"/>
              </a:spcAft>
              <a:defRPr/>
            </a:pPr>
            <a:r>
              <a:rPr lang="en-US" sz="1400" b="0" dirty="0" smtClean="0">
                <a:latin typeface="Verdana" pitchFamily="34" charset="0"/>
                <a:ea typeface="ＭＳ Ｐゴシック" pitchFamily="34" charset="-128"/>
              </a:rPr>
              <a:t>T</a:t>
            </a:r>
            <a:r>
              <a:rPr lang="ru-RU" sz="1400" b="0" dirty="0" smtClean="0">
                <a:latin typeface="Verdana" pitchFamily="34" charset="0"/>
                <a:ea typeface="ＭＳ Ｐゴシック" pitchFamily="34" charset="-128"/>
              </a:rPr>
              <a:t>ел</a:t>
            </a:r>
            <a:r>
              <a:rPr lang="en-US" sz="1400" b="0" dirty="0" smtClean="0">
                <a:latin typeface="Verdana" pitchFamily="34" charset="0"/>
                <a:ea typeface="ＭＳ Ｐゴシック" pitchFamily="34" charset="-128"/>
              </a:rPr>
              <a:t>. +7-495-363-3232 </a:t>
            </a:r>
            <a:r>
              <a:rPr lang="ru-RU" sz="1400" b="0" dirty="0" smtClean="0">
                <a:latin typeface="Verdana" pitchFamily="34" charset="0"/>
                <a:ea typeface="ＭＳ Ｐゴシック" pitchFamily="34" charset="-128"/>
              </a:rPr>
              <a:t>(</a:t>
            </a:r>
            <a:r>
              <a:rPr lang="en-US" sz="1400" b="0" dirty="0" smtClean="0">
                <a:latin typeface="Verdana" pitchFamily="34" charset="0"/>
                <a:ea typeface="ＭＳ Ｐゴシック" pitchFamily="34" charset="-128"/>
              </a:rPr>
              <a:t>2</a:t>
            </a:r>
            <a:r>
              <a:rPr lang="ru-RU" sz="1400" b="0" dirty="0" smtClean="0">
                <a:latin typeface="Verdana" pitchFamily="34" charset="0"/>
                <a:ea typeface="ＭＳ Ｐゴシック" pitchFamily="34" charset="-128"/>
              </a:rPr>
              <a:t>506</a:t>
            </a:r>
            <a:r>
              <a:rPr lang="en-US" sz="1400" b="0" dirty="0" smtClean="0">
                <a:latin typeface="Verdana" pitchFamily="34" charset="0"/>
                <a:ea typeface="ＭＳ Ｐゴシック" pitchFamily="34" charset="-128"/>
              </a:rPr>
              <a:t>8</a:t>
            </a:r>
            <a:r>
              <a:rPr lang="ru-RU" sz="1400" b="0" dirty="0" smtClean="0">
                <a:latin typeface="Verdana" pitchFamily="34" charset="0"/>
                <a:ea typeface="ＭＳ Ｐゴシック" pitchFamily="34" charset="-128"/>
              </a:rPr>
              <a:t>)</a:t>
            </a:r>
            <a:r>
              <a:rPr lang="ru-RU" sz="1400" dirty="0" smtClean="0">
                <a:latin typeface="Verdana" pitchFamily="34" charset="0"/>
                <a:ea typeface="ＭＳ Ｐゴシック" pitchFamily="34" charset="-128"/>
              </a:rPr>
              <a:t/>
            </a:r>
            <a:br>
              <a:rPr lang="ru-RU" sz="1400" dirty="0" smtClean="0">
                <a:latin typeface="Verdana" pitchFamily="34" charset="0"/>
                <a:ea typeface="ＭＳ Ｐゴシック" pitchFamily="34" charset="-128"/>
              </a:rPr>
            </a:br>
            <a:endParaRPr lang="ru-RU" sz="1400" dirty="0" smtClean="0">
              <a:latin typeface="Verdana" pitchFamily="34" charset="0"/>
              <a:ea typeface="ＭＳ Ｐゴシック" pitchFamily="34" charset="-128"/>
            </a:endParaRPr>
          </a:p>
          <a:p>
            <a:pPr marL="712788" algn="l">
              <a:spcAft>
                <a:spcPts val="3000"/>
              </a:spcAft>
              <a:defRPr/>
            </a:pPr>
            <a:endParaRPr lang="ru-RU" sz="1600" dirty="0" smtClean="0">
              <a:latin typeface="Verdana" pitchFamily="34" charset="0"/>
              <a:ea typeface="ＭＳ Ｐゴシック" pitchFamily="34" charset="-128"/>
            </a:endParaRPr>
          </a:p>
        </p:txBody>
      </p:sp>
    </p:spTree>
    <p:extLst>
      <p:ext uri="{BB962C8B-B14F-4D97-AF65-F5344CB8AC3E}">
        <p14:creationId xmlns:p14="http://schemas.microsoft.com/office/powerpoint/2010/main" val="4189354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400" dirty="0" smtClean="0">
                <a:latin typeface="Tahoma" pitchFamily="34" charset="0"/>
                <a:ea typeface="Tahoma" pitchFamily="34" charset="0"/>
                <a:cs typeface="Tahoma" pitchFamily="34" charset="0"/>
              </a:rPr>
              <a:t>РАСКРЫТИЕ ИНФОРМАЦИИ</a:t>
            </a:r>
            <a:endParaRPr lang="ru-RU" sz="2400" dirty="0">
              <a:latin typeface="Tahoma" pitchFamily="34" charset="0"/>
              <a:ea typeface="Tahoma" pitchFamily="34" charset="0"/>
              <a:cs typeface="Tahoma" pitchFamily="34" charset="0"/>
            </a:endParaRPr>
          </a:p>
        </p:txBody>
      </p:sp>
      <p:sp>
        <p:nvSpPr>
          <p:cNvPr id="16" name="Прямоугольник 15"/>
          <p:cNvSpPr/>
          <p:nvPr/>
        </p:nvSpPr>
        <p:spPr>
          <a:xfrm>
            <a:off x="1175117" y="1340768"/>
            <a:ext cx="7517956" cy="4678204"/>
          </a:xfrm>
          <a:prstGeom prst="rect">
            <a:avLst/>
          </a:prstGeom>
        </p:spPr>
        <p:txBody>
          <a:bodyPr wrap="square">
            <a:spAutoFit/>
          </a:bodyPr>
          <a:lstStyle/>
          <a:p>
            <a:pPr indent="324000" algn="just" fontAlgn="base">
              <a:spcBef>
                <a:spcPct val="0"/>
              </a:spcBef>
              <a:spcAft>
                <a:spcPct val="0"/>
              </a:spcAft>
              <a:defRPr/>
            </a:pPr>
            <a:r>
              <a:rPr lang="ru-RU" sz="800" dirty="0">
                <a:solidFill>
                  <a:srgbClr val="000000"/>
                </a:solidFill>
                <a:ea typeface="Tahoma" pitchFamily="34" charset="0"/>
                <a:cs typeface="Tahoma" pitchFamily="34" charset="0"/>
              </a:rPr>
              <a:t>Настоящая презентация была подготовлена и </a:t>
            </a:r>
            <a:r>
              <a:rPr lang="ru-RU" sz="800" dirty="0" smtClean="0">
                <a:solidFill>
                  <a:srgbClr val="000000"/>
                </a:solidFill>
                <a:ea typeface="Tahoma" pitchFamily="34" charset="0"/>
                <a:cs typeface="Tahoma" pitchFamily="34" charset="0"/>
              </a:rPr>
              <a:t>выпущена</a:t>
            </a:r>
            <a:r>
              <a:rPr lang="en-US" sz="800" dirty="0">
                <a:solidFill>
                  <a:srgbClr val="000000"/>
                </a:solidFill>
                <a:ea typeface="Tahoma" pitchFamily="34" charset="0"/>
                <a:cs typeface="Tahoma" pitchFamily="34" charset="0"/>
              </a:rPr>
              <a:t> </a:t>
            </a:r>
            <a:r>
              <a:rPr lang="ru-RU" sz="800" smtClean="0">
                <a:solidFill>
                  <a:srgbClr val="000000"/>
                </a:solidFill>
                <a:ea typeface="Tahoma" pitchFamily="34" charset="0"/>
                <a:cs typeface="Tahoma" pitchFamily="34" charset="0"/>
              </a:rPr>
              <a:t>Публичным </a:t>
            </a:r>
            <a:r>
              <a:rPr lang="ru-RU" sz="800" dirty="0">
                <a:solidFill>
                  <a:srgbClr val="000000"/>
                </a:solidFill>
                <a:ea typeface="Tahoma" pitchFamily="34" charset="0"/>
                <a:cs typeface="Tahoma" pitchFamily="34" charset="0"/>
              </a:rPr>
              <a:t>акционерным обществом «Московская Биржа ММВБ-РТС» (далее – «Компания»). Если нет какой-либо оговорки об ином, то Компания считается источником всей информации, изложенной в настоящем документе. Данная информация предоставляется по состоянию на дату настоящего документа и может быть изменена без какого-либо уведомления. </a:t>
            </a:r>
          </a:p>
          <a:p>
            <a:pPr indent="324000" algn="just" fontAlgn="base">
              <a:spcBef>
                <a:spcPct val="0"/>
              </a:spcBef>
              <a:spcAft>
                <a:spcPct val="0"/>
              </a:spcAft>
              <a:defRPr/>
            </a:pPr>
            <a:r>
              <a:rPr lang="ru-RU" sz="800" dirty="0">
                <a:solidFill>
                  <a:srgbClr val="000000"/>
                </a:solidFill>
                <a:ea typeface="Tahoma" pitchFamily="34" charset="0"/>
                <a:cs typeface="Tahoma" pitchFamily="34" charset="0"/>
              </a:rPr>
              <a:t>Данный документ не является, не формирует и не должен рассматриваться в качестве предложения или же приглашения для продажи или участия в подписке, или же, как побуждение к приобретению или же к подписке на какие-либо ценные бумаги, а также этот документ или его часть или же факт его распространения не являются основанием и на них нельзя полагаться в связи с каким-либо предложением, договором, обязательством или же инвестиционным решением, связанными с ним, равно как и он не является рекомендацией относительно ценных бумаг компании. </a:t>
            </a:r>
          </a:p>
          <a:p>
            <a:pPr indent="324000" algn="just" fontAlgn="base">
              <a:spcBef>
                <a:spcPct val="0"/>
              </a:spcBef>
              <a:spcAft>
                <a:spcPct val="0"/>
              </a:spcAft>
              <a:defRPr/>
            </a:pPr>
            <a:r>
              <a:rPr lang="ru-RU" sz="800" dirty="0">
                <a:solidFill>
                  <a:srgbClr val="000000"/>
                </a:solidFill>
                <a:ea typeface="Tahoma" pitchFamily="34" charset="0"/>
                <a:cs typeface="Tahoma" pitchFamily="34" charset="0"/>
              </a:rPr>
              <a:t>Изложенная в данном документе информация не являлась предметом независимой проверки. В нем также не содержится каких-либо заверений или гарантий, сформулированных или подразумеваемых и никто не должен полагаться на достоверность, точность и полноту информации или мнения, изложенного здесь. Никто из Компании или каких-либо ее дочерних обществ или аффилированных лиц или их директоров, сотрудников или работников, консультантов или их представителей не принимает какой-либо ответственности (независимо от того, возникла ли она в результате халатности или чего-то другого), прямо или косвенно связанной с использованием этого документа или иным образом возникшей из него. </a:t>
            </a:r>
          </a:p>
          <a:p>
            <a:pPr indent="324000" algn="just" fontAlgn="base">
              <a:spcBef>
                <a:spcPct val="0"/>
              </a:spcBef>
              <a:spcAft>
                <a:spcPct val="0"/>
              </a:spcAft>
              <a:defRPr/>
            </a:pPr>
            <a:r>
              <a:rPr lang="ru-RU" sz="800" dirty="0">
                <a:solidFill>
                  <a:srgbClr val="000000"/>
                </a:solidFill>
                <a:ea typeface="Tahoma" pitchFamily="34" charset="0"/>
                <a:cs typeface="Tahoma" pitchFamily="34" charset="0"/>
              </a:rPr>
              <a:t>Данная презентация содержит прогнозные заявления. Все включенные в настоящую презентацию заявления, за исключением заявлений об исторических фактах, включая, но, не ограничиваясь, заявлениями, относящимися к нашему финансовому положению, бизнес-стратегии, планам менеджмента и целям по будущим операциям являются прогнозными заявлениями. Эти прогнозные заявления включают в себя известные и неизвестные риски, факторы неопределенности и иные факторы, которые могут стать причиной того, что наши нынешние показатели, достижения, свершения или же производственные показатели, будут существенно отличаться от тех, которые сформулированы или подразумеваются под этими прогнозными заявлениями. Данные прогнозные заявления основаны на многочисленных презумпциях относительно нашей нынешней и будущей бизнес-стратегии и среды, в которой мы ожидаем осуществлять свою деятельность в будущем. Важнейшими факторами, которые могут повлиять на наши нынешние показатели, достижения, свершения или же производственные показатели, которые могут существенно отличаться от тех, которые сформулированы или подразумеваются этими прогнозными заявлениями являются, помимо иных факторов, следующие:</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восприятие рыночных услуг, предоставляемых Компанией и ее дочерними обществами;</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волатильность (а) Российской экономики и рынка ценных бумаг и (</a:t>
            </a:r>
            <a:r>
              <a:rPr lang="en-US" sz="800" dirty="0">
                <a:solidFill>
                  <a:srgbClr val="000000"/>
                </a:solidFill>
                <a:ea typeface="Tahoma" pitchFamily="34" charset="0"/>
                <a:cs typeface="Tahoma" pitchFamily="34" charset="0"/>
              </a:rPr>
              <a:t>b</a:t>
            </a:r>
            <a:r>
              <a:rPr lang="ru-RU" sz="800" dirty="0">
                <a:solidFill>
                  <a:srgbClr val="000000"/>
                </a:solidFill>
                <a:ea typeface="Tahoma" pitchFamily="34" charset="0"/>
                <a:cs typeface="Tahoma" pitchFamily="34" charset="0"/>
              </a:rPr>
              <a:t>) секторов с высоким уровнем конкуренции, в которых Компания и ее дочерние общества осуществляют свою деятельность;</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изменения в (</a:t>
            </a:r>
            <a:r>
              <a:rPr lang="en-US" sz="800" dirty="0">
                <a:solidFill>
                  <a:srgbClr val="000000"/>
                </a:solidFill>
                <a:ea typeface="Tahoma" pitchFamily="34" charset="0"/>
                <a:cs typeface="Tahoma" pitchFamily="34" charset="0"/>
              </a:rPr>
              <a:t>a</a:t>
            </a:r>
            <a:r>
              <a:rPr lang="ru-RU" sz="800" dirty="0">
                <a:solidFill>
                  <a:srgbClr val="000000"/>
                </a:solidFill>
                <a:ea typeface="Tahoma" pitchFamily="34" charset="0"/>
                <a:cs typeface="Tahoma" pitchFamily="34" charset="0"/>
              </a:rPr>
              <a:t>) отечественном и международном законодательстве и налоговом регулировании и (</a:t>
            </a:r>
            <a:r>
              <a:rPr lang="en-US" sz="800" dirty="0">
                <a:solidFill>
                  <a:srgbClr val="000000"/>
                </a:solidFill>
                <a:ea typeface="Tahoma" pitchFamily="34" charset="0"/>
                <a:cs typeface="Tahoma" pitchFamily="34" charset="0"/>
              </a:rPr>
              <a:t>b</a:t>
            </a:r>
            <a:r>
              <a:rPr lang="ru-RU" sz="800" dirty="0">
                <a:solidFill>
                  <a:srgbClr val="000000"/>
                </a:solidFill>
                <a:ea typeface="Tahoma" pitchFamily="34" charset="0"/>
                <a:cs typeface="Tahoma" pitchFamily="34" charset="0"/>
              </a:rPr>
              <a:t>) государственных программах, относящихся к финансовым рынкам и рынкам ценных бумаг;</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ростом уровня конкуренции со стороны новых игроков на рынке России;</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способность успевать за быстрыми изменениями в научно-технической среде, включая способность использовать расширенные функциональные возможности, которые популярны среди клиентов Компании и ее дочерних обществ;</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способность сохранять преемственность процесса внедрения новых конкурентных продуктов и услуг, равно как и поддержка конкурентоспособности;</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способность привлекать новых клиентов на отечественный рынок и в зарубежных юрисдикциях;</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способность увеличивать предложение продукции в зарубежных юрисдикциях.</a:t>
            </a:r>
          </a:p>
          <a:p>
            <a:pPr marL="171450" indent="190500" algn="just" fontAlgn="base">
              <a:spcBef>
                <a:spcPct val="0"/>
              </a:spcBef>
              <a:spcAft>
                <a:spcPct val="0"/>
              </a:spcAft>
              <a:buFont typeface="Arial" panose="020B0604020202020204" pitchFamily="34" charset="0"/>
              <a:buChar char="•"/>
              <a:defRPr/>
            </a:pPr>
            <a:r>
              <a:rPr lang="ru-RU" sz="800" dirty="0">
                <a:solidFill>
                  <a:srgbClr val="000000"/>
                </a:solidFill>
                <a:ea typeface="Tahoma" pitchFamily="34" charset="0"/>
                <a:cs typeface="Tahoma" pitchFamily="34" charset="0"/>
              </a:rPr>
              <a:t>Прогнозные заявления делаются только на дату настоящей презентации, и мы точно отрицаем наличие любых обязательств по обновлению или пересмотру прогнозных заявлений в настоящей презентации в связи с изменениями наших ожиданий, или перемен в условиях или обстоятельствах, на которых основаны эти прогнозные заявления.</a:t>
            </a:r>
            <a:endParaRPr lang="ru-RU" sz="800" dirty="0">
              <a:solidFill>
                <a:srgbClr val="000000"/>
              </a:solidFill>
              <a:latin typeface="Arial" charset="0"/>
              <a:ea typeface="ＭＳ Ｐゴシック" charset="0"/>
            </a:endParaRPr>
          </a:p>
          <a:p>
            <a:pPr fontAlgn="base">
              <a:spcBef>
                <a:spcPct val="0"/>
              </a:spcBef>
              <a:spcAft>
                <a:spcPct val="0"/>
              </a:spcAft>
            </a:pPr>
            <a:endParaRPr lang="ru-RU" sz="1000" dirty="0">
              <a:solidFill>
                <a:srgbClr val="000000"/>
              </a:solidFill>
              <a:latin typeface="Arial" charset="0"/>
              <a:ea typeface="ＭＳ Ｐゴシック" charset="0"/>
            </a:endParaRPr>
          </a:p>
        </p:txBody>
      </p:sp>
      <p:sp>
        <p:nvSpPr>
          <p:cNvPr id="3" name="Номер слайда 2"/>
          <p:cNvSpPr>
            <a:spLocks noGrp="1"/>
          </p:cNvSpPr>
          <p:nvPr>
            <p:ph type="sldNum" sz="quarter" idx="12"/>
          </p:nvPr>
        </p:nvSpPr>
        <p:spPr/>
        <p:txBody>
          <a:bodyPr/>
          <a:lstStyle/>
          <a:p>
            <a:fld id="{B9E2B10B-2B5B-4D21-B621-3C15B0884A5E}" type="slidenum">
              <a:rPr lang="ru-RU" smtClean="0">
                <a:solidFill>
                  <a:srgbClr val="000000">
                    <a:tint val="75000"/>
                  </a:srgbClr>
                </a:solidFill>
              </a:rPr>
              <a:pPr/>
              <a:t>18</a:t>
            </a:fld>
            <a:endParaRPr lang="ru-RU">
              <a:solidFill>
                <a:srgbClr val="000000">
                  <a:tint val="75000"/>
                </a:srgbClr>
              </a:solidFill>
            </a:endParaRPr>
          </a:p>
        </p:txBody>
      </p:sp>
    </p:spTree>
    <p:extLst>
      <p:ext uri="{BB962C8B-B14F-4D97-AF65-F5344CB8AC3E}">
        <p14:creationId xmlns:p14="http://schemas.microsoft.com/office/powerpoint/2010/main" val="114753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История создания Кривой бескупонной доходности</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2</a:t>
            </a:fld>
            <a:endParaRPr lang="ru-RU"/>
          </a:p>
        </p:txBody>
      </p:sp>
      <p:sp>
        <p:nvSpPr>
          <p:cNvPr id="6" name="Pentagon 5"/>
          <p:cNvSpPr>
            <a:spLocks noChangeArrowheads="1"/>
          </p:cNvSpPr>
          <p:nvPr/>
        </p:nvSpPr>
        <p:spPr bwMode="auto">
          <a:xfrm>
            <a:off x="1152000" y="869559"/>
            <a:ext cx="7270750" cy="844002"/>
          </a:xfrm>
          <a:prstGeom prst="homePlate">
            <a:avLst>
              <a:gd name="adj" fmla="val 49986"/>
            </a:avLst>
          </a:prstGeom>
          <a:solidFill>
            <a:schemeClr val="bg2"/>
          </a:solidFill>
          <a:ln w="28575">
            <a:solidFill>
              <a:schemeClr val="bg1">
                <a:lumMod val="85000"/>
              </a:schemeClr>
            </a:solidFill>
            <a:miter lim="800000"/>
            <a:headEnd/>
            <a:tailEnd/>
          </a:ln>
          <a:effectLst/>
        </p:spPr>
        <p:txBody>
          <a:bodyPr anchor="ctr">
            <a:normAutofit/>
          </a:bodyPr>
          <a:lstStyle/>
          <a:p>
            <a:pPr marL="216000">
              <a:lnSpc>
                <a:spcPct val="90000"/>
              </a:lnSpc>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Разработка Методики</a:t>
            </a:r>
          </a:p>
          <a:p>
            <a:pPr marL="216000">
              <a:lnSpc>
                <a:spcPct val="90000"/>
              </a:lnSpc>
              <a:defRPr/>
            </a:pPr>
            <a:r>
              <a:rPr lang="ru-RU" sz="1600" dirty="0" smtClean="0">
                <a:latin typeface="Tahoma" panose="020B0604030504040204" pitchFamily="34" charset="0"/>
                <a:ea typeface="Tahoma" panose="020B0604030504040204" pitchFamily="34" charset="0"/>
                <a:cs typeface="Tahoma" panose="020B0604030504040204" pitchFamily="34" charset="0"/>
              </a:rPr>
              <a:t>совместно </a:t>
            </a:r>
            <a:r>
              <a:rPr lang="ru-RU" sz="1600" dirty="0">
                <a:latin typeface="Tahoma" panose="020B0604030504040204" pitchFamily="34" charset="0"/>
                <a:ea typeface="Tahoma" panose="020B0604030504040204" pitchFamily="34" charset="0"/>
                <a:cs typeface="Tahoma" panose="020B0604030504040204" pitchFamily="34" charset="0"/>
              </a:rPr>
              <a:t>экспертами </a:t>
            </a:r>
            <a:r>
              <a:rPr lang="ru-RU" sz="1600" dirty="0" smtClean="0">
                <a:latin typeface="Tahoma" panose="020B0604030504040204" pitchFamily="34" charset="0"/>
                <a:ea typeface="Tahoma" panose="020B0604030504040204" pitchFamily="34" charset="0"/>
                <a:cs typeface="Tahoma" panose="020B0604030504040204" pitchFamily="34" charset="0"/>
              </a:rPr>
              <a:t>Биржи </a:t>
            </a:r>
            <a:r>
              <a:rPr lang="ru-RU" sz="1600" dirty="0">
                <a:latin typeface="Tahoma" panose="020B0604030504040204" pitchFamily="34" charset="0"/>
                <a:ea typeface="Tahoma" panose="020B0604030504040204" pitchFamily="34" charset="0"/>
                <a:cs typeface="Tahoma" panose="020B0604030504040204" pitchFamily="34" charset="0"/>
              </a:rPr>
              <a:t>и Банка </a:t>
            </a:r>
            <a:r>
              <a:rPr lang="ru-RU" sz="1600" dirty="0" smtClean="0">
                <a:latin typeface="Tahoma" panose="020B0604030504040204" pitchFamily="34" charset="0"/>
                <a:ea typeface="Tahoma" panose="020B0604030504040204" pitchFamily="34" charset="0"/>
                <a:cs typeface="Tahoma" panose="020B0604030504040204" pitchFamily="34" charset="0"/>
              </a:rPr>
              <a:t>России</a:t>
            </a:r>
            <a:endParaRPr lang="ru-RU" sz="1600" dirty="0">
              <a:latin typeface="Tahoma" panose="020B0604030504040204" pitchFamily="34" charset="0"/>
              <a:ea typeface="Tahoma" panose="020B0604030504040204" pitchFamily="34" charset="0"/>
              <a:cs typeface="Tahoma" panose="020B0604030504040204" pitchFamily="34" charset="0"/>
            </a:endParaRPr>
          </a:p>
        </p:txBody>
      </p:sp>
      <p:sp>
        <p:nvSpPr>
          <p:cNvPr id="9" name="Pentagon 5"/>
          <p:cNvSpPr>
            <a:spLocks noChangeArrowheads="1"/>
          </p:cNvSpPr>
          <p:nvPr/>
        </p:nvSpPr>
        <p:spPr bwMode="auto">
          <a:xfrm>
            <a:off x="1152000" y="1969793"/>
            <a:ext cx="7270750" cy="844002"/>
          </a:xfrm>
          <a:prstGeom prst="homePlate">
            <a:avLst>
              <a:gd name="adj" fmla="val 49986"/>
            </a:avLst>
          </a:prstGeom>
          <a:solidFill>
            <a:schemeClr val="bg2"/>
          </a:solidFill>
          <a:ln w="28575">
            <a:solidFill>
              <a:schemeClr val="bg1">
                <a:lumMod val="85000"/>
              </a:schemeClr>
            </a:solidFill>
            <a:miter lim="800000"/>
            <a:headEnd/>
            <a:tailEnd/>
          </a:ln>
          <a:effectLst/>
        </p:spPr>
        <p:txBody>
          <a:bodyPr anchor="ctr">
            <a:normAutofit/>
          </a:bodyPr>
          <a:lstStyle/>
          <a:p>
            <a:pPr marL="216000">
              <a:lnSpc>
                <a:spcPct val="90000"/>
              </a:lnSpc>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Модель</a:t>
            </a:r>
          </a:p>
          <a:p>
            <a:pPr marL="216000">
              <a:lnSpc>
                <a:spcPct val="90000"/>
              </a:lnSpc>
              <a:defRPr/>
            </a:pPr>
            <a:r>
              <a:rPr lang="ru-RU" sz="1600" dirty="0" smtClean="0">
                <a:latin typeface="Tahoma" panose="020B0604030504040204" pitchFamily="34" charset="0"/>
                <a:ea typeface="Tahoma" panose="020B0604030504040204" pitchFamily="34" charset="0"/>
                <a:cs typeface="Tahoma" panose="020B0604030504040204" pitchFamily="34" charset="0"/>
              </a:rPr>
              <a:t>ориентировалась на состояние рынка ОФЗ в 2004-2005 гг.</a:t>
            </a:r>
          </a:p>
          <a:p>
            <a:pPr marL="216000">
              <a:lnSpc>
                <a:spcPct val="90000"/>
              </a:lnSpc>
              <a:defRPr/>
            </a:pPr>
            <a:r>
              <a:rPr lang="ru-RU" sz="1600" dirty="0" smtClean="0">
                <a:latin typeface="Tahoma" panose="020B0604030504040204" pitchFamily="34" charset="0"/>
                <a:ea typeface="Tahoma" panose="020B0604030504040204" pitchFamily="34" charset="0"/>
                <a:cs typeface="Tahoma" panose="020B0604030504040204" pitchFamily="34" charset="0"/>
              </a:rPr>
              <a:t>(объемы, ликвидность, сроки)</a:t>
            </a:r>
            <a:endParaRPr lang="ru-RU"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Pentagon 5"/>
          <p:cNvSpPr>
            <a:spLocks noChangeArrowheads="1"/>
          </p:cNvSpPr>
          <p:nvPr/>
        </p:nvSpPr>
        <p:spPr bwMode="auto">
          <a:xfrm>
            <a:off x="1152000" y="3036766"/>
            <a:ext cx="7270750" cy="844002"/>
          </a:xfrm>
          <a:prstGeom prst="homePlate">
            <a:avLst>
              <a:gd name="adj" fmla="val 49986"/>
            </a:avLst>
          </a:prstGeom>
          <a:solidFill>
            <a:schemeClr val="bg2"/>
          </a:solidFill>
          <a:ln w="28575">
            <a:solidFill>
              <a:schemeClr val="bg1">
                <a:lumMod val="85000"/>
              </a:schemeClr>
            </a:solidFill>
            <a:miter lim="800000"/>
            <a:headEnd/>
            <a:tailEnd/>
          </a:ln>
          <a:effectLst/>
        </p:spPr>
        <p:txBody>
          <a:bodyPr anchor="ctr">
            <a:normAutofit/>
          </a:bodyPr>
          <a:lstStyle/>
          <a:p>
            <a:pPr marL="216000">
              <a:lnSpc>
                <a:spcPct val="90000"/>
              </a:lnSpc>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В </a:t>
            </a:r>
            <a:r>
              <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rPr>
              <a:t>2006 г. Биржа начала расчет и </a:t>
            </a: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трансляцию Кривой</a:t>
            </a:r>
          </a:p>
          <a:p>
            <a:pPr marL="216000">
              <a:lnSpc>
                <a:spcPct val="90000"/>
              </a:lnSpc>
              <a:defRPr/>
            </a:pPr>
            <a:r>
              <a:rPr lang="ru-RU" sz="1600" dirty="0" smtClean="0">
                <a:latin typeface="Tahoma" panose="020B0604030504040204" pitchFamily="34" charset="0"/>
                <a:ea typeface="Tahoma" panose="020B0604030504040204" pitchFamily="34" charset="0"/>
                <a:cs typeface="Tahoma" panose="020B0604030504040204" pitchFamily="34" charset="0"/>
              </a:rPr>
              <a:t>(сайты Биржи и Банка России; </a:t>
            </a:r>
            <a:r>
              <a:rPr lang="ru-RU" sz="1600" dirty="0" err="1" smtClean="0">
                <a:latin typeface="Tahoma" panose="020B0604030504040204" pitchFamily="34" charset="0"/>
                <a:ea typeface="Tahoma" panose="020B0604030504040204" pitchFamily="34" charset="0"/>
                <a:cs typeface="Tahoma" panose="020B0604030504040204" pitchFamily="34" charset="0"/>
              </a:rPr>
              <a:t>Блумберг</a:t>
            </a:r>
            <a:r>
              <a:rPr lang="ru-RU" sz="1600" dirty="0" smtClean="0">
                <a:latin typeface="Tahoma" panose="020B0604030504040204" pitchFamily="34" charset="0"/>
                <a:ea typeface="Tahoma" panose="020B0604030504040204" pitchFamily="34" charset="0"/>
                <a:cs typeface="Tahoma" panose="020B0604030504040204" pitchFamily="34" charset="0"/>
              </a:rPr>
              <a:t>)</a:t>
            </a:r>
            <a:r>
              <a:rPr lang="ru-RU" sz="1600"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endParaRPr lang="ru-RU"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Pentagon 5"/>
          <p:cNvSpPr>
            <a:spLocks noChangeArrowheads="1"/>
          </p:cNvSpPr>
          <p:nvPr/>
        </p:nvSpPr>
        <p:spPr bwMode="auto">
          <a:xfrm>
            <a:off x="1152000" y="4054275"/>
            <a:ext cx="7270750" cy="1964218"/>
          </a:xfrm>
          <a:prstGeom prst="homePlate">
            <a:avLst>
              <a:gd name="adj" fmla="val 20059"/>
            </a:avLst>
          </a:prstGeom>
          <a:solidFill>
            <a:schemeClr val="bg2"/>
          </a:solidFill>
          <a:ln w="28575">
            <a:solidFill>
              <a:schemeClr val="bg1">
                <a:lumMod val="85000"/>
              </a:schemeClr>
            </a:solidFill>
            <a:miter lim="800000"/>
            <a:headEnd/>
            <a:tailEnd/>
          </a:ln>
          <a:effectLst/>
        </p:spPr>
        <p:txBody>
          <a:bodyPr anchor="ctr">
            <a:normAutofit/>
          </a:bodyPr>
          <a:lstStyle/>
          <a:p>
            <a:pPr marL="216000">
              <a:lnSpc>
                <a:spcPct val="90000"/>
              </a:lnSpc>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Пользователи: </a:t>
            </a:r>
          </a:p>
          <a:p>
            <a:pPr marL="501750" indent="-285750">
              <a:lnSpc>
                <a:spcPct val="150000"/>
              </a:lnSpc>
              <a:buFontTx/>
              <a:buChar char="-"/>
              <a:defRPr/>
            </a:pPr>
            <a:r>
              <a:rPr lang="ru-RU" sz="1600" dirty="0" smtClean="0">
                <a:latin typeface="Tahoma" panose="020B0604030504040204" pitchFamily="34" charset="0"/>
                <a:ea typeface="Tahoma" panose="020B0604030504040204" pitchFamily="34" charset="0"/>
                <a:cs typeface="Tahoma" panose="020B0604030504040204" pitchFamily="34" charset="0"/>
              </a:rPr>
              <a:t>участники </a:t>
            </a:r>
            <a:r>
              <a:rPr lang="ru-RU" sz="1600" dirty="0">
                <a:latin typeface="Tahoma" panose="020B0604030504040204" pitchFamily="34" charset="0"/>
                <a:ea typeface="Tahoma" panose="020B0604030504040204" pitchFamily="34" charset="0"/>
                <a:cs typeface="Tahoma" panose="020B0604030504040204" pitchFamily="34" charset="0"/>
              </a:rPr>
              <a:t>рынка, </a:t>
            </a:r>
            <a:r>
              <a:rPr lang="ru-RU" sz="1600" dirty="0" smtClean="0">
                <a:latin typeface="Tahoma" panose="020B0604030504040204" pitchFamily="34" charset="0"/>
                <a:ea typeface="Tahoma" panose="020B0604030504040204" pitchFamily="34" charset="0"/>
                <a:cs typeface="Tahoma" panose="020B0604030504040204" pitchFamily="34" charset="0"/>
              </a:rPr>
              <a:t>Банк </a:t>
            </a:r>
            <a:r>
              <a:rPr lang="ru-RU" sz="1600" dirty="0">
                <a:latin typeface="Tahoma" panose="020B0604030504040204" pitchFamily="34" charset="0"/>
                <a:ea typeface="Tahoma" panose="020B0604030504040204" pitchFamily="34" charset="0"/>
                <a:cs typeface="Tahoma" panose="020B0604030504040204" pitchFamily="34" charset="0"/>
              </a:rPr>
              <a:t>России </a:t>
            </a:r>
            <a:r>
              <a:rPr lang="ru-RU" sz="1600" dirty="0" smtClean="0">
                <a:latin typeface="Tahoma" panose="020B0604030504040204" pitchFamily="34" charset="0"/>
                <a:ea typeface="Tahoma" panose="020B0604030504040204" pitchFamily="34" charset="0"/>
                <a:cs typeface="Tahoma" panose="020B0604030504040204" pitchFamily="34" charset="0"/>
              </a:rPr>
              <a:t>в </a:t>
            </a:r>
            <a:r>
              <a:rPr lang="ru-RU" sz="1600" dirty="0">
                <a:latin typeface="Tahoma" panose="020B0604030504040204" pitchFamily="34" charset="0"/>
                <a:ea typeface="Tahoma" panose="020B0604030504040204" pitchFamily="34" charset="0"/>
                <a:cs typeface="Tahoma" panose="020B0604030504040204" pitchFamily="34" charset="0"/>
              </a:rPr>
              <a:t>аналитических </a:t>
            </a:r>
            <a:r>
              <a:rPr lang="ru-RU" sz="1600" dirty="0" smtClean="0">
                <a:latin typeface="Tahoma" panose="020B0604030504040204" pitchFamily="34" charset="0"/>
                <a:ea typeface="Tahoma" panose="020B0604030504040204" pitchFamily="34" charset="0"/>
                <a:cs typeface="Tahoma" panose="020B0604030504040204" pitchFamily="34" charset="0"/>
              </a:rPr>
              <a:t>целях</a:t>
            </a:r>
          </a:p>
          <a:p>
            <a:pPr marL="501750" indent="-285750">
              <a:lnSpc>
                <a:spcPct val="150000"/>
              </a:lnSpc>
              <a:buFontTx/>
              <a:buChar char="-"/>
              <a:defRPr/>
            </a:pPr>
            <a:r>
              <a:rPr lang="ru-RU" sz="1600" dirty="0" smtClean="0">
                <a:latin typeface="Tahoma" panose="020B0604030504040204" pitchFamily="34" charset="0"/>
                <a:ea typeface="Tahoma" panose="020B0604030504040204" pitchFamily="34" charset="0"/>
                <a:cs typeface="Tahoma" panose="020B0604030504040204" pitchFamily="34" charset="0"/>
              </a:rPr>
              <a:t>НКЦ </a:t>
            </a:r>
            <a:r>
              <a:rPr lang="ru-RU" sz="1600" dirty="0">
                <a:latin typeface="Tahoma" panose="020B0604030504040204" pitchFamily="34" charset="0"/>
                <a:ea typeface="Tahoma" panose="020B0604030504040204" pitchFamily="34" charset="0"/>
                <a:cs typeface="Tahoma" panose="020B0604030504040204" pitchFamily="34" charset="0"/>
              </a:rPr>
              <a:t>для целей </a:t>
            </a:r>
            <a:r>
              <a:rPr lang="ru-RU" sz="1600" dirty="0" smtClean="0">
                <a:latin typeface="Tahoma" panose="020B0604030504040204" pitchFamily="34" charset="0"/>
                <a:ea typeface="Tahoma" panose="020B0604030504040204" pitchFamily="34" charset="0"/>
                <a:cs typeface="Tahoma" panose="020B0604030504040204" pitchFamily="34" charset="0"/>
              </a:rPr>
              <a:t>риск-менеджмента</a:t>
            </a:r>
          </a:p>
          <a:p>
            <a:pPr marL="501750" indent="-285750">
              <a:lnSpc>
                <a:spcPct val="150000"/>
              </a:lnSpc>
              <a:buFontTx/>
              <a:buChar char="-"/>
              <a:defRPr/>
            </a:pPr>
            <a:r>
              <a:rPr lang="ru-RU" sz="1600" dirty="0" smtClean="0">
                <a:latin typeface="Tahoma" panose="020B0604030504040204" pitchFamily="34" charset="0"/>
                <a:ea typeface="Tahoma" panose="020B0604030504040204" pitchFamily="34" charset="0"/>
                <a:cs typeface="Tahoma" panose="020B0604030504040204" pitchFamily="34" charset="0"/>
              </a:rPr>
              <a:t>Ценовой центр НРД </a:t>
            </a:r>
            <a:r>
              <a:rPr lang="ru-RU" sz="1600" dirty="0">
                <a:latin typeface="Tahoma" panose="020B0604030504040204" pitchFamily="34" charset="0"/>
                <a:ea typeface="Tahoma" panose="020B0604030504040204" pitchFamily="34" charset="0"/>
                <a:cs typeface="Tahoma" panose="020B0604030504040204" pitchFamily="34" charset="0"/>
              </a:rPr>
              <a:t>для определения справедливой стоимости </a:t>
            </a:r>
            <a:r>
              <a:rPr lang="ru-RU" sz="1600" dirty="0" smtClean="0">
                <a:latin typeface="Tahoma" panose="020B0604030504040204" pitchFamily="34" charset="0"/>
                <a:ea typeface="Tahoma" panose="020B0604030504040204" pitchFamily="34" charset="0"/>
                <a:cs typeface="Tahoma" panose="020B0604030504040204" pitchFamily="34" charset="0"/>
              </a:rPr>
              <a:t>облигаций</a:t>
            </a:r>
          </a:p>
        </p:txBody>
      </p:sp>
    </p:spTree>
    <p:extLst>
      <p:ext uri="{BB962C8B-B14F-4D97-AF65-F5344CB8AC3E}">
        <p14:creationId xmlns:p14="http://schemas.microsoft.com/office/powerpoint/2010/main" val="4276766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Необходимость модернизации</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3</a:t>
            </a:fld>
            <a:endParaRPr lang="ru-RU"/>
          </a:p>
        </p:txBody>
      </p:sp>
      <p:sp>
        <p:nvSpPr>
          <p:cNvPr id="6" name="Text Box 43"/>
          <p:cNvSpPr txBox="1">
            <a:spLocks noChangeArrowheads="1"/>
          </p:cNvSpPr>
          <p:nvPr/>
        </p:nvSpPr>
        <p:spPr bwMode="auto">
          <a:xfrm>
            <a:off x="1152001" y="836712"/>
            <a:ext cx="7596000" cy="5237426"/>
          </a:xfrm>
          <a:prstGeom prst="rect">
            <a:avLst/>
          </a:prstGeom>
          <a:solidFill>
            <a:srgbClr val="E6E6E6"/>
          </a:solidFill>
          <a:ln w="28575">
            <a:solidFill>
              <a:sysClr val="window" lastClr="FFFFFF">
                <a:lumMod val="85000"/>
              </a:sysClr>
            </a:solidFill>
            <a:miter lim="800000"/>
            <a:headEnd/>
            <a:tailEnd/>
          </a:ln>
          <a:effectLst/>
        </p:spPr>
        <p:txBody>
          <a:bodyPr lIns="90000" tIns="46800" rIns="90000" bIns="46800" anchor="ctr">
            <a:noAutofit/>
          </a:bodyPr>
          <a:lstStyle>
            <a:lvl1pPr indent="3619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cs typeface="ＭＳ Ｐゴシック"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9pPr>
          </a:lstStyle>
          <a:p>
            <a:pPr marL="216000" indent="-285750" eaLnBrk="1" fontAlgn="base" hangingPunct="1">
              <a:lnSpc>
                <a:spcPct val="150000"/>
              </a:lnSpc>
              <a:spcBef>
                <a:spcPct val="0"/>
              </a:spcBef>
              <a:buClr>
                <a:srgbClr val="C00000"/>
              </a:buClr>
              <a:buSzPct val="130000"/>
              <a:buFont typeface="Wingdings" pitchFamily="2" charset="2"/>
              <a:buChar char="§"/>
              <a:defRPr/>
            </a:pPr>
            <a:r>
              <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rPr>
              <a:t>Качественное и количественное изменение рынка ОФЗ</a:t>
            </a:r>
          </a:p>
          <a:p>
            <a:pPr marL="285750" indent="-285750" eaLnBrk="1" fontAlgn="base" hangingPunct="1">
              <a:spcBef>
                <a:spcPct val="0"/>
              </a:spcBef>
              <a:buClr>
                <a:srgbClr val="C00000"/>
              </a:buClr>
              <a:buSzPct val="130000"/>
              <a:buFont typeface="Wingdings" panose="05000000000000000000" pitchFamily="2" charset="2"/>
              <a:buChar char="ü"/>
              <a:defRPr/>
            </a:pPr>
            <a:r>
              <a:rPr lang="ru-RU" sz="1400" dirty="0">
                <a:latin typeface="Tahoma" panose="020B0604030504040204" pitchFamily="34" charset="0"/>
                <a:ea typeface="Tahoma" panose="020B0604030504040204" pitchFamily="34" charset="0"/>
                <a:cs typeface="Tahoma" panose="020B0604030504040204" pitchFamily="34" charset="0"/>
              </a:rPr>
              <a:t>р</a:t>
            </a:r>
            <a:r>
              <a:rPr lang="ru-RU" sz="1400" dirty="0" smtClean="0">
                <a:latin typeface="Tahoma" panose="020B0604030504040204" pitchFamily="34" charset="0"/>
                <a:ea typeface="Tahoma" panose="020B0604030504040204" pitchFamily="34" charset="0"/>
                <a:cs typeface="Tahoma" panose="020B0604030504040204" pitchFamily="34" charset="0"/>
              </a:rPr>
              <a:t>ост ликвидности</a:t>
            </a:r>
          </a:p>
          <a:p>
            <a:pPr marL="285750" indent="-285750" eaLnBrk="1" fontAlgn="base" hangingPunct="1">
              <a:spcBef>
                <a:spcPct val="0"/>
              </a:spcBef>
              <a:buClr>
                <a:srgbClr val="C00000"/>
              </a:buClr>
              <a:buSzPct val="130000"/>
              <a:buFont typeface="Wingdings" panose="05000000000000000000" pitchFamily="2" charset="2"/>
              <a:buChar char="ü"/>
              <a:defRPr/>
            </a:pPr>
            <a:r>
              <a:rPr lang="ru-RU" sz="1400" dirty="0" smtClean="0">
                <a:latin typeface="Tahoma" panose="020B0604030504040204" pitchFamily="34" charset="0"/>
                <a:ea typeface="Tahoma" panose="020B0604030504040204" pitchFamily="34" charset="0"/>
                <a:cs typeface="Tahoma" panose="020B0604030504040204" pitchFamily="34" charset="0"/>
              </a:rPr>
              <a:t>удлинение сроков заимствования</a:t>
            </a:r>
          </a:p>
          <a:p>
            <a:pPr marL="285750" indent="-285750" eaLnBrk="1" fontAlgn="base" hangingPunct="1">
              <a:spcBef>
                <a:spcPct val="0"/>
              </a:spcBef>
              <a:buClr>
                <a:srgbClr val="C00000"/>
              </a:buClr>
              <a:buSzPct val="130000"/>
              <a:buFont typeface="Wingdings" panose="05000000000000000000" pitchFamily="2" charset="2"/>
              <a:buChar char="ü"/>
              <a:defRPr/>
            </a:pPr>
            <a:r>
              <a:rPr lang="ru-RU" sz="1400" dirty="0" smtClean="0">
                <a:latin typeface="Tahoma" panose="020B0604030504040204" pitchFamily="34" charset="0"/>
                <a:ea typeface="Tahoma" panose="020B0604030504040204" pitchFamily="34" charset="0"/>
                <a:cs typeface="Tahoma" panose="020B0604030504040204" pitchFamily="34" charset="0"/>
              </a:rPr>
              <a:t>сужение спредов (в том числе благодаря маркет-мейкерам)</a:t>
            </a:r>
          </a:p>
          <a:p>
            <a:pPr marL="216000" indent="-285750" eaLnBrk="1" fontAlgn="base" hangingPunct="1">
              <a:lnSpc>
                <a:spcPct val="150000"/>
              </a:lnSpc>
              <a:spcBef>
                <a:spcPct val="0"/>
              </a:spcBef>
              <a:buClr>
                <a:srgbClr val="C00000"/>
              </a:buClr>
              <a:buSzPct val="130000"/>
              <a:buFont typeface="Wingdings" pitchFamily="2" charset="2"/>
              <a:buChar char="§"/>
              <a:defRPr/>
            </a:pPr>
            <a:endPar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16000" indent="-285750" eaLnBrk="1" fontAlgn="base" hangingPunct="1">
              <a:spcBef>
                <a:spcPct val="0"/>
              </a:spcBef>
              <a:buClr>
                <a:srgbClr val="C00000"/>
              </a:buClr>
              <a:buSzPct val="130000"/>
              <a:buFont typeface="Wingdings" pitchFamily="2" charset="2"/>
              <a:buChar char="§"/>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Повышение </a:t>
            </a:r>
            <a:r>
              <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rPr>
              <a:t>адекватности индикатора в кризисных </a:t>
            </a: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ситуациях</a:t>
            </a:r>
            <a:endPar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eaLnBrk="1" fontAlgn="base" hangingPunct="1">
              <a:lnSpc>
                <a:spcPct val="150000"/>
              </a:lnSpc>
              <a:spcBef>
                <a:spcPct val="0"/>
              </a:spcBef>
              <a:buClr>
                <a:srgbClr val="C00000"/>
              </a:buClr>
              <a:buSzPct val="130000"/>
              <a:buFont typeface="Wingdings" panose="05000000000000000000" pitchFamily="2" charset="2"/>
              <a:buChar char="ü"/>
              <a:defRPr/>
            </a:pPr>
            <a:r>
              <a:rPr lang="ru-RU" sz="1400" dirty="0">
                <a:latin typeface="Tahoma" panose="020B0604030504040204" pitchFamily="34" charset="0"/>
                <a:ea typeface="Tahoma" panose="020B0604030504040204" pitchFamily="34" charset="0"/>
                <a:cs typeface="Tahoma" panose="020B0604030504040204" pitchFamily="34" charset="0"/>
              </a:rPr>
              <a:t>к</a:t>
            </a:r>
            <a:r>
              <a:rPr lang="ru-RU" sz="1400" dirty="0" smtClean="0">
                <a:latin typeface="Tahoma" panose="020B0604030504040204" pitchFamily="34" charset="0"/>
                <a:ea typeface="Tahoma" panose="020B0604030504040204" pitchFamily="34" charset="0"/>
                <a:cs typeface="Tahoma" panose="020B0604030504040204" pitchFamily="34" charset="0"/>
              </a:rPr>
              <a:t>ризисы </a:t>
            </a:r>
            <a:r>
              <a:rPr lang="ru-RU" sz="1400" dirty="0">
                <a:latin typeface="Tahoma" panose="020B0604030504040204" pitchFamily="34" charset="0"/>
                <a:ea typeface="Tahoma" panose="020B0604030504040204" pitchFamily="34" charset="0"/>
                <a:cs typeface="Tahoma" panose="020B0604030504040204" pitchFamily="34" charset="0"/>
              </a:rPr>
              <a:t>2008 и 2014 гг</a:t>
            </a:r>
            <a:r>
              <a:rPr lang="ru-RU" sz="1400" dirty="0" smtClean="0">
                <a:latin typeface="Tahoma" panose="020B0604030504040204" pitchFamily="34" charset="0"/>
                <a:ea typeface="Tahoma" panose="020B0604030504040204" pitchFamily="34" charset="0"/>
                <a:cs typeface="Tahoma" panose="020B0604030504040204" pitchFamily="34" charset="0"/>
              </a:rPr>
              <a:t>.</a:t>
            </a:r>
          </a:p>
          <a:p>
            <a:pPr indent="0" eaLnBrk="1" fontAlgn="base" hangingPunct="1">
              <a:lnSpc>
                <a:spcPct val="150000"/>
              </a:lnSpc>
              <a:spcBef>
                <a:spcPct val="0"/>
              </a:spcBef>
              <a:buClr>
                <a:srgbClr val="C00000"/>
              </a:buClr>
              <a:buSzPct val="130000"/>
              <a:defRPr/>
            </a:pPr>
            <a:endParaRPr lang="ru-RU" sz="1400" dirty="0">
              <a:latin typeface="Tahoma" panose="020B0604030504040204" pitchFamily="34" charset="0"/>
              <a:ea typeface="Tahoma" panose="020B0604030504040204" pitchFamily="34" charset="0"/>
              <a:cs typeface="Tahoma" panose="020B0604030504040204" pitchFamily="34" charset="0"/>
            </a:endParaRPr>
          </a:p>
          <a:p>
            <a:pPr marL="216000" indent="-285750" eaLnBrk="1" fontAlgn="base" hangingPunct="1">
              <a:lnSpc>
                <a:spcPct val="150000"/>
              </a:lnSpc>
              <a:spcBef>
                <a:spcPct val="0"/>
              </a:spcBef>
              <a:buClr>
                <a:srgbClr val="C00000"/>
              </a:buClr>
              <a:buSzPct val="130000"/>
              <a:buFont typeface="Wingdings" pitchFamily="2" charset="2"/>
              <a:buChar char="§"/>
              <a:defRPr/>
            </a:pPr>
            <a:r>
              <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rPr>
              <a:t>Повышение точности </a:t>
            </a: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кривой</a:t>
            </a:r>
            <a:endParaRPr lang="ru-RU"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eaLnBrk="1" fontAlgn="base" hangingPunct="1">
              <a:lnSpc>
                <a:spcPct val="150000"/>
              </a:lnSpc>
              <a:spcBef>
                <a:spcPct val="0"/>
              </a:spcBef>
              <a:buClr>
                <a:srgbClr val="C00000"/>
              </a:buClr>
              <a:buSzPct val="130000"/>
              <a:buFont typeface="Wingdings" panose="05000000000000000000" pitchFamily="2" charset="2"/>
              <a:buChar char="ü"/>
              <a:defRPr/>
            </a:pPr>
            <a:r>
              <a:rPr lang="ru-RU" sz="1400" dirty="0" smtClean="0">
                <a:latin typeface="Tahoma" panose="020B0604030504040204" pitchFamily="34" charset="0"/>
                <a:ea typeface="Tahoma" panose="020B0604030504040204" pitchFamily="34" charset="0"/>
                <a:cs typeface="Tahoma" panose="020B0604030504040204" pitchFamily="34" charset="0"/>
              </a:rPr>
              <a:t>область </a:t>
            </a:r>
            <a:r>
              <a:rPr lang="ru-RU"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3</a:t>
            </a:r>
            <a:r>
              <a:rPr lang="ru-RU" sz="1400" dirty="0" smtClean="0">
                <a:latin typeface="Tahoma" panose="020B0604030504040204" pitchFamily="34" charset="0"/>
                <a:ea typeface="Tahoma" panose="020B0604030504040204" pitchFamily="34" charset="0"/>
                <a:cs typeface="Tahoma" panose="020B0604030504040204" pitchFamily="34" charset="0"/>
              </a:rPr>
              <a:t>÷</a:t>
            </a:r>
            <a:r>
              <a:rPr lang="en-US" sz="1400" dirty="0" smtClean="0">
                <a:latin typeface="Tahoma" panose="020B0604030504040204" pitchFamily="34" charset="0"/>
                <a:ea typeface="Tahoma" panose="020B0604030504040204" pitchFamily="34" charset="0"/>
                <a:cs typeface="Tahoma" panose="020B0604030504040204" pitchFamily="34" charset="0"/>
              </a:rPr>
              <a:t>5</a:t>
            </a:r>
            <a:r>
              <a:rPr lang="ru-RU" sz="1400" dirty="0" smtClean="0">
                <a:latin typeface="Tahoma" panose="020B0604030504040204" pitchFamily="34" charset="0"/>
                <a:ea typeface="Tahoma" panose="020B0604030504040204" pitchFamily="34" charset="0"/>
                <a:cs typeface="Tahoma" panose="020B0604030504040204" pitchFamily="34" charset="0"/>
              </a:rPr>
              <a:t> лет</a:t>
            </a: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eaLnBrk="1" fontAlgn="base" hangingPunct="1">
              <a:lnSpc>
                <a:spcPct val="150000"/>
              </a:lnSpc>
              <a:spcBef>
                <a:spcPct val="0"/>
              </a:spcBef>
              <a:buClr>
                <a:srgbClr val="C00000"/>
              </a:buClr>
              <a:buSzPct val="130000"/>
              <a:buFont typeface="Wingdings" panose="05000000000000000000" pitchFamily="2" charset="2"/>
              <a:buChar char="ü"/>
              <a:defRPr/>
            </a:pPr>
            <a:r>
              <a:rPr lang="ru-RU" sz="1400" dirty="0">
                <a:latin typeface="Tahoma" panose="020B0604030504040204" pitchFamily="34" charset="0"/>
                <a:ea typeface="Tahoma" panose="020B0604030504040204" pitchFamily="34" charset="0"/>
                <a:cs typeface="Tahoma" panose="020B0604030504040204" pitchFamily="34" charset="0"/>
              </a:rPr>
              <a:t>у</a:t>
            </a:r>
            <a:r>
              <a:rPr lang="ru-RU" sz="1400" dirty="0" smtClean="0">
                <a:latin typeface="Tahoma" panose="020B0604030504040204" pitchFamily="34" charset="0"/>
                <a:ea typeface="Tahoma" panose="020B0604030504040204" pitchFamily="34" charset="0"/>
                <a:cs typeface="Tahoma" panose="020B0604030504040204" pitchFamily="34" charset="0"/>
              </a:rPr>
              <a:t>чёт заявок</a:t>
            </a:r>
            <a:endParaRPr lang="ru-RU" sz="1400" dirty="0">
              <a:latin typeface="Tahoma" panose="020B0604030504040204" pitchFamily="34" charset="0"/>
              <a:ea typeface="Tahoma" panose="020B0604030504040204" pitchFamily="34" charset="0"/>
              <a:cs typeface="Tahoma" panose="020B0604030504040204" pitchFamily="34" charset="0"/>
            </a:endParaRPr>
          </a:p>
          <a:p>
            <a:pPr indent="0" eaLnBrk="1" fontAlgn="base" hangingPunct="1">
              <a:lnSpc>
                <a:spcPct val="170000"/>
              </a:lnSpc>
              <a:spcBef>
                <a:spcPct val="0"/>
              </a:spcBef>
              <a:buClr>
                <a:srgbClr val="C00000"/>
              </a:buClr>
              <a:buSzPct val="130000"/>
              <a:defRPr/>
            </a:pPr>
            <a:endParaRPr lang="ru-RU" sz="1200" dirty="0">
              <a:latin typeface="Tahoma" panose="020B0604030504040204" pitchFamily="34" charset="0"/>
              <a:ea typeface="Tahoma" panose="020B0604030504040204" pitchFamily="34" charset="0"/>
              <a:cs typeface="Tahoma" panose="020B0604030504040204" pitchFamily="34" charset="0"/>
            </a:endParaRPr>
          </a:p>
          <a:p>
            <a:pPr marL="216000" indent="-285750" eaLnBrk="1" fontAlgn="base" hangingPunct="1">
              <a:lnSpc>
                <a:spcPct val="150000"/>
              </a:lnSpc>
              <a:spcBef>
                <a:spcPct val="0"/>
              </a:spcBef>
              <a:buClr>
                <a:srgbClr val="C00000"/>
              </a:buClr>
              <a:buSzPct val="130000"/>
              <a:buFont typeface="Wingdings" pitchFamily="2" charset="2"/>
              <a:buChar char="§"/>
              <a:defRPr/>
            </a:pPr>
            <a:r>
              <a:rPr lang="ru-RU"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Новые направления использования </a:t>
            </a:r>
          </a:p>
          <a:p>
            <a:pPr marL="285750" indent="-285750" eaLnBrk="1" fontAlgn="base" hangingPunct="1">
              <a:spcBef>
                <a:spcPct val="0"/>
              </a:spcBef>
              <a:buClr>
                <a:srgbClr val="C00000"/>
              </a:buClr>
              <a:buSzPct val="130000"/>
              <a:buFont typeface="Wingdings" panose="05000000000000000000" pitchFamily="2" charset="2"/>
              <a:buChar char="ü"/>
              <a:defRPr/>
            </a:pPr>
            <a:r>
              <a:rPr lang="ru-RU" sz="1400" dirty="0">
                <a:latin typeface="Tahoma" panose="020B0604030504040204" pitchFamily="34" charset="0"/>
                <a:ea typeface="Tahoma" panose="020B0604030504040204" pitchFamily="34" charset="0"/>
                <a:cs typeface="Tahoma" panose="020B0604030504040204" pitchFamily="34" charset="0"/>
              </a:rPr>
              <a:t>финансовый инжиниринг (привязка ставок купона по выпускам корпоративных облигаций, кредитные договора, </a:t>
            </a:r>
            <a:r>
              <a:rPr lang="ru-RU" sz="1400" dirty="0" err="1">
                <a:latin typeface="Tahoma" panose="020B0604030504040204" pitchFamily="34" charset="0"/>
                <a:ea typeface="Tahoma" panose="020B0604030504040204" pitchFamily="34" charset="0"/>
                <a:cs typeface="Tahoma" panose="020B0604030504040204" pitchFamily="34" charset="0"/>
              </a:rPr>
              <a:t>ковенанты</a:t>
            </a:r>
            <a:r>
              <a:rPr lang="ru-RU" sz="1400" dirty="0">
                <a:latin typeface="Tahoma" panose="020B0604030504040204" pitchFamily="34" charset="0"/>
                <a:ea typeface="Tahoma" panose="020B0604030504040204" pitchFamily="34" charset="0"/>
                <a:cs typeface="Tahoma" panose="020B0604030504040204" pitchFamily="34" charset="0"/>
              </a:rPr>
              <a:t>)</a:t>
            </a:r>
          </a:p>
          <a:p>
            <a:pPr marL="285750" indent="-285750" eaLnBrk="1" fontAlgn="base" hangingPunct="1">
              <a:spcBef>
                <a:spcPct val="0"/>
              </a:spcBef>
              <a:buClr>
                <a:srgbClr val="C00000"/>
              </a:buClr>
              <a:buSzPct val="130000"/>
              <a:buFont typeface="Wingdings" panose="05000000000000000000" pitchFamily="2" charset="2"/>
              <a:buChar char="ü"/>
              <a:defRPr/>
            </a:pPr>
            <a:r>
              <a:rPr lang="ru-RU" sz="1400" dirty="0">
                <a:latin typeface="Tahoma" panose="020B0604030504040204" pitchFamily="34" charset="0"/>
                <a:ea typeface="Tahoma" panose="020B0604030504040204" pitchFamily="34" charset="0"/>
                <a:cs typeface="Tahoma" panose="020B0604030504040204" pitchFamily="34" charset="0"/>
              </a:rPr>
              <a:t>Регулятор и иные российские </a:t>
            </a:r>
            <a:r>
              <a:rPr lang="ru-RU" sz="1400" dirty="0" err="1">
                <a:latin typeface="Tahoma" panose="020B0604030504040204" pitchFamily="34" charset="0"/>
                <a:ea typeface="Tahoma" panose="020B0604030504040204" pitchFamily="34" charset="0"/>
                <a:cs typeface="Tahoma" panose="020B0604030504040204" pitchFamily="34" charset="0"/>
              </a:rPr>
              <a:t>гос.структуры</a:t>
            </a:r>
            <a:r>
              <a:rPr lang="ru-RU" sz="1400" dirty="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a:t>
            </a:r>
            <a:r>
              <a:rPr lang="ru-RU" sz="1400" dirty="0" smtClean="0">
                <a:latin typeface="Tahoma" panose="020B0604030504040204" pitchFamily="34" charset="0"/>
                <a:ea typeface="Tahoma" panose="020B0604030504040204" pitchFamily="34" charset="0"/>
                <a:cs typeface="Tahoma" panose="020B0604030504040204" pitchFamily="34" charset="0"/>
              </a:rPr>
              <a:t>Постановление </a:t>
            </a:r>
            <a:r>
              <a:rPr lang="ru-RU" sz="1400" dirty="0">
                <a:latin typeface="Tahoma" panose="020B0604030504040204" pitchFamily="34" charset="0"/>
                <a:ea typeface="Tahoma" panose="020B0604030504040204" pitchFamily="34" charset="0"/>
                <a:cs typeface="Tahoma" panose="020B0604030504040204" pitchFamily="34" charset="0"/>
              </a:rPr>
              <a:t>Правительства РФ от </a:t>
            </a:r>
            <a:r>
              <a:rPr lang="ru-RU" sz="1400" dirty="0" smtClean="0">
                <a:latin typeface="Tahoma" panose="020B0604030504040204" pitchFamily="34" charset="0"/>
                <a:ea typeface="Tahoma" panose="020B0604030504040204" pitchFamily="34" charset="0"/>
                <a:cs typeface="Tahoma" panose="020B0604030504040204" pitchFamily="34" charset="0"/>
              </a:rPr>
              <a:t>20.07.2016 </a:t>
            </a:r>
            <a:r>
              <a:rPr lang="ru-RU" sz="1400" dirty="0">
                <a:latin typeface="Tahoma" panose="020B0604030504040204" pitchFamily="34" charset="0"/>
                <a:ea typeface="Tahoma" panose="020B0604030504040204" pitchFamily="34" charset="0"/>
                <a:cs typeface="Tahoma" panose="020B0604030504040204" pitchFamily="34" charset="0"/>
              </a:rPr>
              <a:t>г. № 702 </a:t>
            </a:r>
            <a:r>
              <a:rPr lang="ru-RU" sz="1400" dirty="0" smtClean="0">
                <a:latin typeface="Tahoma" panose="020B0604030504040204" pitchFamily="34" charset="0"/>
                <a:ea typeface="Tahoma" panose="020B0604030504040204" pitchFamily="34" charset="0"/>
                <a:cs typeface="Tahoma" panose="020B0604030504040204" pitchFamily="34" charset="0"/>
              </a:rPr>
              <a:t>«О </a:t>
            </a:r>
            <a:r>
              <a:rPr lang="ru-RU" sz="1400" dirty="0">
                <a:latin typeface="Tahoma" panose="020B0604030504040204" pitchFamily="34" charset="0"/>
                <a:ea typeface="Tahoma" panose="020B0604030504040204" pitchFamily="34" charset="0"/>
                <a:cs typeface="Tahoma" panose="020B0604030504040204" pitchFamily="34" charset="0"/>
              </a:rPr>
              <a:t>применении базовых индикаторов при расчете параметров субсидирования процентной </a:t>
            </a:r>
            <a:r>
              <a:rPr lang="ru-RU" sz="1400" dirty="0" smtClean="0">
                <a:latin typeface="Tahoma" panose="020B0604030504040204" pitchFamily="34" charset="0"/>
                <a:ea typeface="Tahoma" panose="020B0604030504040204" pitchFamily="34" charset="0"/>
                <a:cs typeface="Tahoma" panose="020B0604030504040204" pitchFamily="34" charset="0"/>
              </a:rPr>
              <a:t>ставки»)</a:t>
            </a:r>
            <a:endParaRPr lang="ru-RU"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89445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9E2B10B-2B5B-4D21-B621-3C15B0884A5E}" type="slidenum">
              <a:rPr lang="ru-RU" smtClean="0"/>
              <a:t>4</a:t>
            </a:fld>
            <a:endParaRPr lang="ru-RU"/>
          </a:p>
        </p:txBody>
      </p:sp>
      <p:sp>
        <p:nvSpPr>
          <p:cNvPr id="14" name="Заголовок 1"/>
          <p:cNvSpPr>
            <a:spLocks noGrp="1"/>
          </p:cNvSpPr>
          <p:nvPr>
            <p:ph type="title"/>
            <p:custDataLst>
              <p:tags r:id="rId1"/>
            </p:custDataLst>
          </p:nvPr>
        </p:nvSpPr>
        <p:spPr>
          <a:xfrm>
            <a:off x="971600" y="288000"/>
            <a:ext cx="8028400" cy="756000"/>
          </a:xfrm>
        </p:spPr>
        <p:txBody>
          <a:bodyPr/>
          <a:lstStyle/>
          <a:p>
            <a:r>
              <a:rPr lang="ru-RU" sz="2000" b="1" dirty="0"/>
              <a:t>Сравнение методик</a:t>
            </a:r>
          </a:p>
        </p:txBody>
      </p:sp>
      <p:sp>
        <p:nvSpPr>
          <p:cNvPr id="15" name="Скругленный прямоугольник 17"/>
          <p:cNvSpPr/>
          <p:nvPr/>
        </p:nvSpPr>
        <p:spPr>
          <a:xfrm>
            <a:off x="1048710" y="1326443"/>
            <a:ext cx="1911937"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smtClean="0">
                <a:solidFill>
                  <a:srgbClr val="6D6F64"/>
                </a:solidFill>
              </a:rPr>
              <a:t>Режимы торгов</a:t>
            </a:r>
            <a:endParaRPr lang="ru-RU" sz="1400" b="1" dirty="0">
              <a:solidFill>
                <a:srgbClr val="6D6F64"/>
              </a:solidFill>
            </a:endParaRPr>
          </a:p>
        </p:txBody>
      </p:sp>
      <p:sp>
        <p:nvSpPr>
          <p:cNvPr id="16" name="TextBox 15"/>
          <p:cNvSpPr txBox="1"/>
          <p:nvPr/>
        </p:nvSpPr>
        <p:spPr>
          <a:xfrm>
            <a:off x="2923657" y="810618"/>
            <a:ext cx="2304256" cy="577081"/>
          </a:xfrm>
          <a:prstGeom prst="rect">
            <a:avLst/>
          </a:prstGeom>
          <a:noFill/>
          <a:effectLst/>
        </p:spPr>
        <p:txBody>
          <a:bodyPr wrap="square" rtlCol="0">
            <a:noAutofit/>
          </a:bodyPr>
          <a:lstStyle/>
          <a:p>
            <a:pPr algn="ctr"/>
            <a:r>
              <a:rPr lang="ru-RU" sz="1600" b="1" dirty="0">
                <a:solidFill>
                  <a:srgbClr val="C00000"/>
                </a:solidFill>
              </a:rPr>
              <a:t>С</a:t>
            </a:r>
            <a:r>
              <a:rPr lang="ru-RU" sz="1600" b="1" dirty="0" smtClean="0">
                <a:solidFill>
                  <a:srgbClr val="C00000"/>
                </a:solidFill>
              </a:rPr>
              <a:t>тарая</a:t>
            </a:r>
            <a:endParaRPr lang="ru-RU" sz="1600" b="1" dirty="0">
              <a:solidFill>
                <a:srgbClr val="C00000"/>
              </a:solidFill>
            </a:endParaRPr>
          </a:p>
        </p:txBody>
      </p:sp>
      <p:sp>
        <p:nvSpPr>
          <p:cNvPr id="17" name="TextBox 16"/>
          <p:cNvSpPr txBox="1"/>
          <p:nvPr/>
        </p:nvSpPr>
        <p:spPr>
          <a:xfrm>
            <a:off x="2960647" y="1292155"/>
            <a:ext cx="5690366" cy="577081"/>
          </a:xfrm>
          <a:prstGeom prst="rect">
            <a:avLst/>
          </a:prstGeom>
          <a:noFill/>
          <a:effectLst/>
        </p:spPr>
        <p:txBody>
          <a:bodyPr wrap="square" rtlCol="0">
            <a:noAutofit/>
          </a:bodyPr>
          <a:lstStyle/>
          <a:p>
            <a:pPr lvl="0" algn="ctr">
              <a:lnSpc>
                <a:spcPct val="80000"/>
              </a:lnSpc>
              <a:spcAft>
                <a:spcPts val="100"/>
              </a:spcAft>
            </a:pPr>
            <a:endParaRPr lang="ru-RU" sz="1400" dirty="0" smtClean="0">
              <a:latin typeface="+mn-lt"/>
            </a:endParaRPr>
          </a:p>
          <a:p>
            <a:pPr lvl="0" algn="ctr">
              <a:lnSpc>
                <a:spcPct val="80000"/>
              </a:lnSpc>
              <a:spcAft>
                <a:spcPts val="100"/>
              </a:spcAft>
            </a:pPr>
            <a:r>
              <a:rPr lang="ru-RU" sz="1400" dirty="0" smtClean="0">
                <a:latin typeface="+mn-lt"/>
              </a:rPr>
              <a:t>Безадресный режим (без РПС)</a:t>
            </a:r>
            <a:endParaRPr lang="ru-RU" sz="1400" dirty="0">
              <a:latin typeface="+mn-lt"/>
            </a:endParaRPr>
          </a:p>
        </p:txBody>
      </p:sp>
      <p:sp>
        <p:nvSpPr>
          <p:cNvPr id="18" name="Скругленный прямоугольник 21"/>
          <p:cNvSpPr/>
          <p:nvPr/>
        </p:nvSpPr>
        <p:spPr>
          <a:xfrm>
            <a:off x="1048710" y="2060848"/>
            <a:ext cx="2371162"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a:solidFill>
                  <a:srgbClr val="6D6F64"/>
                </a:solidFill>
              </a:rPr>
              <a:t>Ценовая</a:t>
            </a:r>
            <a:r>
              <a:rPr lang="ru-RU" sz="1600" b="1" dirty="0">
                <a:solidFill>
                  <a:srgbClr val="6D6F64"/>
                </a:solidFill>
              </a:rPr>
              <a:t> </a:t>
            </a:r>
            <a:r>
              <a:rPr lang="ru-RU" sz="1400" b="1" dirty="0">
                <a:solidFill>
                  <a:srgbClr val="6D6F64"/>
                </a:solidFill>
              </a:rPr>
              <a:t>информация</a:t>
            </a:r>
          </a:p>
        </p:txBody>
      </p:sp>
      <p:sp>
        <p:nvSpPr>
          <p:cNvPr id="19" name="TextBox 18"/>
          <p:cNvSpPr txBox="1"/>
          <p:nvPr/>
        </p:nvSpPr>
        <p:spPr>
          <a:xfrm>
            <a:off x="3615871" y="2204864"/>
            <a:ext cx="2756329" cy="849325"/>
          </a:xfrm>
          <a:prstGeom prst="rect">
            <a:avLst/>
          </a:prstGeom>
          <a:noFill/>
          <a:effectLst/>
        </p:spPr>
        <p:txBody>
          <a:bodyPr wrap="square" rtlCol="0">
            <a:noAutofit/>
          </a:bodyPr>
          <a:lstStyle/>
          <a:p>
            <a:pPr>
              <a:lnSpc>
                <a:spcPct val="80000"/>
              </a:lnSpc>
              <a:spcAft>
                <a:spcPts val="100"/>
              </a:spcAft>
            </a:pPr>
            <a:r>
              <a:rPr lang="ru-RU" sz="1400" dirty="0" smtClean="0">
                <a:latin typeface="+mn-lt"/>
              </a:rPr>
              <a:t>Сделки</a:t>
            </a:r>
          </a:p>
        </p:txBody>
      </p:sp>
      <p:cxnSp>
        <p:nvCxnSpPr>
          <p:cNvPr id="20" name="Straight Connector 78"/>
          <p:cNvCxnSpPr/>
          <p:nvPr>
            <p:custDataLst>
              <p:tags r:id="rId2"/>
            </p:custDataLst>
          </p:nvPr>
        </p:nvCxnSpPr>
        <p:spPr>
          <a:xfrm flipV="1">
            <a:off x="1048710" y="1987334"/>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78"/>
          <p:cNvCxnSpPr/>
          <p:nvPr>
            <p:custDataLst>
              <p:tags r:id="rId3"/>
            </p:custDataLst>
          </p:nvPr>
        </p:nvCxnSpPr>
        <p:spPr>
          <a:xfrm flipV="1">
            <a:off x="1062066" y="2631506"/>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78"/>
          <p:cNvCxnSpPr/>
          <p:nvPr>
            <p:custDataLst>
              <p:tags r:id="rId4"/>
            </p:custDataLst>
          </p:nvPr>
        </p:nvCxnSpPr>
        <p:spPr>
          <a:xfrm flipV="1">
            <a:off x="1062066" y="1331624"/>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78"/>
          <p:cNvCxnSpPr/>
          <p:nvPr>
            <p:custDataLst>
              <p:tags r:id="rId5"/>
            </p:custDataLst>
          </p:nvPr>
        </p:nvCxnSpPr>
        <p:spPr>
          <a:xfrm flipV="1">
            <a:off x="1048710" y="3284984"/>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4" name="Скругленный прямоугольник 33"/>
          <p:cNvSpPr/>
          <p:nvPr/>
        </p:nvSpPr>
        <p:spPr>
          <a:xfrm>
            <a:off x="1043608" y="4941168"/>
            <a:ext cx="2572263"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smtClean="0">
                <a:solidFill>
                  <a:srgbClr val="6D6F64"/>
                </a:solidFill>
              </a:rPr>
              <a:t>Количество параметров</a:t>
            </a:r>
          </a:p>
        </p:txBody>
      </p:sp>
      <p:sp>
        <p:nvSpPr>
          <p:cNvPr id="25" name="TextBox 24"/>
          <p:cNvSpPr txBox="1"/>
          <p:nvPr/>
        </p:nvSpPr>
        <p:spPr>
          <a:xfrm>
            <a:off x="3979498" y="5074958"/>
            <a:ext cx="2176678" cy="442274"/>
          </a:xfrm>
          <a:prstGeom prst="rect">
            <a:avLst/>
          </a:prstGeom>
          <a:noFill/>
          <a:effectLst/>
        </p:spPr>
        <p:txBody>
          <a:bodyPr wrap="square" rtlCol="0">
            <a:noAutofit/>
          </a:bodyPr>
          <a:lstStyle/>
          <a:p>
            <a:pPr lvl="0">
              <a:lnSpc>
                <a:spcPct val="80000"/>
              </a:lnSpc>
              <a:spcAft>
                <a:spcPts val="100"/>
              </a:spcAft>
            </a:pPr>
            <a:r>
              <a:rPr lang="ru-RU" sz="1400" dirty="0" smtClean="0"/>
              <a:t>7 </a:t>
            </a:r>
            <a:endParaRPr lang="en-US" sz="1400" dirty="0" smtClean="0"/>
          </a:p>
        </p:txBody>
      </p:sp>
      <p:cxnSp>
        <p:nvCxnSpPr>
          <p:cNvPr id="26" name="Straight Connector 78"/>
          <p:cNvCxnSpPr/>
          <p:nvPr>
            <p:custDataLst>
              <p:tags r:id="rId6"/>
            </p:custDataLst>
          </p:nvPr>
        </p:nvCxnSpPr>
        <p:spPr>
          <a:xfrm flipV="1">
            <a:off x="1068182" y="3933056"/>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7" name="Скругленный прямоугольник 36"/>
          <p:cNvSpPr/>
          <p:nvPr/>
        </p:nvSpPr>
        <p:spPr>
          <a:xfrm>
            <a:off x="1062066" y="2636912"/>
            <a:ext cx="1911937"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a:solidFill>
                  <a:srgbClr val="6D6F64"/>
                </a:solidFill>
              </a:rPr>
              <a:t>База</a:t>
            </a:r>
            <a:r>
              <a:rPr lang="ru-RU" sz="1600" b="1" dirty="0" smtClean="0">
                <a:solidFill>
                  <a:srgbClr val="6D6F64"/>
                </a:solidFill>
              </a:rPr>
              <a:t> расчета</a:t>
            </a:r>
          </a:p>
        </p:txBody>
      </p:sp>
      <p:sp>
        <p:nvSpPr>
          <p:cNvPr id="28" name="TextBox 27"/>
          <p:cNvSpPr txBox="1"/>
          <p:nvPr/>
        </p:nvSpPr>
        <p:spPr>
          <a:xfrm>
            <a:off x="3193324" y="2796888"/>
            <a:ext cx="2756329" cy="813355"/>
          </a:xfrm>
          <a:prstGeom prst="rect">
            <a:avLst/>
          </a:prstGeom>
          <a:noFill/>
          <a:effectLst/>
        </p:spPr>
        <p:txBody>
          <a:bodyPr wrap="square" rtlCol="0">
            <a:noAutofit/>
          </a:bodyPr>
          <a:lstStyle/>
          <a:p>
            <a:pPr lvl="0">
              <a:lnSpc>
                <a:spcPct val="80000"/>
              </a:lnSpc>
              <a:spcAft>
                <a:spcPts val="100"/>
              </a:spcAft>
            </a:pPr>
            <a:r>
              <a:rPr lang="ru-RU" sz="1400" dirty="0" smtClean="0"/>
              <a:t>Обновление ежеквартальное</a:t>
            </a:r>
          </a:p>
          <a:p>
            <a:pPr marL="171450" lvl="0" indent="-171450">
              <a:lnSpc>
                <a:spcPct val="80000"/>
              </a:lnSpc>
              <a:spcAft>
                <a:spcPts val="100"/>
              </a:spcAft>
              <a:buFontTx/>
              <a:buChar char="-"/>
            </a:pPr>
            <a:endParaRPr lang="ru-RU" sz="1400" dirty="0"/>
          </a:p>
        </p:txBody>
      </p:sp>
      <p:cxnSp>
        <p:nvCxnSpPr>
          <p:cNvPr id="29" name="Straight Connector 78"/>
          <p:cNvCxnSpPr/>
          <p:nvPr>
            <p:custDataLst>
              <p:tags r:id="rId7"/>
            </p:custDataLst>
          </p:nvPr>
        </p:nvCxnSpPr>
        <p:spPr>
          <a:xfrm flipV="1">
            <a:off x="1063972" y="4869160"/>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0" name="Скругленный прямоугольник 39"/>
          <p:cNvSpPr/>
          <p:nvPr/>
        </p:nvSpPr>
        <p:spPr>
          <a:xfrm>
            <a:off x="1075887" y="3356992"/>
            <a:ext cx="1911937"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smtClean="0">
                <a:solidFill>
                  <a:srgbClr val="6D6F64"/>
                </a:solidFill>
              </a:rPr>
              <a:t>Модель кривой</a:t>
            </a:r>
            <a:endParaRPr lang="ru-RU" sz="1400" b="1" dirty="0">
              <a:solidFill>
                <a:srgbClr val="6D6F64"/>
              </a:solidFill>
            </a:endParaRPr>
          </a:p>
        </p:txBody>
      </p:sp>
      <p:sp>
        <p:nvSpPr>
          <p:cNvPr id="31" name="TextBox 30"/>
          <p:cNvSpPr txBox="1"/>
          <p:nvPr/>
        </p:nvSpPr>
        <p:spPr>
          <a:xfrm>
            <a:off x="2843808" y="3501008"/>
            <a:ext cx="5832648" cy="577081"/>
          </a:xfrm>
          <a:prstGeom prst="rect">
            <a:avLst/>
          </a:prstGeom>
          <a:noFill/>
          <a:effectLst/>
        </p:spPr>
        <p:txBody>
          <a:bodyPr wrap="square" rtlCol="0">
            <a:noAutofit/>
          </a:bodyPr>
          <a:lstStyle/>
          <a:p>
            <a:pPr lvl="0" algn="ctr">
              <a:lnSpc>
                <a:spcPct val="80000"/>
              </a:lnSpc>
              <a:spcAft>
                <a:spcPts val="100"/>
              </a:spcAft>
            </a:pPr>
            <a:r>
              <a:rPr lang="ru-RU" sz="1400" dirty="0" smtClean="0"/>
              <a:t>Параметрическая: </a:t>
            </a:r>
            <a:r>
              <a:rPr lang="ru-RU" sz="1400" dirty="0" smtClean="0"/>
              <a:t> Нельсон </a:t>
            </a:r>
            <a:r>
              <a:rPr lang="ru-RU" sz="1400" dirty="0" smtClean="0"/>
              <a:t>– Сигель    +     уточняющие добавки</a:t>
            </a:r>
            <a:endParaRPr lang="ru-RU" sz="1400" dirty="0"/>
          </a:p>
        </p:txBody>
      </p:sp>
      <p:cxnSp>
        <p:nvCxnSpPr>
          <p:cNvPr id="32" name="Straight Connector 78"/>
          <p:cNvCxnSpPr/>
          <p:nvPr>
            <p:custDataLst>
              <p:tags r:id="rId8"/>
            </p:custDataLst>
          </p:nvPr>
        </p:nvCxnSpPr>
        <p:spPr>
          <a:xfrm flipV="1">
            <a:off x="1062066" y="5517232"/>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53836" y="826023"/>
            <a:ext cx="2772601" cy="577081"/>
          </a:xfrm>
          <a:prstGeom prst="rect">
            <a:avLst/>
          </a:prstGeom>
          <a:noFill/>
          <a:effectLst/>
        </p:spPr>
        <p:txBody>
          <a:bodyPr wrap="square" rtlCol="0">
            <a:noAutofit/>
          </a:bodyPr>
          <a:lstStyle>
            <a:defPPr>
              <a:defRPr lang="ru-RU"/>
            </a:defPPr>
            <a:lvl1pPr algn="ctr">
              <a:defRPr sz="1600" b="1">
                <a:solidFill>
                  <a:srgbClr val="C00000"/>
                </a:solidFill>
              </a:defRPr>
            </a:lvl1pPr>
          </a:lstStyle>
          <a:p>
            <a:r>
              <a:rPr lang="ru-RU" dirty="0"/>
              <a:t>Новая</a:t>
            </a:r>
          </a:p>
        </p:txBody>
      </p:sp>
      <p:sp>
        <p:nvSpPr>
          <p:cNvPr id="35" name="TextBox 34"/>
          <p:cNvSpPr txBox="1"/>
          <p:nvPr/>
        </p:nvSpPr>
        <p:spPr>
          <a:xfrm>
            <a:off x="6729777" y="2219558"/>
            <a:ext cx="2756329" cy="849325"/>
          </a:xfrm>
          <a:prstGeom prst="rect">
            <a:avLst/>
          </a:prstGeom>
          <a:noFill/>
          <a:effectLst/>
        </p:spPr>
        <p:txBody>
          <a:bodyPr wrap="square" rtlCol="0">
            <a:noAutofit/>
          </a:bodyPr>
          <a:lstStyle/>
          <a:p>
            <a:pPr>
              <a:lnSpc>
                <a:spcPct val="80000"/>
              </a:lnSpc>
              <a:spcAft>
                <a:spcPts val="100"/>
              </a:spcAft>
            </a:pPr>
            <a:r>
              <a:rPr lang="ru-RU" sz="1400" dirty="0" smtClean="0">
                <a:latin typeface="+mn-lt"/>
              </a:rPr>
              <a:t>Сделки и заявки</a:t>
            </a:r>
          </a:p>
        </p:txBody>
      </p:sp>
      <p:sp>
        <p:nvSpPr>
          <p:cNvPr id="36" name="TextBox 35"/>
          <p:cNvSpPr txBox="1"/>
          <p:nvPr/>
        </p:nvSpPr>
        <p:spPr>
          <a:xfrm>
            <a:off x="7363874" y="5085184"/>
            <a:ext cx="2176678" cy="442274"/>
          </a:xfrm>
          <a:prstGeom prst="rect">
            <a:avLst/>
          </a:prstGeom>
          <a:noFill/>
          <a:effectLst/>
        </p:spPr>
        <p:txBody>
          <a:bodyPr wrap="square" rtlCol="0">
            <a:noAutofit/>
          </a:bodyPr>
          <a:lstStyle/>
          <a:p>
            <a:pPr lvl="0">
              <a:lnSpc>
                <a:spcPct val="80000"/>
              </a:lnSpc>
              <a:spcAft>
                <a:spcPts val="100"/>
              </a:spcAft>
            </a:pPr>
            <a:r>
              <a:rPr lang="ru-RU" sz="1400" dirty="0" smtClean="0"/>
              <a:t>13 </a:t>
            </a:r>
            <a:endParaRPr lang="en-US" sz="1400" dirty="0" smtClean="0"/>
          </a:p>
        </p:txBody>
      </p:sp>
      <p:sp>
        <p:nvSpPr>
          <p:cNvPr id="37" name="TextBox 36"/>
          <p:cNvSpPr txBox="1"/>
          <p:nvPr/>
        </p:nvSpPr>
        <p:spPr>
          <a:xfrm>
            <a:off x="6430612" y="2780928"/>
            <a:ext cx="2756329" cy="577081"/>
          </a:xfrm>
          <a:prstGeom prst="rect">
            <a:avLst/>
          </a:prstGeom>
          <a:noFill/>
          <a:effectLst/>
        </p:spPr>
        <p:txBody>
          <a:bodyPr wrap="square" rtlCol="0">
            <a:noAutofit/>
          </a:bodyPr>
          <a:lstStyle/>
          <a:p>
            <a:pPr lvl="0">
              <a:lnSpc>
                <a:spcPct val="80000"/>
              </a:lnSpc>
              <a:spcAft>
                <a:spcPts val="100"/>
              </a:spcAft>
            </a:pPr>
            <a:r>
              <a:rPr lang="ru-RU" sz="1400" dirty="0" smtClean="0"/>
              <a:t>Обновление ежемесячное</a:t>
            </a:r>
          </a:p>
          <a:p>
            <a:pPr marL="171450" lvl="0" indent="-171450">
              <a:lnSpc>
                <a:spcPct val="80000"/>
              </a:lnSpc>
              <a:spcAft>
                <a:spcPts val="100"/>
              </a:spcAft>
              <a:buFontTx/>
              <a:buChar char="-"/>
            </a:pPr>
            <a:endParaRPr lang="ru-RU" sz="1400" dirty="0"/>
          </a:p>
        </p:txBody>
      </p:sp>
      <p:sp>
        <p:nvSpPr>
          <p:cNvPr id="38" name="Скругленный прямоугольник 48"/>
          <p:cNvSpPr/>
          <p:nvPr/>
        </p:nvSpPr>
        <p:spPr>
          <a:xfrm>
            <a:off x="1075887" y="4005064"/>
            <a:ext cx="2343985"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a:solidFill>
                  <a:srgbClr val="6D6F64"/>
                </a:solidFill>
              </a:rPr>
              <a:t>Уточняющие добавки</a:t>
            </a:r>
          </a:p>
        </p:txBody>
      </p:sp>
      <p:sp>
        <p:nvSpPr>
          <p:cNvPr id="39" name="TextBox 38"/>
          <p:cNvSpPr txBox="1"/>
          <p:nvPr/>
        </p:nvSpPr>
        <p:spPr>
          <a:xfrm>
            <a:off x="3275856" y="4509120"/>
            <a:ext cx="2694306" cy="442274"/>
          </a:xfrm>
          <a:prstGeom prst="rect">
            <a:avLst/>
          </a:prstGeom>
          <a:noFill/>
          <a:effectLst/>
        </p:spPr>
        <p:txBody>
          <a:bodyPr wrap="square" rtlCol="0">
            <a:noAutofit/>
          </a:bodyPr>
          <a:lstStyle/>
          <a:p>
            <a:pPr lvl="0">
              <a:lnSpc>
                <a:spcPct val="80000"/>
              </a:lnSpc>
              <a:spcAft>
                <a:spcPts val="100"/>
              </a:spcAft>
            </a:pPr>
            <a:r>
              <a:rPr lang="ru-RU" sz="1400" dirty="0" smtClean="0"/>
              <a:t>В диапазоне 0 ÷ 5 лет</a:t>
            </a:r>
            <a:endParaRPr lang="en-US" sz="1400" dirty="0" smtClean="0"/>
          </a:p>
        </p:txBody>
      </p:sp>
      <p:sp>
        <p:nvSpPr>
          <p:cNvPr id="40" name="TextBox 39"/>
          <p:cNvSpPr txBox="1"/>
          <p:nvPr/>
        </p:nvSpPr>
        <p:spPr>
          <a:xfrm>
            <a:off x="6494209" y="4498894"/>
            <a:ext cx="3046343" cy="442274"/>
          </a:xfrm>
          <a:prstGeom prst="rect">
            <a:avLst/>
          </a:prstGeom>
          <a:noFill/>
          <a:effectLst/>
        </p:spPr>
        <p:txBody>
          <a:bodyPr wrap="square" rtlCol="0">
            <a:noAutofit/>
          </a:bodyPr>
          <a:lstStyle/>
          <a:p>
            <a:pPr lvl="0">
              <a:lnSpc>
                <a:spcPct val="80000"/>
              </a:lnSpc>
              <a:spcAft>
                <a:spcPts val="100"/>
              </a:spcAft>
            </a:pPr>
            <a:r>
              <a:rPr lang="ru-RU" sz="1400" dirty="0" smtClean="0"/>
              <a:t>В диапазоне 0 ÷ 40 лет </a:t>
            </a:r>
            <a:endParaRPr lang="en-US" sz="1400" dirty="0" smtClean="0"/>
          </a:p>
        </p:txBody>
      </p:sp>
      <p:sp>
        <p:nvSpPr>
          <p:cNvPr id="41" name="TextBox 40"/>
          <p:cNvSpPr txBox="1"/>
          <p:nvPr/>
        </p:nvSpPr>
        <p:spPr>
          <a:xfrm>
            <a:off x="2987451" y="4149080"/>
            <a:ext cx="5603108" cy="577081"/>
          </a:xfrm>
          <a:prstGeom prst="rect">
            <a:avLst/>
          </a:prstGeom>
          <a:noFill/>
          <a:effectLst/>
        </p:spPr>
        <p:txBody>
          <a:bodyPr wrap="square" rtlCol="0">
            <a:noAutofit/>
          </a:bodyPr>
          <a:lstStyle/>
          <a:p>
            <a:pPr lvl="0" algn="ctr">
              <a:lnSpc>
                <a:spcPct val="80000"/>
              </a:lnSpc>
              <a:spcAft>
                <a:spcPts val="100"/>
              </a:spcAft>
            </a:pPr>
            <a:r>
              <a:rPr lang="ru-RU" sz="1400" dirty="0" smtClean="0"/>
              <a:t>Гауссовские «колокольчики»</a:t>
            </a:r>
            <a:endParaRPr lang="ru-RU" sz="1400" dirty="0"/>
          </a:p>
        </p:txBody>
      </p:sp>
      <p:sp>
        <p:nvSpPr>
          <p:cNvPr id="42" name="Скругленный прямоугольник 33"/>
          <p:cNvSpPr/>
          <p:nvPr/>
        </p:nvSpPr>
        <p:spPr>
          <a:xfrm>
            <a:off x="1062066" y="5585340"/>
            <a:ext cx="2357806"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b="1" dirty="0" smtClean="0">
                <a:solidFill>
                  <a:srgbClr val="6D6F64"/>
                </a:solidFill>
              </a:rPr>
              <a:t>Веса</a:t>
            </a:r>
          </a:p>
          <a:p>
            <a:r>
              <a:rPr lang="ru-RU" sz="1400" b="1" dirty="0" smtClean="0">
                <a:solidFill>
                  <a:srgbClr val="6D6F64"/>
                </a:solidFill>
              </a:rPr>
              <a:t>Опорные выпуски</a:t>
            </a:r>
          </a:p>
        </p:txBody>
      </p:sp>
      <p:sp>
        <p:nvSpPr>
          <p:cNvPr id="43" name="TextBox 42"/>
          <p:cNvSpPr txBox="1"/>
          <p:nvPr/>
        </p:nvSpPr>
        <p:spPr>
          <a:xfrm>
            <a:off x="3907490" y="5723030"/>
            <a:ext cx="2176678" cy="442274"/>
          </a:xfrm>
          <a:prstGeom prst="rect">
            <a:avLst/>
          </a:prstGeom>
          <a:noFill/>
          <a:effectLst/>
        </p:spPr>
        <p:txBody>
          <a:bodyPr wrap="square" rtlCol="0">
            <a:noAutofit/>
          </a:bodyPr>
          <a:lstStyle/>
          <a:p>
            <a:pPr lvl="0">
              <a:lnSpc>
                <a:spcPct val="80000"/>
              </a:lnSpc>
              <a:spcAft>
                <a:spcPts val="100"/>
              </a:spcAft>
            </a:pPr>
            <a:r>
              <a:rPr lang="ru-RU" sz="1400" dirty="0" smtClean="0"/>
              <a:t>нет</a:t>
            </a:r>
            <a:endParaRPr lang="en-US" sz="1400" dirty="0" smtClean="0"/>
          </a:p>
        </p:txBody>
      </p:sp>
      <p:sp>
        <p:nvSpPr>
          <p:cNvPr id="44" name="TextBox 43"/>
          <p:cNvSpPr txBox="1"/>
          <p:nvPr/>
        </p:nvSpPr>
        <p:spPr>
          <a:xfrm>
            <a:off x="7309428" y="5713898"/>
            <a:ext cx="2176678" cy="442274"/>
          </a:xfrm>
          <a:prstGeom prst="rect">
            <a:avLst/>
          </a:prstGeom>
          <a:noFill/>
          <a:effectLst/>
        </p:spPr>
        <p:txBody>
          <a:bodyPr wrap="square" rtlCol="0">
            <a:noAutofit/>
          </a:bodyPr>
          <a:lstStyle/>
          <a:p>
            <a:pPr lvl="0">
              <a:lnSpc>
                <a:spcPct val="80000"/>
              </a:lnSpc>
              <a:spcAft>
                <a:spcPts val="100"/>
              </a:spcAft>
            </a:pPr>
            <a:r>
              <a:rPr lang="ru-RU" sz="1400" dirty="0" smtClean="0"/>
              <a:t>есть</a:t>
            </a:r>
            <a:endParaRPr lang="en-US" sz="1400" dirty="0" smtClean="0"/>
          </a:p>
        </p:txBody>
      </p:sp>
      <p:cxnSp>
        <p:nvCxnSpPr>
          <p:cNvPr id="45" name="Straight Connector 78"/>
          <p:cNvCxnSpPr/>
          <p:nvPr>
            <p:custDataLst>
              <p:tags r:id="rId9"/>
            </p:custDataLst>
          </p:nvPr>
        </p:nvCxnSpPr>
        <p:spPr>
          <a:xfrm flipV="1">
            <a:off x="1075582" y="6093296"/>
            <a:ext cx="7744890" cy="1506"/>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2742" y="233698"/>
            <a:ext cx="7416000" cy="692760"/>
          </a:xfrm>
        </p:spPr>
        <p:txBody>
          <a:bodyPr/>
          <a:lstStyle/>
          <a:p>
            <a:r>
              <a:rPr lang="ru-RU" sz="2000" b="1" dirty="0" smtClean="0"/>
              <a:t>Новации в отображении на сайте и трансляции</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5</a:t>
            </a:fld>
            <a:endParaRPr lang="ru-RU"/>
          </a:p>
        </p:txBody>
      </p:sp>
      <p:sp>
        <p:nvSpPr>
          <p:cNvPr id="5" name="Text Box 43"/>
          <p:cNvSpPr txBox="1">
            <a:spLocks noChangeArrowheads="1"/>
          </p:cNvSpPr>
          <p:nvPr/>
        </p:nvSpPr>
        <p:spPr bwMode="auto">
          <a:xfrm>
            <a:off x="1102600" y="1351770"/>
            <a:ext cx="7645400" cy="789473"/>
          </a:xfrm>
          <a:prstGeom prst="rect">
            <a:avLst/>
          </a:prstGeom>
          <a:noFill/>
          <a:ln w="28575">
            <a:noFill/>
            <a:miter lim="800000"/>
            <a:headEnd/>
            <a:tailEnd/>
          </a:ln>
          <a:effectLst/>
        </p:spPr>
        <p:txBody>
          <a:bodyPr lIns="90000" tIns="46800" rIns="90000" bIns="46800" anchor="ctr">
            <a:normAutofit/>
          </a:bodyPr>
          <a:lstStyle>
            <a:lvl1pPr indent="3619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cs typeface="ＭＳ Ｐゴシック"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9pPr>
          </a:lstStyle>
          <a:p>
            <a:pPr marL="285750" indent="-285750" eaLnBrk="1" fontAlgn="base" hangingPunct="1">
              <a:spcBef>
                <a:spcPct val="0"/>
              </a:spcBef>
              <a:buClr>
                <a:srgbClr val="C00000"/>
              </a:buClr>
              <a:buSzPct val="130000"/>
              <a:buFont typeface="Wingdings" pitchFamily="2" charset="2"/>
              <a:buChar char="§"/>
              <a:defRPr/>
            </a:pPr>
            <a:r>
              <a:rPr lang="ru-RU"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Трансляция значения </a:t>
            </a:r>
            <a:r>
              <a:rPr lang="en-US"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G-</a:t>
            </a:r>
            <a:r>
              <a:rPr lang="ru-RU"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Кривой для сроков 1 </a:t>
            </a:r>
            <a:r>
              <a:rPr lang="ru-RU" sz="1400" dirty="0">
                <a:solidFill>
                  <a:srgbClr val="C00000"/>
                </a:solidFill>
                <a:latin typeface="Tahoma" panose="020B0604030504040204" pitchFamily="34" charset="0"/>
                <a:ea typeface="Tahoma" panose="020B0604030504040204" pitchFamily="34" charset="0"/>
                <a:cs typeface="Tahoma" panose="020B0604030504040204" pitchFamily="34" charset="0"/>
              </a:rPr>
              <a:t>год, 3, 5, 7, 10, 20 </a:t>
            </a:r>
            <a:r>
              <a:rPr lang="ru-RU"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лет как самостоятельных индикаторов (аналогично другим биржевым индексам и индикаторам)</a:t>
            </a:r>
          </a:p>
        </p:txBody>
      </p:sp>
      <p:sp>
        <p:nvSpPr>
          <p:cNvPr id="4" name="Прямоугольник 3"/>
          <p:cNvSpPr/>
          <p:nvPr/>
        </p:nvSpPr>
        <p:spPr>
          <a:xfrm>
            <a:off x="1138773" y="873202"/>
            <a:ext cx="7812488" cy="461665"/>
          </a:xfrm>
          <a:prstGeom prst="rect">
            <a:avLst/>
          </a:prstGeom>
        </p:spPr>
        <p:txBody>
          <a:bodyPr wrap="square">
            <a:spAutoFit/>
          </a:bodyPr>
          <a:lstStyle/>
          <a:p>
            <a:r>
              <a:rPr lang="ru-RU" sz="1200" dirty="0"/>
              <a:t>Методические документы и исторические </a:t>
            </a:r>
            <a:r>
              <a:rPr lang="ru-RU" sz="1200" dirty="0" smtClean="0"/>
              <a:t>значения новой Кривой доступны </a:t>
            </a:r>
            <a:r>
              <a:rPr lang="ru-RU" sz="1200" dirty="0"/>
              <a:t>на </a:t>
            </a:r>
            <a:r>
              <a:rPr lang="ru-RU" sz="1200" dirty="0" smtClean="0"/>
              <a:t>сайте</a:t>
            </a:r>
            <a:r>
              <a:rPr lang="en-US" sz="1200" dirty="0" smtClean="0"/>
              <a:t> </a:t>
            </a:r>
            <a:r>
              <a:rPr lang="ru-RU" sz="1200" dirty="0" smtClean="0"/>
              <a:t>Биржи в разделе «Проект новой </a:t>
            </a:r>
            <a:r>
              <a:rPr lang="en-US" sz="1200" dirty="0" smtClean="0"/>
              <a:t>G-</a:t>
            </a:r>
            <a:r>
              <a:rPr lang="ru-RU" sz="1200" dirty="0" smtClean="0"/>
              <a:t>Кривой» </a:t>
            </a:r>
            <a:r>
              <a:rPr lang="en-US" sz="1200" i="1" dirty="0"/>
              <a:t>http://moex.com/a3642</a:t>
            </a:r>
            <a:endParaRPr lang="ru-RU" sz="1200" i="1" dirty="0"/>
          </a:p>
        </p:txBody>
      </p:sp>
      <p:pic>
        <p:nvPicPr>
          <p:cNvPr id="9" name="Рисунок 8"/>
          <p:cNvPicPr>
            <a:picLocks noChangeAspect="1"/>
          </p:cNvPicPr>
          <p:nvPr/>
        </p:nvPicPr>
        <p:blipFill>
          <a:blip r:embed="rId3"/>
          <a:stretch>
            <a:fillRect/>
          </a:stretch>
        </p:blipFill>
        <p:spPr>
          <a:xfrm>
            <a:off x="1403648" y="2265920"/>
            <a:ext cx="3960440" cy="2238655"/>
          </a:xfrm>
          <a:prstGeom prst="rect">
            <a:avLst/>
          </a:prstGeom>
        </p:spPr>
      </p:pic>
      <p:pic>
        <p:nvPicPr>
          <p:cNvPr id="11" name="Рисунок 10"/>
          <p:cNvPicPr>
            <a:picLocks noChangeAspect="1"/>
          </p:cNvPicPr>
          <p:nvPr/>
        </p:nvPicPr>
        <p:blipFill>
          <a:blip r:embed="rId4"/>
          <a:stretch>
            <a:fillRect/>
          </a:stretch>
        </p:blipFill>
        <p:spPr>
          <a:xfrm>
            <a:off x="5914975" y="2249822"/>
            <a:ext cx="2833025" cy="1743102"/>
          </a:xfrm>
          <a:prstGeom prst="rect">
            <a:avLst/>
          </a:prstGeom>
        </p:spPr>
      </p:pic>
      <p:cxnSp>
        <p:nvCxnSpPr>
          <p:cNvPr id="28" name="Прямая со стрелкой 27"/>
          <p:cNvCxnSpPr/>
          <p:nvPr/>
        </p:nvCxnSpPr>
        <p:spPr>
          <a:xfrm flipV="1">
            <a:off x="5373149" y="2996952"/>
            <a:ext cx="541826" cy="1440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43"/>
          <p:cNvSpPr txBox="1">
            <a:spLocks noChangeArrowheads="1"/>
          </p:cNvSpPr>
          <p:nvPr/>
        </p:nvSpPr>
        <p:spPr bwMode="auto">
          <a:xfrm>
            <a:off x="1088401" y="4644988"/>
            <a:ext cx="7645400" cy="789473"/>
          </a:xfrm>
          <a:prstGeom prst="rect">
            <a:avLst/>
          </a:prstGeom>
          <a:noFill/>
          <a:ln w="28575">
            <a:noFill/>
            <a:miter lim="800000"/>
            <a:headEnd/>
            <a:tailEnd/>
          </a:ln>
          <a:effectLst/>
        </p:spPr>
        <p:txBody>
          <a:bodyPr lIns="90000" tIns="46800" rIns="90000" bIns="46800" anchor="ctr">
            <a:normAutofit/>
          </a:bodyPr>
          <a:lstStyle>
            <a:lvl1pPr indent="3619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cs typeface="ＭＳ Ｐゴシック"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9pPr>
          </a:lstStyle>
          <a:p>
            <a:pPr marL="285750" indent="-285750" eaLnBrk="1" fontAlgn="base" hangingPunct="1">
              <a:spcBef>
                <a:spcPct val="0"/>
              </a:spcBef>
              <a:buClr>
                <a:srgbClr val="C00000"/>
              </a:buClr>
              <a:buSzPct val="130000"/>
              <a:buFont typeface="Wingdings" pitchFamily="2" charset="2"/>
              <a:buChar char="§"/>
              <a:defRPr/>
            </a:pPr>
            <a:r>
              <a:rPr lang="ru-RU"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Трансляция 15-минутных внутридневных срезов и архивов</a:t>
            </a:r>
          </a:p>
        </p:txBody>
      </p:sp>
      <p:sp>
        <p:nvSpPr>
          <p:cNvPr id="32" name="Text Box 43"/>
          <p:cNvSpPr txBox="1">
            <a:spLocks noChangeArrowheads="1"/>
          </p:cNvSpPr>
          <p:nvPr/>
        </p:nvSpPr>
        <p:spPr bwMode="auto">
          <a:xfrm>
            <a:off x="1088401" y="5387225"/>
            <a:ext cx="7645400" cy="789473"/>
          </a:xfrm>
          <a:prstGeom prst="rect">
            <a:avLst/>
          </a:prstGeom>
          <a:noFill/>
          <a:ln w="28575">
            <a:noFill/>
            <a:miter lim="800000"/>
            <a:headEnd/>
            <a:tailEnd/>
          </a:ln>
          <a:effectLst/>
        </p:spPr>
        <p:txBody>
          <a:bodyPr lIns="90000" tIns="46800" rIns="90000" bIns="46800" anchor="ctr">
            <a:normAutofit/>
          </a:bodyPr>
          <a:lstStyle>
            <a:lvl1pPr indent="3619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cs typeface="ＭＳ Ｐゴシック"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ＭＳ Ｐゴシック" charset="0"/>
              </a:defRPr>
            </a:lvl9pPr>
          </a:lstStyle>
          <a:p>
            <a:pPr marL="285750" indent="-285750" eaLnBrk="1" fontAlgn="base" hangingPunct="1">
              <a:spcBef>
                <a:spcPct val="0"/>
              </a:spcBef>
              <a:buClr>
                <a:srgbClr val="C00000"/>
              </a:buClr>
              <a:buSzPct val="130000"/>
              <a:buFont typeface="Wingdings" pitchFamily="2" charset="2"/>
              <a:buChar char="§"/>
              <a:defRPr/>
            </a:pPr>
            <a:r>
              <a:rPr lang="ru-RU" sz="1400" dirty="0" smtClean="0">
                <a:solidFill>
                  <a:srgbClr val="C00000"/>
                </a:solidFill>
                <a:latin typeface="Tahoma" panose="020B0604030504040204" pitchFamily="34" charset="0"/>
                <a:ea typeface="Tahoma" panose="020B0604030504040204" pitchFamily="34" charset="0"/>
                <a:cs typeface="Tahoma" panose="020B0604030504040204" pitchFamily="34" charset="0"/>
              </a:rPr>
              <a:t>Улучшение визуализации графиков, таблиц, легенды к графику</a:t>
            </a:r>
          </a:p>
        </p:txBody>
      </p:sp>
    </p:spTree>
    <p:extLst>
      <p:ext uri="{BB962C8B-B14F-4D97-AF65-F5344CB8AC3E}">
        <p14:creationId xmlns:p14="http://schemas.microsoft.com/office/powerpoint/2010/main" val="3608769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Уточняющие добавки – старая </a:t>
            </a:r>
            <a:r>
              <a:rPr lang="en-US" sz="2000" b="1" dirty="0" smtClean="0"/>
              <a:t>G-</a:t>
            </a:r>
            <a:r>
              <a:rPr lang="ru-RU" sz="2000" b="1" dirty="0" smtClean="0"/>
              <a:t>кривая</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6</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6342570" cy="3943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3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Проблемы параметризации старой </a:t>
            </a:r>
            <a:r>
              <a:rPr lang="en-US" sz="2000" b="1" dirty="0" smtClean="0"/>
              <a:t>G-</a:t>
            </a:r>
            <a:r>
              <a:rPr lang="ru-RU" sz="2000" b="1" dirty="0" smtClean="0"/>
              <a:t>кривой</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7</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TextBox 6"/>
          <p:cNvSpPr txBox="1"/>
          <p:nvPr/>
        </p:nvSpPr>
        <p:spPr>
          <a:xfrm>
            <a:off x="5255568" y="3717032"/>
            <a:ext cx="3888432" cy="2631490"/>
          </a:xfrm>
          <a:prstGeom prst="rect">
            <a:avLst/>
          </a:prstGeom>
          <a:noFill/>
        </p:spPr>
        <p:txBody>
          <a:bodyPr wrap="square" rtlCol="0">
            <a:spAutoFit/>
          </a:bodyPr>
          <a:lstStyle/>
          <a:p>
            <a:pPr>
              <a:lnSpc>
                <a:spcPct val="150000"/>
              </a:lnSpc>
            </a:pPr>
            <a:r>
              <a:rPr lang="ru-RU" sz="1400" b="1" dirty="0" smtClean="0"/>
              <a:t>Изр</a:t>
            </a:r>
            <a:r>
              <a:rPr lang="ru-RU" sz="1400" b="1" dirty="0" smtClean="0"/>
              <a:t>едка </a:t>
            </a:r>
            <a:r>
              <a:rPr lang="ru-RU" sz="1400" b="1" dirty="0" smtClean="0"/>
              <a:t>наблюдалась картина:</a:t>
            </a:r>
          </a:p>
          <a:p>
            <a:pPr>
              <a:lnSpc>
                <a:spcPct val="150000"/>
              </a:lnSpc>
              <a:buFont typeface="Arial" pitchFamily="34" charset="0"/>
              <a:buChar char="•"/>
            </a:pPr>
            <a:r>
              <a:rPr lang="ru-RU" sz="1200" dirty="0" smtClean="0"/>
              <a:t>  «горб» в окрестности 4 лет</a:t>
            </a:r>
          </a:p>
          <a:p>
            <a:pPr>
              <a:lnSpc>
                <a:spcPct val="150000"/>
              </a:lnSpc>
              <a:buFont typeface="Arial" pitchFamily="34" charset="0"/>
              <a:buChar char="•"/>
            </a:pPr>
            <a:r>
              <a:rPr lang="ru-RU" sz="1200" dirty="0" smtClean="0"/>
              <a:t>  вызван видом параметрической модели</a:t>
            </a:r>
          </a:p>
          <a:p>
            <a:pPr>
              <a:lnSpc>
                <a:spcPct val="150000"/>
              </a:lnSpc>
              <a:buFont typeface="Arial" pitchFamily="34" charset="0"/>
              <a:buChar char="•"/>
            </a:pPr>
            <a:r>
              <a:rPr lang="ru-RU" sz="1200" dirty="0" smtClean="0"/>
              <a:t>  модель была выбрана в 2006 году как</a:t>
            </a:r>
          </a:p>
          <a:p>
            <a:pPr>
              <a:lnSpc>
                <a:spcPct val="150000"/>
              </a:lnSpc>
            </a:pPr>
            <a:r>
              <a:rPr lang="ru-RU" sz="1200" dirty="0" smtClean="0"/>
              <a:t>    удовлетворительно описывающая кривые</a:t>
            </a:r>
          </a:p>
          <a:p>
            <a:pPr>
              <a:lnSpc>
                <a:spcPct val="150000"/>
              </a:lnSpc>
            </a:pPr>
            <a:r>
              <a:rPr lang="ru-RU" sz="1200" dirty="0" smtClean="0"/>
              <a:t>    того периода (нормальные кривые)</a:t>
            </a:r>
          </a:p>
          <a:p>
            <a:pPr>
              <a:lnSpc>
                <a:spcPct val="150000"/>
              </a:lnSpc>
              <a:buFont typeface="Arial" pitchFamily="34" charset="0"/>
              <a:buChar char="•"/>
            </a:pPr>
            <a:r>
              <a:rPr lang="ru-RU" sz="1200" dirty="0" smtClean="0"/>
              <a:t>  предполагалось, что будет оперативная </a:t>
            </a:r>
          </a:p>
          <a:p>
            <a:pPr>
              <a:lnSpc>
                <a:spcPct val="150000"/>
              </a:lnSpc>
            </a:pPr>
            <a:r>
              <a:rPr lang="ru-RU" sz="1200" dirty="0" smtClean="0"/>
              <a:t>   корректировка модели  по мере</a:t>
            </a:r>
          </a:p>
          <a:p>
            <a:pPr>
              <a:lnSpc>
                <a:spcPct val="150000"/>
              </a:lnSpc>
            </a:pPr>
            <a:r>
              <a:rPr lang="ru-RU" sz="1200" dirty="0" smtClean="0"/>
              <a:t>   необходимости</a:t>
            </a:r>
            <a:endParaRPr lang="ru-RU" sz="1200" dirty="0"/>
          </a:p>
        </p:txBody>
      </p:sp>
      <p:pic>
        <p:nvPicPr>
          <p:cNvPr id="9" name="Picture 2"/>
          <p:cNvPicPr>
            <a:picLocks noChangeAspect="1" noChangeArrowheads="1"/>
          </p:cNvPicPr>
          <p:nvPr/>
        </p:nvPicPr>
        <p:blipFill>
          <a:blip r:embed="rId3" cstate="print"/>
          <a:srcRect/>
          <a:stretch>
            <a:fillRect/>
          </a:stretch>
        </p:blipFill>
        <p:spPr bwMode="auto">
          <a:xfrm>
            <a:off x="1043608" y="908720"/>
            <a:ext cx="3771503" cy="2718411"/>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4932040" y="836712"/>
            <a:ext cx="3908390" cy="2808312"/>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971600" y="3573015"/>
            <a:ext cx="3888432" cy="2497495"/>
          </a:xfrm>
          <a:prstGeom prst="rect">
            <a:avLst/>
          </a:prstGeom>
          <a:noFill/>
          <a:ln w="9525">
            <a:noFill/>
            <a:miter lim="800000"/>
            <a:headEnd/>
            <a:tailEnd/>
          </a:ln>
        </p:spPr>
      </p:pic>
    </p:spTree>
    <p:extLst>
      <p:ext uri="{BB962C8B-B14F-4D97-AF65-F5344CB8AC3E}">
        <p14:creationId xmlns:p14="http://schemas.microsoft.com/office/powerpoint/2010/main" val="121485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9E2B10B-2B5B-4D21-B621-3C15B0884A5E}" type="slidenum">
              <a:rPr lang="ru-RU" smtClean="0"/>
              <a:t>8</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836713"/>
            <a:ext cx="6480720" cy="374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91566" y="4725144"/>
            <a:ext cx="8202887" cy="954107"/>
          </a:xfrm>
          <a:prstGeom prst="rect">
            <a:avLst/>
          </a:prstGeom>
          <a:noFill/>
        </p:spPr>
        <p:txBody>
          <a:bodyPr wrap="none" rtlCol="0">
            <a:spAutoFit/>
          </a:bodyPr>
          <a:lstStyle/>
          <a:p>
            <a:pPr marL="285750" indent="-285750">
              <a:buFont typeface="Arial" panose="020B0604020202020204" pitchFamily="34" charset="0"/>
              <a:buChar char="•"/>
            </a:pPr>
            <a:r>
              <a:rPr lang="ru-RU" sz="1400" dirty="0" smtClean="0"/>
              <a:t>«сплайновая» структура с постепенным уменьшением гибкости</a:t>
            </a:r>
          </a:p>
          <a:p>
            <a:pPr marL="285750" indent="-285750">
              <a:buFont typeface="Arial" panose="020B0604020202020204" pitchFamily="34" charset="0"/>
              <a:buChar char="•"/>
            </a:pPr>
            <a:r>
              <a:rPr lang="ru-RU" sz="1400" dirty="0" smtClean="0"/>
              <a:t>сумма соседних колокольчиков с любыми весами имеет унимодальную форму</a:t>
            </a:r>
          </a:p>
          <a:p>
            <a:pPr marL="285750" indent="-285750">
              <a:buFont typeface="Arial" panose="020B0604020202020204" pitchFamily="34" charset="0"/>
              <a:buChar char="•"/>
            </a:pPr>
            <a:r>
              <a:rPr lang="ru-RU" sz="1400" dirty="0"/>
              <a:t>п</a:t>
            </a:r>
            <a:r>
              <a:rPr lang="ru-RU" sz="1400" dirty="0" smtClean="0"/>
              <a:t>ри определённых весах в сумме дают </a:t>
            </a:r>
            <a:r>
              <a:rPr lang="en-US" sz="1400" dirty="0" smtClean="0"/>
              <a:t> ~</a:t>
            </a:r>
            <a:r>
              <a:rPr lang="ru-RU" sz="1400" dirty="0" smtClean="0"/>
              <a:t>константу для 0 – 40 лет («разложение единицы»)</a:t>
            </a:r>
          </a:p>
          <a:p>
            <a:pPr marL="285750" indent="-285750">
              <a:buFont typeface="Arial" panose="020B0604020202020204" pitchFamily="34" charset="0"/>
              <a:buChar char="•"/>
            </a:pPr>
            <a:r>
              <a:rPr lang="ru-RU" sz="1400" dirty="0"/>
              <a:t>ф</a:t>
            </a:r>
            <a:r>
              <a:rPr lang="ru-RU" sz="1400" dirty="0" smtClean="0"/>
              <a:t>ормулы для центров и размаха:</a:t>
            </a:r>
          </a:p>
        </p:txBody>
      </p:sp>
      <p:sp>
        <p:nvSpPr>
          <p:cNvPr id="24" name="Заголовок 1"/>
          <p:cNvSpPr>
            <a:spLocks noGrp="1"/>
          </p:cNvSpPr>
          <p:nvPr>
            <p:ph type="title"/>
          </p:nvPr>
        </p:nvSpPr>
        <p:spPr>
          <a:xfrm>
            <a:off x="1152000" y="271212"/>
            <a:ext cx="7416000" cy="692760"/>
          </a:xfrm>
        </p:spPr>
        <p:txBody>
          <a:bodyPr/>
          <a:lstStyle/>
          <a:p>
            <a:r>
              <a:rPr lang="ru-RU" sz="2000" b="1" dirty="0" smtClean="0"/>
              <a:t>Уточняющие добавки – новая </a:t>
            </a:r>
            <a:r>
              <a:rPr lang="en-US" sz="2000" b="1" dirty="0" smtClean="0"/>
              <a:t>G-</a:t>
            </a:r>
            <a:r>
              <a:rPr lang="ru-RU" sz="2000" b="1" dirty="0" smtClean="0"/>
              <a:t>кривая</a:t>
            </a:r>
            <a:endParaRPr lang="ru-RU" sz="2000" b="1" dirty="0"/>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641" y="5650457"/>
            <a:ext cx="4104456" cy="369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924" y="6056125"/>
            <a:ext cx="336708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0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000" y="271212"/>
            <a:ext cx="7416000" cy="692760"/>
          </a:xfrm>
        </p:spPr>
        <p:txBody>
          <a:bodyPr/>
          <a:lstStyle/>
          <a:p>
            <a:r>
              <a:rPr lang="ru-RU" sz="2000" b="1" dirty="0" smtClean="0"/>
              <a:t>Веса и опорные выпуски. ОФЗ-АД</a:t>
            </a:r>
            <a:r>
              <a:rPr lang="en-US" sz="2000" b="1" dirty="0" smtClean="0"/>
              <a:t> </a:t>
            </a:r>
            <a:r>
              <a:rPr lang="ru-RU" sz="2000" b="1" dirty="0" smtClean="0"/>
              <a:t>исключаются</a:t>
            </a:r>
            <a:endParaRPr lang="ru-RU" sz="2000" b="1" dirty="0"/>
          </a:p>
        </p:txBody>
      </p:sp>
      <p:sp>
        <p:nvSpPr>
          <p:cNvPr id="3" name="Номер слайда 2"/>
          <p:cNvSpPr>
            <a:spLocks noGrp="1"/>
          </p:cNvSpPr>
          <p:nvPr>
            <p:ph type="sldNum" sz="quarter" idx="12"/>
          </p:nvPr>
        </p:nvSpPr>
        <p:spPr/>
        <p:txBody>
          <a:bodyPr/>
          <a:lstStyle/>
          <a:p>
            <a:fld id="{B9E2B10B-2B5B-4D21-B621-3C15B0884A5E}" type="slidenum">
              <a:rPr lang="ru-RU" smtClean="0"/>
              <a:t>9</a:t>
            </a:fld>
            <a:endParaRPr lang="ru-RU"/>
          </a:p>
        </p:txBody>
      </p:sp>
      <p:sp>
        <p:nvSpPr>
          <p:cNvPr id="6" name="Rectangle 2"/>
          <p:cNvSpPr>
            <a:spLocks noChangeArrowheads="1"/>
          </p:cNvSpPr>
          <p:nvPr/>
        </p:nvSpPr>
        <p:spPr bwMode="auto">
          <a:xfrm>
            <a:off x="176889" y="716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889" y="12116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 name="Picture 6"/>
          <p:cNvPicPr>
            <a:picLocks noChangeAspect="1"/>
          </p:cNvPicPr>
          <p:nvPr/>
        </p:nvPicPr>
        <p:blipFill>
          <a:blip r:embed="rId3"/>
          <a:stretch>
            <a:fillRect/>
          </a:stretch>
        </p:blipFill>
        <p:spPr>
          <a:xfrm flipV="1">
            <a:off x="1171422" y="1052736"/>
            <a:ext cx="7901458" cy="68479"/>
          </a:xfrm>
          <a:prstGeom prst="rect">
            <a:avLst/>
          </a:prstGeom>
        </p:spPr>
      </p:pic>
      <p:pic>
        <p:nvPicPr>
          <p:cNvPr id="10" name="Picture 9"/>
          <p:cNvPicPr>
            <a:picLocks noChangeAspect="1"/>
          </p:cNvPicPr>
          <p:nvPr/>
        </p:nvPicPr>
        <p:blipFill>
          <a:blip r:embed="rId4"/>
          <a:stretch>
            <a:fillRect/>
          </a:stretch>
        </p:blipFill>
        <p:spPr>
          <a:xfrm>
            <a:off x="1155435" y="1089989"/>
            <a:ext cx="7933431" cy="5011604"/>
          </a:xfrm>
          <a:prstGeom prst="rect">
            <a:avLst/>
          </a:prstGeom>
        </p:spPr>
      </p:pic>
      <p:pic>
        <p:nvPicPr>
          <p:cNvPr id="12" name="Picture 11"/>
          <p:cNvPicPr>
            <a:picLocks noChangeAspect="1"/>
          </p:cNvPicPr>
          <p:nvPr/>
        </p:nvPicPr>
        <p:blipFill>
          <a:blip r:embed="rId5"/>
          <a:stretch>
            <a:fillRect/>
          </a:stretch>
        </p:blipFill>
        <p:spPr>
          <a:xfrm>
            <a:off x="3773998" y="816753"/>
            <a:ext cx="2172003" cy="257211"/>
          </a:xfrm>
          <a:prstGeom prst="rect">
            <a:avLst/>
          </a:prstGeom>
        </p:spPr>
      </p:pic>
      <p:sp>
        <p:nvSpPr>
          <p:cNvPr id="19" name="TextBox 18"/>
          <p:cNvSpPr txBox="1"/>
          <p:nvPr/>
        </p:nvSpPr>
        <p:spPr>
          <a:xfrm>
            <a:off x="3275856" y="3738041"/>
            <a:ext cx="2190700" cy="646331"/>
          </a:xfrm>
          <a:prstGeom prst="rect">
            <a:avLst/>
          </a:prstGeom>
          <a:noFill/>
        </p:spPr>
        <p:txBody>
          <a:bodyPr wrap="square" rtlCol="0">
            <a:spAutoFit/>
          </a:bodyPr>
          <a:lstStyle/>
          <a:p>
            <a:pPr>
              <a:lnSpc>
                <a:spcPct val="150000"/>
              </a:lnSpc>
            </a:pPr>
            <a:r>
              <a:rPr lang="ru-RU" sz="1200" dirty="0" smtClean="0"/>
              <a:t>корректирующие поправки</a:t>
            </a:r>
          </a:p>
          <a:p>
            <a:pPr>
              <a:lnSpc>
                <a:spcPct val="150000"/>
              </a:lnSpc>
            </a:pPr>
            <a:endParaRPr lang="ru-RU" sz="1200" dirty="0" smtClean="0"/>
          </a:p>
        </p:txBody>
      </p:sp>
      <p:cxnSp>
        <p:nvCxnSpPr>
          <p:cNvPr id="15" name="Straight Connector 14"/>
          <p:cNvCxnSpPr>
            <a:stCxn id="19" idx="1"/>
            <a:endCxn id="19" idx="3"/>
          </p:cNvCxnSpPr>
          <p:nvPr/>
        </p:nvCxnSpPr>
        <p:spPr>
          <a:xfrm>
            <a:off x="3275856" y="4061207"/>
            <a:ext cx="2190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3"/>
          </p:cNvCxnSpPr>
          <p:nvPr/>
        </p:nvCxnSpPr>
        <p:spPr>
          <a:xfrm flipH="1">
            <a:off x="3563888" y="4061207"/>
            <a:ext cx="1902668" cy="70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66556" y="4061206"/>
            <a:ext cx="1985764" cy="1744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88414" y="1085835"/>
            <a:ext cx="1957587" cy="830997"/>
          </a:xfrm>
          <a:prstGeom prst="rect">
            <a:avLst/>
          </a:prstGeom>
          <a:noFill/>
        </p:spPr>
        <p:txBody>
          <a:bodyPr wrap="none" rtlCol="0">
            <a:spAutoFit/>
          </a:bodyPr>
          <a:lstStyle/>
          <a:p>
            <a:pPr>
              <a:lnSpc>
                <a:spcPct val="200000"/>
              </a:lnSpc>
            </a:pPr>
            <a:r>
              <a:rPr lang="ru-RU" sz="1200" dirty="0" smtClean="0"/>
              <a:t>Выпуск с большим весом</a:t>
            </a:r>
          </a:p>
          <a:p>
            <a:pPr>
              <a:lnSpc>
                <a:spcPct val="200000"/>
              </a:lnSpc>
            </a:pPr>
            <a:r>
              <a:rPr lang="ru-RU" sz="1200" dirty="0"/>
              <a:t>Опорный </a:t>
            </a:r>
            <a:r>
              <a:rPr lang="ru-RU" sz="1200" dirty="0" smtClean="0"/>
              <a:t>выпуск</a:t>
            </a:r>
            <a:endParaRPr lang="en-US" sz="1200" dirty="0"/>
          </a:p>
        </p:txBody>
      </p:sp>
      <p:cxnSp>
        <p:nvCxnSpPr>
          <p:cNvPr id="14" name="Straight Arrow Connector 13"/>
          <p:cNvCxnSpPr/>
          <p:nvPr/>
        </p:nvCxnSpPr>
        <p:spPr>
          <a:xfrm flipH="1">
            <a:off x="3347864" y="1409082"/>
            <a:ext cx="640550" cy="57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773998" y="1773245"/>
            <a:ext cx="214416" cy="18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09783" y="3243034"/>
            <a:ext cx="930063" cy="646331"/>
          </a:xfrm>
          <a:prstGeom prst="rect">
            <a:avLst/>
          </a:prstGeom>
          <a:solidFill>
            <a:schemeClr val="accent5">
              <a:lumMod val="10000"/>
              <a:lumOff val="90000"/>
            </a:schemeClr>
          </a:solidFill>
        </p:spPr>
        <p:txBody>
          <a:bodyPr wrap="none" rtlCol="0">
            <a:spAutoFit/>
          </a:bodyPr>
          <a:lstStyle/>
          <a:p>
            <a:r>
              <a:rPr lang="ru-RU" sz="1200" dirty="0" smtClean="0"/>
              <a:t>46020</a:t>
            </a:r>
          </a:p>
          <a:p>
            <a:endParaRPr lang="ru-RU" sz="1200" dirty="0"/>
          </a:p>
          <a:p>
            <a:r>
              <a:rPr lang="en-US" sz="1200" dirty="0"/>
              <a:t>w</a:t>
            </a:r>
            <a:r>
              <a:rPr lang="en-US" sz="1200" dirty="0" smtClean="0"/>
              <a:t>eight = 0</a:t>
            </a:r>
            <a:endParaRPr lang="ru-RU" sz="1200" dirty="0"/>
          </a:p>
        </p:txBody>
      </p:sp>
      <p:sp>
        <p:nvSpPr>
          <p:cNvPr id="25" name="TextBox 24"/>
          <p:cNvSpPr txBox="1"/>
          <p:nvPr/>
        </p:nvSpPr>
        <p:spPr>
          <a:xfrm>
            <a:off x="2902412" y="2967335"/>
            <a:ext cx="1790875" cy="461665"/>
          </a:xfrm>
          <a:prstGeom prst="rect">
            <a:avLst/>
          </a:prstGeom>
          <a:noFill/>
        </p:spPr>
        <p:txBody>
          <a:bodyPr wrap="none" rtlCol="0">
            <a:spAutoFit/>
          </a:bodyPr>
          <a:lstStyle/>
          <a:p>
            <a:pPr>
              <a:lnSpc>
                <a:spcPct val="200000"/>
              </a:lnSpc>
            </a:pPr>
            <a:r>
              <a:rPr lang="ru-RU" sz="1200" dirty="0" smtClean="0"/>
              <a:t>Выпуск с малым весом</a:t>
            </a:r>
          </a:p>
        </p:txBody>
      </p:sp>
      <p:cxnSp>
        <p:nvCxnSpPr>
          <p:cNvPr id="26" name="Straight Arrow Connector 25"/>
          <p:cNvCxnSpPr>
            <a:stCxn id="25" idx="1"/>
          </p:cNvCxnSpPr>
          <p:nvPr/>
        </p:nvCxnSpPr>
        <p:spPr>
          <a:xfrm flipV="1">
            <a:off x="2902412" y="2420888"/>
            <a:ext cx="85412" cy="77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00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Q5.7R6AU.BI9CefuGK6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Y_iz.R.NUqFwlTvu_Lv3w"/>
</p:tagLst>
</file>

<file path=ppt/theme/theme1.xml><?xml version="1.0" encoding="utf-8"?>
<a:theme xmlns:a="http://schemas.openxmlformats.org/drawingml/2006/main" name="ME-RU">
  <a:themeElements>
    <a:clrScheme name="Moscow Exchange">
      <a:dk1>
        <a:srgbClr val="000000"/>
      </a:dk1>
      <a:lt1>
        <a:sysClr val="window" lastClr="FFFFFF"/>
      </a:lt1>
      <a:dk2>
        <a:srgbClr val="CCCCCC"/>
      </a:dk2>
      <a:lt2>
        <a:srgbClr val="E6E6E6"/>
      </a:lt2>
      <a:accent1>
        <a:srgbClr val="63B1E5"/>
      </a:accent1>
      <a:accent2>
        <a:srgbClr val="A2AD00"/>
      </a:accent2>
      <a:accent3>
        <a:srgbClr val="E26EB2"/>
      </a:accent3>
      <a:accent4>
        <a:srgbClr val="FFA100"/>
      </a:accent4>
      <a:accent5>
        <a:srgbClr val="002F5F"/>
      </a:accent5>
      <a:accent6>
        <a:srgbClr val="53682B"/>
      </a:accent6>
      <a:hlink>
        <a:srgbClr val="593160"/>
      </a:hlink>
      <a:folHlink>
        <a:srgbClr val="8D3C1E"/>
      </a:folHlink>
    </a:clrScheme>
    <a:fontScheme name="Moscow Exchange">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E-RU.potx [только чтение]" id="{E63A6844-C6AD-490B-8E77-3A3F9512D3FA}" vid="{BDB6E5D0-1DD1-4B1D-980C-67BF13BDF62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file>

<file path=customXml/item4.xml><?xml version="1.0" encoding="utf-8"?>
<ct:contentTypeSchema xmlns:ct="http://schemas.microsoft.com/office/2006/metadata/contentType" xmlns:ma="http://schemas.microsoft.com/office/2006/metadata/properties/metaAttributes" ct:_="" ma:_="" ma:contentTypeName="Документ" ma:contentTypeID="0x010100D05CF05EA99C6F479B4A3B2323954897" ma:contentTypeVersion="1" ma:contentTypeDescription="Создание документа." ma:contentTypeScope="" ma:versionID="c27c5678c3c00c2ddf4837505d2d479c">
  <xsd:schema xmlns:xsd="http://www.w3.org/2001/XMLSchema" xmlns:xs="http://www.w3.org/2001/XMLSchema" xmlns:p="http://schemas.microsoft.com/office/2006/metadata/properties" xmlns:ns1="http://schemas.microsoft.com/sharepoint/v3" xmlns:ns2="5c2cd6fe-a789-4745-9d50-c055d8f1627e" targetNamespace="http://schemas.microsoft.com/office/2006/metadata/properties" ma:root="true" ma:fieldsID="16838df1a5ffa351338caf1a11dbb8a2" ns1:_="" ns2:_="">
    <xsd:import namespace="http://schemas.microsoft.com/sharepoint/v3"/>
    <xsd:import namespace="5c2cd6fe-a789-4745-9d50-c055d8f1627e"/>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Дата начала расписания" ma:description="" ma:hidden="true" ma:internalName="PublishingStartDate">
      <xsd:simpleType>
        <xsd:restriction base="dms:Unknown"/>
      </xsd:simpleType>
    </xsd:element>
    <xsd:element name="PublishingExpirationDate" ma:index="12" nillable="true" ma:displayName="Дата окончания расписания"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2cd6fe-a789-4745-9d50-c055d8f1627e"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6A7F7B-9397-4601-A111-9CBF1EC61623}">
  <ds:schemaRefs>
    <ds:schemaRef ds:uri="http://purl.org/dc/terms/"/>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5c2cd6fe-a789-4745-9d50-c055d8f1627e"/>
    <ds:schemaRef ds:uri="http://schemas.microsoft.com/sharepoint/v3"/>
    <ds:schemaRef ds:uri="http://purl.org/dc/dcmitype/"/>
  </ds:schemaRefs>
</ds:datastoreItem>
</file>

<file path=customXml/itemProps2.xml><?xml version="1.0" encoding="utf-8"?>
<ds:datastoreItem xmlns:ds="http://schemas.openxmlformats.org/officeDocument/2006/customXml" ds:itemID="{036D3FA1-89D6-4F01-9013-50C5B8E1148A}">
  <ds:schemaRefs>
    <ds:schemaRef ds:uri="http://schemas.microsoft.com/sharepoint/v3/contenttype/forms"/>
  </ds:schemaRefs>
</ds:datastoreItem>
</file>

<file path=customXml/itemProps3.xml><?xml version="1.0" encoding="utf-8"?>
<ds:datastoreItem xmlns:ds="http://schemas.openxmlformats.org/officeDocument/2006/customXml" ds:itemID="{3888171D-0E50-49CB-B9DA-AAEFC2D2ADD8}">
  <ds:schemaRefs>
    <ds:schemaRef ds:uri="http://schemas.microsoft.com/sharepoint/events"/>
  </ds:schemaRefs>
</ds:datastoreItem>
</file>

<file path=customXml/itemProps4.xml><?xml version="1.0" encoding="utf-8"?>
<ds:datastoreItem xmlns:ds="http://schemas.openxmlformats.org/officeDocument/2006/customXml" ds:itemID="{E4CD66FF-95EF-49E1-A237-5843794820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c2cd6fe-a789-4745-9d50-c055d8f162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presentation_pension indices</Template>
  <TotalTime>4169</TotalTime>
  <Words>1398</Words>
  <Application>Microsoft Office PowerPoint</Application>
  <PresentationFormat>On-screen Show (4:3)</PresentationFormat>
  <Paragraphs>253</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Courier New</vt:lpstr>
      <vt:lpstr>Tahoma</vt:lpstr>
      <vt:lpstr>Verdana</vt:lpstr>
      <vt:lpstr>Wingdings</vt:lpstr>
      <vt:lpstr>ME-RU</vt:lpstr>
      <vt:lpstr>PowerPoint Presentation</vt:lpstr>
      <vt:lpstr>История создания Кривой бескупонной доходности</vt:lpstr>
      <vt:lpstr>Необходимость модернизации</vt:lpstr>
      <vt:lpstr>Сравнение методик</vt:lpstr>
      <vt:lpstr>Новации в отображении на сайте и трансляции</vt:lpstr>
      <vt:lpstr>Уточняющие добавки – старая G-кривая</vt:lpstr>
      <vt:lpstr>Проблемы параметризации старой G-кривой</vt:lpstr>
      <vt:lpstr>Уточняющие добавки – новая G-кривая</vt:lpstr>
      <vt:lpstr>Веса и опорные выпуски. ОФЗ-АД исключаются</vt:lpstr>
      <vt:lpstr>Проблема начала кривой – «разброс» доходностей</vt:lpstr>
      <vt:lpstr>Другая настройка весов и опорных выпусков </vt:lpstr>
      <vt:lpstr>Пример весов, назначенных экспертно *   31.10.1016</vt:lpstr>
      <vt:lpstr>Алгоритмическая часть – коэффициенты ликвидности L</vt:lpstr>
      <vt:lpstr>Алгоритмические веса</vt:lpstr>
      <vt:lpstr>Свойства G-кривой                                                           1</vt:lpstr>
      <vt:lpstr>Свойства G-кривой                                                            2</vt:lpstr>
      <vt:lpstr>PowerPoint Presentation</vt:lpstr>
      <vt:lpstr>РАСКРЫТИЕ ИНФОРМАЦИИ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Баймухаметова Лия Ринатовна</dc:creator>
  <cp:lastModifiedBy>Балабушкин Александр Николаевич</cp:lastModifiedBy>
  <cp:revision>264</cp:revision>
  <cp:lastPrinted>2016-10-21T10:08:32Z</cp:lastPrinted>
  <dcterms:created xsi:type="dcterms:W3CDTF">2015-09-09T13:25:35Z</dcterms:created>
  <dcterms:modified xsi:type="dcterms:W3CDTF">2016-12-12T11:26:09Z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0x010100D05CF05EA99C6F479B4A3B2323954897</vt:lpwstr>
  </property>
</Properties>
</file>