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804" r:id="rId14"/>
    <p:sldMasterId id="2147483816" r:id="rId15"/>
  </p:sldMasterIdLst>
  <p:notesMasterIdLst>
    <p:notesMasterId r:id="rId33"/>
  </p:notesMasterIdLst>
  <p:handoutMasterIdLst>
    <p:handoutMasterId r:id="rId34"/>
  </p:handoutMasterIdLst>
  <p:sldIdLst>
    <p:sldId id="393" r:id="rId16"/>
    <p:sldId id="394" r:id="rId17"/>
    <p:sldId id="414" r:id="rId18"/>
    <p:sldId id="431" r:id="rId19"/>
    <p:sldId id="435" r:id="rId20"/>
    <p:sldId id="413" r:id="rId21"/>
    <p:sldId id="432" r:id="rId22"/>
    <p:sldId id="437" r:id="rId23"/>
    <p:sldId id="438" r:id="rId24"/>
    <p:sldId id="436" r:id="rId25"/>
    <p:sldId id="439" r:id="rId26"/>
    <p:sldId id="417" r:id="rId27"/>
    <p:sldId id="425" r:id="rId28"/>
    <p:sldId id="433" r:id="rId29"/>
    <p:sldId id="418" r:id="rId30"/>
    <p:sldId id="419" r:id="rId31"/>
    <p:sldId id="416" r:id="rId32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4D6EE"/>
    <a:srgbClr val="CCCFEA"/>
    <a:srgbClr val="C6C9E8"/>
    <a:srgbClr val="4D4D4D"/>
    <a:srgbClr val="C9D4E5"/>
    <a:srgbClr val="5377A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6" autoAdjust="0"/>
    <p:restoredTop sz="67059" autoAdjust="0"/>
  </p:normalViewPr>
  <p:slideViewPr>
    <p:cSldViewPr>
      <p:cViewPr varScale="1">
        <p:scale>
          <a:sx n="110" d="100"/>
          <a:sy n="110" d="100"/>
        </p:scale>
        <p:origin x="4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03B1F76D-525D-4713-9A2F-F77B9670202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D2D324D0-5E08-493E-852F-3DE879CD4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4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subject oriented</a:t>
            </a:r>
          </a:p>
          <a:p>
            <a:pPr lvl="1"/>
            <a:r>
              <a:rPr lang="en-US" dirty="0"/>
              <a:t>aimed at executive, decision maker</a:t>
            </a:r>
          </a:p>
          <a:p>
            <a:pPr lvl="1"/>
            <a:r>
              <a:rPr lang="en-US" dirty="0"/>
              <a:t>often a copy of operational data</a:t>
            </a:r>
          </a:p>
          <a:p>
            <a:pPr lvl="1"/>
            <a:r>
              <a:rPr lang="en-US" dirty="0"/>
              <a:t>with value-added data </a:t>
            </a:r>
            <a:r>
              <a:rPr lang="en-US" sz="2400" dirty="0"/>
              <a:t>(e.g., summaries, history)</a:t>
            </a:r>
          </a:p>
          <a:p>
            <a:pPr lvl="1"/>
            <a:r>
              <a:rPr lang="en-US" dirty="0"/>
              <a:t>integrated</a:t>
            </a:r>
          </a:p>
          <a:p>
            <a:pPr lvl="1"/>
            <a:r>
              <a:rPr lang="en-US" dirty="0"/>
              <a:t>time-varying</a:t>
            </a:r>
          </a:p>
          <a:p>
            <a:pPr lvl="1"/>
            <a:r>
              <a:rPr lang="en-US" dirty="0"/>
              <a:t>non-volatile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324D0-5E08-493E-852F-3DE879CD47F6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DDB92-A818-496A-B7A2-252135E3C92F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8639C-0EBA-4D98-AD6E-8D1BDE85A57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33540-A836-489F-B6CD-F26A4A7810E8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E31B-A940-40DE-8FB6-83E5069B1F3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9FB0B-79E3-490D-B59B-C46E9E6956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1B546-8731-4D7E-B43E-0EA0452F41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0067-2018-45E8-929F-6273AF00CDB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FAD9B-C190-4E7B-AEB2-54A3FFB0FCB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0E396-1B58-41E8-8411-1F8D9BE03A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2022-7321-43B9-BC19-9E046A72F7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B47E2-8F5E-41A2-A5E6-57FE7FB671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BA673-66ED-43C8-BC89-AAC7D7E1E64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49904-7629-42D5-8F0A-2D4275F98E4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DCB3-FEE0-4044-9A17-EF98DA167A6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88D9B-3E1A-4AF1-8594-6AA520D289F5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F1979-60BB-4826-8520-93D98966824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00BFD-59EE-4777-AB16-1E5D260326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CCFF3-A888-4DB4-844D-2A0254D90483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11E92-80FC-491C-8A3B-31096A9CF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6E917-24FC-4B48-AEFD-FF7107EBED5F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A81A-F9E9-4276-B1CB-D6A4A62D1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B6F74-F229-42A1-B45B-8B11EF859758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3FBC-2250-4DE8-9C00-6ED46C1A9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521B6-F7CE-4C1D-8F9B-B78911BCECDA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A02A-D067-4DC3-A03F-DF77D33F1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A6FD7-1AC6-4115-B265-81B5C31ED8DC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A3A2-A8C5-44D5-B48A-867292505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B520-3BF2-4641-848A-D1306F50C12B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D8EAD-734B-41E9-987A-40ED85503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90781-B176-486B-8FFC-19EA5D5398D7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2AF75-C841-4EF8-9FE2-78072C5B0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9A3E0-9758-4442-9DC0-99B48226E45D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FF055-B568-4A12-8E2E-F59723FF1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94E14-050C-4B06-8E40-E50BD2EE3D98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835D5-767B-4BAB-94A9-DE0BBE08C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0175E-AAC6-4EC2-8989-45479159D8E9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B2AEB-81BB-408A-91A7-8DC0C17A4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F7FE-6BAF-4687-934D-DD80AA77D54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89B58-513C-4962-8D78-06E2DDA1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32194-51CF-43F4-B20C-CB4437D18A8C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3B24D-6B2D-4051-A0B6-EC1DF5391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EE03E-D327-4DEB-B124-4B6E966B91F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61E58-6B88-42B2-8E11-A3C9C86070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6F845-E647-46C7-A859-B7D856E3F7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2F493-372F-4AAE-B67E-E3B7BFC199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7EF7-F4E5-4781-AA12-A357AC80B7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481DF-1FD2-4644-B1E8-FB1FB51C3A8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DAC4E-2964-4550-898B-E18A3B39FA6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DEB4-2ADA-4DAD-B4EC-8E0FFC16D30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2E69-3730-4FB1-8AC1-23E64BCFBA1C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4598E-016C-4452-972B-A409FCEC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15F3-38DB-4F51-9780-6F3F6C36383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5B2D-DDED-4E66-B4C9-4A9B04AF63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B406B-3E90-45AC-925D-E308432388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AFAC2-F583-4F0B-9337-163F2CAB285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2DC4-542D-4ECF-83A9-A2760B38615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05109-DA17-4EDE-AC1E-F5CE256A7DA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8CA7B-1F01-4422-ADDE-EE52D0E9D43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EC251-23FC-4211-BD3E-33E09B1EC0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4358-F2C0-4032-B902-5F29C703729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6FF5F-CD35-4B42-B3C7-14EA9FBE5F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06666-770F-4DC3-A58D-AF8717F54A0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E0268-DF3F-49C5-BFD7-0C32270C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41A94-3695-4318-9A0E-868FBEE932E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1AE23-0D0B-43AB-A05B-2911000EC38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B7EC8-2AA4-42DE-A902-3BE981B7A7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00A54-1F24-4216-893A-CCCE79C446C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algn="r"/>
            <a:r>
              <a:rPr lang="he-IL" dirty="0">
                <a:solidFill>
                  <a:srgbClr val="04617B"/>
                </a:solidFill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rgbClr val="04617B"/>
                </a:solidFill>
              </a:rPr>
              <a:t>מבוא                      </a:t>
            </a:r>
            <a:fld id="{7E42E250-3A41-4AA4-A942-95589F7994BF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advClick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7/13/2020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AA0D8-32EC-4C54-B45B-424BAC409EA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71DB6-AE85-4552-BCEA-61A7C8CC6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7/13/2020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algn="r"/>
            <a:r>
              <a:rPr lang="he-IL" dirty="0">
                <a:solidFill>
                  <a:srgbClr val="04617B"/>
                </a:solidFill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בסיסי ומחסני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rgbClr val="04617B"/>
                </a:solidFill>
              </a:rPr>
              <a:t>מבוא                      </a:t>
            </a:r>
            <a:fld id="{7E42E250-3A41-4AA4-A942-95589F7994BF}" type="slidenum">
              <a:rPr lang="he-IL" smtClean="0">
                <a:solidFill>
                  <a:srgbClr val="04617B"/>
                </a:solidFill>
              </a:rPr>
              <a:pPr algn="r"/>
              <a:t>‹#›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advClick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7/13/2020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A1F87-7206-444B-AB9A-CC174118F495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F8163-C75F-4B37-BD58-779821AF8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DBF5F9"/>
                </a:solidFill>
              </a:rPr>
              <a:pPr/>
              <a:t>7/13/2020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Gill Sans MT"/>
              <a:cs typeface="+mn-cs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A5CA-E973-42EA-970D-CEB95B7A93F7}" type="datetimeFigureOut">
              <a:rPr lang="en-US" smtClean="0">
                <a:solidFill>
                  <a:srgbClr val="04617B"/>
                </a:solidFill>
              </a:rPr>
              <a:pPr/>
              <a:t>7/13/2020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7CD2-5E9F-456A-8A52-3CD8305052FD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3C726-4A9B-42EC-B064-09F2707B67A4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827EF-4F23-42CD-B910-7409D1070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740A8-62E8-43C2-96B3-689E689C64CD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5929C-6401-404C-A776-E93FFDD09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6BE05-806B-444E-B713-28AE88BC3F40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50AE-6512-4EAC-99BF-E3EEA7BA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F3FC1-652A-4B6D-AF91-871001137E1C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4DA67-4F0F-4302-81F2-1750FFD6A5E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A490D-71B5-44D0-B458-76751786E38E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24B1C-6412-4420-AFC4-0781E5ED5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22F5B-3C9D-402D-BF71-5067C923E8E3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965CB-67FD-498B-A9EC-8DB0635F7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7D00D-A748-4015-B56D-EF411FE22E4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6C75B-D63F-424F-B661-7AF19157F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CBE25-C9A0-41E1-A810-29E2E2D699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B3DAC-BD6B-4010-9B40-56E164B729B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D6340-E6E1-439A-A769-9D7261981AA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D027-980F-4759-9451-B788B0BC0D8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E175-CB9F-48AA-BB18-26713252475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79E1A-CAB3-4004-BF7E-B8AE3C4D21E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88E4F-8CE1-40F5-A295-7B06FA4D17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34EA7-278E-4A92-82B9-62E3E0C46287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BBC9D-1A7F-4DAD-BE34-7DDBD6D2432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C646-87A0-4BA9-8252-E4783645AC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4525F-0E44-48BF-BC7D-81CBF45016B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299AC-D380-4A2D-8C8F-AA3359BCAE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74C42-7051-4BBA-AD92-21BF7EC36C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78E68-9AB8-4189-833C-EA9D3FCC1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02F09-F77C-48CF-A8D3-6EA7C7DE54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2CB20-BD84-465F-948B-A606D2DA9DB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DCAA-6489-46D8-94B4-7FC670684C8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5351F-B6FB-46F5-810C-9C4CC1FF876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39463-AC5A-4EBB-B2C3-CE6F35D98FE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D6DD-06A6-48AF-AB2C-FC7E76F64D2C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DE8C3-8F40-41FD-B567-10ED5EA2EA1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CDB05-0253-42B1-B25B-F61F0834D05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97E9D-B7BB-4476-9B79-07A81E81F5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0C995-1B49-4FCB-91D3-5B76AE6F31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8C25-CAB9-4DE7-8E9F-5C90C852DC9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0369-B2C7-47F3-978D-C2BEC31CBB9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2927F-329C-4B7C-A3DD-65DB4C47BACA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797EB-DF35-4EF5-81BD-3270DF431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63C38-D971-462F-934B-8A9962C04B9F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FE950-E850-42A4-98DE-6484FEB78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161C8-592F-4973-95BE-DFE8137E5893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F7D80-0004-483C-8D0D-692D7677B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D7398-5403-4FF5-80AD-7F4073D762E0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68018-BE41-45D3-BAE0-F3C65A170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C47D3-C602-4A95-92D0-DC5C0B17DF52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805CE-4A90-4C60-B0A5-8F7AB7EB7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000F3-D609-49A5-A51C-5EA2FD510823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2BEE-FE6A-4815-9B60-134766AEA4E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13F8E-6A4A-4285-83D7-6EBC44AA0CD1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30ABD-ABEC-4290-89EB-8A59626A9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03B89-5070-43A1-B25D-41DD125737BA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3DE4F-2E46-44E3-9FEC-3E85FA5C1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E1992-12B5-48CA-B865-A833F7D849E9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3B4B-68E7-4B33-AE30-7E45A1CC7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D4656-BDED-4022-8E59-1AC1809E1B72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3A82-7BC3-4E87-BA8E-5D99B979A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91BF-1D4A-473C-B079-C3171AB3CF8E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CC9C9-3753-4449-8E48-836998444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4A8D-7C5A-4BF7-96D7-65F23C5C344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4D2E7-81C2-439A-9484-F1F591B53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2581-052A-413F-ACB9-41C00A7FBC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0C39-53A2-4198-B67A-C5879B201BD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0682E-F2DF-44AC-854C-2353829CB86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4DEAD-88E3-4C88-A309-6C3F6A3645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F6505-53C8-4285-B300-2DBA4069CE76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2683-9EA6-4D6B-9C45-3D14641D53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16E7F-E811-4C07-A2A8-9754C0FD36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8FE5-950E-48A0-874C-E8E5770798B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5274A-30AC-4703-AEF6-BB4EC83EA8B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EBEB-BA87-48F2-B91C-D3C0B2CE9B7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DC780-7CCD-421A-AA0D-4BAE333D57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BF980-7655-4088-AFF5-A4265596603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34E8C-C05C-4EDE-A56D-B446EC799D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A62AD-3F98-4814-9242-C80BE1FFAD6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E469F-7294-4168-B99E-3384B7E230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EBCC-F9B2-48C8-91C2-E8CE5D3E68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8CD8E-F446-4FCA-9EE3-A372992CBBE7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4590-5E8A-4EAF-A114-2EB5E5C295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DB7B3-68A5-4962-B72E-D2BDB65A526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4A00C-F944-434C-B1F6-112A82A3E35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0A490-8F0C-471A-A307-C4D4BB18C52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71B6-B5F7-4548-850F-C37C82E9EF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A1B2E-41B1-409B-A9D0-7733E0C64C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D12F2-5278-4962-9C20-12873AC321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C1272-4F37-4416-B220-5E72B92752B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7F934-8421-4BC2-9FD8-1E23DCBA466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140E-7BF4-4AA7-A1A8-9070F7E465E2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71FB2-FF9C-4908-899A-858A0CF8D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EC595-F687-4951-9026-2C14C2175576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E003D-1375-4064-88E8-59BFD97FD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8D131-7637-4F26-96C6-DD1FF0FA0F01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3028C-B3E6-4456-B613-8161F80ADC0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53685-5B26-40CE-A926-224A42D910EB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4AE9-8803-46E7-A0D3-CD634F7AE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20DF-E720-433E-A1FA-DB949D86597E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7F080-9F9A-468C-A257-50128C608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6BEB-0609-41FD-8A7A-7A09CB6EF893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9C6E2-C8AD-4FCE-A0E0-CC8E6A91D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A2ABA-A0B5-4819-954B-F4C836056E08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74CFF-792C-4887-B248-B2AC40F6B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F60E-5CC1-42D0-AA23-7A04B46E5224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3C98-22AA-4C2A-A865-559A55C17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7EBD8-03DF-45A6-B84E-F49FAD599924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2C12C-5250-4187-909C-ED4B45940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C2E30-EEC9-43B4-A9EE-7EA75D322F25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DBD99-3823-4E5A-9BE6-4BE13BDAD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815FB-AE9F-4160-A144-FD12ECEAEFC3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50BE-DE90-409A-A8BC-F56AF614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4240E-217C-466F-8C8B-E61B7BD0D4A9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2CC64-7D45-4F98-A75E-57A68E3FD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160A2-2486-45BE-AB8A-BA2B34FDBBB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DC43D-73DB-46E6-860D-B759EC42760B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5BD68-18A0-452C-87AC-17A33B8AC65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AD68F-8452-4D52-B68A-4C98C08740F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693C-45DE-41F2-B539-45D9B32529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26001-A260-49E8-A555-5CBBEFA34CA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2A46D-7427-4242-B7B0-4DF6FE3DE38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99E28-651F-4F71-809D-729A3E148FE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716BB-B63C-441D-820B-B869DA202C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6C47D-AACD-44D3-BEFD-7DFAA6C2CCF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D1014-E35A-498D-AB58-F0964F4D3C6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A36B9-B0A0-469F-9A8A-C296135DA5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36513"/>
            <a:ext cx="2065337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88" y="36513"/>
            <a:ext cx="6048375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276DF-B346-421E-A150-37C813A01DC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79488"/>
            <a:ext cx="91440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975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smtClean="0"/>
            </a:lvl1pPr>
          </a:lstStyle>
          <a:p>
            <a:pPr>
              <a:defRPr/>
            </a:pPr>
            <a:fld id="{9F3424E7-7132-486E-B035-24861D510B5D}" type="datetime1">
              <a:rPr lang="en-US"/>
              <a:pPr>
                <a:defRPr/>
              </a:pPr>
              <a:t>7/13/2020</a:t>
            </a:fld>
            <a:endParaRPr 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cs typeface="David" pitchFamily="2" charset="-79"/>
              </a:defRPr>
            </a:lvl1pPr>
          </a:lstStyle>
          <a:p>
            <a:pPr>
              <a:defRPr/>
            </a:pPr>
            <a:r>
              <a:rPr lang="he-IL"/>
              <a:t>מכללת אפקה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3206C067-5013-456E-9B0A-203E71A47A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71438" y="908050"/>
            <a:ext cx="89646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F3DDE9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4400">
              <a:solidFill>
                <a:srgbClr val="A50021"/>
              </a:solidFill>
              <a:latin typeface="Calibri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0"/>
            <a:ext cx="82296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Arial" pitchFamily="34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Arial" pitchFamily="34" charset="0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Arial" pitchFamily="34" charset="0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itchFamily="34" charset="0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itchFamily="34" charset="0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1FE959-F80E-482B-AE5B-AC073D4427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89213701-3DB0-439D-8AF7-B11068C1DBF7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15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15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22CF344E-C6D0-4794-800B-43FD1033D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F1A0C6-6B56-4F5C-8DA6-4D8AB91D18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1CCBC3-90F7-424A-9B87-0B06878789A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מכללת אפקה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בסיסי ומחסני נתונים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  <a:latin typeface="Gill Sans MT"/>
                <a:cs typeface="Arial"/>
              </a:rPr>
              <a:pPr algn="r"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מכללת אפקה</a:t>
            </a:r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0" fontAlgn="auto"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4617B"/>
                </a:solidFill>
                <a:latin typeface="Gill Sans MT"/>
                <a:cs typeface="Arial"/>
              </a:rPr>
              <a:t>מבוא        </a:t>
            </a:r>
            <a:fld id="{54FB812E-9EDE-4247-9FEF-DFCF2A763E57}" type="slidenum">
              <a:rPr lang="he-IL" smtClean="0">
                <a:solidFill>
                  <a:srgbClr val="04617B"/>
                </a:solidFill>
                <a:latin typeface="Gill Sans MT"/>
                <a:cs typeface="Arial"/>
              </a:rPr>
              <a:pPr algn="r"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4617B"/>
              </a:solidFill>
              <a:latin typeface="Gill Sans MT"/>
              <a:cs typeface="+mn-cs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C5ACE0BB-1D04-4F88-ACF3-8BA3A6EFBE97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CA15BDD7-79FC-4A0A-A764-FAB8E822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9B034E-D555-4232-A3E2-FB450CDDC5C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34D1D6-6A5E-4898-8631-793A5BCFF7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6F06DAC9-358C-42A0-A010-7A59AE8FAE18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BCC4A5B0-304E-4D8B-B6CE-55B80F00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3AE542-818D-4C0C-BC3C-689D1D36A4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E89F11-DD9E-4FD8-954A-AAABF3BAB27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smtClean="0"/>
            </a:lvl1pPr>
          </a:lstStyle>
          <a:p>
            <a:pPr>
              <a:defRPr/>
            </a:pPr>
            <a:fld id="{AD06CBA3-EEDF-4F58-8E6C-495DA76CA0C1}" type="datetime1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09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/>
            </a:lvl1pPr>
          </a:lstStyle>
          <a:p>
            <a:pPr>
              <a:defRPr/>
            </a:pPr>
            <a:r>
              <a:rPr lang="he-IL"/>
              <a:t>מכללת אפקה</a:t>
            </a:r>
            <a:endParaRPr lang="en-US"/>
          </a:p>
        </p:txBody>
      </p:sp>
      <p:sp>
        <p:nvSpPr>
          <p:cNvPr id="409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/>
            </a:lvl1pPr>
          </a:lstStyle>
          <a:p>
            <a:pPr>
              <a:defRPr/>
            </a:pPr>
            <a:fld id="{5494413C-0A32-4168-9E91-D87B3CF29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0688" y="365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  <a:p>
            <a:pPr lvl="4"/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56100" y="6481763"/>
            <a:ext cx="86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CBDB79-A29C-4434-B742-99B8ADCD22C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B466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rgbClr val="2B80CD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he-IL" sz="40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מבני נתונים </a:t>
            </a:r>
            <a:br>
              <a:rPr lang="he-IL" sz="40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</a:br>
            <a:r>
              <a:rPr lang="he-IL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10117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2800" b="1" dirty="0">
                <a:solidFill>
                  <a:schemeClr val="accent2">
                    <a:lumMod val="75000"/>
                  </a:schemeClr>
                </a:solidFill>
                <a:cs typeface="David" pitchFamily="2" charset="-79"/>
              </a:rPr>
              <a:t>ד"ר דגנית ערמון</a:t>
            </a:r>
            <a:endParaRPr lang="en-US" sz="2800" dirty="0">
              <a:solidFill>
                <a:schemeClr val="accent2">
                  <a:lumMod val="75000"/>
                </a:schemeClr>
              </a:solidFill>
              <a:cs typeface="David" pitchFamily="2" charset="-79"/>
            </a:endParaRPr>
          </a:p>
        </p:txBody>
      </p:sp>
      <p:pic>
        <p:nvPicPr>
          <p:cNvPr id="20484" name="Picture 4" descr="http://www.limudim-info.co.il/files/34811_LogoAfeka(close)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4038600" cy="269071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מבנה נתונים – מימוש 1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10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26876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Char char=""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David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DD401-7EA1-4568-B8A8-44C4FD5C3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85" y="1255644"/>
            <a:ext cx="3741046" cy="49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972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מבנה נתונים – מימוש 2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11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26876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Char char=""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David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199D7-0F7E-4712-8066-6E28C1FD1E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1266533"/>
            <a:ext cx="3724712" cy="496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79507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אלגוריתם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12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הוראות לפתרון בעיה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רשימה סופית של פקודות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כל הוראה היא חד משמעית וברורה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מקבל קלט ומחזיר פלט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עוצר אחרי מספר סופי של פעולות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דוגמאות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החלפת נורה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בניית ארון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העלאת מספר בחזקה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פתרון מערכת משוואות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תכונות של אלגוריתמים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כלליות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עובד עבור כל קלט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לא רק מקרה פרטי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ניתן להכללה על קבוצה של בעיות דומות – יתרון 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יעילות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רץ מהר 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צורך מעט זכרון 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בדרך כלל ניתן עדיפות למהירות על פני שימוש יעיל בזכרון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פשטות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קל להבין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קל ליישם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לא תמיד אפשרי,  עדיפות ליעילות על פשטות.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5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יש שני אלגוריתמים עם אותה יעילות, עדיפות לפשוט יותר.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סוגים של אלגוריתמים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14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אפשר לסווג אלגוריתמים בכמה דרכים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לפי תחום הבעיה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בעיות נומריות, עיבודי טקסט, מיונים, חיפושים, בעיות ברשתות, גיאומטריה חישובית, קריפטוגרפיה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לפי אסטרטגית הפתרון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רקורסיה, הפרד ומשול, אלגוריתמים חמדניים, תכנות דינאמי, כוח גס, רנדומאלי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לפי סיבוכיות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לינארי, לוגאריתמי, ריבועי, חזקתי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השוואה בין אלגוריתמים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15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אם יש כמה אלגוריתמים לפתור בעיה נתונה, צריך דרך אובייקטיבית להשוות ביניהם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מה יותר יעיל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מבחינת מספר פעולות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מבחינת שימוש בזכרון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כמה פעולות צריך?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נפרק את האלגוריתם לשלבים (פעולות)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נספור כמה פעולות צריך כדי להגיע לתוצאה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בדרך כלל מספר הפעולות הוא פונקציה של גודל הקלט</a:t>
            </a:r>
            <a:endParaRPr lang="en-US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השוואה בין אלגוריתמים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16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למה מודדים מספר פעולות ולא זמן?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זמן ריצה הוא פונקציה של 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מספר הפעולות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מהירות המעבד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השוואה בין אלגוריתמים צריכה להיות תקפה בלי קשר למחשב עליו מריצים את האלגוריתמים</a:t>
            </a: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אסימפטוטית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(עבור גודל קלט עולה) 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אלגוריתם יותר יעיל ישיג אלגוריתם פחות יעיל גם על מחשב יותר איטי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לא בהכרח נכון עבור גודל קלט קטן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	השוואה בין אלגוריתמים תמיד תתבצע אסימפטוטית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תיאור אלגוריתם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17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ניתן לתאר אלגוריתם בדרכים שונות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מילולית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צריך לדייק בניסוח!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תרשים זרימה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Pseudocode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תוכנית מחשב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בהרצאה נשתמש בעיקר בפסאודוקוד או בקוד ב(כמעט) שפת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C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בתרגול ניישם בתוכנה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מערכת שעות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pPr algn="r">
              <a:buNone/>
            </a:pPr>
            <a:endParaRPr lang="he-IL" sz="2800" b="1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  <a:p>
            <a:pPr algn="r" rtl="1">
              <a:buNone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יום  שני      17:00-19:50		שיעור והרצאה משולבים</a:t>
            </a:r>
          </a:p>
          <a:p>
            <a:pPr algn="r" rtl="1">
              <a:buNone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יום  שני      20:00-22:50		 </a:t>
            </a:r>
            <a:r>
              <a:rPr lang="he-IL" sz="2800" b="1" dirty="0" err="1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הכל</a:t>
            </a: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 </a:t>
            </a:r>
            <a:r>
              <a:rPr lang="he-IL" sz="2800" b="1" dirty="0" err="1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בזומייה</a:t>
            </a:r>
            <a:endParaRPr lang="he-IL" sz="2800" b="1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  <a:p>
            <a:pPr algn="r" rtl="1">
              <a:buNone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יום רביעי    17:00-19:50</a:t>
            </a:r>
          </a:p>
          <a:p>
            <a:pPr algn="r" rtl="1">
              <a:buNone/>
            </a:pPr>
            <a:endParaRPr lang="he-IL" sz="2800" b="1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  <a:p>
            <a:pPr algn="r" rtl="1">
              <a:buNone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שעות ייעוץ: בתיאום מראש</a:t>
            </a:r>
          </a:p>
          <a:p>
            <a:pPr algn="r">
              <a:buNone/>
            </a:pP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 </a:t>
            </a:r>
            <a:endParaRPr lang="he-IL" sz="2800" b="1" u="sng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  <a:p>
            <a:pPr algn="r" rtl="1">
              <a:buNone/>
            </a:pPr>
            <a:r>
              <a:rPr lang="he-IL" sz="2800" b="1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דואר אלקטרוני: </a:t>
            </a:r>
            <a:r>
              <a:rPr lang="en-US" sz="2800" b="1" dirty="0">
                <a:solidFill>
                  <a:schemeClr val="accent2"/>
                </a:solidFill>
                <a:cs typeface="David" pitchFamily="2" charset="-79"/>
              </a:rPr>
              <a:t>DeganitA@afeka.ac.il</a:t>
            </a:r>
            <a:endParaRPr lang="he-IL" sz="2800" b="1" dirty="0">
              <a:solidFill>
                <a:schemeClr val="accent2"/>
              </a:solidFill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	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2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he-IL" dirty="0"/>
              <a:t>מבני נתונים</a:t>
            </a:r>
            <a:endParaRPr lang="en-US" dirty="0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הדגשים לקורס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	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חובות הקורס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תרגילים: 25% (חלקם בתכנות)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מבחן </a:t>
            </a:r>
            <a:r>
              <a:rPr lang="he-IL" kern="0" dirty="0">
                <a:solidFill>
                  <a:srgbClr val="C00000"/>
                </a:solidFill>
                <a:latin typeface="Calibri"/>
                <a:cs typeface="David" pitchFamily="2" charset="-79"/>
              </a:rPr>
              <a:t>או הערכה חליפית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: 75%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ספרות מומלצת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Cormen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</a:t>
            </a:r>
            <a:r>
              <a:rPr lang="en-US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Lieserson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</a:t>
            </a:r>
            <a:r>
              <a:rPr lang="en-US" kern="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Rivest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Stein/Introduction to Algorithms </a:t>
            </a: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קורמן, לייסרסון, ריבסט/מבוא לאלגוריתמים (בתרגום האוניברסיטה הפתוחה)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חוטובלי/רקורסיה (מבני נתונים חלק א')הוצאת אורט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חוטובלי/יעילות של אלגוריתמים (מבני נתונים חלק ב'), הוצאת אורט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עיצוב</a:t>
            </a:r>
            <a:r>
              <a:rPr lang="he-IL" sz="28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 </a:t>
            </a: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תוכנה, הוצאת האוניברסיטה העברית ירושלים המחלקה להוראת המדעים</a:t>
            </a: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0" lvl="0" indent="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הדגשים לקורס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	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4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מטרת הקורס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200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הקניית ידע במבני נתונים בסיסיים ובניית אלגוריתמים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200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דגש על יעילות פתרון בעיות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200" dirty="0">
                <a:solidFill>
                  <a:schemeClr val="accent1">
                    <a:lumMod val="75000"/>
                  </a:schemeClr>
                </a:solidFill>
                <a:cs typeface="David" pitchFamily="2" charset="-79"/>
              </a:rPr>
              <a:t>הקשר ההדוק בין אלגוריתמים למבני נתונים בהקשר היעילות ומימושים במחשב</a:t>
            </a:r>
            <a:endParaRPr lang="he-IL" sz="22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נושאים מרכזיים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500" kern="0" dirty="0">
                <a:solidFill>
                  <a:srgbClr val="0F6FC6">
                    <a:lumMod val="75000"/>
                  </a:srgbClr>
                </a:solidFill>
                <a:latin typeface="Calibri"/>
                <a:cs typeface="David" pitchFamily="2" charset="-79"/>
              </a:rPr>
              <a:t>רקורסיה וחשיבה רקורסיבית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500" kern="0" dirty="0">
                <a:solidFill>
                  <a:srgbClr val="0F6FC6">
                    <a:lumMod val="75000"/>
                  </a:srgbClr>
                </a:solidFill>
                <a:latin typeface="Calibri"/>
                <a:cs typeface="David" pitchFamily="2" charset="-79"/>
              </a:rPr>
              <a:t>אלגוריתמים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1900" kern="0" dirty="0">
                <a:solidFill>
                  <a:srgbClr val="0F6FC6">
                    <a:lumMod val="75000"/>
                  </a:srgbClr>
                </a:solidFill>
                <a:latin typeface="Calibri"/>
                <a:cs typeface="David" pitchFamily="2" charset="-79"/>
              </a:rPr>
              <a:t>דרכים להערכת אלגוריתמים ולהשוואה ביניהם 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2500" kern="0" dirty="0">
                <a:solidFill>
                  <a:srgbClr val="0F6FC6">
                    <a:lumMod val="75000"/>
                  </a:srgbClr>
                </a:solidFill>
                <a:latin typeface="Calibri"/>
                <a:cs typeface="David" pitchFamily="2" charset="-79"/>
              </a:rPr>
              <a:t>מבני נתונים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1900" kern="0" dirty="0">
                <a:solidFill>
                  <a:srgbClr val="0F6FC6">
                    <a:lumMod val="75000"/>
                  </a:srgbClr>
                </a:solidFill>
                <a:latin typeface="Calibri"/>
                <a:cs typeface="David" pitchFamily="2" charset="-79"/>
              </a:rPr>
              <a:t>תיאוריה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1900" kern="0" dirty="0">
                <a:solidFill>
                  <a:srgbClr val="0F6FC6">
                    <a:lumMod val="75000"/>
                  </a:srgbClr>
                </a:solidFill>
                <a:latin typeface="Calibri"/>
                <a:cs typeface="David" pitchFamily="2" charset="-79"/>
              </a:rPr>
              <a:t>מימוש(ים) במחשב</a:t>
            </a:r>
          </a:p>
          <a:p>
            <a:pPr marL="891540" lvl="2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sz="1900" kern="0" dirty="0">
                <a:solidFill>
                  <a:srgbClr val="0F6FC6">
                    <a:lumMod val="75000"/>
                  </a:srgbClr>
                </a:solidFill>
                <a:latin typeface="Calibri"/>
                <a:cs typeface="David" pitchFamily="2" charset="-79"/>
              </a:rPr>
              <a:t>שימושים לפתרון בעיות</a:t>
            </a: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מערכת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	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5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רקורסיה – פיתוח חשיבה רקורסיבית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הצגת רקורסיה כפרדיגמת חשיבה אינטרדיסציפלינרית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גידול של פונקציות ויעילות אסימפטוטית של אלגוריתמים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נוסחאות נסיגה ומשפט אב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ניתוח יעילות של אלגוריתמים 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טיפוסי נתונים מופשטים, רשימות </a:t>
            </a:r>
            <a:endParaRPr lang="en-US" sz="23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מחסנית, תור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עצים ועצי חיפוש בינאריים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עצי החלטה, רשימות דילוגים 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עצים מאוזנים – </a:t>
            </a:r>
            <a:r>
              <a:rPr lang="en-US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AVL</a:t>
            </a: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, עצים אדומים שחורים, עצי 2-3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ערמות, טבלאות גיבוב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שיטות מיון</a:t>
            </a:r>
          </a:p>
          <a:p>
            <a:pPr marL="51435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he-IL" sz="23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חציונים וערכי מיקום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נושאים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	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מבני נתונים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טיפוסי נתונים מופשטים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מחסניות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תורים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רשימות מקושרות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עצי חיפוש בינאריים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עצים מאוזנים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ערימות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טבלאות ערבול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נושאים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	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b="1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אלגוריתמים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רקורסיה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נוסחאות נסיגה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גידול של פונקציות ויעילות אסימפטוטית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ניתוח יעילות של אלגוריתמים</a:t>
            </a: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617220" lvl="1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נושא ללמידה עצמית</a:t>
            </a: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514350" lvl="0" indent="-51435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marL="342900" lvl="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he-IL" sz="2800" kern="0" dirty="0">
              <a:solidFill>
                <a:schemeClr val="accent1">
                  <a:lumMod val="75000"/>
                </a:schemeClr>
              </a:solidFill>
              <a:latin typeface="Calibri"/>
              <a:cs typeface="David" pitchFamily="2" charset="-79"/>
            </a:endParaRPr>
          </a:p>
          <a:p>
            <a:pPr algn="r">
              <a:buNone/>
            </a:pPr>
            <a:endParaRPr lang="he-IL" sz="2400" dirty="0">
              <a:solidFill>
                <a:schemeClr val="accent1">
                  <a:lumMod val="75000"/>
                </a:schemeClr>
              </a:solidFill>
              <a:cs typeface="David" pitchFamily="2" charset="-79"/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מבנה נתונים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8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26876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שיטת אחסון נתונים במחשב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אוסף פעולות המוגדרות על הנתונים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דרישות לגבי היעילות של הפעולות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e-IL" sz="2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יש להבדיל בין </a:t>
            </a: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הגדרת</a:t>
            </a: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 מבנה הנתונים לבין ה</a:t>
            </a: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מימוש</a:t>
            </a: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 שלה</a:t>
            </a:r>
          </a:p>
          <a:p>
            <a:pPr marL="617220" marR="0" lvl="1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e-IL" sz="23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למבנה נתון יכולים להיות כמה מימושים</a:t>
            </a:r>
          </a:p>
          <a:p>
            <a:pPr marL="617220" marR="0" lvl="1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e-IL" sz="23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מבחינת המשתמש אין הבדל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Char char=""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104631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מכללת אפקה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>
                <a:solidFill>
                  <a:srgbClr val="04617B"/>
                </a:solidFill>
              </a:rPr>
              <a:t>מבני נתונים</a:t>
            </a:r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e-IL" sz="4800" b="1" dirty="0">
                <a:solidFill>
                  <a:schemeClr val="bg2">
                    <a:lumMod val="50000"/>
                  </a:schemeClr>
                </a:solidFill>
                <a:cs typeface="David" pitchFamily="2" charset="-79"/>
              </a:rPr>
              <a:t>מבנה נתונים – דוגמה מהחיים</a:t>
            </a:r>
            <a:endParaRPr lang="en-US" sz="4800" b="1" dirty="0">
              <a:solidFill>
                <a:schemeClr val="bg2">
                  <a:lumMod val="50000"/>
                </a:schemeClr>
              </a:solidFill>
              <a:cs typeface="David" pitchFamily="2" charset="-79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pPr algn="r">
              <a:defRPr/>
            </a:pPr>
            <a:r>
              <a:rPr lang="he-IL" dirty="0">
                <a:solidFill>
                  <a:srgbClr val="04617B"/>
                </a:solidFill>
              </a:rPr>
              <a:t>מבוא                        </a:t>
            </a:r>
            <a:fld id="{90AC79EB-D52E-4827-94E8-13FE2AB71FB4}" type="slidenum">
              <a:rPr lang="he-IL" smtClean="0">
                <a:solidFill>
                  <a:srgbClr val="04617B"/>
                </a:solidFill>
              </a:rPr>
              <a:pPr algn="r">
                <a:defRPr/>
              </a:pPr>
              <a:t>9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1268760"/>
            <a:ext cx="8229600" cy="493776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שיטת אחסון נתונים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סכו"ם במטבח</a:t>
            </a: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e-IL" sz="2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אוסף פעולות המוגדרות על הנתונים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פינוי מהמדיח למגירה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הוצאה מהמגירה לצורך עריכת שולחן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e-IL" sz="2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e-IL" sz="2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דרישות לגבי היעילות של הפעולות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עניין של עדיפות</a:t>
            </a: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David" pitchFamily="2" charset="-79"/>
              </a:rPr>
              <a:t>איזו פעולה מבצעים יותר?</a:t>
            </a: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he-IL" sz="2400" kern="0" dirty="0">
                <a:solidFill>
                  <a:schemeClr val="accent1">
                    <a:lumMod val="75000"/>
                  </a:schemeClr>
                </a:solidFill>
                <a:latin typeface="Calibri"/>
                <a:cs typeface="David" pitchFamily="2" charset="-79"/>
              </a:rPr>
              <a:t>איזו פעולה רוצים לבצע יותר מהר?</a:t>
            </a:r>
          </a:p>
          <a:p>
            <a:pPr marL="1257300" lvl="2" indent="-342900" eaLnBrk="0" hangingPunct="0">
              <a:spcBef>
                <a:spcPct val="20000"/>
              </a:spcBef>
              <a:buFontTx/>
              <a:buChar char="•"/>
              <a:defRPr/>
            </a:pPr>
            <a:endParaRPr kumimoji="0" lang="he-IL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e-IL" sz="2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Char char=""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David" pitchFamily="2" charset="-79"/>
            </a:endParaRPr>
          </a:p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28211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aul - Afeka">
  <a:themeElements>
    <a:clrScheme name="ערכת נושא Offic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ערכת נושא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רכת נושא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רכת נושא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template_2008_1">
  <a:themeElements>
    <a:clrScheme name="8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8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template_2008_1">
  <a:themeElements>
    <a:clrScheme name="9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9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template_2008_1">
  <a:themeElements>
    <a:clrScheme name="10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0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template_2008_1">
  <a:themeElements>
    <a:clrScheme name="11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1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plate_2008_1">
  <a:themeElements>
    <a:clrScheme name="1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1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_2008_1">
  <a:themeElements>
    <a:clrScheme name="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_2008_1">
  <a:themeElements>
    <a:clrScheme name="2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2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emplate_2008_1">
  <a:themeElements>
    <a:clrScheme name="3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3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template_2008_1">
  <a:themeElements>
    <a:clrScheme name="4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4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template_2008_1">
  <a:themeElements>
    <a:clrScheme name="5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5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template_2008_1">
  <a:themeElements>
    <a:clrScheme name="6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6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template_2008_1">
  <a:themeElements>
    <a:clrScheme name="7_template_2008_1 13">
      <a:dk1>
        <a:srgbClr val="333333"/>
      </a:dk1>
      <a:lt1>
        <a:srgbClr val="FFFFFF"/>
      </a:lt1>
      <a:dk2>
        <a:srgbClr val="1B466A"/>
      </a:dk2>
      <a:lt2>
        <a:srgbClr val="C0C0C0"/>
      </a:lt2>
      <a:accent1>
        <a:srgbClr val="7ABDCE"/>
      </a:accent1>
      <a:accent2>
        <a:srgbClr val="FFCC67"/>
      </a:accent2>
      <a:accent3>
        <a:srgbClr val="FFFFFF"/>
      </a:accent3>
      <a:accent4>
        <a:srgbClr val="2A2A2A"/>
      </a:accent4>
      <a:accent5>
        <a:srgbClr val="BEDBE3"/>
      </a:accent5>
      <a:accent6>
        <a:srgbClr val="E7B95D"/>
      </a:accent6>
      <a:hlink>
        <a:srgbClr val="99CC01"/>
      </a:hlink>
      <a:folHlink>
        <a:srgbClr val="B8B8B8"/>
      </a:folHlink>
    </a:clrScheme>
    <a:fontScheme name="7_template_2008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template_20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template_20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template_2008_1 13">
        <a:dk1>
          <a:srgbClr val="333333"/>
        </a:dk1>
        <a:lt1>
          <a:srgbClr val="FFFFFF"/>
        </a:lt1>
        <a:dk2>
          <a:srgbClr val="1B466A"/>
        </a:dk2>
        <a:lt2>
          <a:srgbClr val="C0C0C0"/>
        </a:lt2>
        <a:accent1>
          <a:srgbClr val="7ABDCE"/>
        </a:accent1>
        <a:accent2>
          <a:srgbClr val="FFCC67"/>
        </a:accent2>
        <a:accent3>
          <a:srgbClr val="FFFFFF"/>
        </a:accent3>
        <a:accent4>
          <a:srgbClr val="2A2A2A"/>
        </a:accent4>
        <a:accent5>
          <a:srgbClr val="BEDBE3"/>
        </a:accent5>
        <a:accent6>
          <a:srgbClr val="E7B95D"/>
        </a:accent6>
        <a:hlink>
          <a:srgbClr val="99CC01"/>
        </a:hlink>
        <a:folHlink>
          <a:srgbClr val="B8B8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797</Words>
  <Application>Microsoft Office PowerPoint</Application>
  <PresentationFormat>On-screen Show (4:3)</PresentationFormat>
  <Paragraphs>253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17</vt:i4>
      </vt:variant>
    </vt:vector>
  </HeadingPairs>
  <TitlesOfParts>
    <vt:vector size="40" baseType="lpstr">
      <vt:lpstr>Arial</vt:lpstr>
      <vt:lpstr>Bookman Old Style</vt:lpstr>
      <vt:lpstr>Calibri</vt:lpstr>
      <vt:lpstr>David</vt:lpstr>
      <vt:lpstr>Gill Sans MT</vt:lpstr>
      <vt:lpstr>Times New Roman</vt:lpstr>
      <vt:lpstr>Wingdings</vt:lpstr>
      <vt:lpstr>Wingdings 3</vt:lpstr>
      <vt:lpstr>Shaul - Afeka</vt:lpstr>
      <vt:lpstr>1_template_2008_1</vt:lpstr>
      <vt:lpstr>template_2008_1</vt:lpstr>
      <vt:lpstr>2_template_2008_1</vt:lpstr>
      <vt:lpstr>3_template_2008_1</vt:lpstr>
      <vt:lpstr>4_template_2008_1</vt:lpstr>
      <vt:lpstr>5_template_2008_1</vt:lpstr>
      <vt:lpstr>6_template_2008_1</vt:lpstr>
      <vt:lpstr>7_template_2008_1</vt:lpstr>
      <vt:lpstr>8_template_2008_1</vt:lpstr>
      <vt:lpstr>9_template_2008_1</vt:lpstr>
      <vt:lpstr>10_template_2008_1</vt:lpstr>
      <vt:lpstr>11_template_2008_1</vt:lpstr>
      <vt:lpstr>Origin</vt:lpstr>
      <vt:lpstr>1_Origin</vt:lpstr>
      <vt:lpstr>מבני נתונים  10117</vt:lpstr>
      <vt:lpstr>מערכת שעות</vt:lpstr>
      <vt:lpstr>הדגשים לקורס</vt:lpstr>
      <vt:lpstr>הדגשים לקורס</vt:lpstr>
      <vt:lpstr>מערכת</vt:lpstr>
      <vt:lpstr>נושאים</vt:lpstr>
      <vt:lpstr>נושאים</vt:lpstr>
      <vt:lpstr>מבנה נתונים</vt:lpstr>
      <vt:lpstr>מבנה נתונים – דוגמה מהחיים</vt:lpstr>
      <vt:lpstr>מבנה נתונים – מימוש 1</vt:lpstr>
      <vt:lpstr>מבנה נתונים – מימוש 2</vt:lpstr>
      <vt:lpstr>אלגוריתם</vt:lpstr>
      <vt:lpstr>תכונות של אלגוריתמים</vt:lpstr>
      <vt:lpstr>סוגים של אלגוריתמים</vt:lpstr>
      <vt:lpstr>השוואה בין אלגוריתמים</vt:lpstr>
      <vt:lpstr>השוואה בין אלגוריתמים</vt:lpstr>
      <vt:lpstr>תיאור אלגוריתם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270</cp:revision>
  <cp:lastPrinted>1601-01-01T00:00:00Z</cp:lastPrinted>
  <dcterms:created xsi:type="dcterms:W3CDTF">1601-01-01T00:00:00Z</dcterms:created>
  <dcterms:modified xsi:type="dcterms:W3CDTF">2020-07-13T12:46:11Z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