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804" r:id="rId14"/>
    <p:sldMasterId id="2147483816" r:id="rId15"/>
  </p:sldMasterIdLst>
  <p:notesMasterIdLst>
    <p:notesMasterId r:id="rId34"/>
  </p:notesMasterIdLst>
  <p:handoutMasterIdLst>
    <p:handoutMasterId r:id="rId35"/>
  </p:handoutMasterIdLst>
  <p:sldIdLst>
    <p:sldId id="393" r:id="rId16"/>
    <p:sldId id="413" r:id="rId17"/>
    <p:sldId id="438" r:id="rId18"/>
    <p:sldId id="439" r:id="rId19"/>
    <p:sldId id="416" r:id="rId20"/>
    <p:sldId id="432" r:id="rId21"/>
    <p:sldId id="437" r:id="rId22"/>
    <p:sldId id="433" r:id="rId23"/>
    <p:sldId id="434" r:id="rId24"/>
    <p:sldId id="415" r:id="rId25"/>
    <p:sldId id="436" r:id="rId26"/>
    <p:sldId id="414" r:id="rId27"/>
    <p:sldId id="431" r:id="rId28"/>
    <p:sldId id="422" r:id="rId29"/>
    <p:sldId id="426" r:id="rId30"/>
    <p:sldId id="427" r:id="rId31"/>
    <p:sldId id="428" r:id="rId32"/>
    <p:sldId id="429" r:id="rId3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6EE"/>
    <a:srgbClr val="CCCFEA"/>
    <a:srgbClr val="C6C9E8"/>
    <a:srgbClr val="4D4D4D"/>
    <a:srgbClr val="C9D4E5"/>
    <a:srgbClr val="5377AD"/>
    <a:srgbClr val="77777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67059" autoAdjust="0"/>
  </p:normalViewPr>
  <p:slideViewPr>
    <p:cSldViewPr>
      <p:cViewPr varScale="1">
        <p:scale>
          <a:sx n="87" d="100"/>
          <a:sy n="87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03B1F76D-525D-4713-9A2F-F77B9670202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6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2D324D0-5E08-493E-852F-3DE879CD4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2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DB92-A818-496A-B7A2-252135E3C92F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8639C-0EBA-4D98-AD6E-8D1BDE85A57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3540-A836-489F-B6CD-F26A4A7810E8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E31B-A940-40DE-8FB6-83E5069B1F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FB0B-79E3-490D-B59B-C46E9E6956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B546-8731-4D7E-B43E-0EA0452F41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0067-2018-45E8-929F-6273AF00CD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AD9B-C190-4E7B-AEB2-54A3FFB0FC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0E396-1B58-41E8-8411-1F8D9BE03A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2022-7321-43B9-BC19-9E046A72F7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47E2-8F5E-41A2-A5E6-57FE7FB671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A673-66ED-43C8-BC89-AAC7D7E1E6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9904-7629-42D5-8F0A-2D4275F98E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DCB3-FEE0-4044-9A17-EF98DA167A6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8D9B-3E1A-4AF1-8594-6AA520D289F5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1979-60BB-4826-8520-93D98966824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0BFD-59EE-4777-AB16-1E5D260326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CCFF3-A888-4DB4-844D-2A0254D90483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1E92-80FC-491C-8A3B-31096A9CF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E917-24FC-4B48-AEFD-FF7107EBED5F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A81A-F9E9-4276-B1CB-D6A4A62D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6F74-F229-42A1-B45B-8B11EF85975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3FBC-2250-4DE8-9C00-6ED46C1A9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21B6-F7CE-4C1D-8F9B-B78911BCECDA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A02A-D067-4DC3-A03F-DF77D33F1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6FD7-1AC6-4115-B265-81B5C31ED8DC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A3A2-A8C5-44D5-B48A-867292505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B520-3BF2-4641-848A-D1306F50C12B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8EAD-734B-41E9-987A-40ED855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0781-B176-486B-8FFC-19EA5D5398D7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AF75-C841-4EF8-9FE2-78072C5B0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3E0-9758-4442-9DC0-99B48226E45D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F055-B568-4A12-8E2E-F59723FF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4E14-050C-4B06-8E40-E50BD2EE3D9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835D5-767B-4BAB-94A9-DE0BBE08C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175E-AAC6-4EC2-8989-45479159D8E9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B2AEB-81BB-408A-91A7-8DC0C17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F7FE-6BAF-4687-934D-DD80AA77D54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9B58-513C-4962-8D78-06E2DDA1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32194-51CF-43F4-B20C-CB4437D18A8C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B24D-6B2D-4051-A0B6-EC1DF539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E03E-D327-4DEB-B124-4B6E966B91F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61E58-6B88-42B2-8E11-A3C9C86070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F845-E647-46C7-A859-B7D856E3F7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F493-372F-4AAE-B67E-E3B7BFC19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7EF7-F4E5-4781-AA12-A357AC80B7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81DF-1FD2-4644-B1E8-FB1FB51C3A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AC4E-2964-4550-898B-E18A3B39FA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DEB4-2ADA-4DAD-B4EC-8E0FFC16D3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2E69-3730-4FB1-8AC1-23E64BCFBA1C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598E-016C-4452-972B-A409FCEC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15F3-38DB-4F51-9780-6F3F6C3638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5B2D-DDED-4E66-B4C9-4A9B04AF63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406B-3E90-45AC-925D-E308432388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FAC2-F583-4F0B-9337-163F2CAB28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2DC4-542D-4ECF-83A9-A2760B3861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5109-DA17-4EDE-AC1E-F5CE256A7D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CA7B-1F01-4422-ADDE-EE52D0E9D4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C251-23FC-4211-BD3E-33E09B1EC0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4358-F2C0-4032-B902-5F29C7037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FF5F-CD35-4B42-B3C7-14EA9FBE5F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06666-770F-4DC3-A58D-AF8717F54A0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0268-DF3F-49C5-BFD7-0C32270C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1A94-3695-4318-9A0E-868FBEE932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AE23-0D0B-43AB-A05B-2911000EC3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7EC8-2AA4-42DE-A902-3BE981B7A7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0A54-1F24-4216-893A-CCCE79C446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7/22/2019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A0D8-32EC-4C54-B45B-424BAC409EA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1DB6-AE85-4552-BCEA-61A7C8CC6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7/22/2019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7/22/2019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A1F87-7206-444B-AB9A-CC174118F495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8163-C75F-4B37-BD58-779821AF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7/22/2019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7/22/2019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C726-4A9B-42EC-B064-09F2707B67A4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27EF-4F23-42CD-B910-7409D107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40A8-62E8-43C2-96B3-689E689C64CD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5929C-6401-404C-A776-E93FFDD0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BE05-806B-444E-B713-28AE88BC3F40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50AE-6512-4EAC-99BF-E3EEA7BA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3FC1-652A-4B6D-AF91-871001137E1C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DA67-4F0F-4302-81F2-1750FFD6A5E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490D-71B5-44D0-B458-76751786E38E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4B1C-6412-4420-AFC4-0781E5ED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F5B-3C9D-402D-BF71-5067C923E8E3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65CB-67FD-498B-A9EC-8DB0635F7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7D00D-A748-4015-B56D-EF411FE22E4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C75B-D63F-424F-B661-7AF19157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BE25-C9A0-41E1-A810-29E2E2D699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3DAC-BD6B-4010-9B40-56E164B729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6340-E6E1-439A-A769-9D7261981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D027-980F-4759-9451-B788B0BC0D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E175-CB9F-48AA-BB18-26713252475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9E1A-CAB3-4004-BF7E-B8AE3C4D21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8E4F-8CE1-40F5-A295-7B06FA4D17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4EA7-278E-4A92-82B9-62E3E0C46287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BBC9D-1A7F-4DAD-BE34-7DDBD6D2432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C646-87A0-4BA9-8252-E4783645A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525F-0E44-48BF-BC7D-81CBF45016B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99AC-D380-4A2D-8C8F-AA3359BCAE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4C42-7051-4BBA-AD92-21BF7EC36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8E68-9AB8-4189-833C-EA9D3FCC1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2F09-F77C-48CF-A8D3-6EA7C7DE54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CB20-BD84-465F-948B-A606D2DA9D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DCAA-6489-46D8-94B4-7FC670684C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5351F-B6FB-46F5-810C-9C4CC1FF87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39463-AC5A-4EBB-B2C3-CE6F35D98F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D6DD-06A6-48AF-AB2C-FC7E76F64D2C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DE8C3-8F40-41FD-B567-10ED5EA2EA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CDB05-0253-42B1-B25B-F61F0834D0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7E9D-B7BB-4476-9B79-07A81E81F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C995-1B49-4FCB-91D3-5B76AE6F31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8C25-CAB9-4DE7-8E9F-5C90C852DC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369-B2C7-47F3-978D-C2BEC31CBB9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927F-329C-4B7C-A3DD-65DB4C47BACA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797EB-DF35-4EF5-81BD-3270DF431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3C38-D971-462F-934B-8A9962C04B9F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E950-E850-42A4-98DE-6484FEB78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61C8-592F-4973-95BE-DFE8137E5893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7D80-0004-483C-8D0D-692D7677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D7398-5403-4FF5-80AD-7F4073D762E0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8018-BE41-45D3-BAE0-F3C65A170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47D3-C602-4A95-92D0-DC5C0B17DF52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05CE-4A90-4C60-B0A5-8F7AB7EB7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000F3-D609-49A5-A51C-5EA2FD510823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BEE-FE6A-4815-9B60-134766AEA4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3F8E-6A4A-4285-83D7-6EBC44AA0CD1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30ABD-ABEC-4290-89EB-8A59626A9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03B89-5070-43A1-B25D-41DD125737BA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3DE4F-2E46-44E3-9FEC-3E85FA5C1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1992-12B5-48CA-B865-A833F7D849E9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3B4B-68E7-4B33-AE30-7E45A1CC7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4656-BDED-4022-8E59-1AC1809E1B72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3A82-7BC3-4E87-BA8E-5D99B979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91BF-1D4A-473C-B079-C3171AB3CF8E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C9C9-3753-4449-8E48-83699844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4A8D-7C5A-4BF7-96D7-65F23C5C344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D2E7-81C2-439A-9484-F1F591B53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2581-052A-413F-ACB9-41C00A7FBC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0C39-53A2-4198-B67A-C5879B201B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682E-F2DF-44AC-854C-2353829CB8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DEAD-88E3-4C88-A309-6C3F6A3645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6505-53C8-4285-B300-2DBA4069CE76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2683-9EA6-4D6B-9C45-3D14641D53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6E7F-E811-4C07-A2A8-9754C0FD36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8FE5-950E-48A0-874C-E8E5770798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274A-30AC-4703-AEF6-BB4EC83EA8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EBEB-BA87-48F2-B91C-D3C0B2CE9B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DC780-7CCD-421A-AA0D-4BAE333D57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F980-7655-4088-AFF5-A426559660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4E8C-C05C-4EDE-A56D-B446EC799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62AD-3F98-4814-9242-C80BE1FFAD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469F-7294-4168-B99E-3384B7E230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EBCC-F9B2-48C8-91C2-E8CE5D3E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CD8E-F446-4FCA-9EE3-A372992CBBE7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4590-5E8A-4EAF-A114-2EB5E5C295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B7B3-68A5-4962-B72E-D2BDB65A52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A00C-F944-434C-B1F6-112A82A3E3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0A490-8F0C-471A-A307-C4D4BB18C52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71B6-B5F7-4548-850F-C37C82E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1B2E-41B1-409B-A9D0-7733E0C64C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D12F2-5278-4962-9C20-12873AC321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1272-4F37-4416-B220-5E72B92752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7F934-8421-4BC2-9FD8-1E23DCBA46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140E-7BF4-4AA7-A1A8-9070F7E465E2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71FB2-FF9C-4908-899A-858A0CF8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C595-F687-4951-9026-2C14C217557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003D-1375-4064-88E8-59BFD97F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131-7637-4F26-96C6-DD1FF0FA0F01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028C-B3E6-4456-B613-8161F80ADC0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3685-5B26-40CE-A926-224A42D910EB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4AE9-8803-46E7-A0D3-CD634F7A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20DF-E720-433E-A1FA-DB949D86597E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F080-9F9A-468C-A257-50128C608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BEB-0609-41FD-8A7A-7A09CB6EF893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9C6E2-C8AD-4FCE-A0E0-CC8E6A91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2ABA-A0B5-4819-954B-F4C836056E0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4CFF-792C-4887-B248-B2AC40F6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F60E-5CC1-42D0-AA23-7A04B46E5224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3C98-22AA-4C2A-A865-559A55C17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EBD8-03DF-45A6-B84E-F49FAD599924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C12C-5250-4187-909C-ED4B45940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2E30-EEC9-43B4-A9EE-7EA75D322F25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BD99-3823-4E5A-9BE6-4BE13BDAD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815FB-AE9F-4160-A144-FD12ECEAEFC3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50BE-DE90-409A-A8BC-F56AF614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240E-217C-466F-8C8B-E61B7BD0D4A9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2CC64-7D45-4F98-A75E-57A68E3FD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160A2-2486-45BE-AB8A-BA2B34FDBB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43D-73DB-46E6-860D-B759EC42760B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BD68-18A0-452C-87AC-17A33B8AC65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D68F-8452-4D52-B68A-4C98C08740F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693C-45DE-41F2-B539-45D9B32529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6001-A260-49E8-A555-5CBBEFA34C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A46D-7427-4242-B7B0-4DF6FE3DE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99E28-651F-4F71-809D-729A3E148F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16BB-B63C-441D-820B-B869DA202C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6C47D-AACD-44D3-BEFD-7DFAA6C2CCF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1014-E35A-498D-AB58-F0964F4D3C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36B9-B0A0-469F-9A8A-C296135DA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76DF-B346-421E-A150-37C813A01D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79488"/>
            <a:ext cx="9144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/>
            </a:lvl1pPr>
          </a:lstStyle>
          <a:p>
            <a:pPr>
              <a:defRPr/>
            </a:pPr>
            <a:fld id="{9F3424E7-7132-486E-B035-24861D510B5D}" type="datetime1">
              <a:rPr lang="en-US"/>
              <a:pPr>
                <a:defRPr/>
              </a:pPr>
              <a:t>7/22/2019</a:t>
            </a:fld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cs typeface="David" pitchFamily="2" charset="-79"/>
              </a:defRPr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206C067-5013-456E-9B0A-203E71A47A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1438" y="908050"/>
            <a:ext cx="89646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F3DD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440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229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1FE959-F80E-482B-AE5B-AC073D4427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89213701-3DB0-439D-8AF7-B11068C1DBF7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22CF344E-C6D0-4794-800B-43FD1033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F1A0C6-6B56-4F5C-8DA6-4D8AB91D1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1CCBC3-90F7-424A-9B87-0B06878789A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בסיסי ומחסני נתונים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בסיסי ומחסני נתונים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C5ACE0BB-1D04-4F88-ACF3-8BA3A6EFBE97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CA15BDD7-79FC-4A0A-A764-FAB8E822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9B034E-D555-4232-A3E2-FB450CDDC5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34D1D6-6A5E-4898-8631-793A5BCFF7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6F06DAC9-358C-42A0-A010-7A59AE8FAE1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BCC4A5B0-304E-4D8B-B6CE-55B80F00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AE542-818D-4C0C-BC3C-689D1D36A4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E89F11-DD9E-4FD8-954A-AAABF3BAB2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AD06CBA3-EEDF-4F58-8E6C-495DA76CA0C1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09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9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5494413C-0A32-4168-9E91-D87B3CF29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Forth Level</a:t>
            </a:r>
          </a:p>
          <a:p>
            <a:pPr lvl="4"/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DB79-A29C-4434-B742-99B8ADCD22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he-IL" sz="4000" b="1" dirty="0" smtClean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מבני </a:t>
            </a:r>
            <a:r>
              <a:rPr lang="he-IL" sz="4000" b="1" dirty="0" smtClean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נתונים </a:t>
            </a:r>
            <a:r>
              <a:rPr lang="he-IL" sz="4000" b="1" smtClean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/>
            </a:r>
            <a:br>
              <a:rPr lang="he-IL" sz="4000" b="1" smtClean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</a:br>
            <a:r>
              <a:rPr lang="he-IL" b="1" smtClean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10117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dirty="0" smtClean="0">
                <a:solidFill>
                  <a:schemeClr val="accent2">
                    <a:lumMod val="75000"/>
                  </a:schemeClr>
                </a:solidFill>
                <a:cs typeface="David" pitchFamily="2" charset="-79"/>
              </a:rPr>
              <a:t>הרצאה 2 – רקורסיה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0484" name="Picture 4" descr="http://www.limudim-info.co.il/files/34811_LogoAfeka(close)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4038600" cy="269071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(3)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מציאת המספר הקטן ביותר במערך לא ממוין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יש ברשימה רק מספר אחד – הוא הקטן ביותר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עצירה)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אחרת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מחלקים את המערך לשני חצאים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מוצאים את המספר הקטן ביותר בכל חצי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התקדמות)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משווים את התוצאות של שני החיפושים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הקטן מבין השניים הוא המספר הקטן ביותר ברשימה הגדולה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שילוב)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בכל פעם שמתקדמים, הבעיה קטנה בחצי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יש </a:t>
            </a:r>
            <a:r>
              <a:rPr lang="he-IL" kern="0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התקדמות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לכוון 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אפשר למצוא את המספר הקטן ע"י השוואת פתרונות שני החצאים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יש דרך </a:t>
            </a:r>
            <a:r>
              <a:rPr lang="he-IL" kern="0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לשלב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את פתרונות הבעיות הקטנות לפתרון כולל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10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מציאת המספר הקטן </a:t>
            </a: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במערך – קוד  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FindSmallest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A[],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first,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last)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A is an unsorted array of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ints</a:t>
            </a:r>
            <a:endParaRPr lang="en-US" sz="1600" kern="0" dirty="0" smtClean="0">
              <a:solidFill>
                <a:srgbClr val="00B050"/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the recursive function returns the smallest number in indices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first..last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in the array 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mid, min1, min2; 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if (first == last)                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only one element in the array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return A[first];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else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mid = 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first+last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)/2;    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divide array into two parts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min1 =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FindSmallest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(A, first, mid);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recursively find smallest number in first half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min2 =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FindSmallest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(A, mid+1, last);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recursively find smallest number in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second half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if (min1 &lt; min2)          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compare the two results and the return the smaller one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return min1;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else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return min2;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64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(4)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חיפוש מספר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במערך </a:t>
            </a:r>
            <a:r>
              <a:rPr lang="he-IL" u="sng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ממוין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בין אינדקס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first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לאינדקס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last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כולל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המערך ריק – המספר אינו במערך </a:t>
            </a:r>
            <a:r>
              <a:rPr lang="he-IL" b="1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עצירה – אין מספרים)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אחרת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מוצאים את אמצע המערך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בודקים אם המספר באמצע הוא המספר המבוקש</a:t>
            </a:r>
          </a:p>
          <a:p>
            <a:pPr marL="1165860" lvl="3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כן – מצאנו! </a:t>
            </a:r>
            <a:r>
              <a:rPr lang="he-IL" b="1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עצירה</a:t>
            </a:r>
            <a:r>
              <a:rPr lang="en-US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 </a:t>
            </a:r>
            <a:r>
              <a:rPr lang="he-IL" b="1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– המספר המבוקש נמצא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1165860" lvl="3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לא:</a:t>
            </a:r>
          </a:p>
          <a:p>
            <a:pPr marL="1440180" lvl="4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מחלקים את המערך לשניים</a:t>
            </a:r>
          </a:p>
          <a:p>
            <a:pPr marL="1440180" lvl="4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מחליטים באיזה חצי לחפש (לפי הא"ב)</a:t>
            </a:r>
          </a:p>
          <a:p>
            <a:pPr marL="1440180" lvl="4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מחפשים את המילה בחצי המתאים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התקדמות)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2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בכל פעם שמתקדמים, הבעיה קטנה בחצי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8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יש התקדמות לכוון 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8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בדוגמה הזו אין ממש שילוב.  הפתרון לבעיה הקטנה הוא גם הפתרון לבעיה הגדולה.  החוכמה היא בבחירת הבעיה הקטנה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1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8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לחיפוש כזה קוראים חיפוש בינארי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12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חיפוש בינארי – קוד  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BinarySearch</a:t>
            </a:r>
            <a:r>
              <a:rPr lang="he-IL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A[],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first,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last,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A is a</a:t>
            </a:r>
            <a:r>
              <a:rPr lang="he-IL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sorted array of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ints</a:t>
            </a:r>
            <a:endParaRPr lang="en-US" sz="1600" kern="0" dirty="0" smtClean="0">
              <a:solidFill>
                <a:srgbClr val="00B050"/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the recursive function returns the index of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in the array if it is between first and last in the array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otherwise returns -1 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mid; 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if (first &gt; last)                                                        		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empty array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return -1;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else 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mid = 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first+last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)/2;                                         		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divide array into two parts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if (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A[mid] 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== </a:t>
            </a: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 return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mid;                     		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check if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is the middle value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else 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if 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&lt; A[mid]) 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return </a:t>
            </a: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BinarySearch</a:t>
            </a:r>
            <a:r>
              <a:rPr lang="he-IL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first, mid-1,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);             	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recursively find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in first half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else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return </a:t>
            </a: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BinarySearch</a:t>
            </a:r>
            <a:r>
              <a:rPr lang="he-IL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mid+1, last, </a:t>
            </a: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);           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recursively find </a:t>
            </a:r>
            <a:r>
              <a:rPr lang="en-US" sz="1600" kern="0" dirty="0" err="1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 in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second half</a:t>
            </a:r>
            <a:endParaRPr lang="en-US" sz="16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}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828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מימוש רקורסיה בתוכנה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כל מה שאפשר לממש עם רקורסיה מיתן לממש גם בלי רקורסיה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רקורסיה יכולה להיות יותר קלה ליישום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 יותר לנתח את הבעיה כפתרון של בעיות קטנות יותר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תכנות קל וקצר יותר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קוד קריא יותר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הרבה פרטים "מתחבאים" בתוך יישום הרקורסיה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הבעיה פשוטה, מימוש רקורסיבי לא שווה את המאמץ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כמה פעולות זה לוקח?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נשתמש בדוגמה 3 – חיפוש המספר הקטן במערך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פתרון לא רקורסיבי: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FindMin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(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A, 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endParaRPr lang="he-IL" sz="24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returns the smallest number in an array with n numbers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{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en-US" sz="24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min = A[0];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for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= 1; 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&gt; n; 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++)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if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(A[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] &lt; min)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min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= A[</a:t>
            </a:r>
            <a:r>
              <a:rPr lang="en-US" sz="2400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];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return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min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}</a:t>
            </a:r>
            <a:endParaRPr lang="he-IL" sz="24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שתי פקודות השמה</a:t>
            </a:r>
            <a:r>
              <a:rPr lang="en-US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endParaRPr lang="he-IL" sz="2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לולאה </a:t>
            </a:r>
            <a:r>
              <a:rPr lang="he-IL" sz="2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שרצה </a:t>
            </a:r>
            <a:r>
              <a:rPr lang="en-US" sz="2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sz="2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פעמים (שתי השוואות, לכל היותר השמה אחת, קידום) בכל פעם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return</a:t>
            </a:r>
            <a:endParaRPr lang="he-IL" sz="2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סה"כ</a:t>
            </a:r>
          </a:p>
          <a:p>
            <a:pPr marL="891540" lvl="2" indent="-342900" algn="ct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9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</a:t>
            </a:r>
            <a:r>
              <a:rPr lang="en-US" sz="29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</a:t>
            </a:r>
            <a:r>
              <a:rPr lang="en-US" sz="29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2 + 4n +1 = O(n)</a:t>
            </a:r>
            <a:endParaRPr lang="he-IL" sz="29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כמה פעולות זה לוקח?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פתרון רקורסיבי (שקף 11)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נגדיר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– מספר הפעולות לחיפוש מינימום של במערך בגודל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עצירה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רק מספר אחד במערך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השוואה והשמה</a:t>
            </a:r>
          </a:p>
          <a:p>
            <a:pPr marL="891540" lvl="2" indent="-342900" algn="ct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T(1) = 2 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התקדמות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השמה אחת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שתי קריאות רקורסיביות על חצי מערך כל אחת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השוואה והחזרה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ct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=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3 + 2T(n /2)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זוהי נוסחת נסיגה – הפתרון מוגדר ע"י פתרון עם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קטן יותר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איך פותרים את זה?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פתרון נוסחת נסיגה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T(1) = 2 </a:t>
            </a:r>
            <a:endParaRPr lang="he-IL" b="1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T(n)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=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3 + 2T(n /2)  </a:t>
            </a:r>
            <a:endParaRPr lang="he-IL" b="1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פתרון איטרטיבי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:</a:t>
            </a:r>
            <a:endParaRPr lang="he-IL" sz="24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מרחיבים את החלק הרקורסיבי של המשוואה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עד שמזהים תבנית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הרחבה 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T(n) = 3 + 2</a:t>
            </a: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 T(n/2)                                                                     (1)</a:t>
            </a: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+ 2 </a:t>
            </a: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[3 + 2T(n/4)]</a:t>
            </a:r>
            <a:endParaRPr lang="he-IL" sz="2000" kern="0" dirty="0" smtClean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+ 6 + 4 </a:t>
            </a: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T(n/4)                                                               (2)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= 3 + 6 + 4 </a:t>
            </a: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[3 + 2 T(n/8)]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= 3 + 6 + 12 + 8 </a:t>
            </a: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T(n/8)                                                      (3)</a:t>
            </a: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000" kern="0" dirty="0" smtClean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= 3(1+2+4+…+2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i-1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+ 2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T(n/2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                                        (</a:t>
            </a:r>
            <a:r>
              <a:rPr lang="en-US" sz="2000" b="1" kern="0" dirty="0" err="1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endParaRPr lang="he-IL" sz="2000" b="1" kern="0" dirty="0" smtClean="0">
              <a:solidFill>
                <a:schemeClr val="accent4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17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פתרון משוואה רקורסיבית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   T(1) = 2 </a:t>
            </a:r>
            <a:endParaRPr lang="he-IL" b="1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                         T(n)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  <a:sym typeface="Symbol"/>
              </a:rPr>
              <a:t>=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3 + 2T(n /2) </a:t>
            </a:r>
            <a:endParaRPr lang="en-US" sz="2000" kern="0" dirty="0" smtClean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        </a:t>
            </a:r>
            <a:endParaRPr lang="he-IL" sz="2000" kern="0" dirty="0" smtClean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342900" lvl="0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T(n) = 3(1+2+4+…+2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i-1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+ 2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T(n/2</a:t>
            </a:r>
            <a:r>
              <a:rPr lang="en-US" sz="2000" b="1" kern="0" baseline="3000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                                         (</a:t>
            </a:r>
            <a:r>
              <a:rPr lang="en-US" sz="2000" b="1" kern="0" dirty="0" err="1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0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  <a:endParaRPr lang="he-IL" sz="2000" b="1" kern="0" dirty="0" smtClean="0">
              <a:solidFill>
                <a:schemeClr val="accent4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מתי מפסיקים להרחיב?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1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כשמגיעים לתנאי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1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ההרחבה שבה </a:t>
            </a:r>
            <a:r>
              <a:rPr lang="en-US" sz="21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n/2</a:t>
            </a:r>
            <a:r>
              <a:rPr lang="en-US" sz="2100" b="1" kern="0" baseline="30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21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= 1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18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</a:t>
            </a:r>
            <a:r>
              <a:rPr lang="he-IL" sz="18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18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1800" b="1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</a:t>
            </a:r>
            <a:r>
              <a:rPr lang="en-US" sz="18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= log</a:t>
            </a:r>
            <a:r>
              <a:rPr lang="en-US" sz="1800" b="1" kern="0" baseline="-25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2</a:t>
            </a:r>
            <a:r>
              <a:rPr lang="en-US" sz="1800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n)</a:t>
            </a:r>
            <a:endParaRPr lang="he-IL" sz="1800" b="1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kern="0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18</a:t>
            </a:fld>
            <a:endParaRPr lang="en-US" dirty="0">
              <a:solidFill>
                <a:srgbClr val="04617B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99592" y="3752465"/>
          <a:ext cx="4608512" cy="234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400120" imgH="1218960" progId="Equation.3">
                  <p:embed/>
                </p:oleObj>
              </mc:Choice>
              <mc:Fallback>
                <p:oleObj name="Equation" r:id="rId3" imgW="2400120" imgH="1218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52465"/>
                        <a:ext cx="4608512" cy="2340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רקורסיה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פונקציה רקורסיבית היא פונקציה שקוראת לעצמה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דרך לפתור בעיה ע"י צמצום הבעיה לבעיה קטנה יותר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אחרי כמה שלבי צמצום, מגיעים למקרה פשוט שאפשר לפתור ישירות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שלושה תנאים להצלחה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תנאי עצירה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– מתי מפסיקים לצמצם ופותרים ישירות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תנאי התקדמות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– כל צמצום מקרב אותנו לתנאי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תנאי שילוב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– דרך להגיע מפתרון הבעיה/ות המצומצמת/ות לפתרון הבעיה המקורית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חשיבה רקורסיבית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הבעיה: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נתונה בעיה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P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עם קלט בגודל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רוצים למצוא פתרון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S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לבעיה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הרעיון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: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לפתור את הבעיה בעזרת בעיה זהה קטנה יותר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נניח שקיבלנו במתנה</a:t>
            </a:r>
            <a:r>
              <a:rPr lang="he-IL" kern="0" baseline="30000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*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את הפתרון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S’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לבעיה קטנה יותר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P’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בגודל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n’&lt;n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נחפש דרך להגיע מהפתרון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S’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לפתרון הרצוי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S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                     חשיבה רקורסיבית</a:t>
            </a:r>
          </a:p>
          <a:p>
            <a:pPr marL="0" lv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1600" b="1" kern="0" dirty="0" smtClean="0">
              <a:solidFill>
                <a:schemeClr val="tx2">
                  <a:lumMod val="50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1600" b="1" kern="0" dirty="0" smtClean="0">
              <a:solidFill>
                <a:schemeClr val="tx2">
                  <a:lumMod val="50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1600" b="1" kern="0" dirty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*במתנה = ברקורסיה, אבל לא צריך לחשוב איך זה קורה.  מה שחשוב זה שקיבלנו פתרון</a:t>
            </a:r>
            <a:r>
              <a:rPr lang="he-IL" sz="1600" b="1" kern="0" baseline="30000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**</a:t>
            </a: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1600" b="1" kern="0" dirty="0">
              <a:solidFill>
                <a:schemeClr val="tx2">
                  <a:lumMod val="50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sz="1500" b="1" kern="0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David" pitchFamily="2" charset="-79"/>
              </a:rPr>
              <a:t>**רקורסיה היא מתנה</a:t>
            </a:r>
            <a:endParaRPr lang="he-IL" sz="1500" b="1" kern="0" dirty="0">
              <a:solidFill>
                <a:schemeClr val="tx2">
                  <a:lumMod val="50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 flipH="1">
            <a:off x="6937766" y="3994566"/>
            <a:ext cx="504056" cy="957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03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מימוש רקורסיה בתוכנה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פונקציה שקוראת לעצמה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בכל פעם שנכנסים רקורסיבית לפונקציה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הערכים של כל המשתנים נשמרים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הנקודה שממנה התבצעה הקריאה נשמרת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274320" lvl="1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כאשר יוצאים מהפונקציה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חוזרים לנקודה שממנה התבצעה הקריאה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כל המשתנים מקבלים חזרה את הערכים שנשמרו לפני הקריאה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169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(1)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חישוב עצרת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הגדרה:</a:t>
            </a:r>
            <a:endParaRPr lang="en-US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+mj-cs"/>
              </a:rPr>
              <a:t>                                   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! = 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 (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-1) * (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-2) * … * 3 * 2 * 1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17220" lvl="1" indent="-342900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i="1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הגדרה רקורסיבית: 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! = 1! =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17220" lvl="1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i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e-IL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! = 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* (</a:t>
            </a:r>
            <a:r>
              <a:rPr lang="en-US" i="1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-1)!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חישוב בעזרת רקורסיה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0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אז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n! = 1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עצירה)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אחרת, אם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&gt; 0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מחשבים את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(n-1)!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התקדמות)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מכפילים את התוצאה ב-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שילוב)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עצרת – קוד  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Factorial(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n)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n is an integer 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the recursive function returns n!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temp, answer;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if (n &lt;= 0)            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stopping condition (includes negative numbers)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return 1;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else</a:t>
            </a:r>
            <a:r>
              <a:rPr lang="he-IL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} 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temp = Factorial(n-1);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recursive call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answer = n * temp;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combine result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return answer;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06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עצרת – הרצה 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Factorial (3)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3 &gt; 0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temp = Factorial (2)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2 &gt; 0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temp = Factorial (1)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1 &gt; 0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temp = Factorial (0)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		0 &lt;= 0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		returns 1 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temp = 1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answer = 1 * 1 = 1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		returns 1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temp = 1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answer = 2 * 1 = 2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	returns 2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temp = 2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answer = 3 * 2 = 6</a:t>
            </a:r>
          </a:p>
          <a:p>
            <a:pPr marL="0" lvl="0" indent="0" algn="l" defTabSz="4572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returns 6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6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3641068" y="3400048"/>
            <a:ext cx="1008112" cy="2880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2682454" y="4183922"/>
            <a:ext cx="1008112" cy="2880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1763688" y="4930697"/>
            <a:ext cx="1008112" cy="2880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>
            <a:off x="827584" y="5718811"/>
            <a:ext cx="1008112" cy="2880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19672" y="2030914"/>
            <a:ext cx="0" cy="2940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28789" y="2456892"/>
            <a:ext cx="0" cy="1800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1560" y="1484784"/>
            <a:ext cx="0" cy="4234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91880" y="2996952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12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דוגמאות (2)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חיפוש מספר במערך לא ממוין שיש בו 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מספרים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המערך ריק – המספר אינו במערך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עצירה – אין מספרים)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אחרת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בודקים אם זה המספר במקום האחרון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כן – מצאנו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עצירה – המספר המבוקש נמצא)</a:t>
            </a:r>
            <a:endParaRPr lang="he-IL" b="1" kern="0" dirty="0">
              <a:solidFill>
                <a:srgbClr val="C00000"/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לא, מחפשים את המספר ב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n-1 </a:t>
            </a: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המספרים הראשונים </a:t>
            </a:r>
            <a:r>
              <a:rPr lang="he-IL" b="1" kern="0" dirty="0" smtClean="0">
                <a:solidFill>
                  <a:srgbClr val="C00000"/>
                </a:solidFill>
                <a:latin typeface="Calibri"/>
                <a:cs typeface="David" pitchFamily="2" charset="-79"/>
              </a:rPr>
              <a:t>(תנאי התקדמות)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בכל פעם שמתקדמים, הבעיה קטנה באחד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יש התקדמות לכוון תנאי העצירה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בדוגמה הזו אין ממש שילוב.  </a:t>
            </a:r>
            <a:r>
              <a:rPr lang="he-IL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המספר האחרון הוא לא המספר שמחפשים, הפתרון </a:t>
            </a: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לבעיה הקטנה הוא גם הפתרון לבעיה הגדולה</a:t>
            </a:r>
            <a:r>
              <a:rPr lang="he-IL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. 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4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מתקדמים לבעיה הקטנה רק אם לא מוצאים את המספר ישירות כאן</a:t>
            </a:r>
            <a:endParaRPr lang="he-IL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683568" y="2780928"/>
            <a:ext cx="360040" cy="29523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674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4617B"/>
                </a:solidFill>
              </a:rPr>
              <a:t>מבני </a:t>
            </a:r>
            <a:r>
              <a:rPr lang="he-IL" dirty="0" smtClean="0">
                <a:solidFill>
                  <a:srgbClr val="04617B"/>
                </a:solidFill>
              </a:rPr>
              <a:t>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sz="4800" b="1" dirty="0" smtClean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חיפוש מספר במערך – קוד  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A[],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n,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int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A is an unsorted array of n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ints</a:t>
            </a:r>
            <a:endParaRPr lang="en-US" sz="1600" kern="0" dirty="0" smtClean="0">
              <a:solidFill>
                <a:srgbClr val="00B050"/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the recursive function returns the index of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in the array, -1 if not there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if (n== 0)                   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empty array,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not found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return -1;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else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{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if (A[n-1] ==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                          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is the last number in the array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       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return n-1;                                           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// the index of </a:t>
            </a:r>
            <a:r>
              <a:rPr lang="en-US" sz="1600" kern="0" dirty="0" err="1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 is n-1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else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     return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FindNum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(A, n-1, </a:t>
            </a:r>
            <a:r>
              <a:rPr lang="en-US" sz="1600" kern="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);       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// </a:t>
            </a:r>
            <a:r>
              <a:rPr lang="en-US" sz="1600" kern="0" dirty="0">
                <a:solidFill>
                  <a:srgbClr val="00B050"/>
                </a:solidFill>
                <a:latin typeface="Calibri"/>
                <a:cs typeface="David" pitchFamily="2" charset="-79"/>
              </a:rPr>
              <a:t>recursively 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search for </a:t>
            </a:r>
            <a:r>
              <a:rPr lang="en-US" sz="1600" kern="0" dirty="0" err="1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num</a:t>
            </a:r>
            <a:r>
              <a:rPr lang="en-US" sz="1600" kern="0" dirty="0" smtClean="0">
                <a:solidFill>
                  <a:srgbClr val="00B050"/>
                </a:solidFill>
                <a:latin typeface="Calibri"/>
                <a:cs typeface="David" pitchFamily="2" charset="-79"/>
              </a:rPr>
              <a:t> in the first n-1 elements</a:t>
            </a:r>
            <a:endParaRPr lang="en-US" sz="16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  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}</a:t>
            </a:r>
          </a:p>
          <a:p>
            <a:pPr marL="0" lvl="0" indent="0" algn="l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 smtClean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 smtClean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 smtClean="0">
                <a:solidFill>
                  <a:srgbClr val="04617B"/>
                </a:solidFill>
              </a:rPr>
              <a:t>רקורסיה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357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ul - Afeka">
  <a:themeElements>
    <a:clrScheme name="ערכת נושא Offic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רכת נושא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רכת נושא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template_2008_1">
  <a:themeElements>
    <a:clrScheme name="8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8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template_2008_1">
  <a:themeElements>
    <a:clrScheme name="9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9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template_2008_1">
  <a:themeElements>
    <a:clrScheme name="10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0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template_2008_1">
  <a:themeElements>
    <a:clrScheme name="1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_2008_1">
  <a:themeElements>
    <a:clrScheme name="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_2008_1">
  <a:themeElements>
    <a:clrScheme name="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_2008_1">
  <a:themeElements>
    <a:clrScheme name="2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2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mplate_2008_1">
  <a:themeElements>
    <a:clrScheme name="3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3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template_2008_1">
  <a:themeElements>
    <a:clrScheme name="4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4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template_2008_1">
  <a:themeElements>
    <a:clrScheme name="5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5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template_2008_1">
  <a:themeElements>
    <a:clrScheme name="6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6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template_2008_1">
  <a:themeElements>
    <a:clrScheme name="7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7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1290</Words>
  <Application>Microsoft Office PowerPoint</Application>
  <PresentationFormat>On-screen Show (4:3)</PresentationFormat>
  <Paragraphs>373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43" baseType="lpstr">
      <vt:lpstr>Arial</vt:lpstr>
      <vt:lpstr>Bookman Old Style</vt:lpstr>
      <vt:lpstr>Calibri</vt:lpstr>
      <vt:lpstr>David</vt:lpstr>
      <vt:lpstr>Gill Sans MT</vt:lpstr>
      <vt:lpstr>Symbol</vt:lpstr>
      <vt:lpstr>Times New Roman</vt:lpstr>
      <vt:lpstr>Wingdings</vt:lpstr>
      <vt:lpstr>Wingdings 3</vt:lpstr>
      <vt:lpstr>Shaul - Afeka</vt:lpstr>
      <vt:lpstr>1_template_2008_1</vt:lpstr>
      <vt:lpstr>template_2008_1</vt:lpstr>
      <vt:lpstr>2_template_2008_1</vt:lpstr>
      <vt:lpstr>3_template_2008_1</vt:lpstr>
      <vt:lpstr>4_template_2008_1</vt:lpstr>
      <vt:lpstr>5_template_2008_1</vt:lpstr>
      <vt:lpstr>6_template_2008_1</vt:lpstr>
      <vt:lpstr>7_template_2008_1</vt:lpstr>
      <vt:lpstr>8_template_2008_1</vt:lpstr>
      <vt:lpstr>9_template_2008_1</vt:lpstr>
      <vt:lpstr>10_template_2008_1</vt:lpstr>
      <vt:lpstr>11_template_2008_1</vt:lpstr>
      <vt:lpstr>Origin</vt:lpstr>
      <vt:lpstr>1_Origin</vt:lpstr>
      <vt:lpstr>Equation</vt:lpstr>
      <vt:lpstr>מבני נתונים  10117</vt:lpstr>
      <vt:lpstr>רקורסיה</vt:lpstr>
      <vt:lpstr>חשיבה רקורסיבית</vt:lpstr>
      <vt:lpstr>מימוש רקורסיה בתוכנה</vt:lpstr>
      <vt:lpstr> דוגמאות (1)</vt:lpstr>
      <vt:lpstr> עצרת – קוד  </vt:lpstr>
      <vt:lpstr> עצרת – הרצה </vt:lpstr>
      <vt:lpstr> דוגמאות (2)</vt:lpstr>
      <vt:lpstr> חיפוש מספר במערך – קוד  </vt:lpstr>
      <vt:lpstr> דוגמאות (3)</vt:lpstr>
      <vt:lpstr> מציאת המספר הקטן במערך – קוד  </vt:lpstr>
      <vt:lpstr> דוגמאות (4)</vt:lpstr>
      <vt:lpstr>חיפוש בינארי – קוד  </vt:lpstr>
      <vt:lpstr>מימוש רקורסיה בתוכנה</vt:lpstr>
      <vt:lpstr>כמה פעולות זה לוקח?</vt:lpstr>
      <vt:lpstr>כמה פעולות זה לוקח?</vt:lpstr>
      <vt:lpstr>פתרון נוסחת נסיגה</vt:lpstr>
      <vt:lpstr>פתרון משוואה רקורסיבית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270</cp:revision>
  <cp:lastPrinted>1601-01-01T00:00:00Z</cp:lastPrinted>
  <dcterms:created xsi:type="dcterms:W3CDTF">1601-01-01T00:00:00Z</dcterms:created>
  <dcterms:modified xsi:type="dcterms:W3CDTF">2019-07-22T19:48:50Z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