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0" r:id="rId2"/>
    <p:sldId id="257" r:id="rId3"/>
    <p:sldId id="256" r:id="rId4"/>
    <p:sldId id="263" r:id="rId5"/>
    <p:sldId id="259" r:id="rId6"/>
    <p:sldId id="264" r:id="rId7"/>
    <p:sldId id="261" r:id="rId8"/>
    <p:sldId id="265" r:id="rId9"/>
    <p:sldId id="262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Domain modelling</c:v>
                </c:pt>
                <c:pt idx="1">
                  <c:v>Requirements gathering</c:v>
                </c:pt>
                <c:pt idx="2">
                  <c:v>Analysis</c:v>
                </c:pt>
                <c:pt idx="3">
                  <c:v>Design</c:v>
                </c:pt>
                <c:pt idx="4">
                  <c:v>Implementation</c:v>
                </c:pt>
                <c:pt idx="5">
                  <c:v>Testing</c:v>
                </c:pt>
                <c:pt idx="6">
                  <c:v>Deployment</c:v>
                </c:pt>
              </c:strCache>
            </c:strRef>
          </c:cat>
          <c:val>
            <c:numRef>
              <c:f>Sheet1!$B$2:$B$8</c:f>
              <c:numCache>
                <c:formatCode>[$-409]d\-mmm;@</c:formatCode>
                <c:ptCount val="7"/>
                <c:pt idx="0">
                  <c:v>44252</c:v>
                </c:pt>
                <c:pt idx="1">
                  <c:v>44259</c:v>
                </c:pt>
                <c:pt idx="2">
                  <c:v>44288</c:v>
                </c:pt>
                <c:pt idx="3">
                  <c:v>44309</c:v>
                </c:pt>
                <c:pt idx="4">
                  <c:v>44317</c:v>
                </c:pt>
                <c:pt idx="5">
                  <c:v>44341</c:v>
                </c:pt>
                <c:pt idx="6">
                  <c:v>44345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F4-49D3-A71D-0D99D9DFE9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F4-49D3-A71D-0D99D9DFE920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6F4-49D3-A71D-0D99D9DFE920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6F4-49D3-A71D-0D99D9DFE920}"/>
              </c:ext>
            </c:extLst>
          </c:dPt>
          <c:cat>
            <c:strRef>
              <c:f>Sheet1!$A$2:$A$8</c:f>
              <c:strCache>
                <c:ptCount val="7"/>
                <c:pt idx="0">
                  <c:v>Domain modelling</c:v>
                </c:pt>
                <c:pt idx="1">
                  <c:v>Requirements gathering</c:v>
                </c:pt>
                <c:pt idx="2">
                  <c:v>Analysis</c:v>
                </c:pt>
                <c:pt idx="3">
                  <c:v>Design</c:v>
                </c:pt>
                <c:pt idx="4">
                  <c:v>Implementation</c:v>
                </c:pt>
                <c:pt idx="5">
                  <c:v>Testing</c:v>
                </c:pt>
                <c:pt idx="6">
                  <c:v>Deployment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</c:v>
                </c:pt>
                <c:pt idx="1">
                  <c:v>28</c:v>
                </c:pt>
                <c:pt idx="2">
                  <c:v>10</c:v>
                </c:pt>
                <c:pt idx="3">
                  <c:v>7</c:v>
                </c:pt>
                <c:pt idx="4">
                  <c:v>23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6F4-49D3-A71D-0D99D9DFE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2598656"/>
        <c:axId val="5026042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Domain modelling</c:v>
                      </c:pt>
                      <c:pt idx="1">
                        <c:v>Requirements gathering</c:v>
                      </c:pt>
                      <c:pt idx="2">
                        <c:v>Analysis</c:v>
                      </c:pt>
                      <c:pt idx="3">
                        <c:v>Design</c:v>
                      </c:pt>
                      <c:pt idx="4">
                        <c:v>Implementation</c:v>
                      </c:pt>
                      <c:pt idx="5">
                        <c:v>Testing</c:v>
                      </c:pt>
                      <c:pt idx="6">
                        <c:v>Deployment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[$-409]d\-mmm;@</c:formatCode>
                      <c:ptCount val="7"/>
                      <c:pt idx="0">
                        <c:v>44263</c:v>
                      </c:pt>
                      <c:pt idx="1">
                        <c:v>44287</c:v>
                      </c:pt>
                      <c:pt idx="2">
                        <c:v>44298</c:v>
                      </c:pt>
                      <c:pt idx="3">
                        <c:v>44316</c:v>
                      </c:pt>
                      <c:pt idx="4">
                        <c:v>44340</c:v>
                      </c:pt>
                      <c:pt idx="5">
                        <c:v>44344</c:v>
                      </c:pt>
                      <c:pt idx="6">
                        <c:v>44348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76F4-49D3-A71D-0D99D9DFE920}"/>
                  </c:ext>
                </c:extLst>
              </c15:ser>
            </c15:filteredBarSeries>
          </c:ext>
        </c:extLst>
      </c:barChart>
      <c:catAx>
        <c:axId val="50259865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502604232"/>
        <c:crosses val="autoZero"/>
        <c:auto val="1"/>
        <c:lblAlgn val="ctr"/>
        <c:lblOffset val="100"/>
        <c:noMultiLvlLbl val="0"/>
      </c:catAx>
      <c:valAx>
        <c:axId val="502604232"/>
        <c:scaling>
          <c:orientation val="minMax"/>
          <c:max val="44350"/>
          <c:min val="4425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59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Domain modelling</c:v>
                </c:pt>
                <c:pt idx="1">
                  <c:v>Requirements gathering</c:v>
                </c:pt>
                <c:pt idx="2">
                  <c:v>Analysis</c:v>
                </c:pt>
                <c:pt idx="3">
                  <c:v>Design</c:v>
                </c:pt>
                <c:pt idx="4">
                  <c:v>Implementation</c:v>
                </c:pt>
                <c:pt idx="5">
                  <c:v>Testing</c:v>
                </c:pt>
                <c:pt idx="6">
                  <c:v>Deployment</c:v>
                </c:pt>
              </c:strCache>
            </c:strRef>
          </c:cat>
          <c:val>
            <c:numRef>
              <c:f>Sheet1!$B$2:$B$8</c:f>
              <c:numCache>
                <c:formatCode>[$-409]d\-mmm;@</c:formatCode>
                <c:ptCount val="7"/>
                <c:pt idx="0">
                  <c:v>44252</c:v>
                </c:pt>
                <c:pt idx="1">
                  <c:v>44259</c:v>
                </c:pt>
                <c:pt idx="2">
                  <c:v>44288</c:v>
                </c:pt>
                <c:pt idx="3">
                  <c:v>44309</c:v>
                </c:pt>
                <c:pt idx="4">
                  <c:v>44317</c:v>
                </c:pt>
                <c:pt idx="5">
                  <c:v>44341</c:v>
                </c:pt>
                <c:pt idx="6">
                  <c:v>44345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0-42B5-ACAA-DC60DE3F0E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7E0-42B5-ACAA-DC60DE3F0E4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E0-42B5-ACAA-DC60DE3F0E4F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7E0-42B5-ACAA-DC60DE3F0E4F}"/>
              </c:ext>
            </c:extLst>
          </c:dPt>
          <c:cat>
            <c:strRef>
              <c:f>Sheet1!$A$2:$A$8</c:f>
              <c:strCache>
                <c:ptCount val="7"/>
                <c:pt idx="0">
                  <c:v>Domain modelling</c:v>
                </c:pt>
                <c:pt idx="1">
                  <c:v>Requirements gathering</c:v>
                </c:pt>
                <c:pt idx="2">
                  <c:v>Analysis</c:v>
                </c:pt>
                <c:pt idx="3">
                  <c:v>Design</c:v>
                </c:pt>
                <c:pt idx="4">
                  <c:v>Implementation</c:v>
                </c:pt>
                <c:pt idx="5">
                  <c:v>Testing</c:v>
                </c:pt>
                <c:pt idx="6">
                  <c:v>Deployment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</c:v>
                </c:pt>
                <c:pt idx="1">
                  <c:v>28</c:v>
                </c:pt>
                <c:pt idx="2">
                  <c:v>10</c:v>
                </c:pt>
                <c:pt idx="3">
                  <c:v>7</c:v>
                </c:pt>
                <c:pt idx="4">
                  <c:v>23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E0-42B5-ACAA-DC60DE3F0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2598656"/>
        <c:axId val="5026042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Domain modelling</c:v>
                      </c:pt>
                      <c:pt idx="1">
                        <c:v>Requirements gathering</c:v>
                      </c:pt>
                      <c:pt idx="2">
                        <c:v>Analysis</c:v>
                      </c:pt>
                      <c:pt idx="3">
                        <c:v>Design</c:v>
                      </c:pt>
                      <c:pt idx="4">
                        <c:v>Implementation</c:v>
                      </c:pt>
                      <c:pt idx="5">
                        <c:v>Testing</c:v>
                      </c:pt>
                      <c:pt idx="6">
                        <c:v>Deployment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[$-409]d\-mmm;@</c:formatCode>
                      <c:ptCount val="7"/>
                      <c:pt idx="0">
                        <c:v>44263</c:v>
                      </c:pt>
                      <c:pt idx="1">
                        <c:v>44287</c:v>
                      </c:pt>
                      <c:pt idx="2">
                        <c:v>44298</c:v>
                      </c:pt>
                      <c:pt idx="3">
                        <c:v>44316</c:v>
                      </c:pt>
                      <c:pt idx="4">
                        <c:v>44340</c:v>
                      </c:pt>
                      <c:pt idx="5">
                        <c:v>44344</c:v>
                      </c:pt>
                      <c:pt idx="6">
                        <c:v>44348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7E0-42B5-ACAA-DC60DE3F0E4F}"/>
                  </c:ext>
                </c:extLst>
              </c15:ser>
            </c15:filteredBarSeries>
          </c:ext>
        </c:extLst>
      </c:barChart>
      <c:catAx>
        <c:axId val="5025986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604232"/>
        <c:crosses val="autoZero"/>
        <c:auto val="1"/>
        <c:lblAlgn val="ctr"/>
        <c:lblOffset val="100"/>
        <c:noMultiLvlLbl val="0"/>
      </c:catAx>
      <c:valAx>
        <c:axId val="502604232"/>
        <c:scaling>
          <c:orientation val="minMax"/>
          <c:max val="44350"/>
          <c:min val="4425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59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0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8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7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3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9339AD2-E2B0-4A36-B031-B84BA1D7F916}" type="datetimeFigureOut">
              <a:rPr lang="en-US" smtClean="0"/>
              <a:t>12/04/2021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26AC9C-A5AC-4565-8A7C-8AAD58F7C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A771-0AFB-427F-A075-6B600EC47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Rental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DA4FE-C4B6-4079-81D4-3FDA0590C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Laith Hussam Shono 101708516</a:t>
            </a:r>
          </a:p>
          <a:p>
            <a:r>
              <a:rPr lang="en-US" sz="1400" dirty="0"/>
              <a:t>s101708516@aou.edu.sa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1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371D-D6B7-4462-B852-71233F9F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7713"/>
            <a:ext cx="7729728" cy="1188720"/>
          </a:xfrm>
        </p:spPr>
        <p:txBody>
          <a:bodyPr/>
          <a:lstStyle/>
          <a:p>
            <a:r>
              <a:rPr lang="en-US" dirty="0"/>
              <a:t>Timeline of first iteration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EA9F3C-7295-4D65-8564-7CAD8BBB5A8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7313938"/>
              </p:ext>
            </p:extLst>
          </p:nvPr>
        </p:nvGraphicFramePr>
        <p:xfrm>
          <a:off x="838200" y="2115343"/>
          <a:ext cx="3403600" cy="3891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1068">
                  <a:extLst>
                    <a:ext uri="{9D8B030D-6E8A-4147-A177-3AD203B41FA5}">
                      <a16:colId xmlns:a16="http://schemas.microsoft.com/office/drawing/2014/main" val="1131914007"/>
                    </a:ext>
                  </a:extLst>
                </a:gridCol>
                <a:gridCol w="586266">
                  <a:extLst>
                    <a:ext uri="{9D8B030D-6E8A-4147-A177-3AD203B41FA5}">
                      <a16:colId xmlns:a16="http://schemas.microsoft.com/office/drawing/2014/main" val="1799025029"/>
                    </a:ext>
                  </a:extLst>
                </a:gridCol>
                <a:gridCol w="586266">
                  <a:extLst>
                    <a:ext uri="{9D8B030D-6E8A-4147-A177-3AD203B41FA5}">
                      <a16:colId xmlns:a16="http://schemas.microsoft.com/office/drawing/2014/main" val="3473054140"/>
                    </a:ext>
                  </a:extLst>
                </a:gridCol>
              </a:tblGrid>
              <a:tr h="55596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Domain modelling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  <a:p>
                      <a:pPr algn="ctr"/>
                      <a:r>
                        <a:rPr lang="en-US" sz="1400" dirty="0"/>
                        <a:t>Feb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  <a:p>
                      <a:pPr algn="ctr"/>
                      <a:r>
                        <a:rPr lang="en-US" sz="1400" dirty="0"/>
                        <a:t>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908746"/>
                  </a:ext>
                </a:extLst>
              </a:tr>
              <a:tr h="555965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gathering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076099"/>
                  </a:ext>
                </a:extLst>
              </a:tr>
              <a:tr h="555965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	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961675"/>
                  </a:ext>
                </a:extLst>
              </a:tr>
              <a:tr h="555965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	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646152"/>
                  </a:ext>
                </a:extLst>
              </a:tr>
              <a:tr h="555965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	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459072"/>
                  </a:ext>
                </a:extLst>
              </a:tr>
              <a:tr h="555965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	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55756"/>
                  </a:ext>
                </a:extLst>
              </a:tr>
              <a:tr h="555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June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153260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EEB3EA-6420-430B-904D-92B3CFA119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6747788"/>
              </p:ext>
            </p:extLst>
          </p:nvPr>
        </p:nvGraphicFramePr>
        <p:xfrm>
          <a:off x="4064000" y="1825625"/>
          <a:ext cx="7289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CB1BB8A-6743-4A0F-843C-0CF74E8F583C}"/>
              </a:ext>
            </a:extLst>
          </p:cNvPr>
          <p:cNvSpPr/>
          <p:nvPr/>
        </p:nvSpPr>
        <p:spPr>
          <a:xfrm>
            <a:off x="838200" y="2211945"/>
            <a:ext cx="3347906" cy="4865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BDFFD-F2BA-409A-98AF-13283C90E3C9}"/>
              </a:ext>
            </a:extLst>
          </p:cNvPr>
          <p:cNvSpPr/>
          <p:nvPr/>
        </p:nvSpPr>
        <p:spPr>
          <a:xfrm>
            <a:off x="838200" y="2764301"/>
            <a:ext cx="3347906" cy="4865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7D402-B3BB-4E9D-B901-461C07EBD56C}"/>
              </a:ext>
            </a:extLst>
          </p:cNvPr>
          <p:cNvSpPr/>
          <p:nvPr/>
        </p:nvSpPr>
        <p:spPr>
          <a:xfrm>
            <a:off x="838200" y="3316657"/>
            <a:ext cx="3347906" cy="4865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8827F-E3C3-47DC-B4D9-2DF04B9ABDE0}"/>
              </a:ext>
            </a:extLst>
          </p:cNvPr>
          <p:cNvSpPr/>
          <p:nvPr/>
        </p:nvSpPr>
        <p:spPr>
          <a:xfrm>
            <a:off x="838200" y="3869013"/>
            <a:ext cx="3347906" cy="4865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7E0971-BD2D-47DC-B1A0-19B219BDD416}"/>
              </a:ext>
            </a:extLst>
          </p:cNvPr>
          <p:cNvSpPr/>
          <p:nvPr/>
        </p:nvSpPr>
        <p:spPr>
          <a:xfrm>
            <a:off x="838200" y="4421369"/>
            <a:ext cx="3347906" cy="4865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904EEF-67A4-4822-B0E6-18A74BCBC38E}"/>
              </a:ext>
            </a:extLst>
          </p:cNvPr>
          <p:cNvSpPr/>
          <p:nvPr/>
        </p:nvSpPr>
        <p:spPr>
          <a:xfrm>
            <a:off x="838200" y="4973725"/>
            <a:ext cx="3347906" cy="4865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B9D550-8A97-4234-A0CE-037351C438F0}"/>
              </a:ext>
            </a:extLst>
          </p:cNvPr>
          <p:cNvSpPr/>
          <p:nvPr/>
        </p:nvSpPr>
        <p:spPr>
          <a:xfrm>
            <a:off x="838200" y="5520537"/>
            <a:ext cx="3347906" cy="4865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"/>
        </p:bldSub>
      </p:bldGraphic>
      <p:bldP spid="3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7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355E27-56A5-451C-B125-E8668F8F7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450180"/>
              </p:ext>
            </p:extLst>
          </p:nvPr>
        </p:nvGraphicFramePr>
        <p:xfrm>
          <a:off x="541176" y="719666"/>
          <a:ext cx="108235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61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E1DC3-F21E-469E-A07A-358572A61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A4FDA7A-28B7-469C-B3F1-D8EABE942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8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2CED-6DBF-4186-B2AD-3097BF41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51FA-8C7E-411C-AD8C-96748E95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The objectives</a:t>
            </a:r>
          </a:p>
          <a:p>
            <a:r>
              <a:rPr lang="en-US" dirty="0"/>
              <a:t>Suggested solution</a:t>
            </a:r>
          </a:p>
          <a:p>
            <a:r>
              <a:rPr lang="en-US" dirty="0"/>
              <a:t>The system scope</a:t>
            </a:r>
          </a:p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81127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65B-741A-4928-A078-F69AA30EC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9A3987-84C2-451E-A31F-551E3DF7D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">
        <p:fade/>
      </p:transition>
    </mc:Choice>
    <mc:Fallback xmlns="">
      <p:transition spd="med"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E80-D903-4C40-976D-B30445A2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C267-12BE-43C5-B8E4-0A5DDDEF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looking for a tool to do some jobs, you may face these problems:</a:t>
            </a:r>
          </a:p>
          <a:p>
            <a:r>
              <a:rPr lang="en-US" dirty="0"/>
              <a:t>Having to buy a tool only to use it once.</a:t>
            </a:r>
          </a:p>
          <a:p>
            <a:r>
              <a:rPr lang="en-US" dirty="0"/>
              <a:t>Tools staying unused with owner.</a:t>
            </a:r>
          </a:p>
          <a:p>
            <a:r>
              <a:rPr lang="en-US" dirty="0"/>
              <a:t>Taking space and cluttering the place.</a:t>
            </a:r>
          </a:p>
          <a:p>
            <a:r>
              <a:rPr lang="en-US" dirty="0"/>
              <a:t>More costly to pay for a new tool than rent one.</a:t>
            </a:r>
          </a:p>
          <a:p>
            <a:r>
              <a:rPr lang="en-US" dirty="0"/>
              <a:t>The lack of online services and platforms for renting.</a:t>
            </a:r>
          </a:p>
          <a:p>
            <a:r>
              <a:rPr lang="en-US" dirty="0"/>
              <a:t>The uncertainty of renting through social media.</a:t>
            </a:r>
          </a:p>
        </p:txBody>
      </p:sp>
    </p:spTree>
    <p:extLst>
      <p:ext uri="{BB962C8B-B14F-4D97-AF65-F5344CB8AC3E}">
        <p14:creationId xmlns:p14="http://schemas.microsoft.com/office/powerpoint/2010/main" val="3448991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65B-741A-4928-A078-F69AA30EC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9A3987-84C2-451E-A31F-551E3DF7D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">
        <p:fade/>
      </p:transition>
    </mc:Choice>
    <mc:Fallback xmlns="">
      <p:transition spd="med"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D077-B513-4635-981A-11C326A5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863B-09B9-42D2-AE5F-F2FFE5A7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dirty="0"/>
              <a:t>The project aims to achieve the following:</a:t>
            </a:r>
          </a:p>
          <a:p>
            <a:r>
              <a:rPr lang="en-US" dirty="0"/>
              <a:t>Providing a method to rent a tool instead of buying a new one.</a:t>
            </a:r>
          </a:p>
          <a:p>
            <a:r>
              <a:rPr lang="en-US" dirty="0"/>
              <a:t>Provides a platform to make a profit out of unused tools.</a:t>
            </a:r>
          </a:p>
          <a:p>
            <a:r>
              <a:rPr lang="en-US" dirty="0"/>
              <a:t>Unified platform for renting tools.</a:t>
            </a:r>
          </a:p>
        </p:txBody>
      </p:sp>
    </p:spTree>
    <p:extLst>
      <p:ext uri="{BB962C8B-B14F-4D97-AF65-F5344CB8AC3E}">
        <p14:creationId xmlns:p14="http://schemas.microsoft.com/office/powerpoint/2010/main" val="95982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65B-741A-4928-A078-F69AA30EC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Suggested 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9A3987-84C2-451E-A31F-551E3DF7D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9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">
        <p:fade/>
      </p:transition>
    </mc:Choice>
    <mc:Fallback xmlns="">
      <p:transition spd="med"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416A-F0DF-4845-A2C6-09DDE828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4DE7-C411-4F79-914D-85F3A3BE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peer-to-peer e-commerce rental platform. </a:t>
            </a:r>
          </a:p>
          <a:p>
            <a:r>
              <a:rPr lang="en-US" sz="1700" dirty="0"/>
              <a:t>Allows Owners to offer their tools for rent.</a:t>
            </a:r>
          </a:p>
          <a:p>
            <a:r>
              <a:rPr lang="en-US" sz="1700" dirty="0"/>
              <a:t>Allows Renters to request other people’s tools.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THE SYSTEM SCOPE: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Gill Sans MT (Body)"/>
              </a:rPr>
              <a:t>The system will initially be only available for people in Saudi Arabia. With future plans for global availability</a:t>
            </a:r>
            <a:endParaRPr lang="en-US" sz="3600" b="1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8647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65B-741A-4928-A078-F69AA30EC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9A3987-84C2-451E-A31F-551E3DF7D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">
        <p:fade/>
      </p:transition>
    </mc:Choice>
    <mc:Fallback xmlns="">
      <p:transition spd="med" advTm="500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236</TotalTime>
  <Words>242</Words>
  <Application>Microsoft Office PowerPoint</Application>
  <PresentationFormat>Widescreen</PresentationFormat>
  <Paragraphs>70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Gill Sans MT (Body)</vt:lpstr>
      <vt:lpstr>Parcel</vt:lpstr>
      <vt:lpstr>Tools Rental Platform</vt:lpstr>
      <vt:lpstr>Contents </vt:lpstr>
      <vt:lpstr>Problem Statement</vt:lpstr>
      <vt:lpstr>Problem Statement</vt:lpstr>
      <vt:lpstr>The Objectives</vt:lpstr>
      <vt:lpstr>The Objectives</vt:lpstr>
      <vt:lpstr>Suggested solution</vt:lpstr>
      <vt:lpstr>Suggested solution</vt:lpstr>
      <vt:lpstr>Timeline</vt:lpstr>
      <vt:lpstr>Timeline of first iteration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Rental Platform</dc:title>
  <dc:creator>Laith Shono</dc:creator>
  <cp:lastModifiedBy>Laith Shono</cp:lastModifiedBy>
  <cp:revision>35</cp:revision>
  <dcterms:created xsi:type="dcterms:W3CDTF">2021-04-04T17:26:13Z</dcterms:created>
  <dcterms:modified xsi:type="dcterms:W3CDTF">2021-04-12T16:02:05Z</dcterms:modified>
</cp:coreProperties>
</file>