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8eaa44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8eaa44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8eaa441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8eaa441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8eaa44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8eaa44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8eaa44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8eaa44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8eaa44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8eaa44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90eed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90eed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8eaa441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8eaa441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8eaa441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8eaa441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8eaa44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8eaa44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8eaa441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8eaa44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8eaa44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8eaa44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8eaa441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8eaa441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8eaa441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8eaa441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8eaa441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8eaa441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8eaa44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8eaa44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8eaa441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8eaa441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8eaa44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8eaa44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8eaa44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8eaa44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8eaa44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8eaa44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8eaa44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8eaa44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8eaa44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8eaa44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eaa44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eaa44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8eaa44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8eaa44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59950" y="1686150"/>
            <a:ext cx="62241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Natural Language Processing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 likes cricket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762" y="86250"/>
            <a:ext cx="2816475" cy="48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morphological analysis? (morpheme-level)</a:t>
            </a:r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443025" y="1090350"/>
            <a:ext cx="81366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is morphology?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are morphemes?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is morphological analysis?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Prefixes, which appear before a stem, such as </a:t>
            </a:r>
            <a:r>
              <a:rPr b="1" lang="ru" sz="2400"/>
              <a:t>un</a:t>
            </a:r>
            <a:r>
              <a:rPr lang="ru" sz="2400"/>
              <a:t>happy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Suffixes, which appear after a stem, such as happi</a:t>
            </a:r>
            <a:r>
              <a:rPr b="1" lang="ru" sz="2400"/>
              <a:t>ness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Infixes, which appear inside a stem, such as b</a:t>
            </a:r>
            <a:r>
              <a:rPr b="1" lang="ru" sz="2400"/>
              <a:t>um</a:t>
            </a:r>
            <a:r>
              <a:rPr lang="ru" sz="2400"/>
              <a:t>ili (this means buy in Tagalog, a language from the Philippines)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Circumfixes surround a word. It is attached to the beginning and end of the stem. For example, </a:t>
            </a:r>
            <a:r>
              <a:rPr b="1" lang="ru" sz="2400"/>
              <a:t>ka</a:t>
            </a:r>
            <a:r>
              <a:rPr lang="ru" sz="2400"/>
              <a:t>baddang</a:t>
            </a:r>
            <a:r>
              <a:rPr b="1" lang="ru" sz="2400"/>
              <a:t>an</a:t>
            </a:r>
            <a:r>
              <a:rPr lang="ru" sz="2400"/>
              <a:t> (this means help in Tuwali Ifugao, another language from the Philippines)</a:t>
            </a:r>
            <a:endParaRPr sz="2400"/>
          </a:p>
        </p:txBody>
      </p:sp>
      <p:sp>
        <p:nvSpPr>
          <p:cNvPr id="118" name="Google Shape;118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 of affixes: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7050" cy="4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of morphemes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510975"/>
            <a:ext cx="8520601" cy="37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of morphemes</a:t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510975"/>
            <a:ext cx="8520601" cy="378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378200" y="2571750"/>
            <a:ext cx="19989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Dog, cats, town, and house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753525" y="2042275"/>
            <a:ext cx="1448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+"/>
            </a:pPr>
            <a:r>
              <a:rPr lang="ru" sz="1800">
                <a:solidFill>
                  <a:srgbClr val="FF0000"/>
                </a:solidFill>
              </a:rPr>
              <a:t>affixes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068825" y="4295125"/>
            <a:ext cx="2344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</a:rPr>
              <a:t>un</a:t>
            </a:r>
            <a:r>
              <a:rPr lang="ru" sz="1800">
                <a:solidFill>
                  <a:srgbClr val="FF0000"/>
                </a:solidFill>
              </a:rPr>
              <a:t>kind</a:t>
            </a:r>
            <a:br>
              <a:rPr lang="ru" sz="1800">
                <a:solidFill>
                  <a:srgbClr val="FF0000"/>
                </a:solidFill>
              </a:rPr>
            </a:br>
            <a:r>
              <a:rPr lang="ru" sz="1800">
                <a:solidFill>
                  <a:srgbClr val="FF0000"/>
                </a:solidFill>
              </a:rPr>
              <a:t>happi</a:t>
            </a:r>
            <a:r>
              <a:rPr b="1" lang="ru" sz="1800">
                <a:solidFill>
                  <a:srgbClr val="FF0000"/>
                </a:solidFill>
              </a:rPr>
              <a:t>ness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185775" y="4392325"/>
            <a:ext cx="1361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dog</a:t>
            </a:r>
            <a:r>
              <a:rPr b="1" lang="ru" sz="1800">
                <a:solidFill>
                  <a:srgbClr val="FF0000"/>
                </a:solidFill>
              </a:rPr>
              <a:t>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expect</a:t>
            </a:r>
            <a:r>
              <a:rPr b="1" lang="ru" sz="1800">
                <a:solidFill>
                  <a:srgbClr val="FF0000"/>
                </a:solidFill>
              </a:rPr>
              <a:t>ed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a stem?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The part of a word that an affix is attached to is called as stem. The word tie is root whereas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Untie is stem.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A stem is generated by using a root plus derivational morphemes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Lexical analysis (word-level)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is a token?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are part of speech tags?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Difference between stemming and lemmatization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Syntactic analysis (sentence-level)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In syntactic analysis, grammar rules have been used to determine which sentences are legitimate. The grammar has been applied in order to develop a parsing algorithm to produce a structure representation or a parse tree.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Semantic analysis (meaning of the NL)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Semantic analysis can be performed at the phrase level, </a:t>
            </a:r>
            <a:r>
              <a:rPr lang="ru"/>
              <a:t>s</a:t>
            </a:r>
            <a:r>
              <a:rPr lang="ru"/>
              <a:t>entence level, paragraph level, and sometimes at the document level as well.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Word sense disambiguation is one of the major tasks in NLP where semantic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analysis has been heavily 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word2vec concept has emerged to handle semantic similarity.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925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What is natural language?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What is natural language processing?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Handling ambiguity</a:t>
            </a:r>
            <a:endParaRPr/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Lexical ambiguity</a:t>
            </a:r>
            <a:endParaRPr sz="3000"/>
          </a:p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Sentence 1: Look at the stars. Here, look is a verb.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Sentence 2: The person gave him a warm look. Here, look is a noun.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Handling ambiguity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Syntactic ambiguity</a:t>
            </a:r>
            <a:endParaRPr sz="3000"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The man saw the girl with the telescope.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Handling ambiguity</a:t>
            </a:r>
            <a:endParaRPr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Semantic ambiguity</a:t>
            </a:r>
            <a:endParaRPr sz="3000"/>
          </a:p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John kissed his wife, and so did Sam.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Handling ambiguity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Pragmatic ambiguity</a:t>
            </a:r>
            <a:endParaRPr sz="3000"/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Give it to that girl.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I have chocolate and a packet of biscuits. Give it to that girl.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Pragmatic analysis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Pragmatic analysis deals with outside word knowledge, which means knowledge that is external to the documents and/or queries.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00" y="156775"/>
            <a:ext cx="6462400" cy="4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52400"/>
            <a:ext cx="68199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3225" y="0"/>
            <a:ext cx="84609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What is a corpus?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Why do we need a corpus?</a:t>
            </a:r>
            <a:endParaRPr sz="3000"/>
          </a:p>
        </p:txBody>
      </p:sp>
      <p:sp>
        <p:nvSpPr>
          <p:cNvPr id="75" name="Google Shape;75;p17"/>
          <p:cNvSpPr txBox="1"/>
          <p:nvPr/>
        </p:nvSpPr>
        <p:spPr>
          <a:xfrm>
            <a:off x="551075" y="3922450"/>
            <a:ext cx="3000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you have more than one corpus, it is called corpora.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Understanding the Structure 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 Sentences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0" y="139450"/>
            <a:ext cx="72399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Understanding the components of NLP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What is context-free grammar?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Morphological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Lexical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Syntactic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Semantic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Handling ambiguity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Discourse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Pragmatic analysis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Understanding the components of NLP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2214150"/>
            <a:ext cx="39999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It is the process of reading and interpreting language.</a:t>
            </a:r>
            <a:endParaRPr sz="2400"/>
          </a:p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832400" y="2214175"/>
            <a:ext cx="39999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It is the process of writing or generating language.</a:t>
            </a:r>
            <a:endParaRPr sz="2400"/>
          </a:p>
        </p:txBody>
      </p:sp>
      <p:sp>
        <p:nvSpPr>
          <p:cNvPr id="93" name="Google Shape;93;p20"/>
          <p:cNvSpPr txBox="1"/>
          <p:nvPr/>
        </p:nvSpPr>
        <p:spPr>
          <a:xfrm>
            <a:off x="311625" y="1220025"/>
            <a:ext cx="3999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NLU</a:t>
            </a:r>
            <a:endParaRPr sz="2400"/>
          </a:p>
        </p:txBody>
      </p:sp>
      <p:sp>
        <p:nvSpPr>
          <p:cNvPr id="94" name="Google Shape;94;p20"/>
          <p:cNvSpPr txBox="1"/>
          <p:nvPr/>
        </p:nvSpPr>
        <p:spPr>
          <a:xfrm>
            <a:off x="4832400" y="1220025"/>
            <a:ext cx="3999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NLG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Defining context-free grammar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Context-free grammar is also called phrase structure grammar.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Production rules: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R1: S -&gt; NP 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R2: NP -&gt;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R3: NP -&gt; Det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R4: VP -&gt; V NP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R5: VP -&gt;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R6: N -&gt; Person Name | He | She | Boy | Girl | It | cricket | song |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R7: V -&gt; likes | reads | sings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