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London_boroughs" TargetMode="External"/><Relationship Id="rId2" Type="http://schemas.openxmlformats.org/officeDocument/2006/relationships/hyperlink" Target="https://landregistry.data.gov.uk/app/standard-report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stateagenttoday.co.uk/features/2019/11/the-changing-profile-of-first-time-buye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8180-3885-41E2-8A61-ACEE9EF74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Where to buy as a first-time buyer in London</a:t>
            </a:r>
          </a:p>
        </p:txBody>
      </p:sp>
    </p:spTree>
    <p:extLst>
      <p:ext uri="{BB962C8B-B14F-4D97-AF65-F5344CB8AC3E}">
        <p14:creationId xmlns:p14="http://schemas.microsoft.com/office/powerpoint/2010/main" val="402663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Cluster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E3F33-A536-420E-82D4-489801F5F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180899"/>
            <a:ext cx="88011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7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Cluster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B98E5-E676-493C-9BE5-77D41A419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314852"/>
            <a:ext cx="8782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8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Cluster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090918-3BE3-4764-B82D-2C5E6CBB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076876"/>
            <a:ext cx="90487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Cluster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F0F53-8CD6-4608-A233-F3808F7D6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311400"/>
            <a:ext cx="86772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2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Cluster 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FE232A-A6F0-4AC9-A388-DFD109FE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338361"/>
            <a:ext cx="86582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Cluster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13D67-86C1-405A-B5C7-21423F6F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103301"/>
            <a:ext cx="8232858" cy="57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5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Cluster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9CE8A-F90F-4761-95E2-77781CD5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468805"/>
            <a:ext cx="86772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3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to buy as a first time buyer in London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F9213-75C0-4032-ACE4-C45054AD4972}"/>
              </a:ext>
            </a:extLst>
          </p:cNvPr>
          <p:cNvSpPr txBox="1"/>
          <p:nvPr/>
        </p:nvSpPr>
        <p:spPr>
          <a:xfrm>
            <a:off x="910637" y="1321752"/>
            <a:ext cx="107931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London Housing Market is one of the most expensive of the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a small portion of first-time buyers (FTBs) is able to afford a house and get on the property ladder 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house price in London purchased by first time buyers is 400 K.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age to purchase a house for the first time in London is 33 years old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First-Time buyers are mostly couples buying together (77%)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37% of FTBs have children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London is administratively divided into 32 boroughs, with significant disparity between them in terms of average house price and venues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(i.e. which boroughs) should first-time buyers purchase a house in London based on affordability (i.e. average house price) and infrastructure (i.e. venues) criteria ?</a:t>
            </a:r>
          </a:p>
          <a:p>
            <a:endParaRPr lang="en-GB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5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acquisition and Cleaning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F9213-75C0-4032-ACE4-C45054AD4972}"/>
              </a:ext>
            </a:extLst>
          </p:cNvPr>
          <p:cNvSpPr txBox="1"/>
          <p:nvPr/>
        </p:nvSpPr>
        <p:spPr>
          <a:xfrm>
            <a:off x="910637" y="1716388"/>
            <a:ext cx="107931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used to solve the problem comes from various sources</a:t>
            </a:r>
          </a:p>
          <a:p>
            <a:endParaRPr lang="en-GB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house price information is sourced from government and land registry statistics using their standard reporting tool </a:t>
            </a:r>
            <a:r>
              <a:rPr lang="en-GB" u="sng" dirty="0">
                <a:hlinkClick r:id="rId2"/>
              </a:rPr>
              <a:t>https://landregistry.data.gov.uk/app/standard-reports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Borough coordinates data scraped from Wikipedia </a:t>
            </a:r>
            <a:r>
              <a:rPr lang="en-GB" u="sng" dirty="0">
                <a:hlinkClick r:id="rId3"/>
              </a:rPr>
              <a:t>https://en.wikipedia.org/wiki/List_of_London_boroughs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First time buyers profile information can be found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here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Used panda read method to convert average house price per borough data and borough coordinates data into panda data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Cleaned the data by dropping irrelevant rows and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Merged the two data frames to obtain a single data frame with coordinates and average house price per borough</a:t>
            </a:r>
          </a:p>
          <a:p>
            <a:pPr lvl="1"/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8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413886" y="326072"/>
            <a:ext cx="114251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Visualizing and exploring London Boroughs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8E13D-3959-4B1E-AA82-D3C1C3C022D6}"/>
              </a:ext>
            </a:extLst>
          </p:cNvPr>
          <p:cNvSpPr txBox="1"/>
          <p:nvPr/>
        </p:nvSpPr>
        <p:spPr>
          <a:xfrm>
            <a:off x="910637" y="1321752"/>
            <a:ext cx="10793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python folium library to create a map of London with borough superimposed on 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54FA7-8D8C-4F49-8440-07C5D0ECEF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1881302"/>
            <a:ext cx="5708650" cy="34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0FE05-EABA-44A9-BE2A-4EF18225C11B}"/>
              </a:ext>
            </a:extLst>
          </p:cNvPr>
          <p:cNvSpPr txBox="1"/>
          <p:nvPr/>
        </p:nvSpPr>
        <p:spPr>
          <a:xfrm>
            <a:off x="1063037" y="5670775"/>
            <a:ext cx="1079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then used four square API to explore each borough and get the 100 top venues for each borough</a:t>
            </a:r>
          </a:p>
        </p:txBody>
      </p:sp>
    </p:spTree>
    <p:extLst>
      <p:ext uri="{BB962C8B-B14F-4D97-AF65-F5344CB8AC3E}">
        <p14:creationId xmlns:p14="http://schemas.microsoft.com/office/powerpoint/2010/main" val="95021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7C9CEC-327A-40AF-BB11-01E8B699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821" y="2425566"/>
            <a:ext cx="3755747" cy="2293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Clustering the boroughs</a:t>
            </a:r>
            <a:endParaRPr lang="en-GB" sz="4500" b="1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F9213-75C0-4032-ACE4-C45054AD4972}"/>
              </a:ext>
            </a:extLst>
          </p:cNvPr>
          <p:cNvSpPr txBox="1"/>
          <p:nvPr/>
        </p:nvSpPr>
        <p:spPr>
          <a:xfrm>
            <a:off x="910637" y="1215873"/>
            <a:ext cx="10793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K-means to cluster the boroughs based on average house price and venue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running k- means on the data, used elbow method to determine optimal k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Optimal K is 7</a:t>
            </a:r>
          </a:p>
          <a:p>
            <a:pPr lvl="1"/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A7387-01F4-4014-8D4A-F40B2BBB91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36" y="2269902"/>
            <a:ext cx="7996823" cy="42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12D622-B403-4E2D-9363-04E90045FE00}"/>
              </a:ext>
            </a:extLst>
          </p:cNvPr>
          <p:cNvSpPr txBox="1"/>
          <p:nvPr/>
        </p:nvSpPr>
        <p:spPr>
          <a:xfrm>
            <a:off x="9480885" y="4677879"/>
            <a:ext cx="157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Optimal k is 7</a:t>
            </a:r>
          </a:p>
        </p:txBody>
      </p:sp>
    </p:spTree>
    <p:extLst>
      <p:ext uri="{BB962C8B-B14F-4D97-AF65-F5344CB8AC3E}">
        <p14:creationId xmlns:p14="http://schemas.microsoft.com/office/powerpoint/2010/main" val="21419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Analysing the results from a price perspective*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F9213-75C0-4032-ACE4-C45054AD4972}"/>
              </a:ext>
            </a:extLst>
          </p:cNvPr>
          <p:cNvSpPr txBox="1"/>
          <p:nvPr/>
        </p:nvSpPr>
        <p:spPr>
          <a:xfrm>
            <a:off x="910637" y="1350627"/>
            <a:ext cx="107931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Boroughs in clusters 2,4 and 5 have average house prices 2 to 5 times higher than the average purchase price for FTBs (400K) and are very likely to be out of touch for FTBs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Borough in clusters 6 (between approx. 500 - 600K), 3 (between approx. 600K-700k) and 7 (between 700K and 800K) are gradually higher than the average purchase price purchased by FTBs and potentially affordable for a small portion of FTBs with better incomes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Boroughs in cluster 1 is are in line with the average house price purchased by FTBs (400K) and perfectly fit affordability criteria for FTBs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a price perspective, only boroughs in clusters are 1,3,6, 7 are likely to be affordable for FTBs and should be focused on when looking to purchase a first 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See Cluster Data in Appendix</a:t>
            </a:r>
          </a:p>
          <a:p>
            <a:pPr lvl="1"/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7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9861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Analysing the results from a venue perspective*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F9213-75C0-4032-ACE4-C45054AD4972}"/>
              </a:ext>
            </a:extLst>
          </p:cNvPr>
          <p:cNvSpPr txBox="1"/>
          <p:nvPr/>
        </p:nvSpPr>
        <p:spPr>
          <a:xfrm>
            <a:off x="910637" y="1071492"/>
            <a:ext cx="10793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we regroup the most common venues per category, we obtain the following table for clusters 1,3,6,7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17C94-D1DC-471A-B840-23E38E21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2" y="1551125"/>
            <a:ext cx="3805742" cy="2122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478DE-C88B-4175-8809-A4DC22FC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837" y="1568590"/>
            <a:ext cx="3788816" cy="2087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7254C-C7DA-4E6B-9D11-4221FC5AE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283" y="1514410"/>
            <a:ext cx="3797590" cy="2122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C5A1A-3B5E-4ABA-AEF9-37667E928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47" y="3664174"/>
            <a:ext cx="3822287" cy="2122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94191-41DE-4DAA-96A1-192526E12242}"/>
              </a:ext>
            </a:extLst>
          </p:cNvPr>
          <p:cNvSpPr txBox="1"/>
          <p:nvPr/>
        </p:nvSpPr>
        <p:spPr>
          <a:xfrm>
            <a:off x="4023356" y="3638349"/>
            <a:ext cx="76803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The most represented categories in all cluster is drinking and dining, categories are more evenly distributed in cluster 1 and 6, while in cluster 3 and 7, dining and drinking is overly represented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More variety and balance in clusters 1 and 6 with more local amenities, health and services, leisure and shops and a great variety of drinking and dining options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FTBs profile data (most likely to be in their thirties, buying as a couple, and potentially with a child) Boroughs clusters 1 and 6 are more likely to suit FTBs profile</a:t>
            </a:r>
          </a:p>
          <a:p>
            <a:endParaRPr lang="en-GB" sz="16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Boroughs in clusters 3 and 7 with over representation of drinking and dining venues are more likely to suit a student/single/renting lifestyle.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0CA17-188F-4477-AB58-28063AB1AA84}"/>
              </a:ext>
            </a:extLst>
          </p:cNvPr>
          <p:cNvSpPr txBox="1"/>
          <p:nvPr/>
        </p:nvSpPr>
        <p:spPr>
          <a:xfrm>
            <a:off x="207992" y="6083166"/>
            <a:ext cx="3401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See cluster data in appendix</a:t>
            </a:r>
          </a:p>
        </p:txBody>
      </p:sp>
    </p:spTree>
    <p:extLst>
      <p:ext uri="{BB962C8B-B14F-4D97-AF65-F5344CB8AC3E}">
        <p14:creationId xmlns:p14="http://schemas.microsoft.com/office/powerpoint/2010/main" val="35925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6FCDF1-AB49-438C-AEDA-04C32EC9BE8F}"/>
              </a:ext>
            </a:extLst>
          </p:cNvPr>
          <p:cNvSpPr txBox="1"/>
          <p:nvPr/>
        </p:nvSpPr>
        <p:spPr>
          <a:xfrm>
            <a:off x="814387" y="326072"/>
            <a:ext cx="10793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F9213-75C0-4032-ACE4-C45054AD4972}"/>
              </a:ext>
            </a:extLst>
          </p:cNvPr>
          <p:cNvSpPr txBox="1"/>
          <p:nvPr/>
        </p:nvSpPr>
        <p:spPr>
          <a:xfrm>
            <a:off x="910637" y="1350627"/>
            <a:ext cx="107931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affordability and venue criteria as well as FTBs profiles, the best boroughs to invest in as FTB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Boroughs in cluster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Potentially boroughs in cluster 6 for FTBs with higher income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Boroughs in cluster 3 and 7 are less likely to suit FTBs given their higher average price and venue categories more suited for a student/single/renting lifestyle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Boroughs in cluster 2,4,5 are very likely to out of touch for FTBs as too expensive.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9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8180-3885-41E2-8A61-ACEE9EF74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556702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88</TotalTime>
  <Words>788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Courier New</vt:lpstr>
      <vt:lpstr>Wingdings 2</vt:lpstr>
      <vt:lpstr>Frame</vt:lpstr>
      <vt:lpstr>Where to buy as a first-time buyer in London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buy as a first-time buyer in London</dc:title>
  <dc:creator>Ghali ALAOUI</dc:creator>
  <cp:lastModifiedBy>Ghali ALAOUI</cp:lastModifiedBy>
  <cp:revision>15</cp:revision>
  <dcterms:created xsi:type="dcterms:W3CDTF">2020-01-10T18:39:21Z</dcterms:created>
  <dcterms:modified xsi:type="dcterms:W3CDTF">2020-01-11T13:15:05Z</dcterms:modified>
</cp:coreProperties>
</file>