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4" r:id="rId4"/>
    <p:sldId id="285" r:id="rId5"/>
    <p:sldId id="287" r:id="rId6"/>
    <p:sldId id="288" r:id="rId7"/>
    <p:sldId id="269" r:id="rId8"/>
    <p:sldId id="289" r:id="rId9"/>
    <p:sldId id="290" r:id="rId10"/>
    <p:sldId id="291" r:id="rId11"/>
    <p:sldId id="292" r:id="rId12"/>
    <p:sldId id="293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6A1F43-7DCA-4221-B73B-A4E900D74603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6A1F43-7DCA-4221-B73B-A4E900D74603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6A1F43-7DCA-4221-B73B-A4E900D74603}" type="datetimeFigureOut">
              <a:rPr lang="es-ES" smtClean="0"/>
              <a:pPr/>
              <a:t>16/10/2018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87344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ASP .NET MVC</a:t>
            </a:r>
            <a:br>
              <a:rPr lang="es-ES" dirty="0" smtClean="0"/>
            </a:br>
            <a:r>
              <a:rPr lang="es-ES" dirty="0" smtClean="0"/>
              <a:t>PASAR DATOS A LA VISTA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 smtClean="0"/>
              <a:t>La vista sería:</a:t>
            </a: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@</a:t>
            </a:r>
            <a:r>
              <a:rPr lang="es-ES" dirty="0" err="1">
                <a:solidFill>
                  <a:srgbClr val="FF0000"/>
                </a:solidFill>
              </a:rPr>
              <a:t>model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nameSpace.Models.clsPersona</a:t>
            </a:r>
            <a:r>
              <a:rPr lang="es-ES" dirty="0">
                <a:solidFill>
                  <a:srgbClr val="FF0000"/>
                </a:solidFill>
              </a:rPr>
              <a:t/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/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&lt;</a:t>
            </a:r>
            <a:r>
              <a:rPr lang="es-ES" dirty="0" smtClean="0">
                <a:solidFill>
                  <a:srgbClr val="FF0000"/>
                </a:solidFill>
              </a:rPr>
              <a:t>h2&gt;</a:t>
            </a:r>
            <a:r>
              <a:rPr lang="es-ES" dirty="0" err="1" smtClean="0">
                <a:solidFill>
                  <a:srgbClr val="FF0000"/>
                </a:solidFill>
              </a:rPr>
              <a:t>Index</a:t>
            </a:r>
            <a:r>
              <a:rPr lang="es-ES" dirty="0" smtClean="0">
                <a:solidFill>
                  <a:srgbClr val="FF0000"/>
                </a:solidFill>
              </a:rPr>
              <a:t>&lt;/</a:t>
            </a:r>
            <a:r>
              <a:rPr lang="es-ES" dirty="0">
                <a:solidFill>
                  <a:srgbClr val="FF0000"/>
                </a:solidFill>
              </a:rPr>
              <a:t>h2&gt;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 smtClean="0">
                <a:solidFill>
                  <a:srgbClr val="FF0000"/>
                </a:solidFill>
              </a:rPr>
              <a:t>&lt;p&gt;Los datos que vienen del modelo son:&lt;/p&gt;</a:t>
            </a:r>
          </a:p>
          <a:p>
            <a:pPr marL="393192" lvl="1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&lt;p&gt;Nombre: @</a:t>
            </a:r>
            <a:r>
              <a:rPr lang="es-ES" dirty="0" err="1" smtClean="0">
                <a:solidFill>
                  <a:srgbClr val="FF0000"/>
                </a:solidFill>
              </a:rPr>
              <a:t>Model.nombre</a:t>
            </a:r>
            <a:r>
              <a:rPr lang="es-ES" dirty="0" smtClean="0">
                <a:solidFill>
                  <a:srgbClr val="FF0000"/>
                </a:solidFill>
              </a:rPr>
              <a:t>&lt;/p&gt;</a:t>
            </a:r>
          </a:p>
          <a:p>
            <a:pPr marL="393192" lvl="1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……..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Marcador de contenido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8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Realizar un ejercicio en el que un controlador le envía a una vista lo siguiente:</a:t>
            </a:r>
          </a:p>
          <a:p>
            <a:r>
              <a:rPr lang="es-ES" dirty="0" smtClean="0"/>
              <a:t>En el </a:t>
            </a:r>
            <a:r>
              <a:rPr lang="es-ES" dirty="0" err="1" smtClean="0"/>
              <a:t>ViewData</a:t>
            </a:r>
            <a:r>
              <a:rPr lang="es-ES" dirty="0" smtClean="0"/>
              <a:t> un saludo que será buenos días, buenas tardes o buenas noches. Dependerá de la hora actual.</a:t>
            </a:r>
          </a:p>
          <a:p>
            <a:r>
              <a:rPr lang="es-ES" dirty="0" smtClean="0"/>
              <a:t>En el </a:t>
            </a:r>
            <a:r>
              <a:rPr lang="es-ES" dirty="0" err="1" smtClean="0"/>
              <a:t>ViewBag</a:t>
            </a:r>
            <a:r>
              <a:rPr lang="es-ES" dirty="0" smtClean="0"/>
              <a:t> la fecha actual en formato largo.</a:t>
            </a:r>
          </a:p>
          <a:p>
            <a:r>
              <a:rPr lang="es-ES" dirty="0" smtClean="0"/>
              <a:t>Por el modelo le pasaremos </a:t>
            </a:r>
            <a:r>
              <a:rPr lang="es-ES" smtClean="0"/>
              <a:t>un objeto </a:t>
            </a:r>
            <a:r>
              <a:rPr lang="es-ES" dirty="0" smtClean="0"/>
              <a:t>de la clase “</a:t>
            </a:r>
            <a:r>
              <a:rPr lang="es-ES" dirty="0" err="1" smtClean="0"/>
              <a:t>clsPersona</a:t>
            </a:r>
            <a:r>
              <a:rPr lang="es-ES" dirty="0" smtClean="0"/>
              <a:t>” con vuestros datos.</a:t>
            </a:r>
          </a:p>
          <a:p>
            <a:r>
              <a:rPr lang="es-ES" dirty="0" smtClean="0"/>
              <a:t>La vista tendrá que mostrar todo lo enviado.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7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Realizar un ejercicio en el que un controlador le envía a una vista un listado con varios objetos de </a:t>
            </a:r>
            <a:r>
              <a:rPr lang="es-ES" dirty="0" err="1" smtClean="0"/>
              <a:t>clsPersona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listado lo realizaréis usando </a:t>
            </a:r>
            <a:r>
              <a:rPr lang="es-ES" dirty="0" err="1" smtClean="0"/>
              <a:t>List</a:t>
            </a:r>
            <a:r>
              <a:rPr lang="es-ES" dirty="0" smtClean="0"/>
              <a:t>&lt;</a:t>
            </a:r>
            <a:r>
              <a:rPr lang="es-ES" dirty="0" err="1" smtClean="0"/>
              <a:t>clsPersona</a:t>
            </a:r>
            <a:r>
              <a:rPr lang="es-ES" dirty="0" smtClean="0"/>
              <a:t>&gt;.</a:t>
            </a:r>
          </a:p>
          <a:p>
            <a:r>
              <a:rPr lang="es-ES" dirty="0" smtClean="0"/>
              <a:t>Pondremos un enlace desde </a:t>
            </a:r>
            <a:r>
              <a:rPr lang="es-ES" dirty="0" err="1" smtClean="0"/>
              <a:t>Index</a:t>
            </a:r>
            <a:r>
              <a:rPr lang="es-ES" dirty="0" smtClean="0"/>
              <a:t> para ir a esta vista.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95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922114"/>
          </a:xfrm>
        </p:spPr>
        <p:txBody>
          <a:bodyPr>
            <a:noAutofit/>
          </a:bodyPr>
          <a:lstStyle/>
          <a:p>
            <a:r>
              <a:rPr lang="es-ES" sz="8000" dirty="0" smtClean="0"/>
              <a:t>MVC</a:t>
            </a:r>
            <a:endParaRPr lang="es-ES" sz="8000" dirty="0"/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857356"/>
            <a:ext cx="8210550" cy="34575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99592" y="1633728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este tema nos centraremos en esto</a:t>
            </a:r>
            <a:endParaRPr lang="es-ES" dirty="0"/>
          </a:p>
        </p:txBody>
      </p:sp>
      <p:sp>
        <p:nvSpPr>
          <p:cNvPr id="8" name="Flecha derecha 7"/>
          <p:cNvSpPr/>
          <p:nvPr/>
        </p:nvSpPr>
        <p:spPr>
          <a:xfrm rot="3455445">
            <a:off x="4400602" y="3451664"/>
            <a:ext cx="3681061" cy="81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 smtClean="0"/>
              <a:t>En el MVC el controlador es el encargado de recoger las peticiones HTTP y  proporcionar los datos a las vistas.</a:t>
            </a:r>
          </a:p>
          <a:p>
            <a:pPr lvl="1"/>
            <a:r>
              <a:rPr lang="es-ES" dirty="0" smtClean="0"/>
              <a:t>Cuando las vistas reciben estos datos, simplemente los mostrará (por ejemplo una tabla con productos).</a:t>
            </a:r>
          </a:p>
          <a:p>
            <a:pPr lvl="1"/>
            <a:r>
              <a:rPr lang="es-ES" b="1" u="sng" dirty="0" smtClean="0"/>
              <a:t>Si la vista es un formulario </a:t>
            </a:r>
            <a:r>
              <a:rPr lang="es-ES" dirty="0" smtClean="0"/>
              <a:t>, ésta podrá recoger datos proporcionados por los usuarios y mandarlos al controlador (ya lo veremos un poco más adelante) </a:t>
            </a:r>
          </a:p>
          <a:p>
            <a:pPr lvl="1"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 ESTO?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Marcador de contenido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1 Marcador de contenido"/>
          <p:cNvSpPr txBox="1">
            <a:spLocks/>
          </p:cNvSpPr>
          <p:nvPr/>
        </p:nvSpPr>
        <p:spPr>
          <a:xfrm>
            <a:off x="762000" y="17861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36092" marR="0" lvl="1" indent="-3429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5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sz="2800" dirty="0" smtClean="0"/>
              <a:t>Tenemos tres formas de pasar datos a las vistas. </a:t>
            </a:r>
          </a:p>
          <a:p>
            <a:pPr lvl="1"/>
            <a:r>
              <a:rPr lang="es-ES" sz="2800" dirty="0" smtClean="0"/>
              <a:t>Tenemos dos formas muy sencillas para cuando tengamos que enviar a la vista un dato no muy complejo.</a:t>
            </a:r>
          </a:p>
          <a:p>
            <a:pPr lvl="2"/>
            <a:r>
              <a:rPr lang="es-ES" sz="2800" dirty="0" err="1" smtClean="0"/>
              <a:t>ViewData</a:t>
            </a:r>
            <a:endParaRPr lang="es-ES" sz="2800" dirty="0" smtClean="0"/>
          </a:p>
          <a:p>
            <a:pPr lvl="2"/>
            <a:r>
              <a:rPr lang="es-ES" sz="2800" dirty="0" err="1" smtClean="0"/>
              <a:t>ViewBag</a:t>
            </a:r>
            <a:endParaRPr lang="es-ES" sz="2800" dirty="0"/>
          </a:p>
          <a:p>
            <a:pPr lvl="1"/>
            <a:r>
              <a:rPr lang="es-ES" sz="2800" dirty="0" smtClean="0"/>
              <a:t>La tercera forma es mediante un “modelo” que viaja del controlador a la vista.</a:t>
            </a:r>
          </a:p>
          <a:p>
            <a:pPr lvl="1">
              <a:buNone/>
            </a:pPr>
            <a:endParaRPr lang="es-ES" sz="2800" dirty="0" smtClean="0"/>
          </a:p>
          <a:p>
            <a:endParaRPr lang="es-ES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¿FORMAS DE ENVIAR DATOS?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Marcador de contenido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1 Marcador de contenido"/>
          <p:cNvSpPr txBox="1">
            <a:spLocks/>
          </p:cNvSpPr>
          <p:nvPr/>
        </p:nvSpPr>
        <p:spPr>
          <a:xfrm>
            <a:off x="762000" y="17861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36092" marR="0" lvl="1" indent="-3429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0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 smtClean="0"/>
              <a:t>Es un diccionario clave (</a:t>
            </a:r>
            <a:r>
              <a:rPr lang="es-ES" dirty="0" err="1" smtClean="0"/>
              <a:t>string</a:t>
            </a:r>
            <a:r>
              <a:rPr lang="es-ES" dirty="0" smtClean="0"/>
              <a:t>)-valor (</a:t>
            </a:r>
            <a:r>
              <a:rPr lang="es-ES" dirty="0" err="1" smtClean="0"/>
              <a:t>object</a:t>
            </a:r>
            <a:r>
              <a:rPr lang="es-ES" dirty="0" smtClean="0"/>
              <a:t>).</a:t>
            </a:r>
          </a:p>
          <a:p>
            <a:pPr marL="393192" lvl="1" indent="0">
              <a:buNone/>
            </a:pPr>
            <a:r>
              <a:rPr lang="es-ES" sz="1200" dirty="0" err="1">
                <a:solidFill>
                  <a:srgbClr val="FF0000"/>
                </a:solidFill>
              </a:rPr>
              <a:t>public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class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HomeController</a:t>
            </a:r>
            <a:r>
              <a:rPr lang="es-ES" sz="1200" dirty="0">
                <a:solidFill>
                  <a:srgbClr val="FF0000"/>
                </a:solidFill>
              </a:rPr>
              <a:t> : </a:t>
            </a:r>
            <a:r>
              <a:rPr lang="es-ES" sz="1200" dirty="0" err="1">
                <a:solidFill>
                  <a:srgbClr val="FF0000"/>
                </a:solidFill>
              </a:rPr>
              <a:t>Controller</a:t>
            </a:r>
            <a:r>
              <a:rPr lang="es-ES" sz="1200" dirty="0">
                <a:solidFill>
                  <a:srgbClr val="FF0000"/>
                </a:solidFill>
              </a:rPr>
              <a:t/>
            </a:r>
            <a:br>
              <a:rPr lang="es-ES" sz="1200" dirty="0">
                <a:solidFill>
                  <a:srgbClr val="FF0000"/>
                </a:solidFill>
              </a:rPr>
            </a:br>
            <a:r>
              <a:rPr lang="es-ES" sz="1200" dirty="0">
                <a:solidFill>
                  <a:srgbClr val="FF0000"/>
                </a:solidFill>
              </a:rPr>
              <a:t>{</a:t>
            </a:r>
            <a:br>
              <a:rPr lang="es-ES" sz="1200" dirty="0">
                <a:solidFill>
                  <a:srgbClr val="FF0000"/>
                </a:solidFill>
              </a:rPr>
            </a:br>
            <a:r>
              <a:rPr lang="es-ES" sz="1200" dirty="0" err="1">
                <a:solidFill>
                  <a:srgbClr val="FF0000"/>
                </a:solidFill>
              </a:rPr>
              <a:t>public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ActionResult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Index</a:t>
            </a:r>
            <a:r>
              <a:rPr lang="es-ES" sz="1200" dirty="0">
                <a:solidFill>
                  <a:srgbClr val="FF0000"/>
                </a:solidFill>
              </a:rPr>
              <a:t>()</a:t>
            </a:r>
            <a:br>
              <a:rPr lang="es-ES" sz="1200" dirty="0">
                <a:solidFill>
                  <a:srgbClr val="FF0000"/>
                </a:solidFill>
              </a:rPr>
            </a:br>
            <a:r>
              <a:rPr lang="es-ES" sz="1200" dirty="0" smtClean="0">
                <a:solidFill>
                  <a:srgbClr val="FF0000"/>
                </a:solidFill>
              </a:rPr>
              <a:t>{</a:t>
            </a:r>
            <a:r>
              <a:rPr lang="es-ES" sz="1200" dirty="0">
                <a:solidFill>
                  <a:srgbClr val="FF0000"/>
                </a:solidFill>
              </a:rPr>
              <a:t/>
            </a:r>
            <a:br>
              <a:rPr lang="es-ES" sz="1200" dirty="0">
                <a:solidFill>
                  <a:srgbClr val="FF0000"/>
                </a:solidFill>
              </a:rPr>
            </a:br>
            <a:r>
              <a:rPr lang="es-ES" sz="1200" dirty="0" smtClean="0">
                <a:solidFill>
                  <a:srgbClr val="FF0000"/>
                </a:solidFill>
              </a:rPr>
              <a:t>	</a:t>
            </a:r>
            <a:r>
              <a:rPr lang="es-ES" sz="1200" dirty="0" err="1" smtClean="0">
                <a:solidFill>
                  <a:srgbClr val="FF0000"/>
                </a:solidFill>
              </a:rPr>
              <a:t>ViewData</a:t>
            </a:r>
            <a:r>
              <a:rPr lang="es-ES" sz="1200" dirty="0">
                <a:solidFill>
                  <a:srgbClr val="FF0000"/>
                </a:solidFill>
              </a:rPr>
              <a:t>["Nombre"] = </a:t>
            </a:r>
            <a:r>
              <a:rPr lang="es-ES" sz="1200" dirty="0" smtClean="0">
                <a:solidFill>
                  <a:srgbClr val="FF0000"/>
                </a:solidFill>
              </a:rPr>
              <a:t>“Fernando";</a:t>
            </a:r>
            <a:r>
              <a:rPr lang="es-ES" sz="1200" dirty="0">
                <a:solidFill>
                  <a:srgbClr val="FF0000"/>
                </a:solidFill>
              </a:rPr>
              <a:t/>
            </a:r>
            <a:br>
              <a:rPr lang="es-ES" sz="1200" dirty="0">
                <a:solidFill>
                  <a:srgbClr val="FF0000"/>
                </a:solidFill>
              </a:rPr>
            </a:br>
            <a:r>
              <a:rPr lang="es-ES" sz="1200" dirty="0" smtClean="0">
                <a:solidFill>
                  <a:srgbClr val="FF0000"/>
                </a:solidFill>
              </a:rPr>
              <a:t>	</a:t>
            </a:r>
            <a:r>
              <a:rPr lang="es-ES" sz="1200" dirty="0" err="1" smtClean="0">
                <a:solidFill>
                  <a:srgbClr val="FF0000"/>
                </a:solidFill>
              </a:rPr>
              <a:t>return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>
                <a:solidFill>
                  <a:srgbClr val="FF0000"/>
                </a:solidFill>
              </a:rPr>
              <a:t>View();</a:t>
            </a:r>
            <a:br>
              <a:rPr lang="es-ES" sz="1200" dirty="0">
                <a:solidFill>
                  <a:srgbClr val="FF0000"/>
                </a:solidFill>
              </a:rPr>
            </a:br>
            <a:r>
              <a:rPr lang="es-ES" sz="1200" dirty="0" smtClean="0">
                <a:solidFill>
                  <a:srgbClr val="FF0000"/>
                </a:solidFill>
              </a:rPr>
              <a:t>}</a:t>
            </a:r>
            <a:r>
              <a:rPr lang="es-ES" sz="1200" dirty="0">
                <a:solidFill>
                  <a:srgbClr val="FF0000"/>
                </a:solidFill>
              </a:rPr>
              <a:t/>
            </a:r>
            <a:br>
              <a:rPr lang="es-ES" sz="1200" dirty="0">
                <a:solidFill>
                  <a:srgbClr val="FF0000"/>
                </a:solidFill>
              </a:rPr>
            </a:br>
            <a:r>
              <a:rPr lang="es-ES" sz="1200" dirty="0">
                <a:solidFill>
                  <a:srgbClr val="FF0000"/>
                </a:solidFill>
              </a:rPr>
              <a:t/>
            </a:r>
            <a:br>
              <a:rPr lang="es-ES" sz="1200" dirty="0">
                <a:solidFill>
                  <a:srgbClr val="FF0000"/>
                </a:solidFill>
              </a:rPr>
            </a:br>
            <a:r>
              <a:rPr lang="es-ES" sz="1200" dirty="0" smtClean="0">
                <a:solidFill>
                  <a:srgbClr val="FF0000"/>
                </a:solidFill>
              </a:rPr>
              <a:t>}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Para usarlo en la vista:</a:t>
            </a:r>
          </a:p>
          <a:p>
            <a:pPr marL="109728" indent="0">
              <a:buNone/>
            </a:pPr>
            <a:r>
              <a:rPr lang="es-ES" sz="1600" dirty="0">
                <a:solidFill>
                  <a:srgbClr val="FF0000"/>
                </a:solidFill>
              </a:rPr>
              <a:t>&lt;</a:t>
            </a:r>
            <a:r>
              <a:rPr lang="es-ES" sz="1600" dirty="0" smtClean="0">
                <a:solidFill>
                  <a:srgbClr val="FF0000"/>
                </a:solidFill>
              </a:rPr>
              <a:t>h2&gt;Página principal&lt;/</a:t>
            </a:r>
            <a:r>
              <a:rPr lang="es-ES" sz="1600" dirty="0">
                <a:solidFill>
                  <a:srgbClr val="FF0000"/>
                </a:solidFill>
              </a:rPr>
              <a:t>h2&gt;</a:t>
            </a:r>
            <a:br>
              <a:rPr lang="es-ES" sz="1600" dirty="0">
                <a:solidFill>
                  <a:srgbClr val="FF0000"/>
                </a:solidFill>
              </a:rPr>
            </a:br>
            <a:r>
              <a:rPr lang="es-ES" sz="1600" dirty="0">
                <a:solidFill>
                  <a:srgbClr val="FF0000"/>
                </a:solidFill>
              </a:rPr>
              <a:t/>
            </a:r>
            <a:br>
              <a:rPr lang="es-ES" sz="1600" dirty="0">
                <a:solidFill>
                  <a:srgbClr val="FF0000"/>
                </a:solidFill>
              </a:rPr>
            </a:br>
            <a:r>
              <a:rPr lang="es-ES" sz="1600" dirty="0" smtClean="0">
                <a:solidFill>
                  <a:srgbClr val="FF0000"/>
                </a:solidFill>
              </a:rPr>
              <a:t>&lt;p&gt;Hola @</a:t>
            </a:r>
            <a:r>
              <a:rPr lang="es-ES" sz="1600" dirty="0" err="1" smtClean="0">
                <a:solidFill>
                  <a:srgbClr val="FF0000"/>
                </a:solidFill>
              </a:rPr>
              <a:t>ViewData</a:t>
            </a:r>
            <a:r>
              <a:rPr lang="es-ES" sz="1600" dirty="0">
                <a:solidFill>
                  <a:srgbClr val="FF0000"/>
                </a:solidFill>
              </a:rPr>
              <a:t>["Nombre</a:t>
            </a:r>
            <a:r>
              <a:rPr lang="es-ES" sz="1600" dirty="0" smtClean="0">
                <a:solidFill>
                  <a:srgbClr val="FF0000"/>
                </a:solidFill>
              </a:rPr>
              <a:t>"] &lt;/p&gt;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VIEWDATA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Marcador de contenido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1 Marcador de contenido"/>
          <p:cNvSpPr txBox="1">
            <a:spLocks/>
          </p:cNvSpPr>
          <p:nvPr/>
        </p:nvSpPr>
        <p:spPr>
          <a:xfrm>
            <a:off x="762000" y="17861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36092" marR="0" lvl="1" indent="-3429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6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 smtClean="0"/>
              <a:t>Es muy parecido.</a:t>
            </a:r>
          </a:p>
          <a:p>
            <a:pPr marL="393192" lvl="1" indent="0">
              <a:buNone/>
            </a:pPr>
            <a:r>
              <a:rPr lang="es-ES" sz="1200" dirty="0" err="1">
                <a:solidFill>
                  <a:srgbClr val="FF0000"/>
                </a:solidFill>
              </a:rPr>
              <a:t>public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class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HomeController</a:t>
            </a:r>
            <a:r>
              <a:rPr lang="es-ES" sz="1200" dirty="0">
                <a:solidFill>
                  <a:srgbClr val="FF0000"/>
                </a:solidFill>
              </a:rPr>
              <a:t> : </a:t>
            </a:r>
            <a:r>
              <a:rPr lang="es-ES" sz="1200" dirty="0" err="1">
                <a:solidFill>
                  <a:srgbClr val="FF0000"/>
                </a:solidFill>
              </a:rPr>
              <a:t>Controller</a:t>
            </a:r>
            <a:r>
              <a:rPr lang="es-ES" sz="1200" dirty="0">
                <a:solidFill>
                  <a:srgbClr val="FF0000"/>
                </a:solidFill>
              </a:rPr>
              <a:t/>
            </a:r>
            <a:br>
              <a:rPr lang="es-ES" sz="1200" dirty="0">
                <a:solidFill>
                  <a:srgbClr val="FF0000"/>
                </a:solidFill>
              </a:rPr>
            </a:br>
            <a:r>
              <a:rPr lang="es-ES" sz="1200" dirty="0">
                <a:solidFill>
                  <a:srgbClr val="FF0000"/>
                </a:solidFill>
              </a:rPr>
              <a:t>{</a:t>
            </a:r>
            <a:br>
              <a:rPr lang="es-ES" sz="1200" dirty="0">
                <a:solidFill>
                  <a:srgbClr val="FF0000"/>
                </a:solidFill>
              </a:rPr>
            </a:br>
            <a:r>
              <a:rPr lang="es-ES" sz="1200" dirty="0" err="1">
                <a:solidFill>
                  <a:srgbClr val="FF0000"/>
                </a:solidFill>
              </a:rPr>
              <a:t>public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ActionResult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Index</a:t>
            </a:r>
            <a:r>
              <a:rPr lang="es-ES" sz="1200" dirty="0">
                <a:solidFill>
                  <a:srgbClr val="FF0000"/>
                </a:solidFill>
              </a:rPr>
              <a:t>()</a:t>
            </a:r>
            <a:br>
              <a:rPr lang="es-ES" sz="1200" dirty="0">
                <a:solidFill>
                  <a:srgbClr val="FF0000"/>
                </a:solidFill>
              </a:rPr>
            </a:br>
            <a:r>
              <a:rPr lang="es-ES" sz="1200" dirty="0" smtClean="0">
                <a:solidFill>
                  <a:srgbClr val="FF0000"/>
                </a:solidFill>
              </a:rPr>
              <a:t>{</a:t>
            </a:r>
            <a:r>
              <a:rPr lang="es-ES" sz="1200" dirty="0">
                <a:solidFill>
                  <a:srgbClr val="FF0000"/>
                </a:solidFill>
              </a:rPr>
              <a:t/>
            </a:r>
            <a:br>
              <a:rPr lang="es-ES" sz="1200" dirty="0">
                <a:solidFill>
                  <a:srgbClr val="FF0000"/>
                </a:solidFill>
              </a:rPr>
            </a:br>
            <a:r>
              <a:rPr lang="es-ES" sz="1200" dirty="0" smtClean="0">
                <a:solidFill>
                  <a:srgbClr val="FF0000"/>
                </a:solidFill>
              </a:rPr>
              <a:t>	</a:t>
            </a:r>
            <a:r>
              <a:rPr lang="es-ES" sz="1200" dirty="0" err="1" smtClean="0">
                <a:solidFill>
                  <a:srgbClr val="FF0000"/>
                </a:solidFill>
              </a:rPr>
              <a:t>ViewBag.Nombre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>
                <a:solidFill>
                  <a:srgbClr val="FF0000"/>
                </a:solidFill>
              </a:rPr>
              <a:t>= </a:t>
            </a:r>
            <a:r>
              <a:rPr lang="es-ES" sz="1200" dirty="0" smtClean="0">
                <a:solidFill>
                  <a:srgbClr val="FF0000"/>
                </a:solidFill>
              </a:rPr>
              <a:t>“Fernando";</a:t>
            </a:r>
            <a:r>
              <a:rPr lang="es-ES" sz="1200" dirty="0">
                <a:solidFill>
                  <a:srgbClr val="FF0000"/>
                </a:solidFill>
              </a:rPr>
              <a:t/>
            </a:r>
            <a:br>
              <a:rPr lang="es-ES" sz="1200" dirty="0">
                <a:solidFill>
                  <a:srgbClr val="FF0000"/>
                </a:solidFill>
              </a:rPr>
            </a:br>
            <a:r>
              <a:rPr lang="es-ES" sz="1200" dirty="0" smtClean="0">
                <a:solidFill>
                  <a:srgbClr val="FF0000"/>
                </a:solidFill>
              </a:rPr>
              <a:t>	</a:t>
            </a:r>
            <a:r>
              <a:rPr lang="es-ES" sz="1200" dirty="0" err="1" smtClean="0">
                <a:solidFill>
                  <a:srgbClr val="FF0000"/>
                </a:solidFill>
              </a:rPr>
              <a:t>return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>
                <a:solidFill>
                  <a:srgbClr val="FF0000"/>
                </a:solidFill>
              </a:rPr>
              <a:t>View();</a:t>
            </a:r>
            <a:br>
              <a:rPr lang="es-ES" sz="1200" dirty="0">
                <a:solidFill>
                  <a:srgbClr val="FF0000"/>
                </a:solidFill>
              </a:rPr>
            </a:br>
            <a:r>
              <a:rPr lang="es-ES" sz="1200" dirty="0" smtClean="0">
                <a:solidFill>
                  <a:srgbClr val="FF0000"/>
                </a:solidFill>
              </a:rPr>
              <a:t>}</a:t>
            </a:r>
            <a:r>
              <a:rPr lang="es-ES" sz="1200" dirty="0">
                <a:solidFill>
                  <a:srgbClr val="FF0000"/>
                </a:solidFill>
              </a:rPr>
              <a:t/>
            </a:r>
            <a:br>
              <a:rPr lang="es-ES" sz="1200" dirty="0">
                <a:solidFill>
                  <a:srgbClr val="FF0000"/>
                </a:solidFill>
              </a:rPr>
            </a:br>
            <a:r>
              <a:rPr lang="es-ES" sz="1200" dirty="0">
                <a:solidFill>
                  <a:srgbClr val="FF0000"/>
                </a:solidFill>
              </a:rPr>
              <a:t/>
            </a:r>
            <a:br>
              <a:rPr lang="es-ES" sz="1200" dirty="0">
                <a:solidFill>
                  <a:srgbClr val="FF0000"/>
                </a:solidFill>
              </a:rPr>
            </a:br>
            <a:r>
              <a:rPr lang="es-ES" sz="1200" dirty="0" smtClean="0">
                <a:solidFill>
                  <a:srgbClr val="FF0000"/>
                </a:solidFill>
              </a:rPr>
              <a:t>}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Para usarlo en la vista:</a:t>
            </a:r>
          </a:p>
          <a:p>
            <a:pPr marL="109728" indent="0">
              <a:buNone/>
            </a:pPr>
            <a:r>
              <a:rPr lang="es-ES" sz="1600" dirty="0">
                <a:solidFill>
                  <a:srgbClr val="FF0000"/>
                </a:solidFill>
              </a:rPr>
              <a:t>&lt;</a:t>
            </a:r>
            <a:r>
              <a:rPr lang="es-ES" sz="1600" dirty="0" smtClean="0">
                <a:solidFill>
                  <a:srgbClr val="FF0000"/>
                </a:solidFill>
              </a:rPr>
              <a:t>h2&gt;Página principal&lt;/</a:t>
            </a:r>
            <a:r>
              <a:rPr lang="es-ES" sz="1600" dirty="0">
                <a:solidFill>
                  <a:srgbClr val="FF0000"/>
                </a:solidFill>
              </a:rPr>
              <a:t>h2&gt;</a:t>
            </a:r>
            <a:br>
              <a:rPr lang="es-ES" sz="1600" dirty="0">
                <a:solidFill>
                  <a:srgbClr val="FF0000"/>
                </a:solidFill>
              </a:rPr>
            </a:br>
            <a:r>
              <a:rPr lang="es-ES" sz="1600" dirty="0">
                <a:solidFill>
                  <a:srgbClr val="FF0000"/>
                </a:solidFill>
              </a:rPr>
              <a:t/>
            </a:r>
            <a:br>
              <a:rPr lang="es-ES" sz="1600" dirty="0">
                <a:solidFill>
                  <a:srgbClr val="FF0000"/>
                </a:solidFill>
              </a:rPr>
            </a:br>
            <a:r>
              <a:rPr lang="es-ES" sz="1600" dirty="0" smtClean="0">
                <a:solidFill>
                  <a:srgbClr val="FF0000"/>
                </a:solidFill>
              </a:rPr>
              <a:t>&lt;p&gt;Hola @</a:t>
            </a:r>
            <a:r>
              <a:rPr lang="es-ES" sz="1600" dirty="0" err="1" smtClean="0">
                <a:solidFill>
                  <a:srgbClr val="FF0000"/>
                </a:solidFill>
              </a:rPr>
              <a:t>ViewBag.Nombre</a:t>
            </a:r>
            <a:r>
              <a:rPr lang="es-ES" sz="1600" dirty="0" smtClean="0">
                <a:solidFill>
                  <a:srgbClr val="FF0000"/>
                </a:solidFill>
              </a:rPr>
              <a:t> &lt;/p&gt;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VIEWBAG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Marcador de contenido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1 Marcador de contenido"/>
          <p:cNvSpPr txBox="1">
            <a:spLocks/>
          </p:cNvSpPr>
          <p:nvPr/>
        </p:nvSpPr>
        <p:spPr>
          <a:xfrm>
            <a:off x="762000" y="17861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36092" marR="0" lvl="1" indent="-3429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6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 smtClean="0"/>
              <a:t>El controlador “prepara” un modelo y se lo manda a la vista.</a:t>
            </a:r>
            <a:endParaRPr lang="es-ES" dirty="0"/>
          </a:p>
          <a:p>
            <a:pPr lvl="1"/>
            <a:r>
              <a:rPr lang="es-ES" dirty="0" smtClean="0"/>
              <a:t>Una de las cosas más importantes es que el controlador </a:t>
            </a:r>
            <a:r>
              <a:rPr lang="es-ES" smtClean="0"/>
              <a:t>mande el </a:t>
            </a:r>
            <a:r>
              <a:rPr lang="es-ES" dirty="0" smtClean="0"/>
              <a:t>modelo que sea lo más apropiado para la vista.</a:t>
            </a:r>
          </a:p>
          <a:p>
            <a:pPr lvl="1"/>
            <a:r>
              <a:rPr lang="es-ES" dirty="0" smtClean="0"/>
              <a:t>Si nuestra entidades de persistencia no cumplen este requisito, debemos crear un modelo para la vista que requiera.</a:t>
            </a:r>
          </a:p>
          <a:p>
            <a:pPr lvl="1"/>
            <a:r>
              <a:rPr lang="es-ES" dirty="0" smtClean="0"/>
              <a:t>Es la forma más usada para pasar datos complejos.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Marcador de contenido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 smtClean="0"/>
              <a:t>Imaginemos esta entidad:</a:t>
            </a:r>
          </a:p>
          <a:p>
            <a:pPr marL="393192" lvl="1" indent="0">
              <a:buNone/>
            </a:pPr>
            <a:r>
              <a:rPr lang="es-ES" dirty="0" err="1">
                <a:solidFill>
                  <a:srgbClr val="FF0000"/>
                </a:solidFill>
              </a:rPr>
              <a:t>public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class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clsPersona</a:t>
            </a:r>
            <a:endParaRPr lang="es-ES" dirty="0">
              <a:solidFill>
                <a:srgbClr val="FF0000"/>
              </a:solidFill>
            </a:endParaRP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    {</a:t>
            </a:r>
          </a:p>
          <a:p>
            <a:pPr marL="393192" lvl="1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      </a:t>
            </a:r>
            <a:r>
              <a:rPr lang="es-ES" dirty="0" err="1" smtClean="0">
                <a:solidFill>
                  <a:srgbClr val="FF0000"/>
                </a:solidFill>
              </a:rPr>
              <a:t>public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int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idPersona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{ </a:t>
            </a:r>
            <a:r>
              <a:rPr lang="es-ES" dirty="0" err="1">
                <a:solidFill>
                  <a:srgbClr val="FF0000"/>
                </a:solidFill>
              </a:rPr>
              <a:t>get</a:t>
            </a:r>
            <a:r>
              <a:rPr lang="es-ES" dirty="0">
                <a:solidFill>
                  <a:srgbClr val="FF0000"/>
                </a:solidFill>
              </a:rPr>
              <a:t>; set; </a:t>
            </a:r>
            <a:r>
              <a:rPr lang="es-ES" dirty="0" smtClean="0">
                <a:solidFill>
                  <a:srgbClr val="FF0000"/>
                </a:solidFill>
              </a:rPr>
              <a:t>}                </a:t>
            </a:r>
            <a:endParaRPr lang="es-ES" dirty="0">
              <a:solidFill>
                <a:srgbClr val="FF0000"/>
              </a:solidFill>
            </a:endParaRPr>
          </a:p>
          <a:p>
            <a:pPr marL="393192" lvl="1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	</a:t>
            </a:r>
            <a:r>
              <a:rPr lang="es-ES" dirty="0" err="1" smtClean="0">
                <a:solidFill>
                  <a:srgbClr val="FF0000"/>
                </a:solidFill>
              </a:rPr>
              <a:t>public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string</a:t>
            </a:r>
            <a:r>
              <a:rPr lang="es-ES" dirty="0">
                <a:solidFill>
                  <a:srgbClr val="FF0000"/>
                </a:solidFill>
              </a:rPr>
              <a:t> nombre { </a:t>
            </a:r>
            <a:r>
              <a:rPr lang="es-ES" dirty="0" err="1">
                <a:solidFill>
                  <a:srgbClr val="FF0000"/>
                </a:solidFill>
              </a:rPr>
              <a:t>get</a:t>
            </a:r>
            <a:r>
              <a:rPr lang="es-ES" dirty="0">
                <a:solidFill>
                  <a:srgbClr val="FF0000"/>
                </a:solidFill>
              </a:rPr>
              <a:t>; set; }</a:t>
            </a:r>
          </a:p>
          <a:p>
            <a:pPr marL="393192" lvl="1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	</a:t>
            </a:r>
            <a:r>
              <a:rPr lang="es-ES" dirty="0" err="1" smtClean="0">
                <a:solidFill>
                  <a:srgbClr val="FF0000"/>
                </a:solidFill>
              </a:rPr>
              <a:t>public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string</a:t>
            </a:r>
            <a:r>
              <a:rPr lang="es-ES" dirty="0">
                <a:solidFill>
                  <a:srgbClr val="FF0000"/>
                </a:solidFill>
              </a:rPr>
              <a:t> apellidos { </a:t>
            </a:r>
            <a:r>
              <a:rPr lang="es-ES" dirty="0" err="1">
                <a:solidFill>
                  <a:srgbClr val="FF0000"/>
                </a:solidFill>
              </a:rPr>
              <a:t>get</a:t>
            </a:r>
            <a:r>
              <a:rPr lang="es-ES" dirty="0">
                <a:solidFill>
                  <a:srgbClr val="FF0000"/>
                </a:solidFill>
              </a:rPr>
              <a:t>; set; }</a:t>
            </a:r>
          </a:p>
          <a:p>
            <a:pPr marL="393192" lvl="1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      </a:t>
            </a:r>
            <a:r>
              <a:rPr lang="es-ES" dirty="0" err="1" smtClean="0">
                <a:solidFill>
                  <a:srgbClr val="FF0000"/>
                </a:solidFill>
              </a:rPr>
              <a:t>public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DateTime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fechaNac</a:t>
            </a:r>
            <a:r>
              <a:rPr lang="es-ES" dirty="0">
                <a:solidFill>
                  <a:srgbClr val="FF0000"/>
                </a:solidFill>
              </a:rPr>
              <a:t> { </a:t>
            </a:r>
            <a:r>
              <a:rPr lang="es-ES" dirty="0" err="1">
                <a:solidFill>
                  <a:srgbClr val="FF0000"/>
                </a:solidFill>
              </a:rPr>
              <a:t>get</a:t>
            </a:r>
            <a:r>
              <a:rPr lang="es-ES" dirty="0">
                <a:solidFill>
                  <a:srgbClr val="FF0000"/>
                </a:solidFill>
              </a:rPr>
              <a:t>; set; }</a:t>
            </a: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      </a:t>
            </a:r>
            <a:r>
              <a:rPr lang="es-ES" dirty="0" err="1" smtClean="0">
                <a:solidFill>
                  <a:srgbClr val="FF0000"/>
                </a:solidFill>
              </a:rPr>
              <a:t>public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string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direccion</a:t>
            </a:r>
            <a:r>
              <a:rPr lang="es-ES" dirty="0">
                <a:solidFill>
                  <a:srgbClr val="FF0000"/>
                </a:solidFill>
              </a:rPr>
              <a:t> { </a:t>
            </a:r>
            <a:r>
              <a:rPr lang="es-ES" dirty="0" err="1">
                <a:solidFill>
                  <a:srgbClr val="FF0000"/>
                </a:solidFill>
              </a:rPr>
              <a:t>get</a:t>
            </a:r>
            <a:r>
              <a:rPr lang="es-ES" dirty="0">
                <a:solidFill>
                  <a:srgbClr val="FF0000"/>
                </a:solidFill>
              </a:rPr>
              <a:t>; set; }</a:t>
            </a: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      </a:t>
            </a:r>
            <a:r>
              <a:rPr lang="es-ES" dirty="0" err="1" smtClean="0">
                <a:solidFill>
                  <a:srgbClr val="FF0000"/>
                </a:solidFill>
              </a:rPr>
              <a:t>public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string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telefono</a:t>
            </a:r>
            <a:r>
              <a:rPr lang="es-ES" dirty="0">
                <a:solidFill>
                  <a:srgbClr val="FF0000"/>
                </a:solidFill>
              </a:rPr>
              <a:t> { </a:t>
            </a:r>
            <a:r>
              <a:rPr lang="es-ES" dirty="0" err="1">
                <a:solidFill>
                  <a:srgbClr val="FF0000"/>
                </a:solidFill>
              </a:rPr>
              <a:t>get</a:t>
            </a:r>
            <a:r>
              <a:rPr lang="es-ES" dirty="0">
                <a:solidFill>
                  <a:srgbClr val="FF0000"/>
                </a:solidFill>
              </a:rPr>
              <a:t>; set; }</a:t>
            </a: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        </a:t>
            </a: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    }</a:t>
            </a: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Marcador de contenido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3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s-ES" dirty="0" smtClean="0"/>
              <a:t>El controlador podría ser:</a:t>
            </a:r>
          </a:p>
          <a:p>
            <a:pPr marL="393192" lvl="1" indent="0">
              <a:buNone/>
            </a:pPr>
            <a:r>
              <a:rPr lang="es-ES" dirty="0" err="1">
                <a:solidFill>
                  <a:srgbClr val="FF0000"/>
                </a:solidFill>
              </a:rPr>
              <a:t>public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class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HomeController</a:t>
            </a:r>
            <a:r>
              <a:rPr lang="es-ES" dirty="0">
                <a:solidFill>
                  <a:srgbClr val="FF0000"/>
                </a:solidFill>
              </a:rPr>
              <a:t> : </a:t>
            </a:r>
            <a:r>
              <a:rPr lang="es-ES" dirty="0" err="1">
                <a:solidFill>
                  <a:srgbClr val="FF0000"/>
                </a:solidFill>
              </a:rPr>
              <a:t>Controller</a:t>
            </a:r>
            <a:r>
              <a:rPr lang="es-ES" dirty="0">
                <a:solidFill>
                  <a:srgbClr val="FF0000"/>
                </a:solidFill>
              </a:rPr>
              <a:t/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{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 err="1" smtClean="0">
                <a:solidFill>
                  <a:srgbClr val="FF0000"/>
                </a:solidFill>
              </a:rPr>
              <a:t>public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ActionResult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Index</a:t>
            </a:r>
            <a:r>
              <a:rPr lang="es-ES" dirty="0" smtClean="0">
                <a:solidFill>
                  <a:srgbClr val="FF0000"/>
                </a:solidFill>
              </a:rPr>
              <a:t>()</a:t>
            </a:r>
            <a:r>
              <a:rPr lang="es-ES" dirty="0">
                <a:solidFill>
                  <a:srgbClr val="FF0000"/>
                </a:solidFill>
              </a:rPr>
              <a:t/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{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 smtClean="0">
                <a:solidFill>
                  <a:srgbClr val="FF0000"/>
                </a:solidFill>
              </a:rPr>
              <a:t>	</a:t>
            </a:r>
            <a:r>
              <a:rPr lang="es-ES" dirty="0" err="1" smtClean="0">
                <a:solidFill>
                  <a:srgbClr val="FF0000"/>
                </a:solidFill>
              </a:rPr>
              <a:t>clsPersona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oPersona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= new </a:t>
            </a:r>
            <a:r>
              <a:rPr lang="es-ES" dirty="0" err="1" smtClean="0">
                <a:solidFill>
                  <a:srgbClr val="FF0000"/>
                </a:solidFill>
              </a:rPr>
              <a:t>clsPersona</a:t>
            </a:r>
            <a:r>
              <a:rPr lang="es-ES" dirty="0" smtClean="0">
                <a:solidFill>
                  <a:srgbClr val="FF0000"/>
                </a:solidFill>
              </a:rPr>
              <a:t>();</a:t>
            </a:r>
          </a:p>
          <a:p>
            <a:pPr marL="393192" lvl="1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	</a:t>
            </a:r>
            <a:r>
              <a:rPr lang="es-ES" dirty="0" err="1" smtClean="0">
                <a:solidFill>
                  <a:srgbClr val="FF0000"/>
                </a:solidFill>
              </a:rPr>
              <a:t>oPersona.idPersona</a:t>
            </a:r>
            <a:r>
              <a:rPr lang="es-ES" dirty="0" smtClean="0">
                <a:solidFill>
                  <a:srgbClr val="FF0000"/>
                </a:solidFill>
              </a:rPr>
              <a:t>=1;</a:t>
            </a:r>
            <a:r>
              <a:rPr lang="es-ES" dirty="0">
                <a:solidFill>
                  <a:srgbClr val="FF0000"/>
                </a:solidFill>
              </a:rPr>
              <a:t/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 smtClean="0">
                <a:solidFill>
                  <a:srgbClr val="FF0000"/>
                </a:solidFill>
              </a:rPr>
              <a:t>	</a:t>
            </a:r>
            <a:r>
              <a:rPr lang="es-ES" dirty="0" err="1" smtClean="0">
                <a:solidFill>
                  <a:srgbClr val="FF0000"/>
                </a:solidFill>
              </a:rPr>
              <a:t>oPersona.nombre</a:t>
            </a:r>
            <a:r>
              <a:rPr lang="es-ES" dirty="0" smtClean="0">
                <a:solidFill>
                  <a:srgbClr val="FF0000"/>
                </a:solidFill>
              </a:rPr>
              <a:t> = “Fernando”;</a:t>
            </a:r>
            <a:endParaRPr lang="es-ES" dirty="0">
              <a:solidFill>
                <a:srgbClr val="FF0000"/>
              </a:solidFill>
            </a:endParaRPr>
          </a:p>
          <a:p>
            <a:pPr marL="393192" lvl="1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	</a:t>
            </a:r>
            <a:r>
              <a:rPr lang="es-ES" dirty="0" err="1" smtClean="0">
                <a:solidFill>
                  <a:srgbClr val="FF0000"/>
                </a:solidFill>
              </a:rPr>
              <a:t>oPersona.apellidos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= </a:t>
            </a:r>
            <a:r>
              <a:rPr lang="es-ES" dirty="0" smtClean="0">
                <a:solidFill>
                  <a:srgbClr val="FF0000"/>
                </a:solidFill>
              </a:rPr>
              <a:t>“Galiana”;</a:t>
            </a:r>
            <a:endParaRPr lang="es-ES" dirty="0">
              <a:solidFill>
                <a:srgbClr val="FF0000"/>
              </a:solidFill>
            </a:endParaRPr>
          </a:p>
          <a:p>
            <a:pPr marL="393192" lvl="1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	</a:t>
            </a:r>
            <a:r>
              <a:rPr lang="es-ES" sz="2200" dirty="0" err="1" smtClean="0">
                <a:solidFill>
                  <a:srgbClr val="FF0000"/>
                </a:solidFill>
              </a:rPr>
              <a:t>oPersona.fechaNac</a:t>
            </a:r>
            <a:r>
              <a:rPr lang="es-ES" sz="2200" dirty="0" smtClean="0">
                <a:solidFill>
                  <a:srgbClr val="FF0000"/>
                </a:solidFill>
              </a:rPr>
              <a:t> </a:t>
            </a:r>
            <a:r>
              <a:rPr lang="es-ES" sz="2200" dirty="0">
                <a:solidFill>
                  <a:srgbClr val="FF0000"/>
                </a:solidFill>
              </a:rPr>
              <a:t>= </a:t>
            </a:r>
            <a:r>
              <a:rPr lang="es-ES" sz="2200" dirty="0" smtClean="0">
                <a:solidFill>
                  <a:srgbClr val="FF0000"/>
                </a:solidFill>
              </a:rPr>
              <a:t>New </a:t>
            </a:r>
            <a:r>
              <a:rPr lang="es-ES" sz="2200" dirty="0" err="1" smtClean="0">
                <a:solidFill>
                  <a:srgbClr val="FF0000"/>
                </a:solidFill>
              </a:rPr>
              <a:t>DateTime</a:t>
            </a:r>
            <a:r>
              <a:rPr lang="es-ES" sz="2200" smtClean="0">
                <a:solidFill>
                  <a:srgbClr val="FF0000"/>
                </a:solidFill>
              </a:rPr>
              <a:t>(1973,10,31);</a:t>
            </a:r>
            <a:endParaRPr lang="es-ES" sz="2200" dirty="0">
              <a:solidFill>
                <a:srgbClr val="FF0000"/>
              </a:solidFill>
            </a:endParaRPr>
          </a:p>
          <a:p>
            <a:pPr marL="393192" lvl="1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	</a:t>
            </a:r>
            <a:r>
              <a:rPr lang="es-ES" dirty="0" err="1" smtClean="0">
                <a:solidFill>
                  <a:srgbClr val="FF0000"/>
                </a:solidFill>
              </a:rPr>
              <a:t>oPersona.direccion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= </a:t>
            </a:r>
            <a:r>
              <a:rPr lang="es-ES" dirty="0" smtClean="0">
                <a:solidFill>
                  <a:srgbClr val="FF0000"/>
                </a:solidFill>
              </a:rPr>
              <a:t>“Mi calle”;</a:t>
            </a:r>
            <a:endParaRPr lang="es-ES" dirty="0">
              <a:solidFill>
                <a:srgbClr val="FF0000"/>
              </a:solidFill>
            </a:endParaRPr>
          </a:p>
          <a:p>
            <a:pPr marL="393192" lvl="1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	</a:t>
            </a:r>
            <a:r>
              <a:rPr lang="es-ES" dirty="0" err="1" smtClean="0">
                <a:solidFill>
                  <a:srgbClr val="FF0000"/>
                </a:solidFill>
              </a:rPr>
              <a:t>oPersona.telefono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= </a:t>
            </a:r>
            <a:r>
              <a:rPr lang="es-ES" dirty="0" smtClean="0">
                <a:solidFill>
                  <a:srgbClr val="FF0000"/>
                </a:solidFill>
              </a:rPr>
              <a:t>“98787654”;</a:t>
            </a: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	</a:t>
            </a:r>
            <a:r>
              <a:rPr lang="es-ES" dirty="0" err="1" smtClean="0">
                <a:solidFill>
                  <a:srgbClr val="FF0000"/>
                </a:solidFill>
              </a:rPr>
              <a:t>return</a:t>
            </a:r>
            <a:r>
              <a:rPr lang="es-ES" dirty="0" smtClean="0">
                <a:solidFill>
                  <a:srgbClr val="FF0000"/>
                </a:solidFill>
              </a:rPr>
              <a:t> View(</a:t>
            </a:r>
            <a:r>
              <a:rPr lang="es-ES" dirty="0" err="1">
                <a:solidFill>
                  <a:srgbClr val="FF0000"/>
                </a:solidFill>
              </a:rPr>
              <a:t>o</a:t>
            </a:r>
            <a:r>
              <a:rPr lang="es-ES" dirty="0" err="1" smtClean="0">
                <a:solidFill>
                  <a:srgbClr val="FF0000"/>
                </a:solidFill>
              </a:rPr>
              <a:t>Persona</a:t>
            </a:r>
            <a:r>
              <a:rPr lang="es-ES" dirty="0" smtClean="0">
                <a:solidFill>
                  <a:srgbClr val="FF0000"/>
                </a:solidFill>
              </a:rPr>
              <a:t>);</a:t>
            </a:r>
            <a:r>
              <a:rPr lang="es-ES" dirty="0">
                <a:solidFill>
                  <a:srgbClr val="FF0000"/>
                </a:solidFill>
              </a:rPr>
              <a:t/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}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} </a:t>
            </a: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Marcador de contenido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1063</TotalTime>
  <Words>387</Words>
  <Application>Microsoft Office PowerPoint</Application>
  <PresentationFormat>Presentación en pantalla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Lucida Sans Unicode</vt:lpstr>
      <vt:lpstr>Verdana</vt:lpstr>
      <vt:lpstr>Wingdings 2</vt:lpstr>
      <vt:lpstr>Wingdings 3</vt:lpstr>
      <vt:lpstr>Concurrencia</vt:lpstr>
      <vt:lpstr>ASP .NET MVC PASAR DATOS A LA VISTA</vt:lpstr>
      <vt:lpstr>MVC</vt:lpstr>
      <vt:lpstr>¿CÓMO FUNCIONA ESTO?</vt:lpstr>
      <vt:lpstr>¿FORMAS DE ENVIAR DATOS?</vt:lpstr>
      <vt:lpstr>VIEWDATA</vt:lpstr>
      <vt:lpstr>VIEWBAG</vt:lpstr>
      <vt:lpstr>MODELO</vt:lpstr>
      <vt:lpstr>MODELO</vt:lpstr>
      <vt:lpstr>MODELO</vt:lpstr>
      <vt:lpstr>MODELO</vt:lpstr>
      <vt:lpstr>EJERCICIO</vt:lpstr>
      <vt:lpstr>EJERCICIO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Fernando</cp:lastModifiedBy>
  <cp:revision>138</cp:revision>
  <dcterms:created xsi:type="dcterms:W3CDTF">2011-09-11T17:36:09Z</dcterms:created>
  <dcterms:modified xsi:type="dcterms:W3CDTF">2018-10-16T12:38:18Z</dcterms:modified>
</cp:coreProperties>
</file>