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8288000" cy="10287000"/>
  <p:notesSz cx="6858000" cy="9144000"/>
  <p:embeddedFontLst>
    <p:embeddedFont>
      <p:font typeface="Calibri" panose="020F0502020204030204" pitchFamily="34" charset="0"/>
      <p:regular r:id="rId36"/>
      <p:bold r:id="rId37"/>
      <p:italic r:id="rId38"/>
      <p:boldItalic r:id="rId39"/>
    </p:embeddedFont>
    <p:embeddedFont>
      <p:font typeface="DM Serif Display" panose="020B0604020202020204" charset="0"/>
      <p:regular r:id="rId40"/>
    </p:embeddedFont>
    <p:embeddedFont>
      <p:font typeface="Open Sauce" panose="020B0604020202020204" charset="0"/>
      <p:regular r:id="rId41"/>
    </p:embeddedFont>
    <p:embeddedFont>
      <p:font typeface="Open Sauce Bold" panose="020B0604020202020204" charset="0"/>
      <p:regular r:id="rId42"/>
    </p:embeddedFont>
    <p:embeddedFont>
      <p:font typeface="Open Sauce Bold Italics" panose="020B0604020202020204" charset="0"/>
      <p:regular r:id="rId43"/>
    </p:embeddedFont>
    <p:embeddedFont>
      <p:font typeface="Open Sauce Italics" panose="020B0604020202020204" charset="0"/>
      <p:regular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2438" autoAdjust="0"/>
  </p:normalViewPr>
  <p:slideViewPr>
    <p:cSldViewPr>
      <p:cViewPr varScale="1">
        <p:scale>
          <a:sx n="37" d="100"/>
          <a:sy n="37" d="100"/>
        </p:scale>
        <p:origin x="106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4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7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28.05.2025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s-ES" dirty="0"/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56528" y="2236823"/>
            <a:ext cx="20940729" cy="7174505"/>
            <a:chOff x="0" y="0"/>
            <a:chExt cx="1114770" cy="3819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14770" cy="381932"/>
            </a:xfrm>
            <a:custGeom>
              <a:avLst/>
              <a:gdLst/>
              <a:ahLst/>
              <a:cxnLst/>
              <a:rect l="l" t="t" r="r" b="b"/>
              <a:pathLst>
                <a:path w="1114770" h="381932">
                  <a:moveTo>
                    <a:pt x="911570" y="0"/>
                  </a:moveTo>
                  <a:cubicBezTo>
                    <a:pt x="1023794" y="0"/>
                    <a:pt x="1114770" y="85498"/>
                    <a:pt x="1114770" y="190966"/>
                  </a:cubicBezTo>
                  <a:cubicBezTo>
                    <a:pt x="1114770" y="296433"/>
                    <a:pt x="1023794" y="381932"/>
                    <a:pt x="911570" y="381932"/>
                  </a:cubicBezTo>
                  <a:lnTo>
                    <a:pt x="203200" y="381932"/>
                  </a:lnTo>
                  <a:cubicBezTo>
                    <a:pt x="90976" y="381932"/>
                    <a:pt x="0" y="296433"/>
                    <a:pt x="0" y="190966"/>
                  </a:cubicBezTo>
                  <a:cubicBezTo>
                    <a:pt x="0" y="8549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19191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14770" cy="4295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35883" y="4719176"/>
            <a:ext cx="13693992" cy="2095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</a:pPr>
            <a:r>
              <a:rPr lang="en-US" sz="6000" spc="3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APPLICATION WEB DE GESTION ET SUIVI DES DOSSIERS VACATAIRES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01120" y="7267363"/>
            <a:ext cx="11763517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19"/>
              </a:lnSpc>
            </a:pPr>
            <a:r>
              <a:rPr lang="en-US" sz="2299" b="1" spc="22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AMRAOUI HIND - EL HADDAJ AYA - AKJIJ SALMA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01120" y="4142109"/>
            <a:ext cx="11763517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399" spc="23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IAWM</a:t>
            </a:r>
          </a:p>
        </p:txBody>
      </p:sp>
      <p:sp>
        <p:nvSpPr>
          <p:cNvPr id="8" name="Freeform 8"/>
          <p:cNvSpPr/>
          <p:nvPr/>
        </p:nvSpPr>
        <p:spPr>
          <a:xfrm>
            <a:off x="1241061" y="416500"/>
            <a:ext cx="15805879" cy="1224399"/>
          </a:xfrm>
          <a:custGeom>
            <a:avLst/>
            <a:gdLst/>
            <a:ahLst/>
            <a:cxnLst/>
            <a:rect l="l" t="t" r="r" b="b"/>
            <a:pathLst>
              <a:path w="15805879" h="1224399">
                <a:moveTo>
                  <a:pt x="0" y="0"/>
                </a:moveTo>
                <a:lnTo>
                  <a:pt x="15805878" y="0"/>
                </a:lnTo>
                <a:lnTo>
                  <a:pt x="15805878" y="1224400"/>
                </a:lnTo>
                <a:lnTo>
                  <a:pt x="0" y="12244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45813" y="497086"/>
            <a:ext cx="12796374" cy="991268"/>
          </a:xfrm>
          <a:custGeom>
            <a:avLst/>
            <a:gdLst/>
            <a:ahLst/>
            <a:cxnLst/>
            <a:rect l="l" t="t" r="r" b="b"/>
            <a:pathLst>
              <a:path w="12796374" h="991268">
                <a:moveTo>
                  <a:pt x="0" y="0"/>
                </a:moveTo>
                <a:lnTo>
                  <a:pt x="12796374" y="0"/>
                </a:lnTo>
                <a:lnTo>
                  <a:pt x="12796374" y="991269"/>
                </a:lnTo>
                <a:lnTo>
                  <a:pt x="0" y="991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166399" y="3657600"/>
            <a:ext cx="68732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3839711" y="6234450"/>
            <a:ext cx="2531518" cy="2531518"/>
          </a:xfrm>
          <a:custGeom>
            <a:avLst/>
            <a:gdLst/>
            <a:ahLst/>
            <a:cxnLst/>
            <a:rect l="l" t="t" r="r" b="b"/>
            <a:pathLst>
              <a:path w="2531518" h="2531518">
                <a:moveTo>
                  <a:pt x="0" y="0"/>
                </a:moveTo>
                <a:lnTo>
                  <a:pt x="2531518" y="0"/>
                </a:lnTo>
                <a:lnTo>
                  <a:pt x="2531518" y="2531518"/>
                </a:lnTo>
                <a:lnTo>
                  <a:pt x="0" y="25315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671125" y="9142095"/>
            <a:ext cx="345047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39"/>
              </a:lnSpc>
              <a:spcBef>
                <a:spcPct val="0"/>
              </a:spcBef>
            </a:pPr>
            <a:r>
              <a:rPr lang="en-US" sz="1599" spc="159">
                <a:solidFill>
                  <a:srgbClr val="000000">
                    <a:alpha val="49804"/>
                  </a:srgbClr>
                </a:solidFill>
                <a:latin typeface="Open Sauce"/>
                <a:ea typeface="Open Sauce"/>
                <a:cs typeface="Open Sauce"/>
                <a:sym typeface="Open Sauce"/>
              </a:rPr>
              <a:t>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66399" y="5419428"/>
            <a:ext cx="15955203" cy="1096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Méthodologie Agile (itérations courtes</a:t>
            </a: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, tests réguliers).</a:t>
            </a:r>
          </a:p>
          <a:p>
            <a:pPr marL="604519" lvl="1" indent="-302260" algn="just">
              <a:lnSpc>
                <a:spcPts val="4479"/>
              </a:lnSpc>
              <a:buFont typeface="Arial"/>
              <a:buChar char="•"/>
            </a:pP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Analyse des besoins via échanges avec le chef de département.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6399" y="3862725"/>
            <a:ext cx="15708538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Méthodologie et Conception des Données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45813" y="497086"/>
            <a:ext cx="12796374" cy="991268"/>
          </a:xfrm>
          <a:custGeom>
            <a:avLst/>
            <a:gdLst/>
            <a:ahLst/>
            <a:cxnLst/>
            <a:rect l="l" t="t" r="r" b="b"/>
            <a:pathLst>
              <a:path w="12796374" h="991268">
                <a:moveTo>
                  <a:pt x="0" y="0"/>
                </a:moveTo>
                <a:lnTo>
                  <a:pt x="12796374" y="0"/>
                </a:lnTo>
                <a:lnTo>
                  <a:pt x="12796374" y="991269"/>
                </a:lnTo>
                <a:lnTo>
                  <a:pt x="0" y="991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166399" y="2080875"/>
            <a:ext cx="68732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7884755" y="3626863"/>
            <a:ext cx="8653314" cy="5840987"/>
          </a:xfrm>
          <a:custGeom>
            <a:avLst/>
            <a:gdLst/>
            <a:ahLst/>
            <a:cxnLst/>
            <a:rect l="l" t="t" r="r" b="b"/>
            <a:pathLst>
              <a:path w="8653314" h="5840987">
                <a:moveTo>
                  <a:pt x="0" y="0"/>
                </a:moveTo>
                <a:lnTo>
                  <a:pt x="8653314" y="0"/>
                </a:lnTo>
                <a:lnTo>
                  <a:pt x="8653314" y="5840987"/>
                </a:lnTo>
                <a:lnTo>
                  <a:pt x="0" y="58409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66399" y="3542665"/>
            <a:ext cx="15955203" cy="534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sz="279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Model Conceptuel de Données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66399" y="2286000"/>
            <a:ext cx="15708538" cy="913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20"/>
              </a:lnSpc>
            </a:pPr>
            <a:r>
              <a:rPr lang="en-US" sz="53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Méthodologie et Conception des Données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45813" y="497086"/>
            <a:ext cx="12796374" cy="991268"/>
          </a:xfrm>
          <a:custGeom>
            <a:avLst/>
            <a:gdLst/>
            <a:ahLst/>
            <a:cxnLst/>
            <a:rect l="l" t="t" r="r" b="b"/>
            <a:pathLst>
              <a:path w="12796374" h="991268">
                <a:moveTo>
                  <a:pt x="0" y="0"/>
                </a:moveTo>
                <a:lnTo>
                  <a:pt x="12796374" y="0"/>
                </a:lnTo>
                <a:lnTo>
                  <a:pt x="12796374" y="991269"/>
                </a:lnTo>
                <a:lnTo>
                  <a:pt x="0" y="991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166399" y="2080875"/>
            <a:ext cx="68732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7093937" y="3642273"/>
            <a:ext cx="9056482" cy="5773507"/>
          </a:xfrm>
          <a:custGeom>
            <a:avLst/>
            <a:gdLst/>
            <a:ahLst/>
            <a:cxnLst/>
            <a:rect l="l" t="t" r="r" b="b"/>
            <a:pathLst>
              <a:path w="9056482" h="5773507">
                <a:moveTo>
                  <a:pt x="0" y="0"/>
                </a:moveTo>
                <a:lnTo>
                  <a:pt x="9056482" y="0"/>
                </a:lnTo>
                <a:lnTo>
                  <a:pt x="9056482" y="5773507"/>
                </a:lnTo>
                <a:lnTo>
                  <a:pt x="0" y="57735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671125" y="9142095"/>
            <a:ext cx="345047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39"/>
              </a:lnSpc>
              <a:spcBef>
                <a:spcPct val="0"/>
              </a:spcBef>
            </a:pPr>
            <a:r>
              <a:rPr lang="en-US" sz="1599" spc="159">
                <a:solidFill>
                  <a:srgbClr val="000000">
                    <a:alpha val="49804"/>
                  </a:srgbClr>
                </a:solidFill>
                <a:latin typeface="Open Sauce"/>
                <a:ea typeface="Open Sauce"/>
                <a:cs typeface="Open Sauce"/>
                <a:sym typeface="Open Sauce"/>
              </a:rPr>
              <a:t>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66399" y="3542665"/>
            <a:ext cx="15955203" cy="534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sz="279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Structure de Base de Données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6399" y="2286000"/>
            <a:ext cx="15708538" cy="913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20"/>
              </a:lnSpc>
            </a:pPr>
            <a:r>
              <a:rPr lang="en-US" sz="53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Méthodologie et Conception des Données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671125" y="9142095"/>
            <a:ext cx="345047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39"/>
              </a:lnSpc>
              <a:spcBef>
                <a:spcPct val="0"/>
              </a:spcBef>
            </a:pPr>
            <a:r>
              <a:rPr lang="en-US" sz="1599" spc="159">
                <a:solidFill>
                  <a:srgbClr val="000000">
                    <a:alpha val="49804"/>
                  </a:srgbClr>
                </a:solidFill>
                <a:latin typeface="Open Sauce"/>
                <a:ea typeface="Open Sauce"/>
                <a:cs typeface="Open Sauce"/>
                <a:sym typeface="Open Sauce"/>
              </a:rPr>
              <a:t>4</a:t>
            </a:r>
          </a:p>
        </p:txBody>
      </p:sp>
      <p:sp>
        <p:nvSpPr>
          <p:cNvPr id="3" name="Freeform 3"/>
          <p:cNvSpPr/>
          <p:nvPr/>
        </p:nvSpPr>
        <p:spPr>
          <a:xfrm>
            <a:off x="2745813" y="497086"/>
            <a:ext cx="12796374" cy="991268"/>
          </a:xfrm>
          <a:custGeom>
            <a:avLst/>
            <a:gdLst/>
            <a:ahLst/>
            <a:cxnLst/>
            <a:rect l="l" t="t" r="r" b="b"/>
            <a:pathLst>
              <a:path w="12796374" h="991268">
                <a:moveTo>
                  <a:pt x="0" y="0"/>
                </a:moveTo>
                <a:lnTo>
                  <a:pt x="12796374" y="0"/>
                </a:lnTo>
                <a:lnTo>
                  <a:pt x="12796374" y="991269"/>
                </a:lnTo>
                <a:lnTo>
                  <a:pt x="0" y="991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66399" y="4549150"/>
            <a:ext cx="15955203" cy="3905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Extraction et importation :</a:t>
            </a:r>
          </a:p>
          <a:p>
            <a:pPr marL="1209039" lvl="2" indent="-403013" algn="l">
              <a:lnSpc>
                <a:spcPts val="447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Extraction manuelle des informations depuis les emplois du temps du département informatique.</a:t>
            </a:r>
          </a:p>
          <a:p>
            <a:pPr marL="1209039" lvl="2" indent="-403013" algn="l">
              <a:lnSpc>
                <a:spcPts val="447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Création d'un fichier Excel regroupant les données des vacataires (nom, matiere, nombre d’heures, etc.).</a:t>
            </a:r>
          </a:p>
          <a:p>
            <a:pPr marL="1209039" lvl="2" indent="-403013" algn="l">
              <a:lnSpc>
                <a:spcPts val="447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Importation</a:t>
            </a: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des données dans la base de données via un script JavaScript</a:t>
            </a:r>
            <a:r>
              <a:rPr lang="en-US" sz="2799" i="1" u="none" strike="noStrike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 importVacataires.js</a:t>
            </a: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utilisant la bibliothèque </a:t>
            </a:r>
            <a:r>
              <a:rPr lang="en-US" sz="2799" i="1" u="none" strike="noStrike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XLSX</a:t>
            </a: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pour parser le fichier Excel.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66399" y="2986425"/>
            <a:ext cx="15708538" cy="913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19"/>
              </a:lnSpc>
            </a:pPr>
            <a:r>
              <a:rPr lang="en-US" sz="5299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Méthodologie et Conception des Données</a:t>
            </a:r>
          </a:p>
        </p:txBody>
      </p:sp>
      <p:sp>
        <p:nvSpPr>
          <p:cNvPr id="6" name="AutoShape 6"/>
          <p:cNvSpPr/>
          <p:nvPr/>
        </p:nvSpPr>
        <p:spPr>
          <a:xfrm>
            <a:off x="1166399" y="2781300"/>
            <a:ext cx="68732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671125" y="9142095"/>
            <a:ext cx="345047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39"/>
              </a:lnSpc>
              <a:spcBef>
                <a:spcPct val="0"/>
              </a:spcBef>
            </a:pPr>
            <a:r>
              <a:rPr lang="en-US" sz="1599" spc="159">
                <a:solidFill>
                  <a:srgbClr val="000000">
                    <a:alpha val="49804"/>
                  </a:srgbClr>
                </a:solidFill>
                <a:latin typeface="Open Sauce"/>
                <a:ea typeface="Open Sauce"/>
                <a:cs typeface="Open Sauce"/>
                <a:sym typeface="Open Sauce"/>
              </a:rPr>
              <a:t>4</a:t>
            </a:r>
          </a:p>
        </p:txBody>
      </p:sp>
      <p:sp>
        <p:nvSpPr>
          <p:cNvPr id="3" name="Freeform 3"/>
          <p:cNvSpPr/>
          <p:nvPr/>
        </p:nvSpPr>
        <p:spPr>
          <a:xfrm>
            <a:off x="2745813" y="497086"/>
            <a:ext cx="12796374" cy="991268"/>
          </a:xfrm>
          <a:custGeom>
            <a:avLst/>
            <a:gdLst/>
            <a:ahLst/>
            <a:cxnLst/>
            <a:rect l="l" t="t" r="r" b="b"/>
            <a:pathLst>
              <a:path w="12796374" h="991268">
                <a:moveTo>
                  <a:pt x="0" y="0"/>
                </a:moveTo>
                <a:lnTo>
                  <a:pt x="12796374" y="0"/>
                </a:lnTo>
                <a:lnTo>
                  <a:pt x="12796374" y="991269"/>
                </a:lnTo>
                <a:lnTo>
                  <a:pt x="0" y="991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66399" y="4947920"/>
            <a:ext cx="15955203" cy="1096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Création de maquettes sur </a:t>
            </a:r>
            <a:r>
              <a:rPr lang="en-US" sz="2799" i="1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Figma </a:t>
            </a: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pour visualiser les interfaces avant développement conçues pour : l’Espace de l’</a:t>
            </a:r>
            <a:r>
              <a:rPr lang="en-US" sz="2799" b="1" i="1">
                <a:solidFill>
                  <a:srgbClr val="000000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Enseignant Vacataire</a:t>
            </a: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et l’</a:t>
            </a:r>
            <a:r>
              <a:rPr lang="en-US" sz="2799" b="1" i="1">
                <a:solidFill>
                  <a:srgbClr val="000000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Espace de l’Administrateur</a:t>
            </a: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66399" y="3544230"/>
            <a:ext cx="15708538" cy="913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19"/>
              </a:lnSpc>
            </a:pPr>
            <a:r>
              <a:rPr lang="en-US" sz="5299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Méthodologie et Conception des Données</a:t>
            </a:r>
          </a:p>
        </p:txBody>
      </p:sp>
      <p:sp>
        <p:nvSpPr>
          <p:cNvPr id="6" name="AutoShape 6"/>
          <p:cNvSpPr/>
          <p:nvPr/>
        </p:nvSpPr>
        <p:spPr>
          <a:xfrm>
            <a:off x="1166399" y="3339105"/>
            <a:ext cx="68732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45813" y="497086"/>
            <a:ext cx="12796374" cy="991268"/>
          </a:xfrm>
          <a:custGeom>
            <a:avLst/>
            <a:gdLst/>
            <a:ahLst/>
            <a:cxnLst/>
            <a:rect l="l" t="t" r="r" b="b"/>
            <a:pathLst>
              <a:path w="12796374" h="991268">
                <a:moveTo>
                  <a:pt x="0" y="0"/>
                </a:moveTo>
                <a:lnTo>
                  <a:pt x="12796374" y="0"/>
                </a:lnTo>
                <a:lnTo>
                  <a:pt x="12796374" y="991269"/>
                </a:lnTo>
                <a:lnTo>
                  <a:pt x="0" y="991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166399" y="3016964"/>
            <a:ext cx="68732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166399" y="4596985"/>
            <a:ext cx="15708538" cy="3905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Technologies :</a:t>
            </a:r>
          </a:p>
          <a:p>
            <a:pPr marL="1209039" lvl="2" indent="-403013" algn="l">
              <a:lnSpc>
                <a:spcPts val="4479"/>
              </a:lnSpc>
              <a:buFont typeface="Arial"/>
              <a:buChar char="⚬"/>
            </a:pPr>
            <a:r>
              <a:rPr lang="en-US" sz="2799" b="1" i="1">
                <a:solidFill>
                  <a:srgbClr val="000000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Frontend : </a:t>
            </a:r>
            <a:r>
              <a:rPr lang="en-US" sz="2799" i="1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React </a:t>
            </a: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(composants modulaires), </a:t>
            </a:r>
            <a:r>
              <a:rPr lang="en-US" sz="2799" i="1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CSS</a:t>
            </a: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(styles personnalisés basés sur les maquettes Figma).</a:t>
            </a:r>
          </a:p>
          <a:p>
            <a:pPr marL="1209039" lvl="2" indent="-403013" algn="l">
              <a:lnSpc>
                <a:spcPts val="4479"/>
              </a:lnSpc>
              <a:buFont typeface="Arial"/>
              <a:buChar char="⚬"/>
            </a:pPr>
            <a:r>
              <a:rPr lang="en-US" sz="2799" b="1" i="1">
                <a:solidFill>
                  <a:srgbClr val="000000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Backend : </a:t>
            </a:r>
            <a:r>
              <a:rPr lang="en-US" sz="2799" i="1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Node.js</a:t>
            </a: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, </a:t>
            </a:r>
            <a:r>
              <a:rPr lang="en-US" sz="2799" i="1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Express</a:t>
            </a: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(API RESTful), </a:t>
            </a:r>
            <a:r>
              <a:rPr lang="en-US" sz="2799" i="1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MySQL </a:t>
            </a: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(base de données).</a:t>
            </a:r>
          </a:p>
          <a:p>
            <a:pPr marL="1209039" lvl="2" indent="-403013" algn="l">
              <a:lnSpc>
                <a:spcPts val="4479"/>
              </a:lnSpc>
              <a:buFont typeface="Arial"/>
              <a:buChar char="⚬"/>
            </a:pPr>
            <a:r>
              <a:rPr lang="en-US" sz="2799" b="1" i="1">
                <a:solidFill>
                  <a:srgbClr val="000000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Outils supplémentaires : </a:t>
            </a:r>
            <a:r>
              <a:rPr lang="en-US" sz="2799" i="1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Axios </a:t>
            </a: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(requêtes HTTP),</a:t>
            </a: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sz="2799" i="1" u="none" strike="noStrike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Multer </a:t>
            </a: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(upload de fichiers), </a:t>
            </a:r>
            <a:r>
              <a:rPr lang="en-US" sz="2799" i="1" u="none" strike="noStrike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Nodemailer </a:t>
            </a: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(notifications email), </a:t>
            </a:r>
            <a:r>
              <a:rPr lang="en-US" sz="2799" i="1" u="none" strike="noStrike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XLSX</a:t>
            </a: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(importation des vacataires), </a:t>
            </a:r>
            <a:r>
              <a:rPr lang="en-US" sz="2799" i="1" u="none" strike="noStrike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Bcrypt </a:t>
            </a: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(hachage sécurisé des mots de passe).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66399" y="3222089"/>
            <a:ext cx="15708538" cy="913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19"/>
              </a:lnSpc>
            </a:pPr>
            <a:r>
              <a:rPr lang="en-US" sz="5299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Méthodologie et Conception des Données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45813" y="497086"/>
            <a:ext cx="12796374" cy="991268"/>
          </a:xfrm>
          <a:custGeom>
            <a:avLst/>
            <a:gdLst/>
            <a:ahLst/>
            <a:cxnLst/>
            <a:rect l="l" t="t" r="r" b="b"/>
            <a:pathLst>
              <a:path w="12796374" h="991268">
                <a:moveTo>
                  <a:pt x="0" y="0"/>
                </a:moveTo>
                <a:lnTo>
                  <a:pt x="12796374" y="0"/>
                </a:lnTo>
                <a:lnTo>
                  <a:pt x="12796374" y="991269"/>
                </a:lnTo>
                <a:lnTo>
                  <a:pt x="0" y="991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166399" y="2297535"/>
            <a:ext cx="68732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166399" y="4719843"/>
            <a:ext cx="15955203" cy="3905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447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Étapes de développement :</a:t>
            </a:r>
          </a:p>
          <a:p>
            <a:pPr marL="1209039" lvl="2" indent="-403013" algn="l">
              <a:lnSpc>
                <a:spcPts val="447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Conception des maquettes </a:t>
            </a:r>
            <a:r>
              <a:rPr lang="en-US" sz="2799" i="1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Figma </a:t>
            </a: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pour définir l'ergonomie et le design.</a:t>
            </a:r>
          </a:p>
          <a:p>
            <a:pPr marL="1209039" lvl="2" indent="-403013" algn="l">
              <a:lnSpc>
                <a:spcPts val="447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Conception de la base de données.</a:t>
            </a:r>
          </a:p>
          <a:p>
            <a:pPr marL="1209039" lvl="2" indent="-403013" algn="l">
              <a:lnSpc>
                <a:spcPts val="447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Développement des interfaces utilisa</a:t>
            </a: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teur (vacataire et admin) en respectant les maquettes.</a:t>
            </a:r>
          </a:p>
          <a:p>
            <a:pPr marL="1209039" lvl="2" indent="-403013" algn="l">
              <a:lnSpc>
                <a:spcPts val="4479"/>
              </a:lnSpc>
              <a:buFont typeface="Arial"/>
              <a:buChar char="⚬"/>
            </a:pP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Implémentation des fonctionnalités backend (authentification, upload, notifications).</a:t>
            </a:r>
          </a:p>
          <a:p>
            <a:pPr marL="1209039" lvl="2" indent="-403013" algn="l">
              <a:lnSpc>
                <a:spcPts val="4479"/>
              </a:lnSpc>
              <a:buFont typeface="Arial"/>
              <a:buChar char="⚬"/>
            </a:pP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Tests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66399" y="2502660"/>
            <a:ext cx="15708538" cy="913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419"/>
              </a:lnSpc>
            </a:pPr>
            <a:r>
              <a:rPr lang="en-US" sz="5299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Méthodologie et Conception des Données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671125" y="10156190"/>
            <a:ext cx="345047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39"/>
              </a:lnSpc>
              <a:spcBef>
                <a:spcPct val="0"/>
              </a:spcBef>
            </a:pPr>
            <a:r>
              <a:rPr lang="en-US" sz="1599" spc="159">
                <a:solidFill>
                  <a:srgbClr val="000000">
                    <a:alpha val="49804"/>
                  </a:srgbClr>
                </a:solidFill>
                <a:latin typeface="Open Sauce"/>
                <a:ea typeface="Open Sauce"/>
                <a:cs typeface="Open Sauce"/>
                <a:sym typeface="Open Sauce"/>
              </a:rPr>
              <a:t>3</a:t>
            </a:r>
          </a:p>
        </p:txBody>
      </p:sp>
      <p:sp>
        <p:nvSpPr>
          <p:cNvPr id="3" name="Freeform 3"/>
          <p:cNvSpPr/>
          <p:nvPr/>
        </p:nvSpPr>
        <p:spPr>
          <a:xfrm>
            <a:off x="2745813" y="497086"/>
            <a:ext cx="12796374" cy="991268"/>
          </a:xfrm>
          <a:custGeom>
            <a:avLst/>
            <a:gdLst/>
            <a:ahLst/>
            <a:cxnLst/>
            <a:rect l="l" t="t" r="r" b="b"/>
            <a:pathLst>
              <a:path w="12796374" h="991268">
                <a:moveTo>
                  <a:pt x="0" y="0"/>
                </a:moveTo>
                <a:lnTo>
                  <a:pt x="12796374" y="0"/>
                </a:lnTo>
                <a:lnTo>
                  <a:pt x="12796374" y="991269"/>
                </a:lnTo>
                <a:lnTo>
                  <a:pt x="0" y="991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66399" y="5387942"/>
            <a:ext cx="15955203" cy="2781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447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Création des maquettes :</a:t>
            </a:r>
          </a:p>
          <a:p>
            <a:pPr marL="1209039" lvl="2" indent="-403013" algn="just">
              <a:lnSpc>
                <a:spcPts val="447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Formulaire d</a:t>
            </a: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es informations personnelles</a:t>
            </a:r>
          </a:p>
          <a:p>
            <a:pPr marL="1209039" lvl="2" indent="-403013" algn="just">
              <a:lnSpc>
                <a:spcPts val="4479"/>
              </a:lnSpc>
              <a:buFont typeface="Arial"/>
              <a:buChar char="⚬"/>
            </a:pP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Téléversement des documents</a:t>
            </a:r>
          </a:p>
          <a:p>
            <a:pPr marL="1209039" lvl="2" indent="-403013" algn="just">
              <a:lnSpc>
                <a:spcPts val="4479"/>
              </a:lnSpc>
              <a:buFont typeface="Arial"/>
              <a:buChar char="⚬"/>
            </a:pP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Suivi de l’état du dossier / virement</a:t>
            </a:r>
          </a:p>
          <a:p>
            <a:pPr marL="1209039" lvl="2" indent="-403013" algn="just">
              <a:lnSpc>
                <a:spcPts val="4479"/>
              </a:lnSpc>
              <a:buFont typeface="Arial"/>
              <a:buChar char="⚬"/>
            </a:pP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Espace admin : liste des vacataires, gestion des dossiers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66399" y="3502929"/>
            <a:ext cx="13983006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Conception des Interfaces avec Figma</a:t>
            </a:r>
          </a:p>
        </p:txBody>
      </p:sp>
      <p:sp>
        <p:nvSpPr>
          <p:cNvPr id="6" name="AutoShape 6"/>
          <p:cNvSpPr/>
          <p:nvPr/>
        </p:nvSpPr>
        <p:spPr>
          <a:xfrm>
            <a:off x="1166399" y="3297804"/>
            <a:ext cx="68732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45813" y="497086"/>
            <a:ext cx="12796374" cy="991268"/>
          </a:xfrm>
          <a:custGeom>
            <a:avLst/>
            <a:gdLst/>
            <a:ahLst/>
            <a:cxnLst/>
            <a:rect l="l" t="t" r="r" b="b"/>
            <a:pathLst>
              <a:path w="12796374" h="991268">
                <a:moveTo>
                  <a:pt x="0" y="0"/>
                </a:moveTo>
                <a:lnTo>
                  <a:pt x="12796374" y="0"/>
                </a:lnTo>
                <a:lnTo>
                  <a:pt x="12796374" y="991269"/>
                </a:lnTo>
                <a:lnTo>
                  <a:pt x="0" y="991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166399" y="3153952"/>
            <a:ext cx="68732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5149405" y="4878320"/>
            <a:ext cx="1575882" cy="1568622"/>
          </a:xfrm>
          <a:custGeom>
            <a:avLst/>
            <a:gdLst/>
            <a:ahLst/>
            <a:cxnLst/>
            <a:rect l="l" t="t" r="r" b="b"/>
            <a:pathLst>
              <a:path w="1575882" h="1568622">
                <a:moveTo>
                  <a:pt x="0" y="0"/>
                </a:moveTo>
                <a:lnTo>
                  <a:pt x="1575882" y="0"/>
                </a:lnTo>
                <a:lnTo>
                  <a:pt x="1575882" y="1568623"/>
                </a:lnTo>
                <a:lnTo>
                  <a:pt x="0" y="15686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66399" y="5303613"/>
            <a:ext cx="15955203" cy="1657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Navigation fluide et logique entre les écrans</a:t>
            </a:r>
          </a:p>
          <a:p>
            <a:pPr marL="604519" lvl="1" indent="-302260" algn="just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Respect d</a:t>
            </a: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es principes d’ergonomie et de cohérence visuelle</a:t>
            </a:r>
          </a:p>
          <a:p>
            <a:pPr marL="604519" lvl="1" indent="-302260" algn="just">
              <a:lnSpc>
                <a:spcPts val="4479"/>
              </a:lnSpc>
              <a:buFont typeface="Arial"/>
              <a:buChar char="•"/>
            </a:pP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Validation des maquettes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66399" y="3359077"/>
            <a:ext cx="13983006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Conception des Interfaces avec Figma</a:t>
            </a:r>
          </a:p>
        </p:txBody>
      </p:sp>
      <p:sp>
        <p:nvSpPr>
          <p:cNvPr id="7" name="Freeform 7"/>
          <p:cNvSpPr/>
          <p:nvPr/>
        </p:nvSpPr>
        <p:spPr>
          <a:xfrm>
            <a:off x="14320741" y="7383271"/>
            <a:ext cx="2938559" cy="1584135"/>
          </a:xfrm>
          <a:custGeom>
            <a:avLst/>
            <a:gdLst/>
            <a:ahLst/>
            <a:cxnLst/>
            <a:rect l="l" t="t" r="r" b="b"/>
            <a:pathLst>
              <a:path w="2938559" h="1584135">
                <a:moveTo>
                  <a:pt x="0" y="0"/>
                </a:moveTo>
                <a:lnTo>
                  <a:pt x="2938559" y="0"/>
                </a:lnTo>
                <a:lnTo>
                  <a:pt x="2938559" y="1584136"/>
                </a:lnTo>
                <a:lnTo>
                  <a:pt x="0" y="15841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45813" y="497086"/>
            <a:ext cx="12796374" cy="991268"/>
          </a:xfrm>
          <a:custGeom>
            <a:avLst/>
            <a:gdLst/>
            <a:ahLst/>
            <a:cxnLst/>
            <a:rect l="l" t="t" r="r" b="b"/>
            <a:pathLst>
              <a:path w="12796374" h="991268">
                <a:moveTo>
                  <a:pt x="0" y="0"/>
                </a:moveTo>
                <a:lnTo>
                  <a:pt x="12796374" y="0"/>
                </a:lnTo>
                <a:lnTo>
                  <a:pt x="12796374" y="991269"/>
                </a:lnTo>
                <a:lnTo>
                  <a:pt x="0" y="991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558180" y="2774371"/>
            <a:ext cx="9171640" cy="5755204"/>
          </a:xfrm>
          <a:custGeom>
            <a:avLst/>
            <a:gdLst/>
            <a:ahLst/>
            <a:cxnLst/>
            <a:rect l="l" t="t" r="r" b="b"/>
            <a:pathLst>
              <a:path w="9171640" h="5755204">
                <a:moveTo>
                  <a:pt x="0" y="0"/>
                </a:moveTo>
                <a:lnTo>
                  <a:pt x="9171640" y="0"/>
                </a:lnTo>
                <a:lnTo>
                  <a:pt x="9171640" y="5755204"/>
                </a:lnTo>
                <a:lnTo>
                  <a:pt x="0" y="57552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13671125" y="10156190"/>
            <a:ext cx="345047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39"/>
              </a:lnSpc>
              <a:spcBef>
                <a:spcPct val="0"/>
              </a:spcBef>
            </a:pPr>
            <a:r>
              <a:rPr lang="en-US" sz="1599" spc="159">
                <a:solidFill>
                  <a:srgbClr val="000000">
                    <a:alpha val="49804"/>
                  </a:srgbClr>
                </a:solidFill>
                <a:latin typeface="Open Sauce"/>
                <a:ea typeface="Open Sauce"/>
                <a:cs typeface="Open Sauce"/>
                <a:sym typeface="Open Sauce"/>
              </a:rPr>
              <a:t>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638411" y="8656416"/>
            <a:ext cx="7048721" cy="3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Figure 1:</a:t>
            </a:r>
            <a:r>
              <a:rPr lang="en-US" sz="21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I</a:t>
            </a:r>
            <a:r>
              <a:rPr lang="en-US" sz="2100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nterface de Connexion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38200"/>
            <a:ext cx="10528713" cy="2338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1"/>
              </a:lnSpc>
            </a:pPr>
            <a:r>
              <a:rPr lang="en-US" sz="13658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Introduction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671125" y="9142095"/>
            <a:ext cx="345047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39"/>
              </a:lnSpc>
              <a:spcBef>
                <a:spcPct val="0"/>
              </a:spcBef>
            </a:pPr>
            <a:r>
              <a:rPr lang="en-US" sz="1599" spc="159">
                <a:solidFill>
                  <a:srgbClr val="000000">
                    <a:alpha val="49804"/>
                  </a:srgbClr>
                </a:solidFill>
                <a:latin typeface="Open Sauce"/>
                <a:ea typeface="Open Sauce"/>
                <a:cs typeface="Open Sauce"/>
                <a:sym typeface="Open Sauce"/>
              </a:rPr>
              <a:t>3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1066800"/>
            <a:ext cx="687324" cy="0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45813" y="497086"/>
            <a:ext cx="12796374" cy="991268"/>
          </a:xfrm>
          <a:custGeom>
            <a:avLst/>
            <a:gdLst/>
            <a:ahLst/>
            <a:cxnLst/>
            <a:rect l="l" t="t" r="r" b="b"/>
            <a:pathLst>
              <a:path w="12796374" h="991268">
                <a:moveTo>
                  <a:pt x="0" y="0"/>
                </a:moveTo>
                <a:lnTo>
                  <a:pt x="12796374" y="0"/>
                </a:lnTo>
                <a:lnTo>
                  <a:pt x="12796374" y="991269"/>
                </a:lnTo>
                <a:lnTo>
                  <a:pt x="0" y="991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747153" y="2651202"/>
            <a:ext cx="8809412" cy="5814212"/>
          </a:xfrm>
          <a:custGeom>
            <a:avLst/>
            <a:gdLst/>
            <a:ahLst/>
            <a:cxnLst/>
            <a:rect l="l" t="t" r="r" b="b"/>
            <a:pathLst>
              <a:path w="8809412" h="5814212">
                <a:moveTo>
                  <a:pt x="0" y="0"/>
                </a:moveTo>
                <a:lnTo>
                  <a:pt x="8809412" y="0"/>
                </a:lnTo>
                <a:lnTo>
                  <a:pt x="8809412" y="5814212"/>
                </a:lnTo>
                <a:lnTo>
                  <a:pt x="0" y="58142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13671125" y="10156190"/>
            <a:ext cx="345047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39"/>
              </a:lnSpc>
              <a:spcBef>
                <a:spcPct val="0"/>
              </a:spcBef>
            </a:pPr>
            <a:r>
              <a:rPr lang="en-US" sz="1599" spc="159">
                <a:solidFill>
                  <a:srgbClr val="000000">
                    <a:alpha val="49804"/>
                  </a:srgbClr>
                </a:solidFill>
                <a:latin typeface="Open Sauce"/>
                <a:ea typeface="Open Sauce"/>
                <a:cs typeface="Open Sauce"/>
                <a:sym typeface="Open Sauce"/>
              </a:rPr>
              <a:t>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45166" y="8745563"/>
            <a:ext cx="8013386" cy="3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Figure 2:</a:t>
            </a:r>
            <a:r>
              <a:rPr lang="en-US" sz="21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I</a:t>
            </a:r>
            <a:r>
              <a:rPr lang="en-US" sz="2100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nterface de la Phase 1 - Informations Personnelles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45813" y="497086"/>
            <a:ext cx="12796374" cy="991268"/>
          </a:xfrm>
          <a:custGeom>
            <a:avLst/>
            <a:gdLst/>
            <a:ahLst/>
            <a:cxnLst/>
            <a:rect l="l" t="t" r="r" b="b"/>
            <a:pathLst>
              <a:path w="12796374" h="991268">
                <a:moveTo>
                  <a:pt x="0" y="0"/>
                </a:moveTo>
                <a:lnTo>
                  <a:pt x="12796374" y="0"/>
                </a:lnTo>
                <a:lnTo>
                  <a:pt x="12796374" y="991269"/>
                </a:lnTo>
                <a:lnTo>
                  <a:pt x="0" y="991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785222" y="2747077"/>
            <a:ext cx="8717556" cy="5829866"/>
          </a:xfrm>
          <a:custGeom>
            <a:avLst/>
            <a:gdLst/>
            <a:ahLst/>
            <a:cxnLst/>
            <a:rect l="l" t="t" r="r" b="b"/>
            <a:pathLst>
              <a:path w="8717556" h="5829866">
                <a:moveTo>
                  <a:pt x="0" y="0"/>
                </a:moveTo>
                <a:lnTo>
                  <a:pt x="8717556" y="0"/>
                </a:lnTo>
                <a:lnTo>
                  <a:pt x="8717556" y="5829866"/>
                </a:lnTo>
                <a:lnTo>
                  <a:pt x="0" y="58298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13671125" y="10156190"/>
            <a:ext cx="345047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39"/>
              </a:lnSpc>
              <a:spcBef>
                <a:spcPct val="0"/>
              </a:spcBef>
            </a:pPr>
            <a:r>
              <a:rPr lang="en-US" sz="1599" spc="159">
                <a:solidFill>
                  <a:srgbClr val="000000">
                    <a:alpha val="49804"/>
                  </a:srgbClr>
                </a:solidFill>
                <a:latin typeface="Open Sauce"/>
                <a:ea typeface="Open Sauce"/>
                <a:cs typeface="Open Sauce"/>
                <a:sym typeface="Open Sauce"/>
              </a:rPr>
              <a:t>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647936" y="8898255"/>
            <a:ext cx="7048721" cy="3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Figure 3:</a:t>
            </a:r>
            <a:r>
              <a:rPr lang="en-US" sz="21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I</a:t>
            </a:r>
            <a:r>
              <a:rPr lang="en-US" sz="2100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nterface de la Phase 2 - Documents Exigés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45813" y="497086"/>
            <a:ext cx="12796374" cy="991268"/>
          </a:xfrm>
          <a:custGeom>
            <a:avLst/>
            <a:gdLst/>
            <a:ahLst/>
            <a:cxnLst/>
            <a:rect l="l" t="t" r="r" b="b"/>
            <a:pathLst>
              <a:path w="12796374" h="991268">
                <a:moveTo>
                  <a:pt x="0" y="0"/>
                </a:moveTo>
                <a:lnTo>
                  <a:pt x="12796374" y="0"/>
                </a:lnTo>
                <a:lnTo>
                  <a:pt x="12796374" y="991269"/>
                </a:lnTo>
                <a:lnTo>
                  <a:pt x="0" y="991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765677" y="2465245"/>
            <a:ext cx="8756645" cy="5823169"/>
          </a:xfrm>
          <a:custGeom>
            <a:avLst/>
            <a:gdLst/>
            <a:ahLst/>
            <a:cxnLst/>
            <a:rect l="l" t="t" r="r" b="b"/>
            <a:pathLst>
              <a:path w="8756645" h="5823169">
                <a:moveTo>
                  <a:pt x="0" y="0"/>
                </a:moveTo>
                <a:lnTo>
                  <a:pt x="8756646" y="0"/>
                </a:lnTo>
                <a:lnTo>
                  <a:pt x="8756646" y="5823169"/>
                </a:lnTo>
                <a:lnTo>
                  <a:pt x="0" y="58231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13671125" y="10156190"/>
            <a:ext cx="345047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39"/>
              </a:lnSpc>
              <a:spcBef>
                <a:spcPct val="0"/>
              </a:spcBef>
            </a:pPr>
            <a:r>
              <a:rPr lang="en-US" sz="1599" spc="159">
                <a:solidFill>
                  <a:srgbClr val="000000">
                    <a:alpha val="49804"/>
                  </a:srgbClr>
                </a:solidFill>
                <a:latin typeface="Open Sauce"/>
                <a:ea typeface="Open Sauce"/>
                <a:cs typeface="Open Sauce"/>
                <a:sym typeface="Open Sauce"/>
              </a:rPr>
              <a:t>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18257" y="8621583"/>
            <a:ext cx="8051486" cy="3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Figure 4:</a:t>
            </a:r>
            <a:r>
              <a:rPr lang="en-US" sz="21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I</a:t>
            </a:r>
            <a:r>
              <a:rPr lang="en-US" sz="2100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nterface de la Phase 3 - Suivi du Dossier / Virement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45813" y="497086"/>
            <a:ext cx="12796374" cy="991268"/>
          </a:xfrm>
          <a:custGeom>
            <a:avLst/>
            <a:gdLst/>
            <a:ahLst/>
            <a:cxnLst/>
            <a:rect l="l" t="t" r="r" b="b"/>
            <a:pathLst>
              <a:path w="12796374" h="991268">
                <a:moveTo>
                  <a:pt x="0" y="0"/>
                </a:moveTo>
                <a:lnTo>
                  <a:pt x="12796374" y="0"/>
                </a:lnTo>
                <a:lnTo>
                  <a:pt x="12796374" y="991269"/>
                </a:lnTo>
                <a:lnTo>
                  <a:pt x="0" y="991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004701" y="2500181"/>
            <a:ext cx="8278598" cy="5908849"/>
          </a:xfrm>
          <a:custGeom>
            <a:avLst/>
            <a:gdLst/>
            <a:ahLst/>
            <a:cxnLst/>
            <a:rect l="l" t="t" r="r" b="b"/>
            <a:pathLst>
              <a:path w="8278598" h="5908849">
                <a:moveTo>
                  <a:pt x="0" y="0"/>
                </a:moveTo>
                <a:lnTo>
                  <a:pt x="8278598" y="0"/>
                </a:lnTo>
                <a:lnTo>
                  <a:pt x="8278598" y="5908849"/>
                </a:lnTo>
                <a:lnTo>
                  <a:pt x="0" y="59088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13671125" y="10156190"/>
            <a:ext cx="345047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39"/>
              </a:lnSpc>
              <a:spcBef>
                <a:spcPct val="0"/>
              </a:spcBef>
            </a:pPr>
            <a:r>
              <a:rPr lang="en-US" sz="1599" spc="159">
                <a:solidFill>
                  <a:srgbClr val="000000">
                    <a:alpha val="49804"/>
                  </a:srgbClr>
                </a:solidFill>
                <a:latin typeface="Open Sauce"/>
                <a:ea typeface="Open Sauce"/>
                <a:cs typeface="Open Sauce"/>
                <a:sym typeface="Open Sauce"/>
              </a:rPr>
              <a:t>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705086" y="8656416"/>
            <a:ext cx="7048721" cy="3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Figure 5:</a:t>
            </a:r>
            <a:r>
              <a:rPr lang="en-US" sz="21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Sidebar</a:t>
            </a:r>
            <a:r>
              <a:rPr lang="en-US" sz="2100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- Espace Utilisateur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45813" y="497086"/>
            <a:ext cx="12796374" cy="991268"/>
          </a:xfrm>
          <a:custGeom>
            <a:avLst/>
            <a:gdLst/>
            <a:ahLst/>
            <a:cxnLst/>
            <a:rect l="l" t="t" r="r" b="b"/>
            <a:pathLst>
              <a:path w="12796374" h="991268">
                <a:moveTo>
                  <a:pt x="0" y="0"/>
                </a:moveTo>
                <a:lnTo>
                  <a:pt x="12796374" y="0"/>
                </a:lnTo>
                <a:lnTo>
                  <a:pt x="12796374" y="991269"/>
                </a:lnTo>
                <a:lnTo>
                  <a:pt x="0" y="991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027499" y="2703274"/>
            <a:ext cx="8233002" cy="5917470"/>
          </a:xfrm>
          <a:custGeom>
            <a:avLst/>
            <a:gdLst/>
            <a:ahLst/>
            <a:cxnLst/>
            <a:rect l="l" t="t" r="r" b="b"/>
            <a:pathLst>
              <a:path w="8233002" h="5917470">
                <a:moveTo>
                  <a:pt x="0" y="0"/>
                </a:moveTo>
                <a:lnTo>
                  <a:pt x="8233002" y="0"/>
                </a:lnTo>
                <a:lnTo>
                  <a:pt x="8233002" y="5917471"/>
                </a:lnTo>
                <a:lnTo>
                  <a:pt x="0" y="59174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13671125" y="10156190"/>
            <a:ext cx="345047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39"/>
              </a:lnSpc>
              <a:spcBef>
                <a:spcPct val="0"/>
              </a:spcBef>
            </a:pPr>
            <a:r>
              <a:rPr lang="en-US" sz="1599" spc="159">
                <a:solidFill>
                  <a:srgbClr val="000000">
                    <a:alpha val="49804"/>
                  </a:srgbClr>
                </a:solidFill>
                <a:latin typeface="Open Sauce"/>
                <a:ea typeface="Open Sauce"/>
                <a:cs typeface="Open Sauce"/>
                <a:sym typeface="Open Sauce"/>
              </a:rPr>
              <a:t>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634764" y="9111615"/>
            <a:ext cx="9427857" cy="3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Figure 6:</a:t>
            </a:r>
            <a:r>
              <a:rPr lang="en-US" sz="21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Interfac</a:t>
            </a:r>
            <a:r>
              <a:rPr lang="en-US" sz="2100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 de la Liste des Vacataires - Espace Administrateur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45813" y="497086"/>
            <a:ext cx="12796374" cy="991268"/>
          </a:xfrm>
          <a:custGeom>
            <a:avLst/>
            <a:gdLst/>
            <a:ahLst/>
            <a:cxnLst/>
            <a:rect l="l" t="t" r="r" b="b"/>
            <a:pathLst>
              <a:path w="12796374" h="991268">
                <a:moveTo>
                  <a:pt x="0" y="0"/>
                </a:moveTo>
                <a:lnTo>
                  <a:pt x="12796374" y="0"/>
                </a:lnTo>
                <a:lnTo>
                  <a:pt x="12796374" y="991269"/>
                </a:lnTo>
                <a:lnTo>
                  <a:pt x="0" y="991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992009" y="2763762"/>
            <a:ext cx="8303981" cy="5900197"/>
          </a:xfrm>
          <a:custGeom>
            <a:avLst/>
            <a:gdLst/>
            <a:ahLst/>
            <a:cxnLst/>
            <a:rect l="l" t="t" r="r" b="b"/>
            <a:pathLst>
              <a:path w="8303981" h="5900197">
                <a:moveTo>
                  <a:pt x="0" y="0"/>
                </a:moveTo>
                <a:lnTo>
                  <a:pt x="8303982" y="0"/>
                </a:lnTo>
                <a:lnTo>
                  <a:pt x="8303982" y="5900197"/>
                </a:lnTo>
                <a:lnTo>
                  <a:pt x="0" y="59001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4" name="TextBox 4"/>
          <p:cNvSpPr txBox="1"/>
          <p:nvPr/>
        </p:nvSpPr>
        <p:spPr>
          <a:xfrm>
            <a:off x="13671125" y="10156190"/>
            <a:ext cx="345047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39"/>
              </a:lnSpc>
              <a:spcBef>
                <a:spcPct val="0"/>
              </a:spcBef>
            </a:pPr>
            <a:r>
              <a:rPr lang="en-US" sz="1599" spc="159">
                <a:solidFill>
                  <a:srgbClr val="000000">
                    <a:alpha val="49804"/>
                  </a:srgbClr>
                </a:solidFill>
                <a:latin typeface="Open Sauce"/>
                <a:ea typeface="Open Sauce"/>
                <a:cs typeface="Open Sauce"/>
                <a:sym typeface="Open Sauce"/>
              </a:rPr>
              <a:t>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634764" y="9111615"/>
            <a:ext cx="9427857" cy="3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60"/>
              </a:lnSpc>
              <a:spcBef>
                <a:spcPct val="0"/>
              </a:spcBef>
            </a:pPr>
            <a:r>
              <a:rPr lang="en-US" sz="2100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Figure 7:</a:t>
            </a:r>
            <a:r>
              <a:rPr lang="en-US" sz="2100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Interfac</a:t>
            </a:r>
            <a:r>
              <a:rPr lang="en-US" sz="2100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 d’etude de dossier vacataire - Espace Administrateur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45813" y="497086"/>
            <a:ext cx="12796374" cy="991268"/>
          </a:xfrm>
          <a:custGeom>
            <a:avLst/>
            <a:gdLst/>
            <a:ahLst/>
            <a:cxnLst/>
            <a:rect l="l" t="t" r="r" b="b"/>
            <a:pathLst>
              <a:path w="12796374" h="991268">
                <a:moveTo>
                  <a:pt x="0" y="0"/>
                </a:moveTo>
                <a:lnTo>
                  <a:pt x="12796374" y="0"/>
                </a:lnTo>
                <a:lnTo>
                  <a:pt x="12796374" y="991269"/>
                </a:lnTo>
                <a:lnTo>
                  <a:pt x="0" y="991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166399" y="2841615"/>
            <a:ext cx="68732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166399" y="4482475"/>
            <a:ext cx="15955203" cy="39058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279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Espa</a:t>
            </a:r>
            <a:r>
              <a:rPr lang="en-US" sz="2799" b="1" u="none" strike="noStrik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ce vacataire :</a:t>
            </a:r>
          </a:p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Première connexion : Utilisation du nom d’utilisateur et mot de passe fournis par l’université.</a:t>
            </a:r>
          </a:p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 b="1" i="1" u="none" strike="noStrike">
                <a:solidFill>
                  <a:srgbClr val="000000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Phase 1 :</a:t>
            </a: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Saisie des informations personnelles (nom, CIN, date de naissance).</a:t>
            </a:r>
          </a:p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 b="1" i="1" u="none" strike="noStrike">
                <a:solidFill>
                  <a:srgbClr val="000000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Phase 2 :</a:t>
            </a: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Téléversement des documents (photo, CV, diplôme, attestation).</a:t>
            </a:r>
          </a:p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 b="1" i="1" u="none" strike="noStrike">
                <a:solidFill>
                  <a:srgbClr val="000000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Phase 3 :</a:t>
            </a: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Suivi de l’état avec barre de progression.</a:t>
            </a:r>
          </a:p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Gestion du mot de passe.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66399" y="3046740"/>
            <a:ext cx="17902915" cy="103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40"/>
              </a:lnSpc>
            </a:pPr>
            <a:r>
              <a:rPr lang="en-US" sz="61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Développement de l’Espace Vacataire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45813" y="497086"/>
            <a:ext cx="12796374" cy="991268"/>
          </a:xfrm>
          <a:custGeom>
            <a:avLst/>
            <a:gdLst/>
            <a:ahLst/>
            <a:cxnLst/>
            <a:rect l="l" t="t" r="r" b="b"/>
            <a:pathLst>
              <a:path w="12796374" h="991268">
                <a:moveTo>
                  <a:pt x="0" y="0"/>
                </a:moveTo>
                <a:lnTo>
                  <a:pt x="12796374" y="0"/>
                </a:lnTo>
                <a:lnTo>
                  <a:pt x="12796374" y="991269"/>
                </a:lnTo>
                <a:lnTo>
                  <a:pt x="0" y="991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166399" y="2277973"/>
            <a:ext cx="68732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0300135" y="2467108"/>
            <a:ext cx="7117427" cy="7385138"/>
          </a:xfrm>
          <a:custGeom>
            <a:avLst/>
            <a:gdLst/>
            <a:ahLst/>
            <a:cxnLst/>
            <a:rect l="l" t="t" r="r" b="b"/>
            <a:pathLst>
              <a:path w="7117427" h="7385138">
                <a:moveTo>
                  <a:pt x="0" y="0"/>
                </a:moveTo>
                <a:lnTo>
                  <a:pt x="7117427" y="0"/>
                </a:lnTo>
                <a:lnTo>
                  <a:pt x="7117427" y="7385138"/>
                </a:lnTo>
                <a:lnTo>
                  <a:pt x="0" y="73851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66399" y="4113143"/>
            <a:ext cx="15955203" cy="2954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4479"/>
              </a:lnSpc>
            </a:pPr>
            <a:r>
              <a:rPr lang="en-US" sz="279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Conditions</a:t>
            </a:r>
            <a:r>
              <a:rPr lang="en-US" sz="2799" b="1" u="none" strike="noStrik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du dossier / virement :</a:t>
            </a:r>
          </a:p>
          <a:p>
            <a:pPr marL="431804" lvl="1" indent="-215902" algn="just">
              <a:lnSpc>
                <a:spcPts val="3200"/>
              </a:lnSpc>
              <a:buFont typeface="Arial"/>
              <a:buChar char="•"/>
            </a:pPr>
            <a:r>
              <a:rPr lang="en-US" sz="2000" i="1" u="none" strike="noStrike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En attente :</a:t>
            </a:r>
            <a:r>
              <a:rPr lang="en-US" sz="2000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Dossier non soumis (Phase 1 ou 2 incomplète).</a:t>
            </a:r>
          </a:p>
          <a:p>
            <a:pPr marL="431804" lvl="1" indent="-215902" algn="just">
              <a:lnSpc>
                <a:spcPts val="3200"/>
              </a:lnSpc>
              <a:buFont typeface="Arial"/>
              <a:buChar char="•"/>
            </a:pPr>
            <a:r>
              <a:rPr lang="en-US" sz="2000" i="1" u="none" strike="noStrike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En cours :</a:t>
            </a:r>
            <a:r>
              <a:rPr lang="en-US" sz="2000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Dossier soumis, en attente de validation.</a:t>
            </a:r>
          </a:p>
          <a:p>
            <a:pPr marL="431804" lvl="1" indent="-215902" algn="just">
              <a:lnSpc>
                <a:spcPts val="3200"/>
              </a:lnSpc>
              <a:buFont typeface="Arial"/>
              <a:buChar char="•"/>
            </a:pPr>
            <a:r>
              <a:rPr lang="en-US" sz="2000" i="1" u="none" strike="noStrike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Validé :</a:t>
            </a:r>
            <a:r>
              <a:rPr lang="en-US" sz="2000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Dossier approuvé, modifications bloquées.</a:t>
            </a:r>
          </a:p>
          <a:p>
            <a:pPr marL="431804" lvl="1" indent="-215902" algn="just">
              <a:lnSpc>
                <a:spcPts val="3200"/>
              </a:lnSpc>
              <a:buFont typeface="Arial"/>
              <a:buChar char="•"/>
            </a:pPr>
            <a:r>
              <a:rPr lang="en-US" sz="2000" i="1" u="none" strike="noStrike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Refusé : </a:t>
            </a:r>
            <a:r>
              <a:rPr lang="en-US" sz="2000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Dossier rejeté, raison affichée, resoumission autorisée.</a:t>
            </a:r>
          </a:p>
          <a:p>
            <a:pPr marL="431804" lvl="1" indent="-215902" algn="just">
              <a:lnSpc>
                <a:spcPts val="3200"/>
              </a:lnSpc>
              <a:buFont typeface="Arial"/>
              <a:buChar char="•"/>
            </a:pPr>
            <a:r>
              <a:rPr lang="en-US" sz="2000" i="1" u="none" strike="noStrike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Effectué :</a:t>
            </a:r>
            <a:r>
              <a:rPr lang="en-US" sz="2000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Virement effectué, accès en lecture seule.</a:t>
            </a:r>
          </a:p>
          <a:p>
            <a:pPr marL="431804" lvl="1" indent="-215902" algn="just">
              <a:lnSpc>
                <a:spcPts val="3200"/>
              </a:lnSpc>
              <a:buFont typeface="Arial"/>
              <a:buChar char="•"/>
            </a:pPr>
            <a:r>
              <a:rPr lang="en-US" sz="2000" i="1" u="none" strike="noStrike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Délai dépassé : </a:t>
            </a:r>
            <a:r>
              <a:rPr lang="en-US" sz="2000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Modifications bloquées après la date limite.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66399" y="2483098"/>
            <a:ext cx="17902915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60"/>
              </a:lnSpc>
            </a:pPr>
            <a:r>
              <a:rPr lang="en-US" sz="59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Développement de l’Espace Vacataire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45813" y="497086"/>
            <a:ext cx="12796374" cy="991268"/>
          </a:xfrm>
          <a:custGeom>
            <a:avLst/>
            <a:gdLst/>
            <a:ahLst/>
            <a:cxnLst/>
            <a:rect l="l" t="t" r="r" b="b"/>
            <a:pathLst>
              <a:path w="12796374" h="991268">
                <a:moveTo>
                  <a:pt x="0" y="0"/>
                </a:moveTo>
                <a:lnTo>
                  <a:pt x="12796374" y="0"/>
                </a:lnTo>
                <a:lnTo>
                  <a:pt x="12796374" y="991269"/>
                </a:lnTo>
                <a:lnTo>
                  <a:pt x="0" y="991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166399" y="3153952"/>
            <a:ext cx="68732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166399" y="5310188"/>
            <a:ext cx="15955203" cy="2781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sz="279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Espa</a:t>
            </a:r>
            <a:r>
              <a:rPr lang="en-US" sz="2799" b="1" u="none" strike="noStrik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ce admin:</a:t>
            </a:r>
          </a:p>
          <a:p>
            <a:pPr marL="604519" lvl="1" indent="-302260" algn="just">
              <a:lnSpc>
                <a:spcPts val="4479"/>
              </a:lnSpc>
              <a:buFont typeface="Arial"/>
              <a:buChar char="•"/>
            </a:pP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Liste des vacataires: recherche, pagination.</a:t>
            </a:r>
          </a:p>
          <a:p>
            <a:pPr marL="604519" lvl="1" indent="-302260" algn="just">
              <a:lnSpc>
                <a:spcPts val="4479"/>
              </a:lnSpc>
              <a:buFont typeface="Arial"/>
              <a:buChar char="•"/>
            </a:pP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Étude des dossiers: validation/refus avec raison.</a:t>
            </a:r>
          </a:p>
          <a:p>
            <a:pPr marL="604519" lvl="1" indent="-302260" algn="just">
              <a:lnSpc>
                <a:spcPts val="4479"/>
              </a:lnSpc>
              <a:buFont typeface="Arial"/>
              <a:buChar char="•"/>
            </a:pP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Gestion des virements : Bouton "</a:t>
            </a:r>
            <a:r>
              <a:rPr lang="en-US" sz="2799" i="1" u="none" strike="noStrike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Effectuer Virement</a:t>
            </a: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".</a:t>
            </a:r>
          </a:p>
          <a:p>
            <a:pPr algn="just">
              <a:lnSpc>
                <a:spcPts val="4479"/>
              </a:lnSpc>
            </a:pPr>
            <a:endParaRPr lang="en-US" sz="2799" u="none" strike="noStrike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66399" y="3359077"/>
            <a:ext cx="17902915" cy="103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40"/>
              </a:lnSpc>
            </a:pPr>
            <a:r>
              <a:rPr lang="en-US" sz="61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Développement de l’Espace Administrateur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45813" y="497086"/>
            <a:ext cx="12796374" cy="991268"/>
          </a:xfrm>
          <a:custGeom>
            <a:avLst/>
            <a:gdLst/>
            <a:ahLst/>
            <a:cxnLst/>
            <a:rect l="l" t="t" r="r" b="b"/>
            <a:pathLst>
              <a:path w="12796374" h="991268">
                <a:moveTo>
                  <a:pt x="0" y="0"/>
                </a:moveTo>
                <a:lnTo>
                  <a:pt x="12796374" y="0"/>
                </a:lnTo>
                <a:lnTo>
                  <a:pt x="12796374" y="991269"/>
                </a:lnTo>
                <a:lnTo>
                  <a:pt x="0" y="991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166399" y="3153952"/>
            <a:ext cx="68732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166399" y="5029200"/>
            <a:ext cx="15955203" cy="3343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Configuration des délais (</a:t>
            </a:r>
            <a:r>
              <a:rPr lang="en-US" sz="2799" u="sng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super admin uniquement</a:t>
            </a: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).</a:t>
            </a:r>
          </a:p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Gestion des administrat</a:t>
            </a:r>
            <a:r>
              <a:rPr lang="en-US" sz="2799" b="1" u="none" strike="noStrik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eurs :</a:t>
            </a:r>
          </a:p>
          <a:p>
            <a:pPr marL="1209039" lvl="2" indent="-403013" algn="l">
              <a:lnSpc>
                <a:spcPts val="4479"/>
              </a:lnSpc>
              <a:buFont typeface="Arial"/>
              <a:buChar char="⚬"/>
            </a:pP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Ajout, suspension, suppression (</a:t>
            </a:r>
            <a:r>
              <a:rPr lang="en-US" sz="2799" u="sng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super admin uniquement</a:t>
            </a: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).</a:t>
            </a:r>
          </a:p>
          <a:p>
            <a:pPr marL="1209039" lvl="2" indent="-403013" algn="l">
              <a:lnSpc>
                <a:spcPts val="4479"/>
              </a:lnSpc>
              <a:buFont typeface="Arial"/>
              <a:buChar char="⚬"/>
            </a:pP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Génération d’un nom d’utilisateur et mot de passe pour les nouveaux admins/comptables, envoyés par e-mail.</a:t>
            </a:r>
          </a:p>
          <a:p>
            <a:pPr algn="l">
              <a:lnSpc>
                <a:spcPts val="4479"/>
              </a:lnSpc>
            </a:pPr>
            <a:endParaRPr lang="en-US" sz="2799" u="none" strike="noStrike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66399" y="3359077"/>
            <a:ext cx="17902915" cy="1035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40"/>
              </a:lnSpc>
            </a:pPr>
            <a:r>
              <a:rPr lang="en-US" sz="6100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Développement de l’Espace Administrateur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105690" y="3613588"/>
            <a:ext cx="12747115" cy="42494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69" lvl="1" indent="-248284" algn="just">
              <a:lnSpc>
                <a:spcPts val="5749"/>
              </a:lnSpc>
              <a:buAutoNum type="arabicPeriod"/>
            </a:pPr>
            <a:r>
              <a:rPr lang="en-US" sz="2299" u="none" strike="noStrike" spc="22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CONTEXTE ET OBJECTIFS DU PROJET</a:t>
            </a:r>
          </a:p>
          <a:p>
            <a:pPr marL="496569" lvl="1" indent="-248284" algn="just">
              <a:lnSpc>
                <a:spcPts val="5749"/>
              </a:lnSpc>
              <a:buAutoNum type="arabicPeriod"/>
            </a:pPr>
            <a:r>
              <a:rPr lang="en-US" sz="2299" u="none" strike="noStrike" spc="22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MÉTHODOLOGIE ET CONCEPTION DES DONNÉES</a:t>
            </a:r>
          </a:p>
          <a:p>
            <a:pPr marL="496569" lvl="1" indent="-248284" algn="just">
              <a:lnSpc>
                <a:spcPts val="5749"/>
              </a:lnSpc>
              <a:buAutoNum type="arabicPeriod"/>
            </a:pPr>
            <a:r>
              <a:rPr lang="en-US" sz="2299" u="none" strike="noStrike" spc="22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CONCEPTION DES INTERFACES AVEC FIGMA</a:t>
            </a:r>
          </a:p>
          <a:p>
            <a:pPr marL="496569" lvl="1" indent="-248284" algn="just">
              <a:lnSpc>
                <a:spcPts val="5749"/>
              </a:lnSpc>
              <a:buAutoNum type="arabicPeriod"/>
            </a:pPr>
            <a:r>
              <a:rPr lang="en-US" sz="2299" u="none" strike="noStrike" spc="22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DÉVELOPPEMENT DES ESPACES VACATAIRE / ADMIN</a:t>
            </a:r>
          </a:p>
          <a:p>
            <a:pPr marL="496569" lvl="1" indent="-248284" algn="just">
              <a:lnSpc>
                <a:spcPts val="5749"/>
              </a:lnSpc>
              <a:buAutoNum type="arabicPeriod"/>
            </a:pPr>
            <a:r>
              <a:rPr lang="en-US" sz="2299" u="none" strike="noStrike" spc="22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DÉFIS TECHNIQUES</a:t>
            </a:r>
          </a:p>
          <a:p>
            <a:pPr marL="496569" lvl="1" indent="-248284" algn="just">
              <a:lnSpc>
                <a:spcPts val="5749"/>
              </a:lnSpc>
              <a:buAutoNum type="arabicPeriod"/>
            </a:pPr>
            <a:r>
              <a:rPr lang="en-US" sz="2299" u="none" strike="noStrike" spc="22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DÉMO ET 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66399" y="2256122"/>
            <a:ext cx="3822789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Plan</a:t>
            </a:r>
          </a:p>
        </p:txBody>
      </p:sp>
      <p:sp>
        <p:nvSpPr>
          <p:cNvPr id="4" name="AutoShape 4"/>
          <p:cNvSpPr/>
          <p:nvPr/>
        </p:nvSpPr>
        <p:spPr>
          <a:xfrm>
            <a:off x="1166399" y="2050997"/>
            <a:ext cx="68732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2745813" y="497086"/>
            <a:ext cx="12796374" cy="991268"/>
          </a:xfrm>
          <a:custGeom>
            <a:avLst/>
            <a:gdLst/>
            <a:ahLst/>
            <a:cxnLst/>
            <a:rect l="l" t="t" r="r" b="b"/>
            <a:pathLst>
              <a:path w="12796374" h="991268">
                <a:moveTo>
                  <a:pt x="0" y="0"/>
                </a:moveTo>
                <a:lnTo>
                  <a:pt x="12796374" y="0"/>
                </a:lnTo>
                <a:lnTo>
                  <a:pt x="12796374" y="991269"/>
                </a:lnTo>
                <a:lnTo>
                  <a:pt x="0" y="991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66399" y="2543175"/>
            <a:ext cx="68732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2745813" y="497086"/>
            <a:ext cx="12796374" cy="991268"/>
          </a:xfrm>
          <a:custGeom>
            <a:avLst/>
            <a:gdLst/>
            <a:ahLst/>
            <a:cxnLst/>
            <a:rect l="l" t="t" r="r" b="b"/>
            <a:pathLst>
              <a:path w="12796374" h="991268">
                <a:moveTo>
                  <a:pt x="0" y="0"/>
                </a:moveTo>
                <a:lnTo>
                  <a:pt x="12796374" y="0"/>
                </a:lnTo>
                <a:lnTo>
                  <a:pt x="12796374" y="991269"/>
                </a:lnTo>
                <a:lnTo>
                  <a:pt x="0" y="991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986895" y="5773778"/>
            <a:ext cx="2667635" cy="2667635"/>
          </a:xfrm>
          <a:custGeom>
            <a:avLst/>
            <a:gdLst/>
            <a:ahLst/>
            <a:cxnLst/>
            <a:rect l="l" t="t" r="r" b="b"/>
            <a:pathLst>
              <a:path w="2667635" h="2667635">
                <a:moveTo>
                  <a:pt x="0" y="0"/>
                </a:moveTo>
                <a:lnTo>
                  <a:pt x="2667635" y="0"/>
                </a:lnTo>
                <a:lnTo>
                  <a:pt x="2667635" y="2667635"/>
                </a:lnTo>
                <a:lnTo>
                  <a:pt x="0" y="26676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66399" y="5410479"/>
            <a:ext cx="9487831" cy="2781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Extraction manuelle des do</a:t>
            </a: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nnées (chronophage)</a:t>
            </a:r>
          </a:p>
          <a:p>
            <a:pPr marL="604519" lvl="1" indent="-302260" algn="just">
              <a:lnSpc>
                <a:spcPts val="4479"/>
              </a:lnSpc>
              <a:buFont typeface="Arial"/>
              <a:buChar char="•"/>
            </a:pP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Traduction des maquettes Figma en code</a:t>
            </a:r>
          </a:p>
          <a:p>
            <a:pPr marL="604519" lvl="1" indent="-302260" algn="just">
              <a:lnSpc>
                <a:spcPts val="4479"/>
              </a:lnSpc>
              <a:buFont typeface="Arial"/>
              <a:buChar char="•"/>
            </a:pP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Synchronisation des phases (</a:t>
            </a:r>
            <a:r>
              <a:rPr lang="en-US" sz="2799" i="1" u="none" strike="noStrike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SuiviDossier.js</a:t>
            </a: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)</a:t>
            </a:r>
          </a:p>
          <a:p>
            <a:pPr marL="604519" lvl="1" indent="-302260" algn="just">
              <a:lnSpc>
                <a:spcPts val="4479"/>
              </a:lnSpc>
              <a:buFont typeface="Arial"/>
              <a:buChar char="•"/>
            </a:pP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Parsing de Refus_reason (</a:t>
            </a:r>
            <a:r>
              <a:rPr lang="en-US" sz="2799" i="1" u="none" strike="noStrike">
                <a:solidFill>
                  <a:srgbClr val="000000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JSON</a:t>
            </a: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)</a:t>
            </a:r>
          </a:p>
          <a:p>
            <a:pPr marL="604519" lvl="1" indent="-302260" algn="just">
              <a:lnSpc>
                <a:spcPts val="4479"/>
              </a:lnSpc>
              <a:buFont typeface="Arial"/>
              <a:buChar char="•"/>
            </a:pP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Gestion des fichiers uploadés (Multer)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66399" y="2748300"/>
            <a:ext cx="10869128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Défis Techniques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6399" y="4795540"/>
            <a:ext cx="7671178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Défis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38200"/>
            <a:ext cx="10528713" cy="2338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1"/>
              </a:lnSpc>
            </a:pPr>
            <a:r>
              <a:rPr lang="en-US" sz="13658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DEMO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671125" y="9142095"/>
            <a:ext cx="345047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39"/>
              </a:lnSpc>
              <a:spcBef>
                <a:spcPct val="0"/>
              </a:spcBef>
            </a:pPr>
            <a:r>
              <a:rPr lang="en-US" sz="1599" spc="159">
                <a:solidFill>
                  <a:srgbClr val="000000">
                    <a:alpha val="49804"/>
                  </a:srgbClr>
                </a:solidFill>
                <a:latin typeface="Open Sauce"/>
                <a:ea typeface="Open Sauce"/>
                <a:cs typeface="Open Sauce"/>
                <a:sym typeface="Open Sauce"/>
              </a:rPr>
              <a:t>3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1066800"/>
            <a:ext cx="687324" cy="0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38200"/>
            <a:ext cx="10528713" cy="2338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121"/>
              </a:lnSpc>
            </a:pPr>
            <a:r>
              <a:rPr lang="en-US" sz="13658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Conclusion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671125" y="9142095"/>
            <a:ext cx="345047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39"/>
              </a:lnSpc>
              <a:spcBef>
                <a:spcPct val="0"/>
              </a:spcBef>
            </a:pPr>
            <a:r>
              <a:rPr lang="en-US" sz="1599" spc="159">
                <a:solidFill>
                  <a:srgbClr val="000000">
                    <a:alpha val="49804"/>
                  </a:srgbClr>
                </a:solidFill>
                <a:latin typeface="Open Sauce"/>
                <a:ea typeface="Open Sauce"/>
                <a:cs typeface="Open Sauce"/>
                <a:sym typeface="Open Sauce"/>
              </a:rPr>
              <a:t>3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1066800"/>
            <a:ext cx="687324" cy="0"/>
          </a:xfrm>
          <a:prstGeom prst="line">
            <a:avLst/>
          </a:prstGeom>
          <a:ln w="762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56528" y="2265398"/>
            <a:ext cx="20940729" cy="7174505"/>
            <a:chOff x="0" y="0"/>
            <a:chExt cx="1114770" cy="38193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14770" cy="381932"/>
            </a:xfrm>
            <a:custGeom>
              <a:avLst/>
              <a:gdLst/>
              <a:ahLst/>
              <a:cxnLst/>
              <a:rect l="l" t="t" r="r" b="b"/>
              <a:pathLst>
                <a:path w="1114770" h="381932">
                  <a:moveTo>
                    <a:pt x="911570" y="0"/>
                  </a:moveTo>
                  <a:cubicBezTo>
                    <a:pt x="1023794" y="0"/>
                    <a:pt x="1114770" y="85498"/>
                    <a:pt x="1114770" y="190966"/>
                  </a:cubicBezTo>
                  <a:cubicBezTo>
                    <a:pt x="1114770" y="296433"/>
                    <a:pt x="1023794" y="381932"/>
                    <a:pt x="911570" y="381932"/>
                  </a:cubicBezTo>
                  <a:lnTo>
                    <a:pt x="203200" y="381932"/>
                  </a:lnTo>
                  <a:cubicBezTo>
                    <a:pt x="90976" y="381932"/>
                    <a:pt x="0" y="296433"/>
                    <a:pt x="0" y="190966"/>
                  </a:cubicBezTo>
                  <a:cubicBezTo>
                    <a:pt x="0" y="8549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114770" cy="4295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635883" y="4747751"/>
            <a:ext cx="13693992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00"/>
              </a:lnSpc>
            </a:pPr>
            <a:r>
              <a:rPr lang="en-US" sz="6000" spc="3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MERCI POUR VOTRE ATTENTION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01120" y="7295938"/>
            <a:ext cx="11763517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19"/>
              </a:lnSpc>
            </a:pPr>
            <a:r>
              <a:rPr lang="en-US" sz="2299" b="1" spc="22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AMRAOUI HIND - EL HADDAJ AYA - AKJIJ SALMA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01120" y="4170684"/>
            <a:ext cx="11763517" cy="405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59"/>
              </a:lnSpc>
              <a:spcBef>
                <a:spcPct val="0"/>
              </a:spcBef>
            </a:pPr>
            <a:r>
              <a:rPr lang="en-US" sz="2399" spc="23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IAWM</a:t>
            </a:r>
          </a:p>
        </p:txBody>
      </p:sp>
      <p:sp>
        <p:nvSpPr>
          <p:cNvPr id="8" name="Freeform 8"/>
          <p:cNvSpPr/>
          <p:nvPr/>
        </p:nvSpPr>
        <p:spPr>
          <a:xfrm>
            <a:off x="1241061" y="416500"/>
            <a:ext cx="15805879" cy="1224399"/>
          </a:xfrm>
          <a:custGeom>
            <a:avLst/>
            <a:gdLst/>
            <a:ahLst/>
            <a:cxnLst/>
            <a:rect l="l" t="t" r="r" b="b"/>
            <a:pathLst>
              <a:path w="15805879" h="1224399">
                <a:moveTo>
                  <a:pt x="0" y="0"/>
                </a:moveTo>
                <a:lnTo>
                  <a:pt x="15805878" y="0"/>
                </a:lnTo>
                <a:lnTo>
                  <a:pt x="15805878" y="1224400"/>
                </a:lnTo>
                <a:lnTo>
                  <a:pt x="0" y="1224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66399" y="5119390"/>
            <a:ext cx="15955203" cy="1657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447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École Supérieure de Tech</a:t>
            </a:r>
            <a:r>
              <a:rPr lang="en-US" sz="2799" b="1" u="none" strike="noStrik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nologie de Salé :</a:t>
            </a:r>
          </a:p>
          <a:p>
            <a:pPr marL="1209039" lvl="2" indent="-403013" algn="just">
              <a:lnSpc>
                <a:spcPts val="4479"/>
              </a:lnSpc>
              <a:buFont typeface="Arial"/>
              <a:buChar char="⚬"/>
            </a:pP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Institution dédiée à la formation technologique.</a:t>
            </a:r>
          </a:p>
          <a:p>
            <a:pPr marL="1209039" lvl="2" indent="-403013" algn="just">
              <a:lnSpc>
                <a:spcPts val="4479"/>
              </a:lnSpc>
              <a:buFont typeface="Arial"/>
              <a:buChar char="⚬"/>
            </a:pP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Rôle clé des vacataires : enseignants temporaires pour des cours spécialisés.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66399" y="3272175"/>
            <a:ext cx="11186466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Contexte et Problématique</a:t>
            </a:r>
          </a:p>
        </p:txBody>
      </p:sp>
      <p:sp>
        <p:nvSpPr>
          <p:cNvPr id="4" name="AutoShape 4"/>
          <p:cNvSpPr/>
          <p:nvPr/>
        </p:nvSpPr>
        <p:spPr>
          <a:xfrm>
            <a:off x="1166399" y="3067050"/>
            <a:ext cx="68732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2745813" y="497086"/>
            <a:ext cx="12796374" cy="991268"/>
          </a:xfrm>
          <a:custGeom>
            <a:avLst/>
            <a:gdLst/>
            <a:ahLst/>
            <a:cxnLst/>
            <a:rect l="l" t="t" r="r" b="b"/>
            <a:pathLst>
              <a:path w="12796374" h="991268">
                <a:moveTo>
                  <a:pt x="0" y="0"/>
                </a:moveTo>
                <a:lnTo>
                  <a:pt x="12796374" y="0"/>
                </a:lnTo>
                <a:lnTo>
                  <a:pt x="12796374" y="991269"/>
                </a:lnTo>
                <a:lnTo>
                  <a:pt x="0" y="991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166399" y="3038475"/>
            <a:ext cx="68732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2745813" y="497086"/>
            <a:ext cx="12796374" cy="991268"/>
          </a:xfrm>
          <a:custGeom>
            <a:avLst/>
            <a:gdLst/>
            <a:ahLst/>
            <a:cxnLst/>
            <a:rect l="l" t="t" r="r" b="b"/>
            <a:pathLst>
              <a:path w="12796374" h="991268">
                <a:moveTo>
                  <a:pt x="0" y="0"/>
                </a:moveTo>
                <a:lnTo>
                  <a:pt x="12796374" y="0"/>
                </a:lnTo>
                <a:lnTo>
                  <a:pt x="12796374" y="991269"/>
                </a:lnTo>
                <a:lnTo>
                  <a:pt x="0" y="991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976832" y="4328815"/>
            <a:ext cx="1020186" cy="1324201"/>
          </a:xfrm>
          <a:custGeom>
            <a:avLst/>
            <a:gdLst/>
            <a:ahLst/>
            <a:cxnLst/>
            <a:rect l="l" t="t" r="r" b="b"/>
            <a:pathLst>
              <a:path w="1020186" h="1324201">
                <a:moveTo>
                  <a:pt x="0" y="0"/>
                </a:moveTo>
                <a:lnTo>
                  <a:pt x="1020186" y="0"/>
                </a:lnTo>
                <a:lnTo>
                  <a:pt x="1020186" y="1324201"/>
                </a:lnTo>
                <a:lnTo>
                  <a:pt x="0" y="13242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976832" y="7029788"/>
            <a:ext cx="1020186" cy="1476584"/>
          </a:xfrm>
          <a:custGeom>
            <a:avLst/>
            <a:gdLst/>
            <a:ahLst/>
            <a:cxnLst/>
            <a:rect l="l" t="t" r="r" b="b"/>
            <a:pathLst>
              <a:path w="1020186" h="1476584">
                <a:moveTo>
                  <a:pt x="0" y="0"/>
                </a:moveTo>
                <a:lnTo>
                  <a:pt x="1020186" y="0"/>
                </a:lnTo>
                <a:lnTo>
                  <a:pt x="1020186" y="1476584"/>
                </a:lnTo>
                <a:lnTo>
                  <a:pt x="0" y="14765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66399" y="4809828"/>
            <a:ext cx="15955203" cy="2219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447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Problématique :</a:t>
            </a:r>
          </a:p>
          <a:p>
            <a:pPr marL="1209039" lvl="2" indent="-403013" algn="just">
              <a:lnSpc>
                <a:spcPts val="447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Gestion ma</a:t>
            </a: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nuelle des dossiers (papiers, suivi, validation, virements).</a:t>
            </a:r>
          </a:p>
          <a:p>
            <a:pPr marL="1209039" lvl="2" indent="-403013" algn="just">
              <a:lnSpc>
                <a:spcPts val="4479"/>
              </a:lnSpc>
              <a:buFont typeface="Arial"/>
              <a:buChar char="⚬"/>
            </a:pPr>
            <a:r>
              <a:rPr lang="en-US" sz="2799" b="1" i="1" u="none" strike="noStrike">
                <a:solidFill>
                  <a:srgbClr val="000000"/>
                </a:solidFill>
                <a:latin typeface="Open Sauce Bold Italics"/>
                <a:ea typeface="Open Sauce Bold Italics"/>
                <a:cs typeface="Open Sauce Bold Italics"/>
                <a:sym typeface="Open Sauce Bold Italics"/>
              </a:rPr>
              <a:t>Problèmes :</a:t>
            </a: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 lenteur, erreurs, manque de transparence, suivi difficile.</a:t>
            </a:r>
          </a:p>
          <a:p>
            <a:pPr marL="1209039" lvl="2" indent="-403013" algn="just">
              <a:lnSpc>
                <a:spcPts val="4479"/>
              </a:lnSpc>
              <a:buFont typeface="Arial"/>
              <a:buChar char="⚬"/>
            </a:pP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Absence d’accès direct aux données des vacataires.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6399" y="3243600"/>
            <a:ext cx="12297151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Contexte et Problématique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66399" y="5119390"/>
            <a:ext cx="15955203" cy="1657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447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Solution prop</a:t>
            </a:r>
            <a:r>
              <a:rPr lang="en-US" sz="2799" b="1" u="none" strike="noStrike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osée :</a:t>
            </a:r>
          </a:p>
          <a:p>
            <a:pPr marL="1209039" lvl="2" indent="-403013" algn="just">
              <a:lnSpc>
                <a:spcPts val="4479"/>
              </a:lnSpc>
              <a:buFont typeface="Arial"/>
              <a:buChar char="⚬"/>
            </a:pP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Application web pour automatiser et centraliser la gestion.</a:t>
            </a:r>
          </a:p>
          <a:p>
            <a:pPr algn="just">
              <a:lnSpc>
                <a:spcPts val="4479"/>
              </a:lnSpc>
            </a:pPr>
            <a:endParaRPr lang="en-US" sz="2799" u="none" strike="noStrike">
              <a:solidFill>
                <a:srgbClr val="000000"/>
              </a:solidFill>
              <a:latin typeface="Open Sauce"/>
              <a:ea typeface="Open Sauce"/>
              <a:cs typeface="Open Sauce"/>
              <a:sym typeface="Open Sauce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166399" y="3067050"/>
            <a:ext cx="68732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2745813" y="497086"/>
            <a:ext cx="12796374" cy="991268"/>
          </a:xfrm>
          <a:custGeom>
            <a:avLst/>
            <a:gdLst/>
            <a:ahLst/>
            <a:cxnLst/>
            <a:rect l="l" t="t" r="r" b="b"/>
            <a:pathLst>
              <a:path w="12796374" h="991268">
                <a:moveTo>
                  <a:pt x="0" y="0"/>
                </a:moveTo>
                <a:lnTo>
                  <a:pt x="12796374" y="0"/>
                </a:lnTo>
                <a:lnTo>
                  <a:pt x="12796374" y="991269"/>
                </a:lnTo>
                <a:lnTo>
                  <a:pt x="0" y="991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3140" y="6171311"/>
            <a:ext cx="2366447" cy="2366447"/>
          </a:xfrm>
          <a:custGeom>
            <a:avLst/>
            <a:gdLst/>
            <a:ahLst/>
            <a:cxnLst/>
            <a:rect l="l" t="t" r="r" b="b"/>
            <a:pathLst>
              <a:path w="2366447" h="2366447">
                <a:moveTo>
                  <a:pt x="0" y="0"/>
                </a:moveTo>
                <a:lnTo>
                  <a:pt x="2366447" y="0"/>
                </a:lnTo>
                <a:lnTo>
                  <a:pt x="2366447" y="2366447"/>
                </a:lnTo>
                <a:lnTo>
                  <a:pt x="0" y="23664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66399" y="3272175"/>
            <a:ext cx="1063112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Contexte et Problématique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45813" y="497086"/>
            <a:ext cx="12796374" cy="991268"/>
          </a:xfrm>
          <a:custGeom>
            <a:avLst/>
            <a:gdLst/>
            <a:ahLst/>
            <a:cxnLst/>
            <a:rect l="l" t="t" r="r" b="b"/>
            <a:pathLst>
              <a:path w="12796374" h="991268">
                <a:moveTo>
                  <a:pt x="0" y="0"/>
                </a:moveTo>
                <a:lnTo>
                  <a:pt x="12796374" y="0"/>
                </a:lnTo>
                <a:lnTo>
                  <a:pt x="12796374" y="991269"/>
                </a:lnTo>
                <a:lnTo>
                  <a:pt x="0" y="991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166399" y="3152775"/>
            <a:ext cx="68732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TextBox 4"/>
          <p:cNvSpPr txBox="1"/>
          <p:nvPr/>
        </p:nvSpPr>
        <p:spPr>
          <a:xfrm>
            <a:off x="13671125" y="10156190"/>
            <a:ext cx="345047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39"/>
              </a:lnSpc>
              <a:spcBef>
                <a:spcPct val="0"/>
              </a:spcBef>
            </a:pPr>
            <a:r>
              <a:rPr lang="en-US" sz="1599" spc="159">
                <a:solidFill>
                  <a:srgbClr val="000000">
                    <a:alpha val="49804"/>
                  </a:srgbClr>
                </a:solidFill>
                <a:latin typeface="Open Sauce"/>
                <a:ea typeface="Open Sauce"/>
                <a:cs typeface="Open Sauce"/>
                <a:sym typeface="Open Sauce"/>
              </a:rPr>
              <a:t>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66399" y="5014615"/>
            <a:ext cx="15955203" cy="1657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447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Objectif principal :</a:t>
            </a:r>
          </a:p>
          <a:p>
            <a:pPr marL="1209039" lvl="2" indent="-403013" algn="l">
              <a:lnSpc>
                <a:spcPts val="447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Développer un</a:t>
            </a: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 application web intuitive pour gérer et suivre les dossiers des enseignants vacataires.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66399" y="3357900"/>
            <a:ext cx="9070877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Objectifs et Bénéfices</a:t>
            </a:r>
          </a:p>
        </p:txBody>
      </p:sp>
      <p:sp>
        <p:nvSpPr>
          <p:cNvPr id="7" name="Freeform 7"/>
          <p:cNvSpPr/>
          <p:nvPr/>
        </p:nvSpPr>
        <p:spPr>
          <a:xfrm>
            <a:off x="14094138" y="6898626"/>
            <a:ext cx="2604451" cy="2096393"/>
          </a:xfrm>
          <a:custGeom>
            <a:avLst/>
            <a:gdLst/>
            <a:ahLst/>
            <a:cxnLst/>
            <a:rect l="l" t="t" r="r" b="b"/>
            <a:pathLst>
              <a:path w="2604451" h="2096393">
                <a:moveTo>
                  <a:pt x="0" y="0"/>
                </a:moveTo>
                <a:lnTo>
                  <a:pt x="2604451" y="0"/>
                </a:lnTo>
                <a:lnTo>
                  <a:pt x="2604451" y="2096393"/>
                </a:lnTo>
                <a:lnTo>
                  <a:pt x="0" y="20963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45813" y="497086"/>
            <a:ext cx="12796374" cy="991268"/>
          </a:xfrm>
          <a:custGeom>
            <a:avLst/>
            <a:gdLst/>
            <a:ahLst/>
            <a:cxnLst/>
            <a:rect l="l" t="t" r="r" b="b"/>
            <a:pathLst>
              <a:path w="12796374" h="991268">
                <a:moveTo>
                  <a:pt x="0" y="0"/>
                </a:moveTo>
                <a:lnTo>
                  <a:pt x="12796374" y="0"/>
                </a:lnTo>
                <a:lnTo>
                  <a:pt x="12796374" y="991269"/>
                </a:lnTo>
                <a:lnTo>
                  <a:pt x="0" y="991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166399" y="2756482"/>
            <a:ext cx="68732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4100947" y="3075907"/>
            <a:ext cx="2115579" cy="2115579"/>
          </a:xfrm>
          <a:custGeom>
            <a:avLst/>
            <a:gdLst/>
            <a:ahLst/>
            <a:cxnLst/>
            <a:rect l="l" t="t" r="r" b="b"/>
            <a:pathLst>
              <a:path w="2115579" h="2115579">
                <a:moveTo>
                  <a:pt x="0" y="0"/>
                </a:moveTo>
                <a:lnTo>
                  <a:pt x="2115579" y="0"/>
                </a:lnTo>
                <a:lnTo>
                  <a:pt x="2115579" y="2115579"/>
                </a:lnTo>
                <a:lnTo>
                  <a:pt x="0" y="21155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671125" y="10156190"/>
            <a:ext cx="345047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39"/>
              </a:lnSpc>
              <a:spcBef>
                <a:spcPct val="0"/>
              </a:spcBef>
            </a:pPr>
            <a:r>
              <a:rPr lang="en-US" sz="1599" spc="159">
                <a:solidFill>
                  <a:srgbClr val="000000">
                    <a:alpha val="49804"/>
                  </a:srgbClr>
                </a:solidFill>
                <a:latin typeface="Open Sauce"/>
                <a:ea typeface="Open Sauce"/>
                <a:cs typeface="Open Sauce"/>
                <a:sym typeface="Open Sauce"/>
              </a:rPr>
              <a:t>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66399" y="4934695"/>
            <a:ext cx="15955203" cy="3343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447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Objectifs spécifiques :</a:t>
            </a:r>
          </a:p>
          <a:p>
            <a:pPr marL="1209039" lvl="2" indent="-403013" algn="just">
              <a:lnSpc>
                <a:spcPts val="447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Soumission en ligne d</a:t>
            </a: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es informations et documents.</a:t>
            </a:r>
          </a:p>
          <a:p>
            <a:pPr marL="1209039" lvl="2" indent="-403013" algn="just">
              <a:lnSpc>
                <a:spcPts val="4479"/>
              </a:lnSpc>
              <a:buFont typeface="Arial"/>
              <a:buChar char="⚬"/>
            </a:pP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Suivi en trois phases : infos personnelles, documents, état du dossier/virement.</a:t>
            </a:r>
          </a:p>
          <a:p>
            <a:pPr marL="1209039" lvl="2" indent="-403013" algn="just">
              <a:lnSpc>
                <a:spcPts val="4479"/>
              </a:lnSpc>
              <a:buFont typeface="Arial"/>
              <a:buChar char="⚬"/>
            </a:pP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Interface admin pour gérer dossiers, virements, et administrateurs.</a:t>
            </a:r>
          </a:p>
          <a:p>
            <a:pPr marL="1209039" lvl="2" indent="-403013" algn="just">
              <a:lnSpc>
                <a:spcPts val="4479"/>
              </a:lnSpc>
              <a:buFont typeface="Arial"/>
              <a:buChar char="⚬"/>
            </a:pP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Notifications par email pour les changements d’état.</a:t>
            </a:r>
          </a:p>
          <a:p>
            <a:pPr marL="1209039" lvl="2" indent="-403013" algn="just">
              <a:lnSpc>
                <a:spcPts val="4479"/>
              </a:lnSpc>
              <a:buFont typeface="Arial"/>
              <a:buChar char="⚬"/>
            </a:pP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Gestion des délais de dépôt.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6399" y="2961607"/>
            <a:ext cx="965266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Objectifs et Bénéfices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745813" y="497086"/>
            <a:ext cx="12796374" cy="991268"/>
          </a:xfrm>
          <a:custGeom>
            <a:avLst/>
            <a:gdLst/>
            <a:ahLst/>
            <a:cxnLst/>
            <a:rect l="l" t="t" r="r" b="b"/>
            <a:pathLst>
              <a:path w="12796374" h="991268">
                <a:moveTo>
                  <a:pt x="0" y="0"/>
                </a:moveTo>
                <a:lnTo>
                  <a:pt x="12796374" y="0"/>
                </a:lnTo>
                <a:lnTo>
                  <a:pt x="12796374" y="991269"/>
                </a:lnTo>
                <a:lnTo>
                  <a:pt x="0" y="9912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1166399" y="3276600"/>
            <a:ext cx="687324" cy="0"/>
          </a:xfrm>
          <a:prstGeom prst="line">
            <a:avLst/>
          </a:prstGeom>
          <a:ln w="762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Freeform 4"/>
          <p:cNvSpPr/>
          <p:nvPr/>
        </p:nvSpPr>
        <p:spPr>
          <a:xfrm>
            <a:off x="15542187" y="7336306"/>
            <a:ext cx="1020186" cy="1476584"/>
          </a:xfrm>
          <a:custGeom>
            <a:avLst/>
            <a:gdLst/>
            <a:ahLst/>
            <a:cxnLst/>
            <a:rect l="l" t="t" r="r" b="b"/>
            <a:pathLst>
              <a:path w="1020186" h="1476584">
                <a:moveTo>
                  <a:pt x="0" y="0"/>
                </a:moveTo>
                <a:lnTo>
                  <a:pt x="1020185" y="0"/>
                </a:lnTo>
                <a:lnTo>
                  <a:pt x="1020185" y="1476584"/>
                </a:lnTo>
                <a:lnTo>
                  <a:pt x="0" y="14765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932833" y="7336306"/>
            <a:ext cx="1476584" cy="1476584"/>
          </a:xfrm>
          <a:custGeom>
            <a:avLst/>
            <a:gdLst/>
            <a:ahLst/>
            <a:cxnLst/>
            <a:rect l="l" t="t" r="r" b="b"/>
            <a:pathLst>
              <a:path w="1476584" h="1476584">
                <a:moveTo>
                  <a:pt x="0" y="0"/>
                </a:moveTo>
                <a:lnTo>
                  <a:pt x="1476585" y="0"/>
                </a:lnTo>
                <a:lnTo>
                  <a:pt x="1476585" y="1476584"/>
                </a:lnTo>
                <a:lnTo>
                  <a:pt x="0" y="14765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3671125" y="10156190"/>
            <a:ext cx="3450476" cy="27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239"/>
              </a:lnSpc>
              <a:spcBef>
                <a:spcPct val="0"/>
              </a:spcBef>
            </a:pPr>
            <a:r>
              <a:rPr lang="en-US" sz="1599" spc="159">
                <a:solidFill>
                  <a:srgbClr val="000000">
                    <a:alpha val="49804"/>
                  </a:srgbClr>
                </a:solidFill>
                <a:latin typeface="Open Sauce"/>
                <a:ea typeface="Open Sauce"/>
                <a:cs typeface="Open Sauce"/>
                <a:sym typeface="Open Sauce"/>
              </a:rPr>
              <a:t>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66399" y="5419428"/>
            <a:ext cx="15955203" cy="10960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just">
              <a:lnSpc>
                <a:spcPts val="4479"/>
              </a:lnSpc>
              <a:buFont typeface="Arial"/>
              <a:buChar char="•"/>
            </a:pPr>
            <a:r>
              <a:rPr lang="en-US" sz="2799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Bénéfices :</a:t>
            </a:r>
          </a:p>
          <a:p>
            <a:pPr marL="1209039" lvl="2" indent="-403013" algn="just">
              <a:lnSpc>
                <a:spcPts val="4479"/>
              </a:lnSpc>
              <a:buFont typeface="Arial"/>
              <a:buChar char="⚬"/>
            </a:pPr>
            <a:r>
              <a:rPr lang="en-US" sz="2799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Gain de temps, moins d’erreurs, transpar</a:t>
            </a:r>
            <a:r>
              <a:rPr lang="en-US" sz="2799" u="none" strike="noStrike">
                <a:solidFill>
                  <a:srgbClr val="000000"/>
                </a:solidFill>
                <a:latin typeface="Open Sauce"/>
                <a:ea typeface="Open Sauce"/>
                <a:cs typeface="Open Sauce"/>
                <a:sym typeface="Open Sauce"/>
              </a:rPr>
              <a:t>ence, satisfaction utilisateur.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66399" y="3481725"/>
            <a:ext cx="1137158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59"/>
              </a:lnSpc>
            </a:pPr>
            <a:r>
              <a:rPr lang="en-US" sz="6399">
                <a:solidFill>
                  <a:srgbClr val="000000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Objectifs et Bénéfices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972</Words>
  <Application>Microsoft Office PowerPoint</Application>
  <PresentationFormat>Custom</PresentationFormat>
  <Paragraphs>194</Paragraphs>
  <Slides>33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Open Sauce Italics</vt:lpstr>
      <vt:lpstr>DM Serif Display</vt:lpstr>
      <vt:lpstr>Arial</vt:lpstr>
      <vt:lpstr>Open Sauce Bold Italics</vt:lpstr>
      <vt:lpstr>Open Sauce Bold</vt:lpstr>
      <vt:lpstr>Open Sauce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Presentation_Soutenance</dc:title>
  <cp:lastModifiedBy>AYA EL HADDAJ</cp:lastModifiedBy>
  <cp:revision>8</cp:revision>
  <dcterms:created xsi:type="dcterms:W3CDTF">2006-08-16T00:00:00Z</dcterms:created>
  <dcterms:modified xsi:type="dcterms:W3CDTF">2025-05-28T21:12:37Z</dcterms:modified>
  <dc:identifier>DAGoXIUbXMQ</dc:identifier>
</cp:coreProperties>
</file>