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55" r:id="rId4"/>
    <p:sldId id="347" r:id="rId5"/>
    <p:sldId id="311" r:id="rId6"/>
    <p:sldId id="298" r:id="rId7"/>
    <p:sldId id="259" r:id="rId8"/>
    <p:sldId id="356" r:id="rId9"/>
    <p:sldId id="320" r:id="rId10"/>
    <p:sldId id="34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hai12/SBA_loans_predict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lhai12/SBA_loans_predict/blob/main/Demo.ipyn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894AB-D42D-4C72-AF38-625276C2FFA8}"/>
              </a:ext>
            </a:extLst>
          </p:cNvPr>
          <p:cNvSpPr/>
          <p:nvPr/>
        </p:nvSpPr>
        <p:spPr>
          <a:xfrm>
            <a:off x="-1" y="4525818"/>
            <a:ext cx="12192001" cy="2332182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5779C2D-D277-41F9-AEE4-43E7E94C2E05}"/>
              </a:ext>
            </a:extLst>
          </p:cNvPr>
          <p:cNvSpPr txBox="1"/>
          <p:nvPr/>
        </p:nvSpPr>
        <p:spPr>
          <a:xfrm>
            <a:off x="-1" y="6434260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GitHub project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694D8-8CF5-4FE1-B692-77DAC5112306}"/>
              </a:ext>
            </a:extLst>
          </p:cNvPr>
          <p:cNvSpPr txBox="1"/>
          <p:nvPr/>
        </p:nvSpPr>
        <p:spPr>
          <a:xfrm>
            <a:off x="1" y="4768579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S.B.A Loans Prediction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D28FF6AF-7C0D-61BC-E407-81E7F77252C4}"/>
              </a:ext>
            </a:extLst>
          </p:cNvPr>
          <p:cNvSpPr txBox="1"/>
          <p:nvPr/>
        </p:nvSpPr>
        <p:spPr>
          <a:xfrm>
            <a:off x="3075708" y="5734615"/>
            <a:ext cx="6040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Machine Learning model for bad loan detection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85A61AA8-F4D6-5A17-FDD9-30BEC43C6EE6}"/>
              </a:ext>
            </a:extLst>
          </p:cNvPr>
          <p:cNvSpPr txBox="1"/>
          <p:nvPr/>
        </p:nvSpPr>
        <p:spPr>
          <a:xfrm>
            <a:off x="3075708" y="6099827"/>
            <a:ext cx="6040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By Elhai Swisa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27064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C8D0C1-7E99-4B90-A44B-505072FCBBC5}"/>
              </a:ext>
            </a:extLst>
          </p:cNvPr>
          <p:cNvGrpSpPr/>
          <p:nvPr/>
        </p:nvGrpSpPr>
        <p:grpSpPr>
          <a:xfrm>
            <a:off x="6286883" y="4038648"/>
            <a:ext cx="4931788" cy="1210606"/>
            <a:chOff x="5680459" y="1490186"/>
            <a:chExt cx="4931788" cy="121060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22DE1-90A6-406A-B71D-82B00E2A807D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2A2F40-F990-4558-BFA4-15734C704557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98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Distribution analysis status loans 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Distribution analysis status loans by company name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040624-AA78-4707-9171-C7F7E4A4286D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Analysis Conclusion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5098467" y="1463959"/>
            <a:ext cx="4931788" cy="1297232"/>
            <a:chOff x="5680459" y="1490186"/>
            <a:chExt cx="4931788" cy="12972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What is S.B.A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Project Population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B8D0E-F4DB-407F-93E8-B01A240069D5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Overview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7BAFE-DBE5-4F13-9AC0-26A4FC2689D1}"/>
              </a:ext>
            </a:extLst>
          </p:cNvPr>
          <p:cNvGrpSpPr/>
          <p:nvPr/>
        </p:nvGrpSpPr>
        <p:grpSpPr>
          <a:xfrm>
            <a:off x="5617860" y="2710765"/>
            <a:ext cx="4931788" cy="1297232"/>
            <a:chOff x="5680459" y="1490186"/>
            <a:chExt cx="4931788" cy="12972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724BC-16F9-4DF6-83AC-300BCB3F42E9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E126C-D507-4F09-88A3-D1DD36AFB970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The model objectives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Potential Users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38538C-6E3A-4B1A-8BFE-657AD74CA570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Objectives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5D85-47EF-949E-7F8792FA3EB5}"/>
              </a:ext>
            </a:extLst>
          </p:cNvPr>
          <p:cNvGrpSpPr/>
          <p:nvPr/>
        </p:nvGrpSpPr>
        <p:grpSpPr>
          <a:xfrm>
            <a:off x="6881091" y="5306394"/>
            <a:ext cx="4931788" cy="1297232"/>
            <a:chOff x="5680459" y="1490186"/>
            <a:chExt cx="4931788" cy="12972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0554F8-07F9-4245-9EC5-807A5DBF9900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378501-CE52-4846-A3C0-D4F4C8439885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Model performance results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Feature importance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B7F10F-1188-4C94-9236-30A83820C779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Summery Results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A78A0-2AD0-4170-B866-58A684F85E3B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013EC-4E48-4A91-A2A2-32E845D3F41F}"/>
              </a:ext>
            </a:extLst>
          </p:cNvPr>
          <p:cNvSpPr/>
          <p:nvPr/>
        </p:nvSpPr>
        <p:spPr>
          <a:xfrm>
            <a:off x="0" y="3113699"/>
            <a:ext cx="12192000" cy="183520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2E2E-07D5-4D5C-81CE-9F8682B63004}"/>
              </a:ext>
            </a:extLst>
          </p:cNvPr>
          <p:cNvSpPr txBox="1"/>
          <p:nvPr/>
        </p:nvSpPr>
        <p:spPr>
          <a:xfrm flipH="1">
            <a:off x="-1251256" y="85458"/>
            <a:ext cx="431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416CA-A2FD-4F17-BF2D-BA4EB44B0051}"/>
              </a:ext>
            </a:extLst>
          </p:cNvPr>
          <p:cNvSpPr txBox="1"/>
          <p:nvPr/>
        </p:nvSpPr>
        <p:spPr>
          <a:xfrm>
            <a:off x="196553" y="3942612"/>
            <a:ext cx="1104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SBA assists small businesses in obtaining loans.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It insures a portion of the loan amount for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This enables favorable loan terms, supporting small business growth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9585F42-6F91-5CAF-DCB1-42BE5CDC669A}"/>
              </a:ext>
            </a:extLst>
          </p:cNvPr>
          <p:cNvSpPr txBox="1"/>
          <p:nvPr/>
        </p:nvSpPr>
        <p:spPr>
          <a:xfrm flipH="1">
            <a:off x="-3871375" y="3019282"/>
            <a:ext cx="996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5400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S.B.A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1FB965-A429-D4EB-FA7A-E067ACFACF28}"/>
              </a:ext>
            </a:extLst>
          </p:cNvPr>
          <p:cNvSpPr/>
          <p:nvPr/>
        </p:nvSpPr>
        <p:spPr>
          <a:xfrm>
            <a:off x="0" y="5602522"/>
            <a:ext cx="12192000" cy="127601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Population</a:t>
            </a:r>
            <a:br>
              <a:rPr lang="en-US" dirty="0"/>
            </a:br>
            <a:r>
              <a:rPr lang="en-US" dirty="0"/>
              <a:t>Companies from </a:t>
            </a:r>
            <a:r>
              <a:rPr lang="en-US" b="1" dirty="0"/>
              <a:t>Florida</a:t>
            </a:r>
            <a:r>
              <a:rPr lang="en-US" dirty="0"/>
              <a:t> that were approved for loans between 1970 and 2010, </a:t>
            </a:r>
          </a:p>
          <a:p>
            <a:r>
              <a:rPr lang="en-US" dirty="0"/>
              <a:t>with the SBA providing a guarantee for part of the loan to the bank.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3FF302-89D8-41D2-9E5F-C2B546485789}"/>
              </a:ext>
            </a:extLst>
          </p:cNvPr>
          <p:cNvGrpSpPr/>
          <p:nvPr/>
        </p:nvGrpSpPr>
        <p:grpSpPr>
          <a:xfrm>
            <a:off x="4356674" y="1754526"/>
            <a:ext cx="3486149" cy="2833560"/>
            <a:chOff x="2676526" y="2041913"/>
            <a:chExt cx="3486148" cy="2833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72ECBA-4BCD-4D2F-ACEC-AA624F54B3EC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8FEC67EF-D015-4232-980E-54E1C2B8567A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EDA3C4BB-B683-413D-9323-9DF4F98B3510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2E77B9DC-491C-44D2-9ED8-82344ADF457A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5ABF13FF-1CF7-4947-A9D2-5729DE5DFACA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9FBA9DC7-4DAC-4D74-8A55-D60B7CAD20C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9FBDBD02-BC5C-4B69-846D-EFD2D7C50125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0A4A9-B6B2-40C6-86FB-5EF7FF666916}"/>
              </a:ext>
            </a:extLst>
          </p:cNvPr>
          <p:cNvSpPr/>
          <p:nvPr/>
        </p:nvSpPr>
        <p:spPr>
          <a:xfrm>
            <a:off x="0" y="2277515"/>
            <a:ext cx="4224000" cy="16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05450-EA47-47B3-8181-71B7232429D2}"/>
              </a:ext>
            </a:extLst>
          </p:cNvPr>
          <p:cNvSpPr/>
          <p:nvPr/>
        </p:nvSpPr>
        <p:spPr>
          <a:xfrm>
            <a:off x="7968003" y="2277515"/>
            <a:ext cx="4223999" cy="1798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FB69C-2B69-41F7-B771-DCA9EE84E053}"/>
              </a:ext>
            </a:extLst>
          </p:cNvPr>
          <p:cNvSpPr txBox="1"/>
          <p:nvPr/>
        </p:nvSpPr>
        <p:spPr>
          <a:xfrm>
            <a:off x="84151" y="2277516"/>
            <a:ext cx="39385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</a:rPr>
              <a:t>Model Objectives</a:t>
            </a:r>
          </a:p>
          <a:p>
            <a:pPr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Identify loans with a high probability of becoming bad debt.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Provide actionable insights to minimize financial risks.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Evaluate various loan conditions to reduce risk.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66DE5-1BE3-498A-8E05-425D90A05C28}"/>
              </a:ext>
            </a:extLst>
          </p:cNvPr>
          <p:cNvSpPr txBox="1"/>
          <p:nvPr/>
        </p:nvSpPr>
        <p:spPr>
          <a:xfrm>
            <a:off x="8103522" y="2344855"/>
            <a:ext cx="2958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Potential Users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Banks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S.B.A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Companies</a:t>
            </a:r>
            <a:endParaRPr lang="ko-KR" altLang="en-US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E2D4CEC0-02AA-471D-A6C2-E6F8EA7907AB}"/>
              </a:ext>
            </a:extLst>
          </p:cNvPr>
          <p:cNvSpPr>
            <a:spLocks noChangeAspect="1"/>
          </p:cNvSpPr>
          <p:nvPr/>
        </p:nvSpPr>
        <p:spPr>
          <a:xfrm>
            <a:off x="3431106" y="2967685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D603F129-A825-BD16-55E2-4BE9073920EB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D5D7C751-3D91-744F-2A53-D0B6AA307585}"/>
              </a:ext>
            </a:extLst>
          </p:cNvPr>
          <p:cNvSpPr txBox="1"/>
          <p:nvPr/>
        </p:nvSpPr>
        <p:spPr>
          <a:xfrm flipH="1">
            <a:off x="-412387" y="158014"/>
            <a:ext cx="287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24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Objectives</a:t>
            </a:r>
          </a:p>
        </p:txBody>
      </p:sp>
      <p:pic>
        <p:nvPicPr>
          <p:cNvPr id="71" name="תמונה 70">
            <a:extLst>
              <a:ext uri="{FF2B5EF4-FFF2-40B4-BE49-F238E27FC236}">
                <a16:creationId xmlns:a16="http://schemas.microsoft.com/office/drawing/2014/main" id="{87EDC6CD-BCF1-164D-8B3A-FA21A069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85" y="4756316"/>
            <a:ext cx="3502637" cy="20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>
            <a:extLst>
              <a:ext uri="{FF2B5EF4-FFF2-40B4-BE49-F238E27FC236}">
                <a16:creationId xmlns:a16="http://schemas.microsoft.com/office/drawing/2014/main" id="{9D67D794-1D8F-441F-30E8-E7BC191D4CD9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528E2D28-C9D1-D041-DD5A-EB1F70906D44}"/>
              </a:ext>
            </a:extLst>
          </p:cNvPr>
          <p:cNvSpPr txBox="1"/>
          <p:nvPr/>
        </p:nvSpPr>
        <p:spPr>
          <a:xfrm flipH="1">
            <a:off x="0" y="179488"/>
            <a:ext cx="3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Analysis Conclusion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39DDF935-76C7-EB71-A928-1D202DB177FD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8" name="Chevron 13">
            <a:extLst>
              <a:ext uri="{FF2B5EF4-FFF2-40B4-BE49-F238E27FC236}">
                <a16:creationId xmlns:a16="http://schemas.microsoft.com/office/drawing/2014/main" id="{CFACED32-9E1D-E8B3-43E1-96C813E2E69A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01" name="TextBox 13">
            <a:extLst>
              <a:ext uri="{FF2B5EF4-FFF2-40B4-BE49-F238E27FC236}">
                <a16:creationId xmlns:a16="http://schemas.microsoft.com/office/drawing/2014/main" id="{0D588585-198B-CF8B-A9AE-39342F139D31}"/>
              </a:ext>
            </a:extLst>
          </p:cNvPr>
          <p:cNvSpPr txBox="1"/>
          <p:nvPr/>
        </p:nvSpPr>
        <p:spPr>
          <a:xfrm>
            <a:off x="6624846" y="2044683"/>
            <a:ext cx="492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Term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Chevron 21">
            <a:extLst>
              <a:ext uri="{FF2B5EF4-FFF2-40B4-BE49-F238E27FC236}">
                <a16:creationId xmlns:a16="http://schemas.microsoft.com/office/drawing/2014/main" id="{FED896B4-A1DE-1E8A-BC42-0769D30EAEFB}"/>
              </a:ext>
            </a:extLst>
          </p:cNvPr>
          <p:cNvSpPr/>
          <p:nvPr/>
        </p:nvSpPr>
        <p:spPr>
          <a:xfrm>
            <a:off x="5878644" y="4637317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EE8B8454-0379-97D7-4CF1-0AD33066F563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E8F67204-F3E7-CF19-8004-FE7B4A5963CC}"/>
              </a:ext>
            </a:extLst>
          </p:cNvPr>
          <p:cNvSpPr txBox="1"/>
          <p:nvPr/>
        </p:nvSpPr>
        <p:spPr>
          <a:xfrm>
            <a:off x="0" y="801892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analysis status loans </a:t>
            </a:r>
            <a:endParaRPr lang="he-IL" dirty="0"/>
          </a:p>
        </p:txBody>
      </p:sp>
      <p:pic>
        <p:nvPicPr>
          <p:cNvPr id="121" name="תמונה 120">
            <a:extLst>
              <a:ext uri="{FF2B5EF4-FFF2-40B4-BE49-F238E27FC236}">
                <a16:creationId xmlns:a16="http://schemas.microsoft.com/office/drawing/2014/main" id="{DFAEBC00-EAF7-EB4A-EED1-0EE28939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31" y="1581241"/>
            <a:ext cx="2231283" cy="2315088"/>
          </a:xfrm>
          <a:prstGeom prst="rect">
            <a:avLst/>
          </a:prstGeom>
        </p:spPr>
      </p:pic>
      <p:pic>
        <p:nvPicPr>
          <p:cNvPr id="124" name="תמונה 123">
            <a:extLst>
              <a:ext uri="{FF2B5EF4-FFF2-40B4-BE49-F238E27FC236}">
                <a16:creationId xmlns:a16="http://schemas.microsoft.com/office/drawing/2014/main" id="{5DD1A3A5-4368-BCD6-4C5D-83814573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8" y="1612416"/>
            <a:ext cx="2378131" cy="2319870"/>
          </a:xfrm>
          <a:prstGeom prst="rect">
            <a:avLst/>
          </a:prstGeom>
        </p:spPr>
      </p:pic>
      <p:sp>
        <p:nvSpPr>
          <p:cNvPr id="127" name="Chevron 13">
            <a:extLst>
              <a:ext uri="{FF2B5EF4-FFF2-40B4-BE49-F238E27FC236}">
                <a16:creationId xmlns:a16="http://schemas.microsoft.com/office/drawing/2014/main" id="{076E63BF-940C-7D2E-F279-58577BD0D9BD}"/>
              </a:ext>
            </a:extLst>
          </p:cNvPr>
          <p:cNvSpPr/>
          <p:nvPr/>
        </p:nvSpPr>
        <p:spPr>
          <a:xfrm>
            <a:off x="5795516" y="3054750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30" name="TextBox 13">
            <a:extLst>
              <a:ext uri="{FF2B5EF4-FFF2-40B4-BE49-F238E27FC236}">
                <a16:creationId xmlns:a16="http://schemas.microsoft.com/office/drawing/2014/main" id="{12D202B1-AE83-0022-7E9E-564A2E75F870}"/>
              </a:ext>
            </a:extLst>
          </p:cNvPr>
          <p:cNvSpPr txBox="1"/>
          <p:nvPr/>
        </p:nvSpPr>
        <p:spPr>
          <a:xfrm>
            <a:off x="6624846" y="3120436"/>
            <a:ext cx="492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Year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תמונה 131">
            <a:extLst>
              <a:ext uri="{FF2B5EF4-FFF2-40B4-BE49-F238E27FC236}">
                <a16:creationId xmlns:a16="http://schemas.microsoft.com/office/drawing/2014/main" id="{8A1EF120-ABD2-F64F-C224-2798BF5B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5" t="10120" b="2309"/>
          <a:stretch/>
        </p:blipFill>
        <p:spPr>
          <a:xfrm>
            <a:off x="522716" y="3932286"/>
            <a:ext cx="9449871" cy="2330471"/>
          </a:xfrm>
          <a:prstGeom prst="rect">
            <a:avLst/>
          </a:prstGeom>
        </p:spPr>
      </p:pic>
      <p:sp>
        <p:nvSpPr>
          <p:cNvPr id="135" name="Chevron 13">
            <a:extLst>
              <a:ext uri="{FF2B5EF4-FFF2-40B4-BE49-F238E27FC236}">
                <a16:creationId xmlns:a16="http://schemas.microsoft.com/office/drawing/2014/main" id="{2B33E998-AC09-6809-CC0D-72678876C0C5}"/>
              </a:ext>
            </a:extLst>
          </p:cNvPr>
          <p:cNvSpPr/>
          <p:nvPr/>
        </p:nvSpPr>
        <p:spPr>
          <a:xfrm>
            <a:off x="9289610" y="506629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38" name="TextBox 13">
            <a:extLst>
              <a:ext uri="{FF2B5EF4-FFF2-40B4-BE49-F238E27FC236}">
                <a16:creationId xmlns:a16="http://schemas.microsoft.com/office/drawing/2014/main" id="{0CC49D94-18DD-7DE7-B797-361452340C5B}"/>
              </a:ext>
            </a:extLst>
          </p:cNvPr>
          <p:cNvSpPr txBox="1"/>
          <p:nvPr/>
        </p:nvSpPr>
        <p:spPr>
          <a:xfrm>
            <a:off x="9689809" y="5045873"/>
            <a:ext cx="197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 Region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780E-5B5B-932A-9691-D3FD64EF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>
            <a:extLst>
              <a:ext uri="{FF2B5EF4-FFF2-40B4-BE49-F238E27FC236}">
                <a16:creationId xmlns:a16="http://schemas.microsoft.com/office/drawing/2014/main" id="{531019F4-22C1-D1AB-A446-DBA5B0129773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2BEF76F9-5418-D9CE-78C3-E02B45292BB5}"/>
              </a:ext>
            </a:extLst>
          </p:cNvPr>
          <p:cNvSpPr txBox="1"/>
          <p:nvPr/>
        </p:nvSpPr>
        <p:spPr>
          <a:xfrm flipH="1">
            <a:off x="0" y="179488"/>
            <a:ext cx="3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Analysis Conclusion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2207E49F-B2AE-F34E-D55A-A4FCCD37D6CE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70F7D57F-8E8A-6B93-9BFC-C8AF3C66C58B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0E5C25C5-E128-A1C2-0955-1E07B49F3831}"/>
              </a:ext>
            </a:extLst>
          </p:cNvPr>
          <p:cNvSpPr txBox="1"/>
          <p:nvPr/>
        </p:nvSpPr>
        <p:spPr>
          <a:xfrm>
            <a:off x="0" y="827961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analysis status loans by company name 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BCD69A2-EF72-B375-6707-899F7CE7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8" y="2063848"/>
            <a:ext cx="5913642" cy="319248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DCA4C1F-9274-4B81-222D-5F3B12BE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55" y="2080038"/>
            <a:ext cx="5944115" cy="317629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FDCF92E-3638-FB05-C227-BEA5B5B33708}"/>
              </a:ext>
            </a:extLst>
          </p:cNvPr>
          <p:cNvSpPr txBox="1"/>
          <p:nvPr/>
        </p:nvSpPr>
        <p:spPr>
          <a:xfrm>
            <a:off x="234749" y="5239931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words: Design, Care, Medical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045CAB-AE56-E42C-0712-C4518A0BD2D2}"/>
              </a:ext>
            </a:extLst>
          </p:cNvPr>
          <p:cNvSpPr txBox="1"/>
          <p:nvPr/>
        </p:nvSpPr>
        <p:spPr>
          <a:xfrm>
            <a:off x="6326648" y="5285966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words: Design, Investment, Home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684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CF713-AFA8-4C50-B56C-52226BCE1791}"/>
              </a:ext>
            </a:extLst>
          </p:cNvPr>
          <p:cNvGrpSpPr/>
          <p:nvPr/>
        </p:nvGrpSpPr>
        <p:grpSpPr>
          <a:xfrm>
            <a:off x="1415799" y="5209730"/>
            <a:ext cx="4347720" cy="1449098"/>
            <a:chOff x="755576" y="5013176"/>
            <a:chExt cx="3659654" cy="14490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D3AB93-7004-45D2-99CC-5C20004727BF}"/>
                </a:ext>
              </a:extLst>
            </p:cNvPr>
            <p:cNvSpPr txBox="1"/>
            <p:nvPr/>
          </p:nvSpPr>
          <p:spPr>
            <a:xfrm>
              <a:off x="1052456" y="5354278"/>
              <a:ext cx="336277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he-IL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ea typeface="Aptos" panose="020B0004020202020204" pitchFamily="34" charset="0"/>
                  <a:cs typeface="David" panose="020E0502060401010101" pitchFamily="34" charset="-79"/>
                </a:rPr>
                <a:t>AUC: 0.91</a:t>
              </a:r>
              <a:endParaRPr kumimoji="0" lang="en-US" altLang="he-IL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he-IL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ea typeface="Aptos" panose="020B0004020202020204" pitchFamily="34" charset="0"/>
                  <a:cs typeface="David" panose="020E0502060401010101" pitchFamily="34" charset="-79"/>
                </a:rPr>
                <a:t>F1: 0.87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he-IL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ea typeface="Aptos" panose="020B0004020202020204" pitchFamily="34" charset="0"/>
                  <a:cs typeface="David" panose="020E0502060401010101" pitchFamily="34" charset="-79"/>
                </a:rPr>
                <a:t>Accuracy: 0.93</a:t>
              </a:r>
              <a:r>
                <a:rPr kumimoji="0" lang="en-US" altLang="he-IL" sz="1400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cs typeface="David" panose="020E0502060401010101" pitchFamily="34" charset="-79"/>
                </a:rPr>
                <a:t> </a:t>
              </a:r>
              <a:endParaRPr kumimoji="0" lang="en-US" altLang="he-IL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2BC3A1-B436-4B92-A6C1-2D4318B77336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/>
                  <a:latin typeface="David" panose="020E0502060401010101" pitchFamily="34" charset="-79"/>
                  <a:ea typeface="Aptos" panose="020B0004020202020204" pitchFamily="34" charset="0"/>
                </a:rPr>
                <a:t>model's performance metrics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C97A77C-4565-4B07-AD35-BBE83FC72B1E}"/>
              </a:ext>
            </a:extLst>
          </p:cNvPr>
          <p:cNvSpPr txBox="1"/>
          <p:nvPr/>
        </p:nvSpPr>
        <p:spPr>
          <a:xfrm>
            <a:off x="6732532" y="5209730"/>
            <a:ext cx="39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Feature Importance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5F8B308-DAE3-6251-DB8B-E564316F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073" name="תמונה 1">
            <a:extLst>
              <a:ext uri="{FF2B5EF4-FFF2-40B4-BE49-F238E27FC236}">
                <a16:creationId xmlns:a16="http://schemas.microsoft.com/office/drawing/2014/main" id="{17A1B522-74F8-919F-C6F1-C696A0AB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6"/>
          <a:stretch>
            <a:fillRect/>
          </a:stretch>
        </p:blipFill>
        <p:spPr bwMode="auto">
          <a:xfrm>
            <a:off x="952950" y="961582"/>
            <a:ext cx="4457870" cy="37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15DDE25-25DE-E77E-D9BF-6247C87E5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r="1354"/>
          <a:stretch/>
        </p:blipFill>
        <p:spPr bwMode="auto">
          <a:xfrm>
            <a:off x="5899177" y="998882"/>
            <a:ext cx="5296866" cy="3643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2E86E25-A8A9-14B5-EEF5-EE048ED7BBE4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D15964F-45F8-B77D-F0D0-140F5FF371EB}"/>
              </a:ext>
            </a:extLst>
          </p:cNvPr>
          <p:cNvSpPr txBox="1"/>
          <p:nvPr/>
        </p:nvSpPr>
        <p:spPr>
          <a:xfrm flipH="1">
            <a:off x="0" y="179488"/>
            <a:ext cx="3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Summery Results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1209D1-D6D2-4A73-B72D-BA783EBA6C35}"/>
              </a:ext>
            </a:extLst>
          </p:cNvPr>
          <p:cNvSpPr txBox="1"/>
          <p:nvPr/>
        </p:nvSpPr>
        <p:spPr>
          <a:xfrm>
            <a:off x="7246710" y="4093801"/>
            <a:ext cx="45196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19BA50F-CA02-C721-82EB-8425C2DF5AB9}"/>
              </a:ext>
            </a:extLst>
          </p:cNvPr>
          <p:cNvSpPr txBox="1"/>
          <p:nvPr/>
        </p:nvSpPr>
        <p:spPr>
          <a:xfrm>
            <a:off x="11142617" y="6361611"/>
            <a:ext cx="800219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</a:t>
            </a:r>
            <a:endParaRPr lang="he-IL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230</Words>
  <Application>Microsoft Office PowerPoint</Application>
  <PresentationFormat>מסך רחב</PresentationFormat>
  <Paragraphs>60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8</vt:i4>
      </vt:variant>
    </vt:vector>
  </HeadingPairs>
  <TitlesOfParts>
    <vt:vector size="15" baseType="lpstr">
      <vt:lpstr>Arial</vt:lpstr>
      <vt:lpstr>Calibri</vt:lpstr>
      <vt:lpstr>David</vt:lpstr>
      <vt:lpstr>Wingdings</vt:lpstr>
      <vt:lpstr>Cover and End Slide Master</vt:lpstr>
      <vt:lpstr>Contents Slide Master</vt:lpstr>
      <vt:lpstr>Section Break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elhai</cp:lastModifiedBy>
  <cp:revision>67</cp:revision>
  <dcterms:created xsi:type="dcterms:W3CDTF">2020-01-20T05:08:25Z</dcterms:created>
  <dcterms:modified xsi:type="dcterms:W3CDTF">2025-03-30T14:45:21Z</dcterms:modified>
</cp:coreProperties>
</file>