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Lst>
  <p:notesMasterIdLst>
    <p:notesMasterId r:id="rId62"/>
  </p:notesMasterIdLst>
  <p:handoutMasterIdLst>
    <p:handoutMasterId r:id="rId6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315"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4" r:id="rId51"/>
    <p:sldId id="305" r:id="rId52"/>
    <p:sldId id="306" r:id="rId53"/>
    <p:sldId id="307" r:id="rId54"/>
    <p:sldId id="308" r:id="rId55"/>
    <p:sldId id="309" r:id="rId56"/>
    <p:sldId id="310" r:id="rId57"/>
    <p:sldId id="311" r:id="rId58"/>
    <p:sldId id="312" r:id="rId59"/>
    <p:sldId id="313" r:id="rId60"/>
    <p:sldId id="314" r:id="rId61"/>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ola Fodor" initials="" lastIdx="6" clrIdx="0"/>
  <p:cmAuthor id="1" name="Romina Doz" initials="" lastIdx="4" clrIdx="1"/>
  <p:cmAuthor id="2" name="Elham Babaei" initial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684206-6398-4CA1-8865-4CDE3E835B52}">
  <a:tblStyle styleId="{C1684206-6398-4CA1-8865-4CDE3E835B5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9C8337-1FF5-414D-ACCF-3FABA9F999C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2D40E2-AB22-4DA1-8CE0-1C4355BD0E5D}"/>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r>
              <a:rPr lang="en-US"/>
              <a:t>Covid19 Case Study</a:t>
            </a:r>
          </a:p>
        </p:txBody>
      </p:sp>
      <p:sp>
        <p:nvSpPr>
          <p:cNvPr id="3" name="Date Placeholder 2">
            <a:extLst>
              <a:ext uri="{FF2B5EF4-FFF2-40B4-BE49-F238E27FC236}">
                <a16:creationId xmlns:a16="http://schemas.microsoft.com/office/drawing/2014/main" id="{DE21E25B-BA38-467A-AFB4-9F0384999C0A}"/>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4BB1053-0699-4CAC-9092-F32DBD581C4C}" type="datetimeFigureOut">
              <a:rPr lang="en-US" smtClean="0"/>
              <a:t>2/2/2021</a:t>
            </a:fld>
            <a:endParaRPr lang="en-US"/>
          </a:p>
        </p:txBody>
      </p:sp>
      <p:sp>
        <p:nvSpPr>
          <p:cNvPr id="4" name="Footer Placeholder 3">
            <a:extLst>
              <a:ext uri="{FF2B5EF4-FFF2-40B4-BE49-F238E27FC236}">
                <a16:creationId xmlns:a16="http://schemas.microsoft.com/office/drawing/2014/main" id="{94883EA9-A9D6-4E70-A297-6CBA25BDB3F4}"/>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588C55-B245-4091-A60D-BF00889CE618}"/>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A6372A0D-8A85-4D1D-B4C8-1204B604AE4F}" type="slidenum">
              <a:rPr lang="en-US" smtClean="0"/>
              <a:t>‹#›</a:t>
            </a:fld>
            <a:endParaRPr lang="en-US"/>
          </a:p>
        </p:txBody>
      </p:sp>
    </p:spTree>
    <p:extLst>
      <p:ext uri="{BB962C8B-B14F-4D97-AF65-F5344CB8AC3E}">
        <p14:creationId xmlns:p14="http://schemas.microsoft.com/office/powerpoint/2010/main" val="85309934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l" rtl="0">
              <a:lnSpc>
                <a:spcPct val="93000"/>
              </a:lnSpc>
              <a:spcBef>
                <a:spcPts val="0"/>
              </a:spcBef>
              <a:spcAft>
                <a:spcPts val="0"/>
              </a:spcAft>
              <a:buNone/>
            </a:pPr>
            <a:fld id="{00000000-1234-1234-1234-123412341234}" type="slidenum">
              <a:rPr lang="en-US" sz="1800" b="0" i="0" u="none" strike="noStrike" cap="none">
                <a:solidFill>
                  <a:srgbClr val="000000"/>
                </a:solidFill>
                <a:latin typeface="Arial"/>
                <a:ea typeface="Arial"/>
                <a:cs typeface="Arial"/>
                <a:sym typeface="Arial"/>
              </a:rPr>
              <a:t>‹#›</a:t>
            </a:fld>
            <a:endParaRPr/>
          </a:p>
        </p:txBody>
      </p:sp>
      <p:sp>
        <p:nvSpPr>
          <p:cNvPr id="4" name="Google Shape;4;n"/>
          <p:cNvSpPr>
            <a:spLocks noGrp="1" noRot="1" noChangeAspect="1"/>
          </p:cNvSpPr>
          <p:nvPr>
            <p:ph type="sldImg" idx="2"/>
          </p:nvPr>
        </p:nvSpPr>
        <p:spPr>
          <a:xfrm>
            <a:off x="1106487"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13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r>
              <a:rPr lang="en-US"/>
              <a:t>Covid19 Case Study</a:t>
            </a:r>
            <a:endParaRPr/>
          </a:p>
        </p:txBody>
      </p:sp>
      <p:sp>
        <p:nvSpPr>
          <p:cNvPr id="7" name="Google Shape;7;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r" rtl="0">
              <a:lnSpc>
                <a:spcPct val="113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13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sldNum" idx="4"/>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113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hf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 name="Google Shape;40;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chemeClr val="dk1"/>
              </a:buClr>
              <a:buSzPts val="1400"/>
              <a:buFont typeface="Arial"/>
              <a:buNone/>
            </a:pPr>
            <a:r>
              <a:rPr lang="en-US" sz="1400" b="1">
                <a:solidFill>
                  <a:srgbClr val="252423"/>
                </a:solidFill>
                <a:highlight>
                  <a:srgbClr val="F3F2F1"/>
                </a:highlight>
              </a:rPr>
              <a:t>SM3500466</a:t>
            </a:r>
            <a:endParaRPr/>
          </a:p>
        </p:txBody>
      </p:sp>
      <p:sp>
        <p:nvSpPr>
          <p:cNvPr id="2" name="Date Placeholder 1">
            <a:extLst>
              <a:ext uri="{FF2B5EF4-FFF2-40B4-BE49-F238E27FC236}">
                <a16:creationId xmlns:a16="http://schemas.microsoft.com/office/drawing/2014/main" id="{FC0B270A-CC5E-4666-B1CA-AE2FD0F07CC5}"/>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EC4E6223-5208-4981-9C1A-C25EB5F0A5F6}"/>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9a756debb_0_1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1" name="Google Shape;111;gb9a756debb_0_1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729A58F1-DBBB-47D8-AEFB-4CF7C57677C1}"/>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4C025450-3E60-4188-B104-60E8A8008599}"/>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9a756debb_0_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9" name="Google Shape;119;gb9a756debb_0_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B35005F7-2928-41D6-8DB6-E3F592F38E1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897A72D5-0450-4C3C-8863-458F7ABFCFF3}"/>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9a756debb_0_2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 name="Google Shape;129;gb9a756debb_0_2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4DB2684C-0B9C-4871-9186-955C0777F1B6}"/>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D08F2FC4-848E-4477-BF4E-47B3A24FC6C3}"/>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8" name="Google Shape;138;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AC90714D-D4CC-4A7F-9D15-522F893EC0C3}"/>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A476816-C95D-45A1-B55B-A8A52C3A8954}"/>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 name="Google Shape;148;p9: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2224DF40-58E3-40D7-93A2-9A437CC976A2}"/>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BFB4942-8251-4AF8-807E-1ADE10E1D505}"/>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98634fdce_1_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8" name="Google Shape;158;g798634fdce_1_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F94397D0-3B8A-4829-8A3A-00582426B111}"/>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154792F2-E81B-4E52-B10B-3116B0AE016E}"/>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98634fdce_1_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8" name="Google Shape;158;g798634fdce_1_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F94397D0-3B8A-4829-8A3A-00582426B111}"/>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154792F2-E81B-4E52-B10B-3116B0AE016E}"/>
              </a:ext>
            </a:extLst>
          </p:cNvPr>
          <p:cNvSpPr>
            <a:spLocks noGrp="1"/>
          </p:cNvSpPr>
          <p:nvPr>
            <p:ph type="hdr" idx="3"/>
          </p:nvPr>
        </p:nvSpPr>
        <p:spPr/>
        <p:txBody>
          <a:bodyPr/>
          <a:lstStyle/>
          <a:p>
            <a:r>
              <a:rPr lang="en-US"/>
              <a:t>Covid19 Case Study</a:t>
            </a:r>
          </a:p>
        </p:txBody>
      </p:sp>
    </p:spTree>
    <p:extLst>
      <p:ext uri="{BB962C8B-B14F-4D97-AF65-F5344CB8AC3E}">
        <p14:creationId xmlns:p14="http://schemas.microsoft.com/office/powerpoint/2010/main" val="3170161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999300f25_1_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6" name="Google Shape;166;gb999300f25_1_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7D385846-6F68-4B9C-A81A-62BC65A75554}"/>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E8EDB735-BE47-4798-8083-069FE80B2CB9}"/>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999300f25_1_1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4" name="Google Shape;174;gb999300f25_1_1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A12ABABD-A18A-44FC-9F74-C403E654580F}"/>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4EC677E6-930E-4CAA-BB49-9C55BB7DBD18}"/>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999300f25_1_3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2" name="Google Shape;182;gb999300f25_1_3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0F40C5D8-DD37-423B-BD99-152F37174FC8}"/>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218A32E4-DFA6-4744-BA1D-21B5020696E7}"/>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 name="Google Shape;48;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6664C742-CBB6-4DEF-9586-04DAB98B3574}"/>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71C00E2-0023-44C3-82B3-0F27B50ED1CD}"/>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999300f25_2_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gb999300f25_2_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D6917647-6B14-4219-9DA2-BF2604DC4210}"/>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5BB3EB3C-7758-43F9-B3BE-B85FA5242B1E}"/>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999300f25_2_1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0" name="Google Shape;200;gb999300f25_2_1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75700B0B-8702-498F-A899-2B609E0EEC12}"/>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BB03A158-8671-4EDB-BDBE-61E41FCA47B9}"/>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999300f25_2_2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9" name="Google Shape;209;gb999300f25_2_2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043FBF76-B858-494B-A820-9C8C448D6D23}"/>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50A0C647-1537-4E73-BB72-FAAF8C647B0B}"/>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999300f25_2_4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8" name="Google Shape;218;gb999300f25_2_4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BF4AA31A-49B7-441F-BB79-DCFFF9533652}"/>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454AD17-01D8-4067-A82C-FE23C31CA6CD}"/>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999300f25_2_3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8" name="Google Shape;228;gb999300f25_2_3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B37324D7-B602-43C3-93EC-66D98C74CBAA}"/>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D4D927E6-9D10-4786-AED8-AE6DF07C4BFC}"/>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999300f25_2_6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7" name="Google Shape;237;gb999300f25_2_6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6325716D-BA1F-4470-A9A4-B8ECD332EAF6}"/>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9127F24-73D7-4C3B-9142-A0AB4FF09294}"/>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999300f25_2_7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6" name="Google Shape;246;gb999300f25_2_7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ACEBD765-18B0-4DC9-9C49-86D6AB6D0226}"/>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2708B968-824E-478B-AE82-6A3B677345BA}"/>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999300f25_2_7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5" name="Google Shape;255;gb999300f25_2_7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CA8F8F58-D231-4932-89E7-D3C515ACD998}"/>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D5562E8C-D272-424B-8624-2BB057F0CDED}"/>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999300f25_2_8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4" name="Google Shape;264;gb999300f25_2_8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B556342B-1B30-4B68-946E-97979CD6A89C}"/>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563D134-7591-42A8-B408-5EC5818A5ACE}"/>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999300f25_2_9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3" name="Google Shape;273;gb999300f25_2_9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98423378-75FE-431A-9886-048144527DFE}"/>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8465D836-6C21-4924-8893-491060788A33}"/>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b9af02bf5c_5_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 name="Google Shape;54;gb9af02bf5c_5_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CA41DFBD-5A69-4F9F-A3B0-5D9E8ADD0926}"/>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9204B8A2-456F-4DC4-AB61-AB3CE76EE1F0}"/>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b999300f25_2_10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82" name="Google Shape;282;gb999300f25_2_10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EC9AED9A-A416-4ED2-B684-1F319CAFF5A8}"/>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54CF91D6-F70B-4E10-8D00-6881BFB73E5D}"/>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999300f25_2_11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1" name="Google Shape;291;gb999300f25_2_11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56308043-3B60-49C5-8DE6-76D9C9B500F2}"/>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8025CDA4-2051-41F8-B15A-F56D09252FF1}"/>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999300f25_2_13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1" name="Google Shape;301;gb999300f25_2_13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B2BE3CBA-B2B5-4682-ACA2-71003533F5C9}"/>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DE470879-4D51-43A2-B360-045BF20A6B6F}"/>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b999300f25_2_14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0" name="Google Shape;310;gb999300f25_2_14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699774C1-2537-4C34-9436-299BF0924F1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89888291-B740-4EDD-84E9-4F24B28A4170}"/>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9af02bf5c_2_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8" name="Google Shape;318;gb9af02bf5c_2_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DB108820-F90A-4216-A8E1-308CA2959E93}"/>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80094061-E5B1-410E-B036-98F1F853C841}"/>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999300f25_2_15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6" name="Google Shape;326;gb999300f25_2_15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90DACFE1-B77F-4804-9A9D-404E8FB3E901}"/>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505B9336-AAF7-4F78-AE81-A014892B2BF9}"/>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999300f25_2_20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5" name="Google Shape;335;gb999300f25_2_20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382C1605-2C70-4E37-B35F-4E7B3556928F}"/>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6B2F5D7D-A47C-4B8E-8B60-3B31A5857F1D}"/>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9af02bf5c_1_34: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3" name="Google Shape;343;gb9af02bf5c_1_3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FDBC0603-014B-4B56-A6EA-4C3FADC5FE51}"/>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22816797-C779-4924-A0E1-C838D3E70BD2}"/>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9a756debb_2_20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1" name="Google Shape;351;gb9a756debb_2_20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8EA1072D-E96D-408F-B43A-D588E8553ED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CCABEBC3-2C6C-4657-883F-D3EB1601C26C}"/>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9a756debb_2_114: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8" name="Google Shape;358;gb9a756debb_2_11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738CE470-3421-418A-B5B3-3840B1EE55C0}"/>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73495E00-0BE4-4DD2-A3F1-4840D86FC54B}"/>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 name="Google Shape;61;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C5CC9AE7-9F3D-49BC-8968-E6F94DB6BFDB}"/>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C3F2C873-9A53-45FD-B89C-922045772D32}"/>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9a756debb_2_22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2" name="Google Shape;372;gb9a756debb_2_22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85576BD0-AEE1-444F-AA17-2FDBE13F6274}"/>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7C322E7B-301C-4EFA-8C7D-1D725C6D3060}"/>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991858238_0_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0" name="Google Shape;380;g7991858238_0_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8E089A6C-637F-4E89-98ED-1FDAE881199B}"/>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3AB3D95F-1BE8-41D6-8317-B6DD4FEDBB8C}"/>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991858238_0_1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9" name="Google Shape;389;g7991858238_0_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10C62C26-9879-4FF9-A836-33A52ABE3C8E}"/>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D2B714DD-1E97-4635-8EC2-2FFF7594C3B5}"/>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b9a756debb_2_7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8" name="Google Shape;398;gb9a756debb_2_7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C17A55CE-4B4B-4AB4-95B5-D226D691FF66}"/>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C6BE88D1-F1D8-41BE-80B9-A175091C7589}"/>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9a756debb_2_16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7" name="Google Shape;407;gb9a756debb_2_16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FD0ED79A-5A1B-40C2-87DE-E2F2843C5673}"/>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B7D9F50E-76A6-4B01-8FB1-9EA6CD1A94BC}"/>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b9a756debb_2_23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7" name="Google Shape;417;gb9a756debb_2_23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EA553807-EE65-4B1D-B7FD-300B9CD54FE2}"/>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A932576C-1602-48DC-A937-A703C9CA61A8}"/>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9af02bf5c_1_5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6" name="Google Shape;426;gb9af02bf5c_1_5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F12FB628-6CD6-4A9A-849D-6A397E460C1A}"/>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5260244C-D0D8-4BB3-A222-CE5CF3C21719}"/>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b9a756debb_2_15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3" name="Google Shape;433;gb9a756debb_2_15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342900" lvl="0" indent="-419100" algn="l" rtl="0">
              <a:lnSpc>
                <a:spcPct val="113000"/>
              </a:lnSpc>
              <a:spcBef>
                <a:spcPts val="0"/>
              </a:spcBef>
              <a:spcAft>
                <a:spcPts val="0"/>
              </a:spcAft>
              <a:buClr>
                <a:schemeClr val="dk1"/>
              </a:buClr>
              <a:buSzPts val="1200"/>
              <a:buChar char="●"/>
            </a:pPr>
            <a:r>
              <a:rPr lang="en-US" sz="1200">
                <a:solidFill>
                  <a:srgbClr val="333333"/>
                </a:solidFill>
              </a:rPr>
              <a:t>Assuming that we do not have the information of the predictor values in the test set (which is usually the case); we shift (lag) the predictors themselves x  moments forward in time, and take them, together with the actual response variable for the given day, as our training set.</a:t>
            </a:r>
            <a:endParaRPr sz="100"/>
          </a:p>
          <a:p>
            <a:pPr marL="0" lvl="0" indent="0" algn="l" rtl="0">
              <a:spcBef>
                <a:spcPts val="0"/>
              </a:spcBef>
              <a:spcAft>
                <a:spcPts val="0"/>
              </a:spcAft>
              <a:buSzPts val="1100"/>
              <a:buNone/>
            </a:pPr>
            <a:endParaRPr sz="900"/>
          </a:p>
          <a:p>
            <a:pPr marL="0" lvl="0" indent="0" algn="l" rtl="0">
              <a:spcBef>
                <a:spcPts val="0"/>
              </a:spcBef>
              <a:spcAft>
                <a:spcPts val="0"/>
              </a:spcAft>
              <a:buClr>
                <a:schemeClr val="dk1"/>
              </a:buClr>
              <a:buSzPts val="1100"/>
              <a:buFont typeface="Arial"/>
              <a:buNone/>
            </a:pPr>
            <a:r>
              <a:rPr lang="en-US" sz="900"/>
              <a:t>#Technically, in time series forecasting terminology the current time (t) and future times (t+1, t+n) are forecast times and past observations (t-1, t-n) are used to make forecasts.</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Clr>
                <a:schemeClr val="dk1"/>
              </a:buClr>
              <a:buSzPts val="1100"/>
              <a:buFont typeface="Arial"/>
              <a:buNone/>
            </a:pPr>
            <a:r>
              <a:rPr lang="en-US" sz="900"/>
              <a:t>#This permits not only classical X -&gt; y prediction, but also X -&gt; Y where both input and output can be sequences.</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Clr>
                <a:schemeClr val="dk1"/>
              </a:buClr>
              <a:buSzPts val="1100"/>
              <a:buFont typeface="Arial"/>
              <a:buNone/>
            </a:pPr>
            <a:r>
              <a:rPr lang="en-US" sz="900"/>
              <a:t>#Further, the shift function also works on so-called multivariate time series problems. That is where instead of having one set of observations for a time series, we have multiple (e.g. temperature and pressure). All variates in the time series can be shifted forward or backward to create multivariate input and output sequences.</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Clr>
                <a:schemeClr val="dk1"/>
              </a:buClr>
              <a:buSzPts val="1100"/>
              <a:buFont typeface="Arial"/>
              <a:buNone/>
            </a:pPr>
            <a:r>
              <a:rPr lang="en-US" sz="900"/>
              <a:t>#Multi-Step or Sequence Forecasting</a:t>
            </a:r>
            <a:endParaRPr sz="900"/>
          </a:p>
          <a:p>
            <a:pPr marL="0" lvl="0" indent="0" algn="l" rtl="0">
              <a:spcBef>
                <a:spcPts val="0"/>
              </a:spcBef>
              <a:spcAft>
                <a:spcPts val="0"/>
              </a:spcAft>
              <a:buClr>
                <a:schemeClr val="dk1"/>
              </a:buClr>
              <a:buSzPts val="1100"/>
              <a:buFont typeface="Arial"/>
              <a:buNone/>
            </a:pPr>
            <a:r>
              <a:rPr lang="en-US" sz="900"/>
              <a:t>#A different type of forecasting problem is using past observations to forecast a sequence of future observations.</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Clr>
                <a:schemeClr val="dk1"/>
              </a:buClr>
              <a:buSzPts val="1100"/>
              <a:buFont typeface="Arial"/>
              <a:buNone/>
            </a:pPr>
            <a:r>
              <a:rPr lang="en-US" sz="900"/>
              <a:t>#This may be called sequence forecasting or multi-step forecasting.</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Clr>
                <a:schemeClr val="dk1"/>
              </a:buClr>
              <a:buSzPts val="1100"/>
              <a:buFont typeface="Arial"/>
              <a:buNone/>
            </a:pPr>
            <a:r>
              <a:rPr lang="en-US" sz="900"/>
              <a:t>#We can frame a time series for sequence forecasting by specifying another argument. For example, we could frame our forecast problem with an input sequence of 14 past observations to forecast 14 future observations as follows:</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Clr>
                <a:schemeClr val="dk1"/>
              </a:buClr>
              <a:buSzPts val="1100"/>
              <a:buFont typeface="Arial"/>
              <a:buNone/>
            </a:pPr>
            <a:r>
              <a:rPr lang="en-US" sz="900"/>
              <a:t># Use lagged versions of the variables in the regression model.</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Clr>
                <a:schemeClr val="dk1"/>
              </a:buClr>
              <a:buSzPts val="1100"/>
              <a:buFont typeface="Arial"/>
              <a:buNone/>
            </a:pPr>
            <a:r>
              <a:rPr lang="en-US" sz="900"/>
              <a:t>#This allows varying amounts of recent history to be brought into the forecast</a:t>
            </a:r>
            <a:endParaRPr sz="900"/>
          </a:p>
          <a:p>
            <a:pPr marL="0" lvl="0" indent="0" algn="l" rtl="0">
              <a:spcBef>
                <a:spcPts val="0"/>
              </a:spcBef>
              <a:spcAft>
                <a:spcPts val="0"/>
              </a:spcAft>
              <a:buClr>
                <a:schemeClr val="dk1"/>
              </a:buClr>
              <a:buSzPts val="1100"/>
              <a:buFont typeface="Arial"/>
              <a:buNone/>
            </a:pPr>
            <a:r>
              <a:rPr lang="en-US" sz="900"/>
              <a:t>#Lagging of independent variables is often necessary in order for the regression model to be able to predict the future--i.e., to predict what will happen in period t based on knowledge of what happened up to period t-1</a:t>
            </a:r>
            <a:endParaRPr sz="900"/>
          </a:p>
          <a:p>
            <a:pPr marL="0" lvl="0" indent="0" algn="l" rtl="0">
              <a:spcBef>
                <a:spcPts val="0"/>
              </a:spcBef>
              <a:spcAft>
                <a:spcPts val="0"/>
              </a:spcAft>
              <a:buNone/>
            </a:pPr>
            <a:endParaRPr sz="900"/>
          </a:p>
        </p:txBody>
      </p:sp>
      <p:sp>
        <p:nvSpPr>
          <p:cNvPr id="2" name="Date Placeholder 1">
            <a:extLst>
              <a:ext uri="{FF2B5EF4-FFF2-40B4-BE49-F238E27FC236}">
                <a16:creationId xmlns:a16="http://schemas.microsoft.com/office/drawing/2014/main" id="{3C5CB46E-8793-465C-B8DF-528C37B8A648}"/>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398E45D2-87FE-4565-B100-B0DC2305DAD8}"/>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9af02bf5c_1_6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4" name="Google Shape;444;gb9af02bf5c_1_6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AD68893B-6726-47B8-B9D2-D4237789C97B}"/>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B45DCBD3-4E22-4814-AD98-48D37826FA2C}"/>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9a756debb_1_9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3" name="Google Shape;463;gb9a756debb_1_9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900" dirty="0"/>
          </a:p>
        </p:txBody>
      </p:sp>
      <p:sp>
        <p:nvSpPr>
          <p:cNvPr id="2" name="Date Placeholder 1">
            <a:extLst>
              <a:ext uri="{FF2B5EF4-FFF2-40B4-BE49-F238E27FC236}">
                <a16:creationId xmlns:a16="http://schemas.microsoft.com/office/drawing/2014/main" id="{F7354F1A-8D14-4C3B-850C-CF2428F377FC}"/>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0055993D-640C-4476-ACA3-F74C26DD5E0B}"/>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 name="Google Shape;69;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FE11953C-19C4-4530-9419-3238C62695F3}"/>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BF0F5A6A-070E-41D0-B6F5-D720911A5E22}"/>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b9a756debb_1_15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0" name="Google Shape;470;gb9a756debb_1_15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900" dirty="0"/>
          </a:p>
        </p:txBody>
      </p:sp>
      <p:sp>
        <p:nvSpPr>
          <p:cNvPr id="2" name="Date Placeholder 1">
            <a:extLst>
              <a:ext uri="{FF2B5EF4-FFF2-40B4-BE49-F238E27FC236}">
                <a16:creationId xmlns:a16="http://schemas.microsoft.com/office/drawing/2014/main" id="{3B55BB08-5772-4093-9DDE-DB581AFC905E}"/>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487145D6-04D0-4308-8C48-605C44AF2AC9}"/>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9a756debb_1_197:notes"/>
          <p:cNvSpPr txBox="1">
            <a:spLocks noGrp="1"/>
          </p:cNvSpPr>
          <p:nvPr>
            <p:ph type="sldNum" idx="12"/>
          </p:nvPr>
        </p:nvSpPr>
        <p:spPr>
          <a:xfrm>
            <a:off x="4278312" y="10156825"/>
            <a:ext cx="3279900" cy="5334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51</a:t>
            </a:fld>
            <a:endParaRPr sz="1400"/>
          </a:p>
        </p:txBody>
      </p:sp>
      <p:sp>
        <p:nvSpPr>
          <p:cNvPr id="484" name="Google Shape;484;gb9a756debb_1_197: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9a756debb_1_197: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6" name="Google Shape;486;gb9a756debb_1_197:notes"/>
          <p:cNvSpPr txBox="1">
            <a:spLocks noGrp="1"/>
          </p:cNvSpPr>
          <p:nvPr>
            <p:ph type="sldNum" idx="3"/>
          </p:nvPr>
        </p:nvSpPr>
        <p:spPr>
          <a:xfrm>
            <a:off x="4278312" y="10156825"/>
            <a:ext cx="3279900" cy="5334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51</a:t>
            </a:fld>
            <a:endParaRPr/>
          </a:p>
        </p:txBody>
      </p:sp>
      <p:sp>
        <p:nvSpPr>
          <p:cNvPr id="2" name="Date Placeholder 1">
            <a:extLst>
              <a:ext uri="{FF2B5EF4-FFF2-40B4-BE49-F238E27FC236}">
                <a16:creationId xmlns:a16="http://schemas.microsoft.com/office/drawing/2014/main" id="{230CE2DE-E6DB-448F-983C-E5F83D56F8FA}"/>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913EF5D9-F256-428E-A898-6566CFAE406C}"/>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9a756debb_1_3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4" name="Google Shape;494;gb9a756debb_1_3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900" dirty="0"/>
          </a:p>
        </p:txBody>
      </p:sp>
      <p:sp>
        <p:nvSpPr>
          <p:cNvPr id="2" name="Date Placeholder 1">
            <a:extLst>
              <a:ext uri="{FF2B5EF4-FFF2-40B4-BE49-F238E27FC236}">
                <a16:creationId xmlns:a16="http://schemas.microsoft.com/office/drawing/2014/main" id="{79C78AC9-745B-443D-9C1C-13638919803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E41BBAEB-0F21-4373-81A0-780C711AA331}"/>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b9a756debb_1_4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6" name="Google Shape;506;gb9a756debb_1_4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900" dirty="0"/>
          </a:p>
        </p:txBody>
      </p:sp>
      <p:sp>
        <p:nvSpPr>
          <p:cNvPr id="2" name="Date Placeholder 1">
            <a:extLst>
              <a:ext uri="{FF2B5EF4-FFF2-40B4-BE49-F238E27FC236}">
                <a16:creationId xmlns:a16="http://schemas.microsoft.com/office/drawing/2014/main" id="{40ED901E-A908-4B44-9108-15F82CC63ED3}"/>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AF5E086F-3A95-4DF2-BA89-2425BA03C29D}"/>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9a756debb_1_5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7" name="Google Shape;517;gb9a756debb_1_5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900" dirty="0"/>
          </a:p>
        </p:txBody>
      </p:sp>
      <p:sp>
        <p:nvSpPr>
          <p:cNvPr id="2" name="Date Placeholder 1">
            <a:extLst>
              <a:ext uri="{FF2B5EF4-FFF2-40B4-BE49-F238E27FC236}">
                <a16:creationId xmlns:a16="http://schemas.microsoft.com/office/drawing/2014/main" id="{6118491D-93D1-4C47-9B44-369AC43976D6}"/>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3924C535-90C6-4F40-8955-700CD3E241E8}"/>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b9a756debb_1_6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8" name="Google Shape;528;gb9a756debb_1_6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900" dirty="0"/>
          </a:p>
        </p:txBody>
      </p:sp>
      <p:sp>
        <p:nvSpPr>
          <p:cNvPr id="2" name="Date Placeholder 1">
            <a:extLst>
              <a:ext uri="{FF2B5EF4-FFF2-40B4-BE49-F238E27FC236}">
                <a16:creationId xmlns:a16="http://schemas.microsoft.com/office/drawing/2014/main" id="{3852602C-37C4-49E9-88B9-47A5E195C009}"/>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8F2D0790-0A50-4B83-9F13-FB7659984967}"/>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b9a756debb_1_17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2" name="Google Shape;542;gb9a756debb_1_17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37E02044-75F3-489C-AE8B-AA9C1028DFB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0A6DF6D9-0C2B-4998-AFE6-C4FFA9985DC0}"/>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b9a756debb_1_14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2" name="Google Shape;552;gb9a756debb_1_14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sz="700" dirty="0">
              <a:solidFill>
                <a:srgbClr val="333333"/>
              </a:solidFill>
            </a:endParaRPr>
          </a:p>
        </p:txBody>
      </p:sp>
      <p:sp>
        <p:nvSpPr>
          <p:cNvPr id="2" name="Date Placeholder 1">
            <a:extLst>
              <a:ext uri="{FF2B5EF4-FFF2-40B4-BE49-F238E27FC236}">
                <a16:creationId xmlns:a16="http://schemas.microsoft.com/office/drawing/2014/main" id="{1DECF230-B028-47C9-BE04-6DD7ECC4368A}"/>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D9BACEB1-5501-43A1-9C00-5C9860B060AE}"/>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b9a756debb_1_21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9" name="Google Shape;559;gb9a756debb_1_21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900" dirty="0"/>
          </a:p>
        </p:txBody>
      </p:sp>
      <p:sp>
        <p:nvSpPr>
          <p:cNvPr id="2" name="Date Placeholder 1">
            <a:extLst>
              <a:ext uri="{FF2B5EF4-FFF2-40B4-BE49-F238E27FC236}">
                <a16:creationId xmlns:a16="http://schemas.microsoft.com/office/drawing/2014/main" id="{43ADABB6-2BC7-4085-9018-0CC3A965128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D6CECD8D-E40A-4437-88AD-A027FADCA487}"/>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6" name="Google Shape;566;p10: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C8023500-51AB-4940-BEAD-8C7BC32BB8C6}"/>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0EEEF62C-6F5E-45B0-9379-F888668A25FD}"/>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 name="Google Shape;76;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431800" marR="0" lvl="0" indent="-323850" algn="l" rtl="0">
              <a:lnSpc>
                <a:spcPct val="113000"/>
              </a:lnSpc>
              <a:spcBef>
                <a:spcPts val="1400"/>
              </a:spcBef>
              <a:spcAft>
                <a:spcPts val="0"/>
              </a:spcAft>
              <a:buClr>
                <a:srgbClr val="EF2929"/>
              </a:buClr>
              <a:buSzPts val="720"/>
              <a:buFont typeface="Noto Sans Symbols"/>
              <a:buChar char="●"/>
            </a:pPr>
            <a:r>
              <a:rPr lang="en-US" sz="1600" dirty="0"/>
              <a:t>Three</a:t>
            </a:r>
            <a:r>
              <a:rPr lang="en-US" sz="1600" b="1" i="0" u="sng" strike="noStrike" cap="none" dirty="0">
                <a:solidFill>
                  <a:srgbClr val="333333"/>
                </a:solidFill>
              </a:rPr>
              <a:t> </a:t>
            </a:r>
            <a:r>
              <a:rPr lang="en-US" sz="1600" b="1" i="0" u="sng" strike="noStrike" cap="none" dirty="0">
                <a:solidFill>
                  <a:srgbClr val="00A933"/>
                </a:solidFill>
              </a:rPr>
              <a:t>new</a:t>
            </a:r>
            <a:r>
              <a:rPr lang="en-US" sz="1600" b="1" i="0" u="sng" strike="noStrike" cap="none" dirty="0">
                <a:solidFill>
                  <a:srgbClr val="333333"/>
                </a:solidFill>
              </a:rPr>
              <a:t> variables</a:t>
            </a:r>
            <a:r>
              <a:rPr lang="en-US" sz="1600" b="0" i="0" u="none" strike="noStrike" cap="none" dirty="0">
                <a:solidFill>
                  <a:srgbClr val="333333"/>
                </a:solidFill>
                <a:latin typeface="Arial"/>
                <a:ea typeface="Arial"/>
                <a:cs typeface="Arial"/>
                <a:sym typeface="Arial"/>
              </a:rPr>
              <a:t> have been added:</a:t>
            </a:r>
            <a:endParaRPr lang="en-US" dirty="0"/>
          </a:p>
          <a:p>
            <a:pPr marL="863600" marR="0" lvl="1" indent="-323850" algn="l" rtl="0">
              <a:lnSpc>
                <a:spcPct val="113000"/>
              </a:lnSpc>
              <a:spcBef>
                <a:spcPts val="1400"/>
              </a:spcBef>
              <a:spcAft>
                <a:spcPts val="0"/>
              </a:spcAft>
              <a:buClr>
                <a:srgbClr val="EF2929"/>
              </a:buClr>
              <a:buSzPts val="1200"/>
              <a:buFont typeface="Noto Sans Symbols"/>
              <a:buChar char="−"/>
            </a:pPr>
            <a:r>
              <a:rPr lang="en-US" sz="1600" b="0" i="1" u="none" strike="noStrike" cap="none" dirty="0" err="1">
                <a:solidFill>
                  <a:srgbClr val="333333"/>
                </a:solidFill>
                <a:latin typeface="Arial"/>
                <a:ea typeface="Arial"/>
                <a:cs typeface="Arial"/>
                <a:sym typeface="Arial"/>
              </a:rPr>
              <a:t>zone_color</a:t>
            </a:r>
            <a:r>
              <a:rPr lang="en-US" sz="1600" b="0" i="0" u="none" strike="noStrike" cap="none" dirty="0">
                <a:solidFill>
                  <a:srgbClr val="333333"/>
                </a:solidFill>
                <a:latin typeface="Arial"/>
                <a:ea typeface="Arial"/>
                <a:cs typeface="Arial"/>
                <a:sym typeface="Arial"/>
              </a:rPr>
              <a:t> is a categorical variable describing the “color” of the area in the current date (1 = yellow, 2 = orange, 3 = red)</a:t>
            </a:r>
            <a:endParaRPr lang="en-US" dirty="0"/>
          </a:p>
          <a:p>
            <a:pPr marL="863600" marR="0" lvl="1" indent="-323850" algn="l" rtl="0">
              <a:lnSpc>
                <a:spcPct val="113000"/>
              </a:lnSpc>
              <a:spcBef>
                <a:spcPts val="1100"/>
              </a:spcBef>
              <a:spcAft>
                <a:spcPts val="0"/>
              </a:spcAft>
              <a:buClr>
                <a:srgbClr val="EF2929"/>
              </a:buClr>
              <a:buSzPts val="1200"/>
              <a:buFont typeface="Noto Sans Symbols"/>
              <a:buChar char="−"/>
            </a:pPr>
            <a:r>
              <a:rPr lang="en-US" sz="1600" b="0" i="1" u="none" strike="noStrike" cap="none" dirty="0" err="1">
                <a:solidFill>
                  <a:srgbClr val="333333"/>
                </a:solidFill>
                <a:latin typeface="Arial"/>
                <a:ea typeface="Arial"/>
                <a:cs typeface="Arial"/>
                <a:sym typeface="Arial"/>
              </a:rPr>
              <a:t>lag_zone_color</a:t>
            </a:r>
            <a:r>
              <a:rPr lang="en-US" sz="1600" b="0" i="0" u="none" strike="noStrike" cap="none" dirty="0">
                <a:solidFill>
                  <a:srgbClr val="333333"/>
                </a:solidFill>
                <a:latin typeface="Arial"/>
                <a:ea typeface="Arial"/>
                <a:cs typeface="Arial"/>
                <a:sym typeface="Arial"/>
              </a:rPr>
              <a:t> is the shifted zone (7 days before the current date)</a:t>
            </a:r>
          </a:p>
          <a:p>
            <a:pPr marL="863600" lvl="1" indent="-323850" algn="l" rtl="0">
              <a:spcBef>
                <a:spcPts val="1100"/>
              </a:spcBef>
              <a:spcAft>
                <a:spcPts val="0"/>
              </a:spcAft>
              <a:buClr>
                <a:srgbClr val="EF2929"/>
              </a:buClr>
              <a:buSzPts val="1200"/>
              <a:buFont typeface="Noto Sans Symbols"/>
              <a:buChar char="−"/>
            </a:pPr>
            <a:r>
              <a:rPr lang="en-US" sz="1600" i="1" dirty="0"/>
              <a:t>season </a:t>
            </a:r>
            <a:r>
              <a:rPr lang="en-US" sz="1600" dirty="0"/>
              <a:t>a categorical variable (0 = summer, 1 = autumn and winter)</a:t>
            </a:r>
          </a:p>
          <a:p>
            <a:pPr marL="0" lvl="0" indent="0" algn="l" rtl="0">
              <a:spcBef>
                <a:spcPts val="0"/>
              </a:spcBef>
              <a:spcAft>
                <a:spcPts val="0"/>
              </a:spcAft>
              <a:buNone/>
            </a:pPr>
            <a:endParaRPr dirty="0"/>
          </a:p>
        </p:txBody>
      </p:sp>
      <p:sp>
        <p:nvSpPr>
          <p:cNvPr id="2" name="Date Placeholder 1">
            <a:extLst>
              <a:ext uri="{FF2B5EF4-FFF2-40B4-BE49-F238E27FC236}">
                <a16:creationId xmlns:a16="http://schemas.microsoft.com/office/drawing/2014/main" id="{84EDA7C7-CCD6-477A-9D7F-87A9978537A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7870C8E-FD1A-41B4-AC4C-6D469582F4B7}"/>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6" name="Google Shape;86;p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90031D1D-1C43-4FA1-A03B-D0CA079E2AA7}"/>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AC07E94-F3C3-403B-9D5E-F94197BDB211}"/>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4" name="Google Shape;94;p7: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672DC4CC-D4B8-4A77-8BEE-88B0FA903E4C}"/>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F5AFFB0C-0389-4B1B-9B37-13C8586CB8B4}"/>
              </a:ext>
            </a:extLst>
          </p:cNvPr>
          <p:cNvSpPr>
            <a:spLocks noGrp="1"/>
          </p:cNvSpPr>
          <p:nvPr>
            <p:ph type="hdr" idx="3"/>
          </p:nvPr>
        </p:nvSpPr>
        <p:spPr/>
        <p:txBody>
          <a:bodyPr/>
          <a:lstStyle/>
          <a:p>
            <a:r>
              <a:rPr lang="en-US"/>
              <a:t>Covid19 Case Study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98c54cc96_0_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3" name="Google Shape;103;gb98c54cc96_0_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 name="Date Placeholder 1">
            <a:extLst>
              <a:ext uri="{FF2B5EF4-FFF2-40B4-BE49-F238E27FC236}">
                <a16:creationId xmlns:a16="http://schemas.microsoft.com/office/drawing/2014/main" id="{BD7A1C02-562F-4574-83AF-D7C5D4B79F62}"/>
              </a:ext>
            </a:extLst>
          </p:cNvPr>
          <p:cNvSpPr>
            <a:spLocks noGrp="1"/>
          </p:cNvSpPr>
          <p:nvPr>
            <p:ph type="dt" idx="10"/>
          </p:nvPr>
        </p:nvSpPr>
        <p:spPr/>
        <p:txBody>
          <a:bodyPr/>
          <a:lstStyle/>
          <a:p>
            <a:endParaRPr lang="en-US"/>
          </a:p>
        </p:txBody>
      </p:sp>
      <p:sp>
        <p:nvSpPr>
          <p:cNvPr id="3" name="Header Placeholder 2">
            <a:extLst>
              <a:ext uri="{FF2B5EF4-FFF2-40B4-BE49-F238E27FC236}">
                <a16:creationId xmlns:a16="http://schemas.microsoft.com/office/drawing/2014/main" id="{E65CE313-E206-457B-9F00-97BDA54831F4}"/>
              </a:ext>
            </a:extLst>
          </p:cNvPr>
          <p:cNvSpPr>
            <a:spLocks noGrp="1"/>
          </p:cNvSpPr>
          <p:nvPr>
            <p:ph type="hdr" idx="3"/>
          </p:nvPr>
        </p:nvSpPr>
        <p:spPr/>
        <p:txBody>
          <a:bodyPr/>
          <a:lstStyle/>
          <a:p>
            <a:r>
              <a:rPr lang="en-US"/>
              <a:t>Covid19 Case Study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2130425"/>
            <a:ext cx="7772400" cy="1470025"/>
          </a:xfrm>
          <a:prstGeom prst="rect">
            <a:avLst/>
          </a:prstGeom>
          <a:noFill/>
          <a:ln>
            <a:noFill/>
          </a:ln>
        </p:spPr>
        <p:txBody>
          <a:bodyPr spcFirstLastPara="1" wrap="square" lIns="0" tIns="0" rIns="0" bIns="0" anchor="ctr" anchorCtr="0">
            <a:noAutofit/>
          </a:bodyPr>
          <a:lstStyle>
            <a:lvl1pPr lvl="0" algn="l">
              <a:lnSpc>
                <a:spcPct val="113000"/>
              </a:lnSpc>
              <a:spcBef>
                <a:spcPts val="0"/>
              </a:spcBef>
              <a:spcAft>
                <a:spcPts val="0"/>
              </a:spcAft>
              <a:buSzPts val="1400"/>
              <a:buNone/>
              <a:defRPr/>
            </a:lvl1pPr>
            <a:lvl2pPr lvl="1" algn="l">
              <a:lnSpc>
                <a:spcPct val="113000"/>
              </a:lnSpc>
              <a:spcBef>
                <a:spcPts val="0"/>
              </a:spcBef>
              <a:spcAft>
                <a:spcPts val="0"/>
              </a:spcAft>
              <a:buSzPts val="1400"/>
              <a:buNone/>
              <a:defRPr/>
            </a:lvl2pPr>
            <a:lvl3pPr lvl="2" algn="l">
              <a:lnSpc>
                <a:spcPct val="113000"/>
              </a:lnSpc>
              <a:spcBef>
                <a:spcPts val="0"/>
              </a:spcBef>
              <a:spcAft>
                <a:spcPts val="0"/>
              </a:spcAft>
              <a:buSzPts val="1400"/>
              <a:buNone/>
              <a:defRPr/>
            </a:lvl3pPr>
            <a:lvl4pPr lvl="3" algn="l">
              <a:lnSpc>
                <a:spcPct val="113000"/>
              </a:lnSpc>
              <a:spcBef>
                <a:spcPts val="0"/>
              </a:spcBef>
              <a:spcAft>
                <a:spcPts val="0"/>
              </a:spcAft>
              <a:buSzPts val="1400"/>
              <a:buNone/>
              <a:defRPr/>
            </a:lvl4pPr>
            <a:lvl5pPr lvl="4" algn="l">
              <a:lnSpc>
                <a:spcPct val="113000"/>
              </a:lnSpc>
              <a:spcBef>
                <a:spcPts val="0"/>
              </a:spcBef>
              <a:spcAft>
                <a:spcPts val="0"/>
              </a:spcAft>
              <a:buSzPts val="1400"/>
              <a:buNone/>
              <a:defRPr/>
            </a:lvl5pPr>
            <a:lvl6pPr lvl="5" algn="l">
              <a:lnSpc>
                <a:spcPct val="113000"/>
              </a:lnSpc>
              <a:spcBef>
                <a:spcPts val="0"/>
              </a:spcBef>
              <a:spcAft>
                <a:spcPts val="0"/>
              </a:spcAft>
              <a:buSzPts val="1400"/>
              <a:buNone/>
              <a:defRPr/>
            </a:lvl6pPr>
            <a:lvl7pPr lvl="6" algn="l">
              <a:lnSpc>
                <a:spcPct val="113000"/>
              </a:lnSpc>
              <a:spcBef>
                <a:spcPts val="0"/>
              </a:spcBef>
              <a:spcAft>
                <a:spcPts val="0"/>
              </a:spcAft>
              <a:buSzPts val="1400"/>
              <a:buNone/>
              <a:defRPr/>
            </a:lvl7pPr>
            <a:lvl8pPr lvl="7" algn="l">
              <a:lnSpc>
                <a:spcPct val="113000"/>
              </a:lnSpc>
              <a:spcBef>
                <a:spcPts val="0"/>
              </a:spcBef>
              <a:spcAft>
                <a:spcPts val="0"/>
              </a:spcAft>
              <a:buSzPts val="1400"/>
              <a:buNone/>
              <a:defRPr/>
            </a:lvl8pPr>
            <a:lvl9pPr lvl="8" algn="l">
              <a:lnSpc>
                <a:spcPct val="113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371600" y="3886200"/>
            <a:ext cx="6400800" cy="1752600"/>
          </a:xfrm>
          <a:prstGeom prst="rect">
            <a:avLst/>
          </a:prstGeom>
          <a:noFill/>
          <a:ln>
            <a:noFill/>
          </a:ln>
        </p:spPr>
        <p:txBody>
          <a:bodyPr spcFirstLastPara="1" wrap="square" lIns="0" tIns="0" rIns="0" bIns="0" anchor="t" anchorCtr="0">
            <a:noAutofit/>
          </a:bodyPr>
          <a:lstStyle>
            <a:lvl1pPr lvl="0" algn="l">
              <a:lnSpc>
                <a:spcPct val="113000"/>
              </a:lnSpc>
              <a:spcBef>
                <a:spcPts val="0"/>
              </a:spcBef>
              <a:spcAft>
                <a:spcPts val="0"/>
              </a:spcAft>
              <a:buSzPts val="1400"/>
              <a:buNone/>
              <a:defRPr/>
            </a:lvl1pPr>
            <a:lvl2pPr lvl="1" algn="l">
              <a:lnSpc>
                <a:spcPct val="113000"/>
              </a:lnSpc>
              <a:spcBef>
                <a:spcPts val="1800"/>
              </a:spcBef>
              <a:spcAft>
                <a:spcPts val="0"/>
              </a:spcAft>
              <a:buSzPts val="1400"/>
              <a:buNone/>
              <a:defRPr/>
            </a:lvl2pPr>
            <a:lvl3pPr lvl="2" algn="l">
              <a:lnSpc>
                <a:spcPct val="113000"/>
              </a:lnSpc>
              <a:spcBef>
                <a:spcPts val="1500"/>
              </a:spcBef>
              <a:spcAft>
                <a:spcPts val="0"/>
              </a:spcAft>
              <a:buSzPts val="1400"/>
              <a:buNone/>
              <a:defRPr/>
            </a:lvl3pPr>
            <a:lvl4pPr lvl="3" algn="l">
              <a:lnSpc>
                <a:spcPct val="113000"/>
              </a:lnSpc>
              <a:spcBef>
                <a:spcPts val="1100"/>
              </a:spcBef>
              <a:spcAft>
                <a:spcPts val="0"/>
              </a:spcAft>
              <a:buSzPts val="1400"/>
              <a:buNone/>
              <a:defRPr/>
            </a:lvl4pPr>
            <a:lvl5pPr lvl="4" algn="l">
              <a:lnSpc>
                <a:spcPct val="113000"/>
              </a:lnSpc>
              <a:spcBef>
                <a:spcPts val="700"/>
              </a:spcBef>
              <a:spcAft>
                <a:spcPts val="0"/>
              </a:spcAft>
              <a:buSzPts val="1400"/>
              <a:buNone/>
              <a:defRPr/>
            </a:lvl5pPr>
            <a:lvl6pPr lvl="5" algn="l">
              <a:lnSpc>
                <a:spcPct val="113000"/>
              </a:lnSpc>
              <a:spcBef>
                <a:spcPts val="300"/>
              </a:spcBef>
              <a:spcAft>
                <a:spcPts val="0"/>
              </a:spcAft>
              <a:buSzPts val="1400"/>
              <a:buNone/>
              <a:defRPr/>
            </a:lvl6pPr>
            <a:lvl7pPr lvl="6" algn="l">
              <a:lnSpc>
                <a:spcPct val="113000"/>
              </a:lnSpc>
              <a:spcBef>
                <a:spcPts val="300"/>
              </a:spcBef>
              <a:spcAft>
                <a:spcPts val="0"/>
              </a:spcAft>
              <a:buSzPts val="1400"/>
              <a:buNone/>
              <a:defRPr/>
            </a:lvl7pPr>
            <a:lvl8pPr lvl="7" algn="l">
              <a:lnSpc>
                <a:spcPct val="113000"/>
              </a:lnSpc>
              <a:spcBef>
                <a:spcPts val="300"/>
              </a:spcBef>
              <a:spcAft>
                <a:spcPts val="0"/>
              </a:spcAft>
              <a:buSzPts val="1400"/>
              <a:buNone/>
              <a:defRPr/>
            </a:lvl8pPr>
            <a:lvl9pPr lvl="8" algn="l">
              <a:lnSpc>
                <a:spcPct val="113000"/>
              </a:lnSpc>
              <a:spcBef>
                <a:spcPts val="300"/>
              </a:spcBef>
              <a:spcAft>
                <a:spcPts val="300"/>
              </a:spcAft>
              <a:buSzPts val="1400"/>
              <a:buNone/>
              <a:defRPr/>
            </a:lvl9pPr>
          </a:lstStyle>
          <a:p>
            <a:endParaRPr/>
          </a:p>
        </p:txBody>
      </p:sp>
      <p:sp>
        <p:nvSpPr>
          <p:cNvPr id="20" name="Google Shape;20;p2"/>
          <p:cNvSpPr txBox="1">
            <a:spLocks noGrp="1"/>
          </p:cNvSpPr>
          <p:nvPr>
            <p:ph type="dt" idx="10"/>
          </p:nvPr>
        </p:nvSpPr>
        <p:spPr>
          <a:xfrm>
            <a:off x="503237" y="6886575"/>
            <a:ext cx="2346325" cy="519112"/>
          </a:xfrm>
          <a:prstGeom prst="rect">
            <a:avLst/>
          </a:prstGeom>
          <a:noFill/>
          <a:ln>
            <a:noFill/>
          </a:ln>
        </p:spPr>
        <p:txBody>
          <a:bodyPr spcFirstLastPara="1" wrap="square" lIns="0" tIns="0" rIns="0" bIns="0" anchor="t" anchorCtr="0">
            <a:noAutofit/>
          </a:bodyPr>
          <a:lstStyle>
            <a:lvl1pPr lvl="0" algn="l">
              <a:lnSpc>
                <a:spcPct val="11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fld id="{6D9CCFC7-41E5-4FE6-9552-CBC3C375D637}" type="datetime1">
              <a:rPr lang="en-US" smtClean="0"/>
              <a:t>2/2/2021</a:t>
            </a:fld>
            <a:endParaRPr/>
          </a:p>
        </p:txBody>
      </p:sp>
      <p:sp>
        <p:nvSpPr>
          <p:cNvPr id="21" name="Google Shape;21;p2"/>
          <p:cNvSpPr txBox="1">
            <a:spLocks noGrp="1"/>
          </p:cNvSpPr>
          <p:nvPr>
            <p:ph type="ftr" idx="11"/>
          </p:nvPr>
        </p:nvSpPr>
        <p:spPr>
          <a:xfrm>
            <a:off x="3448050" y="6886575"/>
            <a:ext cx="3194050" cy="519112"/>
          </a:xfrm>
          <a:prstGeom prst="rect">
            <a:avLst/>
          </a:prstGeom>
          <a:noFill/>
          <a:ln>
            <a:noFill/>
          </a:ln>
        </p:spPr>
        <p:txBody>
          <a:bodyPr spcFirstLastPara="1" wrap="square" lIns="0" tIns="0" rIns="0" bIns="0" anchor="t" anchorCtr="0">
            <a:noAutofit/>
          </a:bodyPr>
          <a:lstStyle>
            <a:lvl1pPr lvl="0" algn="ctr">
              <a:lnSpc>
                <a:spcPct val="11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r>
              <a:rPr lang="en-US"/>
              <a:t>Covid19 Case Study</a:t>
            </a:r>
            <a:endParaRPr/>
          </a:p>
        </p:txBody>
      </p:sp>
      <p:sp>
        <p:nvSpPr>
          <p:cNvPr id="22" name="Google Shape;22;p2"/>
          <p:cNvSpPr txBox="1">
            <a:spLocks noGrp="1"/>
          </p:cNvSpPr>
          <p:nvPr>
            <p:ph type="sldNum" idx="12"/>
          </p:nvPr>
        </p:nvSpPr>
        <p:spPr>
          <a:xfrm>
            <a:off x="7227887" y="6886575"/>
            <a:ext cx="2346325" cy="519112"/>
          </a:xfrm>
          <a:prstGeom prst="rect">
            <a:avLst/>
          </a:prstGeom>
          <a:noFill/>
          <a:ln>
            <a:noFill/>
          </a:ln>
        </p:spPr>
        <p:txBody>
          <a:bodyPr spcFirstLastPara="1" wrap="square" lIns="0" tIns="0" rIns="0" bIns="0" anchor="t" anchorCtr="0">
            <a:noAutofit/>
          </a:bodyPr>
          <a:lstStyle>
            <a:lvl1pPr marL="0" lvl="0" indent="0" algn="r">
              <a:lnSpc>
                <a:spcPct val="113000"/>
              </a:lnSpc>
              <a:spcBef>
                <a:spcPts val="0"/>
              </a:spcBef>
              <a:spcAft>
                <a:spcPts val="0"/>
              </a:spcAft>
              <a:buNone/>
              <a:defRPr sz="1400">
                <a:solidFill>
                  <a:srgbClr val="000000"/>
                </a:solidFill>
                <a:latin typeface="Arial"/>
                <a:ea typeface="Arial"/>
                <a:cs typeface="Arial"/>
                <a:sym typeface="Arial"/>
              </a:defRPr>
            </a:lvl1pPr>
            <a:lvl2pPr marL="0" lvl="1" indent="0" algn="r">
              <a:lnSpc>
                <a:spcPct val="113000"/>
              </a:lnSpc>
              <a:spcBef>
                <a:spcPts val="0"/>
              </a:spcBef>
              <a:spcAft>
                <a:spcPts val="0"/>
              </a:spcAft>
              <a:buNone/>
              <a:defRPr sz="1400">
                <a:solidFill>
                  <a:srgbClr val="000000"/>
                </a:solidFill>
                <a:latin typeface="Arial"/>
                <a:ea typeface="Arial"/>
                <a:cs typeface="Arial"/>
                <a:sym typeface="Arial"/>
              </a:defRPr>
            </a:lvl2pPr>
            <a:lvl3pPr marL="0" lvl="2" indent="0" algn="r">
              <a:lnSpc>
                <a:spcPct val="113000"/>
              </a:lnSpc>
              <a:spcBef>
                <a:spcPts val="0"/>
              </a:spcBef>
              <a:spcAft>
                <a:spcPts val="0"/>
              </a:spcAft>
              <a:buNone/>
              <a:defRPr sz="1400">
                <a:solidFill>
                  <a:srgbClr val="000000"/>
                </a:solidFill>
                <a:latin typeface="Arial"/>
                <a:ea typeface="Arial"/>
                <a:cs typeface="Arial"/>
                <a:sym typeface="Arial"/>
              </a:defRPr>
            </a:lvl3pPr>
            <a:lvl4pPr marL="0" lvl="3" indent="0" algn="r">
              <a:lnSpc>
                <a:spcPct val="113000"/>
              </a:lnSpc>
              <a:spcBef>
                <a:spcPts val="0"/>
              </a:spcBef>
              <a:spcAft>
                <a:spcPts val="0"/>
              </a:spcAft>
              <a:buNone/>
              <a:defRPr sz="1400">
                <a:solidFill>
                  <a:srgbClr val="000000"/>
                </a:solidFill>
                <a:latin typeface="Arial"/>
                <a:ea typeface="Arial"/>
                <a:cs typeface="Arial"/>
                <a:sym typeface="Arial"/>
              </a:defRPr>
            </a:lvl4pPr>
            <a:lvl5pPr marL="0" lvl="4" indent="0" algn="r">
              <a:lnSpc>
                <a:spcPct val="113000"/>
              </a:lnSpc>
              <a:spcBef>
                <a:spcPts val="0"/>
              </a:spcBef>
              <a:spcAft>
                <a:spcPts val="0"/>
              </a:spcAft>
              <a:buNone/>
              <a:defRPr sz="1400">
                <a:solidFill>
                  <a:srgbClr val="000000"/>
                </a:solidFill>
                <a:latin typeface="Arial"/>
                <a:ea typeface="Arial"/>
                <a:cs typeface="Arial"/>
                <a:sym typeface="Arial"/>
              </a:defRPr>
            </a:lvl5pPr>
            <a:lvl6pPr marL="0" lvl="5" indent="0" algn="r">
              <a:lnSpc>
                <a:spcPct val="113000"/>
              </a:lnSpc>
              <a:spcBef>
                <a:spcPts val="0"/>
              </a:spcBef>
              <a:spcAft>
                <a:spcPts val="0"/>
              </a:spcAft>
              <a:buNone/>
              <a:defRPr sz="1400">
                <a:solidFill>
                  <a:srgbClr val="000000"/>
                </a:solidFill>
                <a:latin typeface="Arial"/>
                <a:ea typeface="Arial"/>
                <a:cs typeface="Arial"/>
                <a:sym typeface="Arial"/>
              </a:defRPr>
            </a:lvl6pPr>
            <a:lvl7pPr marL="0" lvl="6" indent="0" algn="r">
              <a:lnSpc>
                <a:spcPct val="113000"/>
              </a:lnSpc>
              <a:spcBef>
                <a:spcPts val="0"/>
              </a:spcBef>
              <a:spcAft>
                <a:spcPts val="0"/>
              </a:spcAft>
              <a:buNone/>
              <a:defRPr sz="1400">
                <a:solidFill>
                  <a:srgbClr val="000000"/>
                </a:solidFill>
                <a:latin typeface="Arial"/>
                <a:ea typeface="Arial"/>
                <a:cs typeface="Arial"/>
                <a:sym typeface="Arial"/>
              </a:defRPr>
            </a:lvl7pPr>
            <a:lvl8pPr marL="0" lvl="7" indent="0" algn="r">
              <a:lnSpc>
                <a:spcPct val="113000"/>
              </a:lnSpc>
              <a:spcBef>
                <a:spcPts val="0"/>
              </a:spcBef>
              <a:spcAft>
                <a:spcPts val="0"/>
              </a:spcAft>
              <a:buNone/>
              <a:defRPr sz="1400">
                <a:solidFill>
                  <a:srgbClr val="000000"/>
                </a:solidFill>
                <a:latin typeface="Arial"/>
                <a:ea typeface="Arial"/>
                <a:cs typeface="Arial"/>
                <a:sym typeface="Arial"/>
              </a:defRPr>
            </a:lvl8pPr>
            <a:lvl9pPr marL="0" lvl="8" indent="0" algn="r">
              <a:lnSpc>
                <a:spcPct val="113000"/>
              </a:lnSpc>
              <a:spcBef>
                <a:spcPts val="0"/>
              </a:spcBef>
              <a:spcAft>
                <a:spcPts val="0"/>
              </a:spcAft>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on left, text on right" type="twoColTx">
  <p:cSld name="TITLE_AND_TWO_COLUMNS">
    <p:spTree>
      <p:nvGrpSpPr>
        <p:cNvPr id="1" name="Shape 30"/>
        <p:cNvGrpSpPr/>
        <p:nvPr/>
      </p:nvGrpSpPr>
      <p:grpSpPr>
        <a:xfrm>
          <a:off x="0" y="0"/>
          <a:ext cx="0" cy="0"/>
          <a:chOff x="0" y="0"/>
          <a:chExt cx="0" cy="0"/>
        </a:xfrm>
      </p:grpSpPr>
      <p:sp>
        <p:nvSpPr>
          <p:cNvPr id="31" name="Google Shape;31;p4"/>
          <p:cNvSpPr txBox="1">
            <a:spLocks noGrp="1"/>
          </p:cNvSpPr>
          <p:nvPr>
            <p:ph type="dt" idx="10"/>
          </p:nvPr>
        </p:nvSpPr>
        <p:spPr>
          <a:xfrm>
            <a:off x="503237" y="6886575"/>
            <a:ext cx="2346325" cy="519112"/>
          </a:xfrm>
          <a:prstGeom prst="rect">
            <a:avLst/>
          </a:prstGeom>
          <a:noFill/>
          <a:ln>
            <a:noFill/>
          </a:ln>
        </p:spPr>
        <p:txBody>
          <a:bodyPr spcFirstLastPara="1" wrap="square" lIns="0" tIns="0" rIns="0" bIns="0" anchor="t" anchorCtr="0">
            <a:noAutofit/>
          </a:bodyPr>
          <a:lstStyle>
            <a:lvl1pPr lvl="0" algn="l">
              <a:lnSpc>
                <a:spcPct val="11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fld id="{26818D96-5092-42EB-80B0-5053C3A67E16}" type="datetime1">
              <a:rPr lang="en-US" smtClean="0"/>
              <a:t>2/2/2021</a:t>
            </a:fld>
            <a:endParaRPr/>
          </a:p>
        </p:txBody>
      </p:sp>
      <p:sp>
        <p:nvSpPr>
          <p:cNvPr id="32" name="Google Shape;32;p4"/>
          <p:cNvSpPr txBox="1">
            <a:spLocks noGrp="1"/>
          </p:cNvSpPr>
          <p:nvPr>
            <p:ph type="ftr" idx="11"/>
          </p:nvPr>
        </p:nvSpPr>
        <p:spPr>
          <a:xfrm>
            <a:off x="3448050" y="6886575"/>
            <a:ext cx="3194050" cy="519112"/>
          </a:xfrm>
          <a:prstGeom prst="rect">
            <a:avLst/>
          </a:prstGeom>
          <a:noFill/>
          <a:ln>
            <a:noFill/>
          </a:ln>
        </p:spPr>
        <p:txBody>
          <a:bodyPr spcFirstLastPara="1" wrap="square" lIns="0" tIns="0" rIns="0" bIns="0" anchor="t" anchorCtr="0">
            <a:noAutofit/>
          </a:bodyPr>
          <a:lstStyle>
            <a:lvl1pPr lvl="0" algn="ctr">
              <a:lnSpc>
                <a:spcPct val="11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r>
              <a:rPr lang="en-US"/>
              <a:t>Covid19 Case Study</a:t>
            </a:r>
            <a:endParaRPr/>
          </a:p>
        </p:txBody>
      </p:sp>
      <p:sp>
        <p:nvSpPr>
          <p:cNvPr id="33" name="Google Shape;33;p4"/>
          <p:cNvSpPr txBox="1">
            <a:spLocks noGrp="1"/>
          </p:cNvSpPr>
          <p:nvPr>
            <p:ph type="sldNum" idx="12"/>
          </p:nvPr>
        </p:nvSpPr>
        <p:spPr>
          <a:xfrm>
            <a:off x="7227887" y="6886575"/>
            <a:ext cx="2346325" cy="519112"/>
          </a:xfrm>
          <a:prstGeom prst="rect">
            <a:avLst/>
          </a:prstGeom>
          <a:noFill/>
          <a:ln>
            <a:noFill/>
          </a:ln>
        </p:spPr>
        <p:txBody>
          <a:bodyPr spcFirstLastPara="1" wrap="square" lIns="0" tIns="0" rIns="0" bIns="0" anchor="t" anchorCtr="0">
            <a:noAutofit/>
          </a:bodyPr>
          <a:lstStyle>
            <a:lvl1pPr marL="0" lvl="0" indent="0" algn="r">
              <a:lnSpc>
                <a:spcPct val="113000"/>
              </a:lnSpc>
              <a:spcBef>
                <a:spcPts val="0"/>
              </a:spcBef>
              <a:spcAft>
                <a:spcPts val="0"/>
              </a:spcAft>
              <a:buNone/>
              <a:defRPr sz="1400">
                <a:solidFill>
                  <a:srgbClr val="000000"/>
                </a:solidFill>
                <a:latin typeface="Arial"/>
                <a:ea typeface="Arial"/>
                <a:cs typeface="Arial"/>
                <a:sym typeface="Arial"/>
              </a:defRPr>
            </a:lvl1pPr>
            <a:lvl2pPr marL="0" lvl="1" indent="0" algn="r">
              <a:lnSpc>
                <a:spcPct val="113000"/>
              </a:lnSpc>
              <a:spcBef>
                <a:spcPts val="0"/>
              </a:spcBef>
              <a:spcAft>
                <a:spcPts val="0"/>
              </a:spcAft>
              <a:buNone/>
              <a:defRPr sz="1400">
                <a:solidFill>
                  <a:srgbClr val="000000"/>
                </a:solidFill>
                <a:latin typeface="Arial"/>
                <a:ea typeface="Arial"/>
                <a:cs typeface="Arial"/>
                <a:sym typeface="Arial"/>
              </a:defRPr>
            </a:lvl2pPr>
            <a:lvl3pPr marL="0" lvl="2" indent="0" algn="r">
              <a:lnSpc>
                <a:spcPct val="113000"/>
              </a:lnSpc>
              <a:spcBef>
                <a:spcPts val="0"/>
              </a:spcBef>
              <a:spcAft>
                <a:spcPts val="0"/>
              </a:spcAft>
              <a:buNone/>
              <a:defRPr sz="1400">
                <a:solidFill>
                  <a:srgbClr val="000000"/>
                </a:solidFill>
                <a:latin typeface="Arial"/>
                <a:ea typeface="Arial"/>
                <a:cs typeface="Arial"/>
                <a:sym typeface="Arial"/>
              </a:defRPr>
            </a:lvl3pPr>
            <a:lvl4pPr marL="0" lvl="3" indent="0" algn="r">
              <a:lnSpc>
                <a:spcPct val="113000"/>
              </a:lnSpc>
              <a:spcBef>
                <a:spcPts val="0"/>
              </a:spcBef>
              <a:spcAft>
                <a:spcPts val="0"/>
              </a:spcAft>
              <a:buNone/>
              <a:defRPr sz="1400">
                <a:solidFill>
                  <a:srgbClr val="000000"/>
                </a:solidFill>
                <a:latin typeface="Arial"/>
                <a:ea typeface="Arial"/>
                <a:cs typeface="Arial"/>
                <a:sym typeface="Arial"/>
              </a:defRPr>
            </a:lvl4pPr>
            <a:lvl5pPr marL="0" lvl="4" indent="0" algn="r">
              <a:lnSpc>
                <a:spcPct val="113000"/>
              </a:lnSpc>
              <a:spcBef>
                <a:spcPts val="0"/>
              </a:spcBef>
              <a:spcAft>
                <a:spcPts val="0"/>
              </a:spcAft>
              <a:buNone/>
              <a:defRPr sz="1400">
                <a:solidFill>
                  <a:srgbClr val="000000"/>
                </a:solidFill>
                <a:latin typeface="Arial"/>
                <a:ea typeface="Arial"/>
                <a:cs typeface="Arial"/>
                <a:sym typeface="Arial"/>
              </a:defRPr>
            </a:lvl5pPr>
            <a:lvl6pPr marL="0" lvl="5" indent="0" algn="r">
              <a:lnSpc>
                <a:spcPct val="113000"/>
              </a:lnSpc>
              <a:spcBef>
                <a:spcPts val="0"/>
              </a:spcBef>
              <a:spcAft>
                <a:spcPts val="0"/>
              </a:spcAft>
              <a:buNone/>
              <a:defRPr sz="1400">
                <a:solidFill>
                  <a:srgbClr val="000000"/>
                </a:solidFill>
                <a:latin typeface="Arial"/>
                <a:ea typeface="Arial"/>
                <a:cs typeface="Arial"/>
                <a:sym typeface="Arial"/>
              </a:defRPr>
            </a:lvl6pPr>
            <a:lvl7pPr marL="0" lvl="6" indent="0" algn="r">
              <a:lnSpc>
                <a:spcPct val="113000"/>
              </a:lnSpc>
              <a:spcBef>
                <a:spcPts val="0"/>
              </a:spcBef>
              <a:spcAft>
                <a:spcPts val="0"/>
              </a:spcAft>
              <a:buNone/>
              <a:defRPr sz="1400">
                <a:solidFill>
                  <a:srgbClr val="000000"/>
                </a:solidFill>
                <a:latin typeface="Arial"/>
                <a:ea typeface="Arial"/>
                <a:cs typeface="Arial"/>
                <a:sym typeface="Arial"/>
              </a:defRPr>
            </a:lvl7pPr>
            <a:lvl8pPr marL="0" lvl="7" indent="0" algn="r">
              <a:lnSpc>
                <a:spcPct val="113000"/>
              </a:lnSpc>
              <a:spcBef>
                <a:spcPts val="0"/>
              </a:spcBef>
              <a:spcAft>
                <a:spcPts val="0"/>
              </a:spcAft>
              <a:buNone/>
              <a:defRPr sz="1400">
                <a:solidFill>
                  <a:srgbClr val="000000"/>
                </a:solidFill>
                <a:latin typeface="Arial"/>
                <a:ea typeface="Arial"/>
                <a:cs typeface="Arial"/>
                <a:sym typeface="Arial"/>
              </a:defRPr>
            </a:lvl8pPr>
            <a:lvl9pPr marL="0" lvl="8" indent="0" algn="r">
              <a:lnSpc>
                <a:spcPct val="113000"/>
              </a:lnSpc>
              <a:spcBef>
                <a:spcPts val="0"/>
              </a:spcBef>
              <a:spcAft>
                <a:spcPts val="0"/>
              </a:spcAft>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on left, two objects on right" type="txAndTwoObj">
  <p:cSld name="TEXT_AND_TWO_OBJECTS">
    <p:spTree>
      <p:nvGrpSpPr>
        <p:cNvPr id="1" name="Shape 34"/>
        <p:cNvGrpSpPr/>
        <p:nvPr/>
      </p:nvGrpSpPr>
      <p:grpSpPr>
        <a:xfrm>
          <a:off x="0" y="0"/>
          <a:ext cx="0" cy="0"/>
          <a:chOff x="0" y="0"/>
          <a:chExt cx="0" cy="0"/>
        </a:xfrm>
      </p:grpSpPr>
      <p:sp>
        <p:nvSpPr>
          <p:cNvPr id="35" name="Google Shape;35;p5"/>
          <p:cNvSpPr txBox="1">
            <a:spLocks noGrp="1"/>
          </p:cNvSpPr>
          <p:nvPr>
            <p:ph type="dt" idx="10"/>
          </p:nvPr>
        </p:nvSpPr>
        <p:spPr>
          <a:xfrm>
            <a:off x="503237" y="6886575"/>
            <a:ext cx="2346325" cy="519112"/>
          </a:xfrm>
          <a:prstGeom prst="rect">
            <a:avLst/>
          </a:prstGeom>
          <a:noFill/>
          <a:ln>
            <a:noFill/>
          </a:ln>
        </p:spPr>
        <p:txBody>
          <a:bodyPr spcFirstLastPara="1" wrap="square" lIns="0" tIns="0" rIns="0" bIns="0" anchor="t" anchorCtr="0">
            <a:noAutofit/>
          </a:bodyPr>
          <a:lstStyle>
            <a:lvl1pPr lvl="0" algn="l">
              <a:lnSpc>
                <a:spcPct val="11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fld id="{B6518E2A-1EE9-4342-81E3-0A75E5FAAB3D}" type="datetime1">
              <a:rPr lang="en-US" smtClean="0"/>
              <a:t>2/2/2021</a:t>
            </a:fld>
            <a:endParaRPr/>
          </a:p>
        </p:txBody>
      </p:sp>
      <p:sp>
        <p:nvSpPr>
          <p:cNvPr id="36" name="Google Shape;36;p5"/>
          <p:cNvSpPr txBox="1">
            <a:spLocks noGrp="1"/>
          </p:cNvSpPr>
          <p:nvPr>
            <p:ph type="ftr" idx="11"/>
          </p:nvPr>
        </p:nvSpPr>
        <p:spPr>
          <a:xfrm>
            <a:off x="3448050" y="6886575"/>
            <a:ext cx="3194050" cy="519112"/>
          </a:xfrm>
          <a:prstGeom prst="rect">
            <a:avLst/>
          </a:prstGeom>
          <a:noFill/>
          <a:ln>
            <a:noFill/>
          </a:ln>
        </p:spPr>
        <p:txBody>
          <a:bodyPr spcFirstLastPara="1" wrap="square" lIns="0" tIns="0" rIns="0" bIns="0" anchor="t" anchorCtr="0">
            <a:noAutofit/>
          </a:bodyPr>
          <a:lstStyle>
            <a:lvl1pPr lvl="0" algn="ctr">
              <a:lnSpc>
                <a:spcPct val="11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r>
              <a:rPr lang="en-US"/>
              <a:t>Covid19 Case Study</a:t>
            </a:r>
            <a:endParaRPr/>
          </a:p>
        </p:txBody>
      </p:sp>
      <p:sp>
        <p:nvSpPr>
          <p:cNvPr id="37" name="Google Shape;37;p5"/>
          <p:cNvSpPr txBox="1">
            <a:spLocks noGrp="1"/>
          </p:cNvSpPr>
          <p:nvPr>
            <p:ph type="sldNum" idx="12"/>
          </p:nvPr>
        </p:nvSpPr>
        <p:spPr>
          <a:xfrm>
            <a:off x="7227887" y="6886575"/>
            <a:ext cx="2346325" cy="519112"/>
          </a:xfrm>
          <a:prstGeom prst="rect">
            <a:avLst/>
          </a:prstGeom>
          <a:noFill/>
          <a:ln>
            <a:noFill/>
          </a:ln>
        </p:spPr>
        <p:txBody>
          <a:bodyPr spcFirstLastPara="1" wrap="square" lIns="0" tIns="0" rIns="0" bIns="0" anchor="t" anchorCtr="0">
            <a:noAutofit/>
          </a:bodyPr>
          <a:lstStyle>
            <a:lvl1pPr marL="0" lvl="0" indent="0" algn="r">
              <a:lnSpc>
                <a:spcPct val="113000"/>
              </a:lnSpc>
              <a:spcBef>
                <a:spcPts val="0"/>
              </a:spcBef>
              <a:spcAft>
                <a:spcPts val="0"/>
              </a:spcAft>
              <a:buNone/>
              <a:defRPr sz="1400">
                <a:solidFill>
                  <a:srgbClr val="000000"/>
                </a:solidFill>
                <a:latin typeface="Arial"/>
                <a:ea typeface="Arial"/>
                <a:cs typeface="Arial"/>
                <a:sym typeface="Arial"/>
              </a:defRPr>
            </a:lvl1pPr>
            <a:lvl2pPr marL="0" lvl="1" indent="0" algn="r">
              <a:lnSpc>
                <a:spcPct val="113000"/>
              </a:lnSpc>
              <a:spcBef>
                <a:spcPts val="0"/>
              </a:spcBef>
              <a:spcAft>
                <a:spcPts val="0"/>
              </a:spcAft>
              <a:buNone/>
              <a:defRPr sz="1400">
                <a:solidFill>
                  <a:srgbClr val="000000"/>
                </a:solidFill>
                <a:latin typeface="Arial"/>
                <a:ea typeface="Arial"/>
                <a:cs typeface="Arial"/>
                <a:sym typeface="Arial"/>
              </a:defRPr>
            </a:lvl2pPr>
            <a:lvl3pPr marL="0" lvl="2" indent="0" algn="r">
              <a:lnSpc>
                <a:spcPct val="113000"/>
              </a:lnSpc>
              <a:spcBef>
                <a:spcPts val="0"/>
              </a:spcBef>
              <a:spcAft>
                <a:spcPts val="0"/>
              </a:spcAft>
              <a:buNone/>
              <a:defRPr sz="1400">
                <a:solidFill>
                  <a:srgbClr val="000000"/>
                </a:solidFill>
                <a:latin typeface="Arial"/>
                <a:ea typeface="Arial"/>
                <a:cs typeface="Arial"/>
                <a:sym typeface="Arial"/>
              </a:defRPr>
            </a:lvl3pPr>
            <a:lvl4pPr marL="0" lvl="3" indent="0" algn="r">
              <a:lnSpc>
                <a:spcPct val="113000"/>
              </a:lnSpc>
              <a:spcBef>
                <a:spcPts val="0"/>
              </a:spcBef>
              <a:spcAft>
                <a:spcPts val="0"/>
              </a:spcAft>
              <a:buNone/>
              <a:defRPr sz="1400">
                <a:solidFill>
                  <a:srgbClr val="000000"/>
                </a:solidFill>
                <a:latin typeface="Arial"/>
                <a:ea typeface="Arial"/>
                <a:cs typeface="Arial"/>
                <a:sym typeface="Arial"/>
              </a:defRPr>
            </a:lvl4pPr>
            <a:lvl5pPr marL="0" lvl="4" indent="0" algn="r">
              <a:lnSpc>
                <a:spcPct val="113000"/>
              </a:lnSpc>
              <a:spcBef>
                <a:spcPts val="0"/>
              </a:spcBef>
              <a:spcAft>
                <a:spcPts val="0"/>
              </a:spcAft>
              <a:buNone/>
              <a:defRPr sz="1400">
                <a:solidFill>
                  <a:srgbClr val="000000"/>
                </a:solidFill>
                <a:latin typeface="Arial"/>
                <a:ea typeface="Arial"/>
                <a:cs typeface="Arial"/>
                <a:sym typeface="Arial"/>
              </a:defRPr>
            </a:lvl5pPr>
            <a:lvl6pPr marL="0" lvl="5" indent="0" algn="r">
              <a:lnSpc>
                <a:spcPct val="113000"/>
              </a:lnSpc>
              <a:spcBef>
                <a:spcPts val="0"/>
              </a:spcBef>
              <a:spcAft>
                <a:spcPts val="0"/>
              </a:spcAft>
              <a:buNone/>
              <a:defRPr sz="1400">
                <a:solidFill>
                  <a:srgbClr val="000000"/>
                </a:solidFill>
                <a:latin typeface="Arial"/>
                <a:ea typeface="Arial"/>
                <a:cs typeface="Arial"/>
                <a:sym typeface="Arial"/>
              </a:defRPr>
            </a:lvl6pPr>
            <a:lvl7pPr marL="0" lvl="6" indent="0" algn="r">
              <a:lnSpc>
                <a:spcPct val="113000"/>
              </a:lnSpc>
              <a:spcBef>
                <a:spcPts val="0"/>
              </a:spcBef>
              <a:spcAft>
                <a:spcPts val="0"/>
              </a:spcAft>
              <a:buNone/>
              <a:defRPr sz="1400">
                <a:solidFill>
                  <a:srgbClr val="000000"/>
                </a:solidFill>
                <a:latin typeface="Arial"/>
                <a:ea typeface="Arial"/>
                <a:cs typeface="Arial"/>
                <a:sym typeface="Arial"/>
              </a:defRPr>
            </a:lvl7pPr>
            <a:lvl8pPr marL="0" lvl="7" indent="0" algn="r">
              <a:lnSpc>
                <a:spcPct val="113000"/>
              </a:lnSpc>
              <a:spcBef>
                <a:spcPts val="0"/>
              </a:spcBef>
              <a:spcAft>
                <a:spcPts val="0"/>
              </a:spcAft>
              <a:buNone/>
              <a:defRPr sz="1400">
                <a:solidFill>
                  <a:srgbClr val="000000"/>
                </a:solidFill>
                <a:latin typeface="Arial"/>
                <a:ea typeface="Arial"/>
                <a:cs typeface="Arial"/>
                <a:sym typeface="Arial"/>
              </a:defRPr>
            </a:lvl8pPr>
            <a:lvl9pPr marL="0" lvl="8" indent="0" algn="r">
              <a:lnSpc>
                <a:spcPct val="113000"/>
              </a:lnSpc>
              <a:spcBef>
                <a:spcPts val="0"/>
              </a:spcBef>
              <a:spcAft>
                <a:spcPts val="0"/>
              </a:spcAft>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1"/>
          <p:cNvSpPr txBox="1">
            <a:spLocks noGrp="1"/>
          </p:cNvSpPr>
          <p:nvPr>
            <p:ph type="title"/>
          </p:nvPr>
        </p:nvSpPr>
        <p:spPr>
          <a:xfrm>
            <a:off x="792162" y="4103687"/>
            <a:ext cx="8566150" cy="1438275"/>
          </a:xfrm>
          <a:prstGeom prst="rect">
            <a:avLst/>
          </a:prstGeom>
          <a:noFill/>
          <a:ln>
            <a:noFill/>
          </a:ln>
        </p:spPr>
        <p:txBody>
          <a:bodyPr spcFirstLastPara="1" wrap="square" lIns="0" tIns="0" rIns="0" bIns="0" anchor="ctr" anchorCtr="0">
            <a:noAutofit/>
          </a:bodyPr>
          <a:lstStyle>
            <a:lvl1pPr marR="0" lvl="0"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1pPr>
            <a:lvl2pPr marR="0" lvl="1"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2pPr>
            <a:lvl3pPr marR="0" lvl="2"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3pPr>
            <a:lvl4pPr marR="0" lvl="3"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4pPr>
            <a:lvl5pPr marR="0" lvl="4"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5pPr>
            <a:lvl6pPr marR="0" lvl="5"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6pPr>
            <a:lvl7pPr marR="0" lvl="6"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7pPr>
            <a:lvl8pPr marR="0" lvl="7"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8pPr>
            <a:lvl9pPr marR="0" lvl="8" algn="l" rtl="0">
              <a:lnSpc>
                <a:spcPct val="113000"/>
              </a:lnSpc>
              <a:spcBef>
                <a:spcPts val="0"/>
              </a:spcBef>
              <a:spcAft>
                <a:spcPts val="0"/>
              </a:spcAft>
              <a:buSzPts val="1400"/>
              <a:buNone/>
              <a:defRPr sz="4800" b="1" i="0" u="none" strike="noStrike" cap="none">
                <a:solidFill>
                  <a:srgbClr val="333333"/>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792162" y="5903912"/>
            <a:ext cx="8566150" cy="981075"/>
          </a:xfrm>
          <a:prstGeom prst="rect">
            <a:avLst/>
          </a:prstGeom>
          <a:noFill/>
          <a:ln>
            <a:noFill/>
          </a:ln>
        </p:spPr>
        <p:txBody>
          <a:bodyPr spcFirstLastPara="1" wrap="square" lIns="0" tIns="0" rIns="0" bIns="0" anchor="t" anchorCtr="0">
            <a:noAutofit/>
          </a:bodyPr>
          <a:lstStyle>
            <a:lvl1pPr marL="457200" marR="0" lvl="0" indent="-228600" algn="l" rtl="0">
              <a:lnSpc>
                <a:spcPct val="113000"/>
              </a:lnSpc>
              <a:spcBef>
                <a:spcPts val="0"/>
              </a:spcBef>
              <a:spcAft>
                <a:spcPts val="0"/>
              </a:spcAft>
              <a:buSzPts val="1400"/>
              <a:buNone/>
              <a:defRPr sz="2400" b="0" i="0" u="none" strike="noStrike" cap="none">
                <a:solidFill>
                  <a:srgbClr val="333333"/>
                </a:solidFill>
                <a:latin typeface="Arial"/>
                <a:ea typeface="Arial"/>
                <a:cs typeface="Arial"/>
                <a:sym typeface="Arial"/>
              </a:defRPr>
            </a:lvl1pPr>
            <a:lvl2pPr marL="914400" marR="0" lvl="1" indent="-228600" algn="l" rtl="0">
              <a:lnSpc>
                <a:spcPct val="113000"/>
              </a:lnSpc>
              <a:spcBef>
                <a:spcPts val="1800"/>
              </a:spcBef>
              <a:spcAft>
                <a:spcPts val="0"/>
              </a:spcAft>
              <a:buSzPts val="1400"/>
              <a:buNone/>
              <a:defRPr sz="2400" b="0" i="0" u="none" strike="noStrike" cap="none">
                <a:solidFill>
                  <a:srgbClr val="333333"/>
                </a:solidFill>
                <a:latin typeface="Arial"/>
                <a:ea typeface="Arial"/>
                <a:cs typeface="Arial"/>
                <a:sym typeface="Arial"/>
              </a:defRPr>
            </a:lvl2pPr>
            <a:lvl3pPr marL="1371600" marR="0" lvl="2" indent="-228600" algn="l" rtl="0">
              <a:lnSpc>
                <a:spcPct val="113000"/>
              </a:lnSpc>
              <a:spcBef>
                <a:spcPts val="1500"/>
              </a:spcBef>
              <a:spcAft>
                <a:spcPts val="0"/>
              </a:spcAft>
              <a:buSzPts val="1400"/>
              <a:buNone/>
              <a:defRPr sz="2400" b="0" i="0" u="none" strike="noStrike" cap="none">
                <a:solidFill>
                  <a:srgbClr val="333333"/>
                </a:solidFill>
                <a:latin typeface="Arial"/>
                <a:ea typeface="Arial"/>
                <a:cs typeface="Arial"/>
                <a:sym typeface="Arial"/>
              </a:defRPr>
            </a:lvl3pPr>
            <a:lvl4pPr marL="1828800" marR="0" lvl="3" indent="-228600" algn="l" rtl="0">
              <a:lnSpc>
                <a:spcPct val="113000"/>
              </a:lnSpc>
              <a:spcBef>
                <a:spcPts val="1100"/>
              </a:spcBef>
              <a:spcAft>
                <a:spcPts val="0"/>
              </a:spcAft>
              <a:buSzPts val="1400"/>
              <a:buNone/>
              <a:defRPr sz="2400" b="0" i="0" u="none" strike="noStrike" cap="none">
                <a:solidFill>
                  <a:srgbClr val="333333"/>
                </a:solidFill>
                <a:latin typeface="Arial"/>
                <a:ea typeface="Arial"/>
                <a:cs typeface="Arial"/>
                <a:sym typeface="Arial"/>
              </a:defRPr>
            </a:lvl4pPr>
            <a:lvl5pPr marL="2286000" marR="0" lvl="4" indent="-228600" algn="l" rtl="0">
              <a:lnSpc>
                <a:spcPct val="113000"/>
              </a:lnSpc>
              <a:spcBef>
                <a:spcPts val="700"/>
              </a:spcBef>
              <a:spcAft>
                <a:spcPts val="0"/>
              </a:spcAft>
              <a:buSzPts val="1400"/>
              <a:buNone/>
              <a:defRPr sz="2400" b="0" i="0" u="none" strike="noStrike" cap="none">
                <a:solidFill>
                  <a:srgbClr val="333333"/>
                </a:solidFill>
                <a:latin typeface="Arial"/>
                <a:ea typeface="Arial"/>
                <a:cs typeface="Arial"/>
                <a:sym typeface="Arial"/>
              </a:defRPr>
            </a:lvl5pPr>
            <a:lvl6pPr marL="2743200" marR="0" lvl="5" indent="-228600" algn="l" rtl="0">
              <a:lnSpc>
                <a:spcPct val="113000"/>
              </a:lnSpc>
              <a:spcBef>
                <a:spcPts val="300"/>
              </a:spcBef>
              <a:spcAft>
                <a:spcPts val="0"/>
              </a:spcAft>
              <a:buSzPts val="1400"/>
              <a:buNone/>
              <a:defRPr sz="2400" b="0" i="0" u="none" strike="noStrike" cap="none">
                <a:solidFill>
                  <a:srgbClr val="333333"/>
                </a:solidFill>
                <a:latin typeface="Arial"/>
                <a:ea typeface="Arial"/>
                <a:cs typeface="Arial"/>
                <a:sym typeface="Arial"/>
              </a:defRPr>
            </a:lvl6pPr>
            <a:lvl7pPr marL="3200400" marR="0" lvl="6" indent="-228600" algn="l" rtl="0">
              <a:lnSpc>
                <a:spcPct val="113000"/>
              </a:lnSpc>
              <a:spcBef>
                <a:spcPts val="300"/>
              </a:spcBef>
              <a:spcAft>
                <a:spcPts val="0"/>
              </a:spcAft>
              <a:buSzPts val="1400"/>
              <a:buNone/>
              <a:defRPr sz="2400" b="0" i="0" u="none" strike="noStrike" cap="none">
                <a:solidFill>
                  <a:srgbClr val="333333"/>
                </a:solidFill>
                <a:latin typeface="Arial"/>
                <a:ea typeface="Arial"/>
                <a:cs typeface="Arial"/>
                <a:sym typeface="Arial"/>
              </a:defRPr>
            </a:lvl7pPr>
            <a:lvl8pPr marL="3657600" marR="0" lvl="7" indent="-228600" algn="l" rtl="0">
              <a:lnSpc>
                <a:spcPct val="113000"/>
              </a:lnSpc>
              <a:spcBef>
                <a:spcPts val="300"/>
              </a:spcBef>
              <a:spcAft>
                <a:spcPts val="0"/>
              </a:spcAft>
              <a:buSzPts val="1400"/>
              <a:buNone/>
              <a:defRPr sz="2400" b="0" i="0" u="none" strike="noStrike" cap="none">
                <a:solidFill>
                  <a:srgbClr val="333333"/>
                </a:solidFill>
                <a:latin typeface="Arial"/>
                <a:ea typeface="Arial"/>
                <a:cs typeface="Arial"/>
                <a:sym typeface="Arial"/>
              </a:defRPr>
            </a:lvl8pPr>
            <a:lvl9pPr marL="4114800" marR="0" lvl="8" indent="-228600" algn="l" rtl="0">
              <a:lnSpc>
                <a:spcPct val="113000"/>
              </a:lnSpc>
              <a:spcBef>
                <a:spcPts val="300"/>
              </a:spcBef>
              <a:spcAft>
                <a:spcPts val="300"/>
              </a:spcAft>
              <a:buSzPts val="1400"/>
              <a:buNone/>
              <a:defRPr sz="2400" b="0" i="0" u="none" strike="noStrike" cap="none">
                <a:solidFill>
                  <a:srgbClr val="333333"/>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503237" y="6886575"/>
            <a:ext cx="2346325" cy="519112"/>
          </a:xfrm>
          <a:prstGeom prst="rect">
            <a:avLst/>
          </a:prstGeom>
          <a:noFill/>
          <a:ln>
            <a:noFill/>
          </a:ln>
        </p:spPr>
        <p:txBody>
          <a:bodyPr spcFirstLastPara="1" wrap="square" lIns="0" tIns="0" rIns="0" bIns="0" anchor="t" anchorCtr="0">
            <a:noAutofit/>
          </a:bodyPr>
          <a:lstStyle>
            <a:lvl1pPr marR="0" lvl="0" algn="l" rtl="0">
              <a:lnSpc>
                <a:spcPct val="113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fld id="{61E5EA17-F61D-4F81-9611-A0D9DA7B9C67}" type="datetime1">
              <a:rPr lang="en-US" smtClean="0"/>
              <a:t>2/2/2021</a:t>
            </a:fld>
            <a:endParaRPr/>
          </a:p>
        </p:txBody>
      </p:sp>
      <p:sp>
        <p:nvSpPr>
          <p:cNvPr id="14" name="Google Shape;14;p1"/>
          <p:cNvSpPr txBox="1">
            <a:spLocks noGrp="1"/>
          </p:cNvSpPr>
          <p:nvPr>
            <p:ph type="ftr" idx="11"/>
          </p:nvPr>
        </p:nvSpPr>
        <p:spPr>
          <a:xfrm>
            <a:off x="3448050" y="6886575"/>
            <a:ext cx="3194050" cy="519112"/>
          </a:xfrm>
          <a:prstGeom prst="rect">
            <a:avLst/>
          </a:prstGeom>
          <a:noFill/>
          <a:ln>
            <a:noFill/>
          </a:ln>
        </p:spPr>
        <p:txBody>
          <a:bodyPr spcFirstLastPara="1" wrap="square" lIns="0" tIns="0" rIns="0" bIns="0" anchor="t" anchorCtr="0">
            <a:noAutofit/>
          </a:bodyPr>
          <a:lstStyle>
            <a:lvl1pPr marR="0" lvl="0" algn="ctr" rtl="0">
              <a:lnSpc>
                <a:spcPct val="113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r>
              <a:rPr lang="en-US"/>
              <a:t>Covid19 Case Study</a:t>
            </a:r>
            <a:endParaRPr/>
          </a:p>
        </p:txBody>
      </p:sp>
      <p:sp>
        <p:nvSpPr>
          <p:cNvPr id="15" name="Google Shape;15;p1"/>
          <p:cNvSpPr txBox="1">
            <a:spLocks noGrp="1"/>
          </p:cNvSpPr>
          <p:nvPr>
            <p:ph type="sldNum" idx="12"/>
          </p:nvPr>
        </p:nvSpPr>
        <p:spPr>
          <a:xfrm>
            <a:off x="7227887" y="6886575"/>
            <a:ext cx="2346325" cy="519112"/>
          </a:xfrm>
          <a:prstGeom prst="rect">
            <a:avLst/>
          </a:prstGeom>
          <a:noFill/>
          <a:ln>
            <a:noFill/>
          </a:ln>
        </p:spPr>
        <p:txBody>
          <a:bodyPr spcFirstLastPara="1" wrap="square" lIns="0" tIns="0" rIns="0" bIns="0" anchor="t" anchorCtr="0">
            <a:noAutofit/>
          </a:bodyPr>
          <a:lstStyle>
            <a:lvl1pPr marL="0" marR="0" lvl="0"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 &lt;count&gt;</a:t>
            </a:r>
            <a:endParaRPr/>
          </a:p>
        </p:txBody>
      </p:sp>
      <p:sp>
        <p:nvSpPr>
          <p:cNvPr id="16" name="Google Shape;16;p1"/>
          <p:cNvSpPr/>
          <p:nvPr/>
        </p:nvSpPr>
        <p:spPr>
          <a:xfrm>
            <a:off x="0" y="4319587"/>
            <a:ext cx="503237" cy="1079500"/>
          </a:xfrm>
          <a:prstGeom prst="rect">
            <a:avLst/>
          </a:prstGeom>
          <a:solidFill>
            <a:srgbClr val="EF292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720725" y="301625"/>
            <a:ext cx="8853487" cy="1260475"/>
          </a:xfrm>
          <a:prstGeom prst="rect">
            <a:avLst/>
          </a:prstGeom>
          <a:noFill/>
          <a:ln>
            <a:noFill/>
          </a:ln>
        </p:spPr>
        <p:txBody>
          <a:bodyPr spcFirstLastPara="1" wrap="square" lIns="0" tIns="0" rIns="0" bIns="0" anchor="ctr" anchorCtr="0">
            <a:noAutofit/>
          </a:bodyPr>
          <a:lstStyle>
            <a:lvl1pPr marR="0" lvl="0"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1pPr>
            <a:lvl2pPr marR="0" lvl="1"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2pPr>
            <a:lvl3pPr marR="0" lvl="2"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3pPr>
            <a:lvl4pPr marR="0" lvl="3"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4pPr>
            <a:lvl5pPr marR="0" lvl="4"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5pPr>
            <a:lvl6pPr marR="0" lvl="5"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6pPr>
            <a:lvl7pPr marR="0" lvl="6"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7pPr>
            <a:lvl8pPr marR="0" lvl="7"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8pPr>
            <a:lvl9pPr marR="0" lvl="8" algn="l" rtl="0">
              <a:lnSpc>
                <a:spcPct val="113000"/>
              </a:lnSpc>
              <a:spcBef>
                <a:spcPts val="0"/>
              </a:spcBef>
              <a:spcAft>
                <a:spcPts val="0"/>
              </a:spcAft>
              <a:buSzPts val="1400"/>
              <a:buNone/>
              <a:defRPr sz="4400" b="1" i="0" u="none" strike="noStrike" cap="none">
                <a:solidFill>
                  <a:srgbClr val="333333"/>
                </a:solidFill>
                <a:latin typeface="Arial"/>
                <a:ea typeface="Arial"/>
                <a:cs typeface="Arial"/>
                <a:sym typeface="Arial"/>
              </a:defRPr>
            </a:lvl9pPr>
          </a:lstStyle>
          <a:p>
            <a:endParaRPr/>
          </a:p>
        </p:txBody>
      </p:sp>
      <p:sp>
        <p:nvSpPr>
          <p:cNvPr id="25" name="Google Shape;25;p3"/>
          <p:cNvSpPr txBox="1">
            <a:spLocks noGrp="1"/>
          </p:cNvSpPr>
          <p:nvPr>
            <p:ph type="body" idx="1"/>
          </p:nvPr>
        </p:nvSpPr>
        <p:spPr>
          <a:xfrm>
            <a:off x="720725" y="2160587"/>
            <a:ext cx="8639175" cy="4383087"/>
          </a:xfrm>
          <a:prstGeom prst="rect">
            <a:avLst/>
          </a:prstGeom>
          <a:noFill/>
          <a:ln>
            <a:noFill/>
          </a:ln>
        </p:spPr>
        <p:txBody>
          <a:bodyPr spcFirstLastPara="1" wrap="square" lIns="0" tIns="0" rIns="0" bIns="0" anchor="t" anchorCtr="0">
            <a:noAutofit/>
          </a:bodyPr>
          <a:lstStyle>
            <a:lvl1pPr marL="457200" marR="0" lvl="0" indent="-228600" algn="l" rtl="0">
              <a:lnSpc>
                <a:spcPct val="113000"/>
              </a:lnSpc>
              <a:spcBef>
                <a:spcPts val="0"/>
              </a:spcBef>
              <a:spcAft>
                <a:spcPts val="0"/>
              </a:spcAft>
              <a:buSzPts val="1400"/>
              <a:buNone/>
              <a:defRPr sz="2800" b="0" i="0" u="none" strike="noStrike" cap="none">
                <a:solidFill>
                  <a:srgbClr val="333333"/>
                </a:solidFill>
                <a:latin typeface="Arial"/>
                <a:ea typeface="Arial"/>
                <a:cs typeface="Arial"/>
                <a:sym typeface="Arial"/>
              </a:defRPr>
            </a:lvl1pPr>
            <a:lvl2pPr marL="914400" marR="0" lvl="1" indent="-228600" algn="l" rtl="0">
              <a:lnSpc>
                <a:spcPct val="113000"/>
              </a:lnSpc>
              <a:spcBef>
                <a:spcPts val="1400"/>
              </a:spcBef>
              <a:spcAft>
                <a:spcPts val="0"/>
              </a:spcAft>
              <a:buSzPts val="1400"/>
              <a:buNone/>
              <a:defRPr sz="2800" b="0" i="0" u="none" strike="noStrike" cap="none">
                <a:solidFill>
                  <a:srgbClr val="333333"/>
                </a:solidFill>
                <a:latin typeface="Arial"/>
                <a:ea typeface="Arial"/>
                <a:cs typeface="Arial"/>
                <a:sym typeface="Arial"/>
              </a:defRPr>
            </a:lvl2pPr>
            <a:lvl3pPr marL="1371600" marR="0" lvl="2" indent="-228600" algn="l" rtl="0">
              <a:lnSpc>
                <a:spcPct val="113000"/>
              </a:lnSpc>
              <a:spcBef>
                <a:spcPts val="1100"/>
              </a:spcBef>
              <a:spcAft>
                <a:spcPts val="0"/>
              </a:spcAft>
              <a:buSzPts val="1400"/>
              <a:buNone/>
              <a:defRPr sz="2800" b="0" i="0" u="none" strike="noStrike" cap="none">
                <a:solidFill>
                  <a:srgbClr val="333333"/>
                </a:solidFill>
                <a:latin typeface="Arial"/>
                <a:ea typeface="Arial"/>
                <a:cs typeface="Arial"/>
                <a:sym typeface="Arial"/>
              </a:defRPr>
            </a:lvl3pPr>
            <a:lvl4pPr marL="1828800" marR="0" lvl="3" indent="-228600" algn="l" rtl="0">
              <a:lnSpc>
                <a:spcPct val="113000"/>
              </a:lnSpc>
              <a:spcBef>
                <a:spcPts val="800"/>
              </a:spcBef>
              <a:spcAft>
                <a:spcPts val="0"/>
              </a:spcAft>
              <a:buSzPts val="1400"/>
              <a:buNone/>
              <a:defRPr sz="2800" b="0" i="0" u="none" strike="noStrike" cap="none">
                <a:solidFill>
                  <a:srgbClr val="333333"/>
                </a:solidFill>
                <a:latin typeface="Arial"/>
                <a:ea typeface="Arial"/>
                <a:cs typeface="Arial"/>
                <a:sym typeface="Arial"/>
              </a:defRPr>
            </a:lvl4pPr>
            <a:lvl5pPr marL="2286000" marR="0" lvl="4" indent="-228600" algn="l" rtl="0">
              <a:lnSpc>
                <a:spcPct val="113000"/>
              </a:lnSpc>
              <a:spcBef>
                <a:spcPts val="500"/>
              </a:spcBef>
              <a:spcAft>
                <a:spcPts val="0"/>
              </a:spcAft>
              <a:buSzPts val="1400"/>
              <a:buNone/>
              <a:defRPr sz="2800" b="0" i="0" u="none" strike="noStrike" cap="none">
                <a:solidFill>
                  <a:srgbClr val="333333"/>
                </a:solidFill>
                <a:latin typeface="Arial"/>
                <a:ea typeface="Arial"/>
                <a:cs typeface="Arial"/>
                <a:sym typeface="Arial"/>
              </a:defRPr>
            </a:lvl5pPr>
            <a:lvl6pPr marL="2743200" marR="0" lvl="5" indent="-228600" algn="l" rtl="0">
              <a:lnSpc>
                <a:spcPct val="113000"/>
              </a:lnSpc>
              <a:spcBef>
                <a:spcPts val="200"/>
              </a:spcBef>
              <a:spcAft>
                <a:spcPts val="0"/>
              </a:spcAft>
              <a:buSzPts val="1400"/>
              <a:buNone/>
              <a:defRPr sz="2800" b="0" i="0" u="none" strike="noStrike" cap="none">
                <a:solidFill>
                  <a:srgbClr val="333333"/>
                </a:solidFill>
                <a:latin typeface="Arial"/>
                <a:ea typeface="Arial"/>
                <a:cs typeface="Arial"/>
                <a:sym typeface="Arial"/>
              </a:defRPr>
            </a:lvl6pPr>
            <a:lvl7pPr marL="3200400" marR="0" lvl="6" indent="-228600" algn="l" rtl="0">
              <a:lnSpc>
                <a:spcPct val="113000"/>
              </a:lnSpc>
              <a:spcBef>
                <a:spcPts val="200"/>
              </a:spcBef>
              <a:spcAft>
                <a:spcPts val="0"/>
              </a:spcAft>
              <a:buSzPts val="1400"/>
              <a:buNone/>
              <a:defRPr sz="2800" b="0" i="0" u="none" strike="noStrike" cap="none">
                <a:solidFill>
                  <a:srgbClr val="333333"/>
                </a:solidFill>
                <a:latin typeface="Arial"/>
                <a:ea typeface="Arial"/>
                <a:cs typeface="Arial"/>
                <a:sym typeface="Arial"/>
              </a:defRPr>
            </a:lvl7pPr>
            <a:lvl8pPr marL="3657600" marR="0" lvl="7" indent="-228600" algn="l" rtl="0">
              <a:lnSpc>
                <a:spcPct val="113000"/>
              </a:lnSpc>
              <a:spcBef>
                <a:spcPts val="200"/>
              </a:spcBef>
              <a:spcAft>
                <a:spcPts val="0"/>
              </a:spcAft>
              <a:buSzPts val="1400"/>
              <a:buNone/>
              <a:defRPr sz="2800" b="0" i="0" u="none" strike="noStrike" cap="none">
                <a:solidFill>
                  <a:srgbClr val="333333"/>
                </a:solidFill>
                <a:latin typeface="Arial"/>
                <a:ea typeface="Arial"/>
                <a:cs typeface="Arial"/>
                <a:sym typeface="Arial"/>
              </a:defRPr>
            </a:lvl8pPr>
            <a:lvl9pPr marL="4114800" marR="0" lvl="8" indent="-228600" algn="l" rtl="0">
              <a:lnSpc>
                <a:spcPct val="113000"/>
              </a:lnSpc>
              <a:spcBef>
                <a:spcPts val="200"/>
              </a:spcBef>
              <a:spcAft>
                <a:spcPts val="200"/>
              </a:spcAft>
              <a:buSzPts val="1400"/>
              <a:buNone/>
              <a:defRPr sz="2800" b="0" i="0" u="none" strike="noStrike" cap="none">
                <a:solidFill>
                  <a:srgbClr val="333333"/>
                </a:solidFill>
                <a:latin typeface="Arial"/>
                <a:ea typeface="Arial"/>
                <a:cs typeface="Arial"/>
                <a:sym typeface="Arial"/>
              </a:defRPr>
            </a:lvl9pPr>
          </a:lstStyle>
          <a:p>
            <a:endParaRPr/>
          </a:p>
        </p:txBody>
      </p:sp>
      <p:sp>
        <p:nvSpPr>
          <p:cNvPr id="26" name="Google Shape;26;p3"/>
          <p:cNvSpPr txBox="1">
            <a:spLocks noGrp="1"/>
          </p:cNvSpPr>
          <p:nvPr>
            <p:ph type="dt" idx="10"/>
          </p:nvPr>
        </p:nvSpPr>
        <p:spPr>
          <a:xfrm>
            <a:off x="503237" y="6886575"/>
            <a:ext cx="2346325" cy="519112"/>
          </a:xfrm>
          <a:prstGeom prst="rect">
            <a:avLst/>
          </a:prstGeom>
          <a:noFill/>
          <a:ln>
            <a:noFill/>
          </a:ln>
        </p:spPr>
        <p:txBody>
          <a:bodyPr spcFirstLastPara="1" wrap="square" lIns="0" tIns="0" rIns="0" bIns="0" anchor="t" anchorCtr="0">
            <a:noAutofit/>
          </a:bodyPr>
          <a:lstStyle>
            <a:lvl1pPr marR="0" lvl="0" algn="l" rtl="0">
              <a:lnSpc>
                <a:spcPct val="113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fld id="{01DFF2FE-B847-4B4B-91D9-AA22B9C563E0}" type="datetime1">
              <a:rPr lang="en-US" smtClean="0"/>
              <a:t>2/2/2021</a:t>
            </a:fld>
            <a:endParaRPr/>
          </a:p>
        </p:txBody>
      </p:sp>
      <p:sp>
        <p:nvSpPr>
          <p:cNvPr id="27" name="Google Shape;27;p3"/>
          <p:cNvSpPr txBox="1">
            <a:spLocks noGrp="1"/>
          </p:cNvSpPr>
          <p:nvPr>
            <p:ph type="ftr" idx="11"/>
          </p:nvPr>
        </p:nvSpPr>
        <p:spPr>
          <a:xfrm>
            <a:off x="3448050" y="6886575"/>
            <a:ext cx="3194050" cy="519112"/>
          </a:xfrm>
          <a:prstGeom prst="rect">
            <a:avLst/>
          </a:prstGeom>
          <a:noFill/>
          <a:ln>
            <a:noFill/>
          </a:ln>
        </p:spPr>
        <p:txBody>
          <a:bodyPr spcFirstLastPara="1" wrap="square" lIns="0" tIns="0" rIns="0" bIns="0" anchor="t" anchorCtr="0">
            <a:noAutofit/>
          </a:bodyPr>
          <a:lstStyle>
            <a:lvl1pPr marR="0" lvl="0" algn="ctr" rtl="0">
              <a:lnSpc>
                <a:spcPct val="113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r>
              <a:rPr lang="en-US"/>
              <a:t>Covid19 Case Study</a:t>
            </a:r>
            <a:endParaRPr/>
          </a:p>
        </p:txBody>
      </p:sp>
      <p:sp>
        <p:nvSpPr>
          <p:cNvPr id="28" name="Google Shape;28;p3"/>
          <p:cNvSpPr txBox="1">
            <a:spLocks noGrp="1"/>
          </p:cNvSpPr>
          <p:nvPr>
            <p:ph type="sldNum" idx="12"/>
          </p:nvPr>
        </p:nvSpPr>
        <p:spPr>
          <a:xfrm>
            <a:off x="7227887" y="6886575"/>
            <a:ext cx="2346325" cy="519112"/>
          </a:xfrm>
          <a:prstGeom prst="rect">
            <a:avLst/>
          </a:prstGeom>
          <a:noFill/>
          <a:ln>
            <a:noFill/>
          </a:ln>
        </p:spPr>
        <p:txBody>
          <a:bodyPr spcFirstLastPara="1" wrap="square" lIns="0" tIns="0" rIns="0" bIns="0" anchor="t" anchorCtr="0">
            <a:noAutofit/>
          </a:bodyPr>
          <a:lstStyle>
            <a:lvl1pPr marL="0" marR="0" lvl="0"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13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 10</a:t>
            </a:r>
            <a:endParaRPr/>
          </a:p>
        </p:txBody>
      </p:sp>
      <p:sp>
        <p:nvSpPr>
          <p:cNvPr id="29" name="Google Shape;29;p3"/>
          <p:cNvSpPr/>
          <p:nvPr/>
        </p:nvSpPr>
        <p:spPr>
          <a:xfrm>
            <a:off x="0" y="287337"/>
            <a:ext cx="503237" cy="1079500"/>
          </a:xfrm>
          <a:prstGeom prst="rect">
            <a:avLst/>
          </a:prstGeom>
          <a:solidFill>
            <a:srgbClr val="EF2929"/>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9.jpe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eg"/></Relationships>
</file>

<file path=ppt/slides/_rels/slide49.xml.rels><?xml version="1.0" encoding="UTF-8" standalone="yes"?>
<Relationships xmlns="http://schemas.openxmlformats.org/package/2006/relationships"><Relationship Id="rId3" Type="http://schemas.openxmlformats.org/officeDocument/2006/relationships/hyperlink" Target="http://www.sts.rpi.edu/~rsun/sun.expert01.pdf"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2.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www.infodata.ilsole24ore.com/2020/10/15/terapie-intensive-scopri-in-tempo-reale-quanti-posti-sono-occupati/" TargetMode="External"/><Relationship Id="rId3" Type="http://schemas.openxmlformats.org/officeDocument/2006/relationships/hyperlink" Target="https://moodle2.units.it/pluginfile.php/340058/mod_resource/content/1/core-statistics.pdf" TargetMode="External"/><Relationship Id="rId7" Type="http://schemas.openxmlformats.org/officeDocument/2006/relationships/hyperlink" Target="https://towardsdatascience.com/generalized-linear-models-9cbf848bb8ab"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hyperlink" Target="https://www.thelancet.com/journals/lanres/article/PIIS2213-2600(20)30161-2/fulltext" TargetMode="External"/><Relationship Id="rId11" Type="http://schemas.openxmlformats.org/officeDocument/2006/relationships/hyperlink" Target="https://machinelearningmastery.com/multi-step-time-series-forecasting/" TargetMode="External"/><Relationship Id="rId5" Type="http://schemas.openxmlformats.org/officeDocument/2006/relationships/hyperlink" Target="https://www.agenas.gov.it/covid19/web/index.php?r=site%2Fheatmap" TargetMode="External"/><Relationship Id="rId10" Type="http://schemas.openxmlformats.org/officeDocument/2006/relationships/hyperlink" Target="https://www.datascienceblog.net/post/machine-learning/interpreting_generalized_linear_models/" TargetMode="External"/><Relationship Id="rId4" Type="http://schemas.openxmlformats.org/officeDocument/2006/relationships/hyperlink" Target="https://moodle2.units.it/pluginfile.php/340059/mod_resource/content/1/Data-Analysis-and-Graphics-Using-R-An-Example-Based-Approach-Cambridge-Series-in-Statistical-and-Probabilistic-Mathematics-.pdf" TargetMode="External"/><Relationship Id="rId9" Type="http://schemas.openxmlformats.org/officeDocument/2006/relationships/hyperlink" Target="https://www.ilmessaggero.it/salute/focus/terapia_intensiva_covid_rianimazione_ospedali_precedenza_a_chi_puo_sopravvivere_iss_ricoveri_criteri_news-5600322.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
        <p:cNvGrpSpPr/>
        <p:nvPr/>
      </p:nvGrpSpPr>
      <p:grpSpPr>
        <a:xfrm>
          <a:off x="0" y="0"/>
          <a:ext cx="0" cy="0"/>
          <a:chOff x="0" y="0"/>
          <a:chExt cx="0" cy="0"/>
        </a:xfrm>
      </p:grpSpPr>
      <p:sp>
        <p:nvSpPr>
          <p:cNvPr id="42" name="Google Shape;42;p6"/>
          <p:cNvSpPr txBox="1">
            <a:spLocks noGrp="1"/>
          </p:cNvSpPr>
          <p:nvPr>
            <p:ph type="title" idx="4294967295"/>
          </p:nvPr>
        </p:nvSpPr>
        <p:spPr>
          <a:xfrm>
            <a:off x="822325" y="3657600"/>
            <a:ext cx="8567737" cy="1662112"/>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200" b="1" i="0" u="none" strike="noStrike" cap="none" dirty="0">
                <a:solidFill>
                  <a:srgbClr val="333333"/>
                </a:solidFill>
                <a:latin typeface="Arial"/>
                <a:ea typeface="Arial"/>
                <a:cs typeface="Arial"/>
                <a:sym typeface="Arial"/>
              </a:rPr>
              <a:t>Covid-19 </a:t>
            </a:r>
            <a:r>
              <a:rPr lang="en-US" sz="3200" dirty="0"/>
              <a:t>C</a:t>
            </a:r>
            <a:r>
              <a:rPr lang="en-US" sz="3200" b="1" i="0" u="none" strike="noStrike" cap="none" dirty="0">
                <a:solidFill>
                  <a:srgbClr val="333333"/>
                </a:solidFill>
                <a:latin typeface="Arial"/>
                <a:ea typeface="Arial"/>
                <a:cs typeface="Arial"/>
                <a:sym typeface="Arial"/>
              </a:rPr>
              <a:t>ase Study</a:t>
            </a:r>
            <a:endParaRPr dirty="0"/>
          </a:p>
        </p:txBody>
      </p:sp>
      <p:sp>
        <p:nvSpPr>
          <p:cNvPr id="43" name="Google Shape;43;p6"/>
          <p:cNvSpPr txBox="1">
            <a:spLocks noGrp="1"/>
          </p:cNvSpPr>
          <p:nvPr>
            <p:ph type="subTitle" idx="1"/>
          </p:nvPr>
        </p:nvSpPr>
        <p:spPr>
          <a:xfrm>
            <a:off x="792162" y="5126037"/>
            <a:ext cx="8567737" cy="17399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000000"/>
              </a:buClr>
              <a:buSzPts val="2200"/>
              <a:buFont typeface="Arial"/>
              <a:buNone/>
            </a:pPr>
            <a:r>
              <a:rPr lang="en-US" sz="2200" b="1" i="0" u="none" strike="noStrike" cap="none" dirty="0">
                <a:solidFill>
                  <a:srgbClr val="000000"/>
                </a:solidFill>
                <a:latin typeface="Arial"/>
                <a:ea typeface="Arial"/>
                <a:cs typeface="Arial"/>
                <a:sym typeface="Arial"/>
              </a:rPr>
              <a:t>Statistical Analysis of Intensive Care in Veneto in Autumn and Winter 2020/2021</a:t>
            </a:r>
            <a:endParaRPr dirty="0"/>
          </a:p>
          <a:p>
            <a:pPr marL="0" marR="0" lvl="0" indent="0" algn="l" rtl="0">
              <a:lnSpc>
                <a:spcPct val="112000"/>
              </a:lnSpc>
              <a:spcBef>
                <a:spcPts val="0"/>
              </a:spcBef>
              <a:spcAft>
                <a:spcPts val="0"/>
              </a:spcAft>
              <a:buClr>
                <a:srgbClr val="333333"/>
              </a:buClr>
              <a:buSzPts val="1800"/>
              <a:buFont typeface="Arial"/>
              <a:buNone/>
            </a:pPr>
            <a:endParaRPr sz="1800" b="1" i="0" u="none" strike="noStrike" cap="none" dirty="0">
              <a:solidFill>
                <a:srgbClr val="000000"/>
              </a:solidFill>
              <a:latin typeface="Arial"/>
              <a:ea typeface="Arial"/>
              <a:cs typeface="Arial"/>
              <a:sym typeface="Arial"/>
            </a:endParaRPr>
          </a:p>
          <a:p>
            <a:pPr marL="0" marR="0" lvl="0" indent="0" algn="l" rtl="0">
              <a:lnSpc>
                <a:spcPct val="112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Final Project - STATISTICAL METHODS FOR DATA SCIENCE</a:t>
            </a:r>
            <a:endParaRPr dirty="0"/>
          </a:p>
          <a:p>
            <a:pPr marL="0" marR="0" lvl="0" indent="0" algn="l" rtl="0">
              <a:lnSpc>
                <a:spcPct val="112000"/>
              </a:lnSpc>
              <a:spcBef>
                <a:spcPts val="0"/>
              </a:spcBef>
              <a:spcAft>
                <a:spcPts val="0"/>
              </a:spcAft>
              <a:buClr>
                <a:srgbClr val="000000"/>
              </a:buClr>
              <a:buSzPts val="1400"/>
              <a:buFont typeface="Arial"/>
              <a:buNone/>
            </a:pPr>
            <a:r>
              <a:rPr lang="en-US" sz="1400" b="1" dirty="0">
                <a:solidFill>
                  <a:srgbClr val="000000"/>
                </a:solidFill>
              </a:rPr>
              <a:t>Group A: </a:t>
            </a:r>
            <a:r>
              <a:rPr lang="en-US" sz="1400" b="1" i="0" u="none" strike="noStrike" cap="none" dirty="0" err="1">
                <a:solidFill>
                  <a:srgbClr val="000000"/>
                </a:solidFill>
                <a:latin typeface="Arial"/>
                <a:ea typeface="Arial"/>
                <a:cs typeface="Arial"/>
                <a:sym typeface="Arial"/>
              </a:rPr>
              <a:t>Babaei</a:t>
            </a:r>
            <a:r>
              <a:rPr lang="en-US" sz="1400" b="1" i="0" u="none" strike="noStrike" cap="none" dirty="0">
                <a:solidFill>
                  <a:srgbClr val="000000"/>
                </a:solidFill>
                <a:latin typeface="Arial"/>
                <a:ea typeface="Arial"/>
                <a:cs typeface="Arial"/>
                <a:sym typeface="Arial"/>
              </a:rPr>
              <a:t> Elham</a:t>
            </a:r>
            <a:r>
              <a:rPr lang="en-US" sz="1400" b="1" dirty="0">
                <a:solidFill>
                  <a:srgbClr val="000000"/>
                </a:solidFill>
              </a:rPr>
              <a:t> [SM3500466]</a:t>
            </a:r>
            <a:r>
              <a:rPr lang="en-US" sz="1400" b="1" i="0" u="none" strike="noStrike" cap="none" dirty="0">
                <a:solidFill>
                  <a:srgbClr val="000000"/>
                </a:solidFill>
                <a:latin typeface="Arial"/>
                <a:ea typeface="Arial"/>
                <a:cs typeface="Arial"/>
                <a:sym typeface="Arial"/>
              </a:rPr>
              <a:t>, De </a:t>
            </a:r>
            <a:r>
              <a:rPr lang="en-US" sz="1400" b="1" i="0" u="none" strike="noStrike" cap="none" dirty="0" err="1">
                <a:solidFill>
                  <a:srgbClr val="000000"/>
                </a:solidFill>
                <a:latin typeface="Arial"/>
                <a:ea typeface="Arial"/>
                <a:cs typeface="Arial"/>
                <a:sym typeface="Arial"/>
              </a:rPr>
              <a:t>Santis</a:t>
            </a:r>
            <a:r>
              <a:rPr lang="en-US" sz="1400" b="1" i="0" u="none" strike="noStrike" cap="none" dirty="0">
                <a:solidFill>
                  <a:srgbClr val="000000"/>
                </a:solidFill>
                <a:latin typeface="Arial"/>
                <a:ea typeface="Arial"/>
                <a:cs typeface="Arial"/>
                <a:sym typeface="Arial"/>
              </a:rPr>
              <a:t> Flavia [</a:t>
            </a:r>
            <a:r>
              <a:rPr lang="en-US" sz="1400" b="1" dirty="0">
                <a:solidFill>
                  <a:srgbClr val="000000"/>
                </a:solidFill>
              </a:rPr>
              <a:t>SM3500482]</a:t>
            </a:r>
            <a:r>
              <a:rPr lang="en-US" sz="1400" b="1" i="0" u="none" strike="noStrike" cap="none" dirty="0">
                <a:solidFill>
                  <a:srgbClr val="000000"/>
                </a:solidFill>
                <a:latin typeface="Arial"/>
                <a:ea typeface="Arial"/>
                <a:cs typeface="Arial"/>
                <a:sym typeface="Arial"/>
              </a:rPr>
              <a:t>, </a:t>
            </a:r>
            <a:r>
              <a:rPr lang="en-US" sz="1400" b="1" i="0" u="none" strike="noStrike" cap="none" dirty="0" err="1">
                <a:solidFill>
                  <a:srgbClr val="000000"/>
                </a:solidFill>
                <a:latin typeface="Arial"/>
                <a:ea typeface="Arial"/>
                <a:cs typeface="Arial"/>
                <a:sym typeface="Arial"/>
              </a:rPr>
              <a:t>Doz</a:t>
            </a:r>
            <a:r>
              <a:rPr lang="en-US" sz="1400" b="1" i="0" u="none" strike="noStrike" cap="none" dirty="0">
                <a:solidFill>
                  <a:srgbClr val="000000"/>
                </a:solidFill>
                <a:latin typeface="Arial"/>
                <a:ea typeface="Arial"/>
                <a:cs typeface="Arial"/>
                <a:sym typeface="Arial"/>
              </a:rPr>
              <a:t> Romina[</a:t>
            </a:r>
            <a:r>
              <a:rPr lang="en-US" sz="1400" b="1" dirty="0">
                <a:solidFill>
                  <a:schemeClr val="dk1"/>
                </a:solidFill>
              </a:rPr>
              <a:t>SM3500441</a:t>
            </a:r>
            <a:r>
              <a:rPr lang="en-US" sz="1400" b="1" i="0" u="none" strike="noStrike" cap="none" dirty="0">
                <a:solidFill>
                  <a:srgbClr val="000000"/>
                </a:solidFill>
                <a:latin typeface="Arial"/>
                <a:ea typeface="Arial"/>
                <a:cs typeface="Arial"/>
                <a:sym typeface="Arial"/>
              </a:rPr>
              <a:t>], </a:t>
            </a:r>
            <a:endParaRPr sz="1400" b="1" i="0" u="none" strike="noStrike" cap="none" dirty="0">
              <a:solidFill>
                <a:srgbClr val="000000"/>
              </a:solidFill>
              <a:latin typeface="Arial"/>
              <a:ea typeface="Arial"/>
              <a:cs typeface="Arial"/>
              <a:sym typeface="Arial"/>
            </a:endParaRPr>
          </a:p>
          <a:p>
            <a:pPr marL="0" marR="0" lvl="0" indent="0" algn="l" rtl="0">
              <a:lnSpc>
                <a:spcPct val="112000"/>
              </a:lnSpc>
              <a:spcBef>
                <a:spcPts val="0"/>
              </a:spcBef>
              <a:spcAft>
                <a:spcPts val="0"/>
              </a:spcAft>
              <a:buClr>
                <a:srgbClr val="000000"/>
              </a:buClr>
              <a:buSzPts val="1400"/>
              <a:buFont typeface="Arial"/>
              <a:buNone/>
            </a:pPr>
            <a:r>
              <a:rPr lang="en-US" sz="1400" b="1" dirty="0">
                <a:solidFill>
                  <a:schemeClr val="dk1"/>
                </a:solidFill>
              </a:rPr>
              <a:t>Fodor </a:t>
            </a:r>
            <a:r>
              <a:rPr lang="en-US" sz="1400" b="1" dirty="0" err="1">
                <a:solidFill>
                  <a:schemeClr val="dk1"/>
                </a:solidFill>
              </a:rPr>
              <a:t>Imola</a:t>
            </a:r>
            <a:r>
              <a:rPr lang="en-US" sz="1400" b="1" dirty="0">
                <a:solidFill>
                  <a:schemeClr val="dk1"/>
                </a:solidFill>
              </a:rPr>
              <a:t>[SM3500474]</a:t>
            </a:r>
            <a:endParaRPr dirty="0"/>
          </a:p>
        </p:txBody>
      </p:sp>
      <p:pic>
        <p:nvPicPr>
          <p:cNvPr id="44" name="Google Shape;44;p6"/>
          <p:cNvPicPr preferRelativeResize="0"/>
          <p:nvPr/>
        </p:nvPicPr>
        <p:blipFill rotWithShape="1">
          <a:blip r:embed="rId3">
            <a:alphaModFix/>
          </a:blip>
          <a:srcRect/>
          <a:stretch/>
        </p:blipFill>
        <p:spPr>
          <a:xfrm>
            <a:off x="446087" y="314325"/>
            <a:ext cx="1200150" cy="1149350"/>
          </a:xfrm>
          <a:prstGeom prst="rect">
            <a:avLst/>
          </a:prstGeom>
          <a:noFill/>
          <a:ln>
            <a:noFill/>
          </a:ln>
        </p:spPr>
      </p:pic>
      <p:sp>
        <p:nvSpPr>
          <p:cNvPr id="45" name="Google Shape;45;p6"/>
          <p:cNvSpPr txBox="1"/>
          <p:nvPr/>
        </p:nvSpPr>
        <p:spPr>
          <a:xfrm>
            <a:off x="2041525" y="365125"/>
            <a:ext cx="5365750" cy="1449387"/>
          </a:xfrm>
          <a:prstGeom prst="rect">
            <a:avLst/>
          </a:prstGeom>
          <a:noFill/>
          <a:ln>
            <a:noFill/>
          </a:ln>
        </p:spPr>
        <p:txBody>
          <a:bodyPr spcFirstLastPara="1" wrap="square" lIns="90000" tIns="59200" rIns="90000" bIns="45000" anchor="t" anchorCtr="0">
            <a:noAutofit/>
          </a:bodyPr>
          <a:lstStyle/>
          <a:p>
            <a:pPr marL="0" marR="0" lvl="0" indent="0" algn="l" rtl="0">
              <a:lnSpc>
                <a:spcPct val="93000"/>
              </a:lnSpc>
              <a:spcBef>
                <a:spcPts val="0"/>
              </a:spcBef>
              <a:spcAft>
                <a:spcPts val="0"/>
              </a:spcAft>
              <a:buClr>
                <a:srgbClr val="000000"/>
              </a:buClr>
              <a:buSzPts val="1600"/>
              <a:buFont typeface="Arial"/>
              <a:buNone/>
            </a:pPr>
            <a:r>
              <a:rPr lang="en-US" sz="1600" b="1" i="0" u="none" dirty="0" err="1">
                <a:solidFill>
                  <a:srgbClr val="000000"/>
                </a:solidFill>
                <a:latin typeface="Arial"/>
                <a:ea typeface="Arial"/>
                <a:cs typeface="Arial"/>
                <a:sym typeface="Arial"/>
              </a:rPr>
              <a:t>Università</a:t>
            </a:r>
            <a:r>
              <a:rPr lang="en-US" sz="1600" b="1" i="0" u="none" dirty="0">
                <a:solidFill>
                  <a:srgbClr val="000000"/>
                </a:solidFill>
                <a:latin typeface="Arial"/>
                <a:ea typeface="Arial"/>
                <a:cs typeface="Arial"/>
                <a:sym typeface="Arial"/>
              </a:rPr>
              <a:t> </a:t>
            </a:r>
            <a:r>
              <a:rPr lang="en-US" sz="1600" b="1" i="0" u="none" dirty="0" err="1">
                <a:solidFill>
                  <a:srgbClr val="000000"/>
                </a:solidFill>
                <a:latin typeface="Arial"/>
                <a:ea typeface="Arial"/>
                <a:cs typeface="Arial"/>
                <a:sym typeface="Arial"/>
              </a:rPr>
              <a:t>degli</a:t>
            </a:r>
            <a:r>
              <a:rPr lang="en-US" sz="1600" b="1" i="0" u="none" dirty="0">
                <a:solidFill>
                  <a:srgbClr val="000000"/>
                </a:solidFill>
                <a:latin typeface="Arial"/>
                <a:ea typeface="Arial"/>
                <a:cs typeface="Arial"/>
                <a:sym typeface="Arial"/>
              </a:rPr>
              <a:t> </a:t>
            </a:r>
            <a:r>
              <a:rPr lang="en-US" sz="1600" b="1" i="0" u="none" dirty="0" err="1">
                <a:solidFill>
                  <a:srgbClr val="000000"/>
                </a:solidFill>
                <a:latin typeface="Arial"/>
                <a:ea typeface="Arial"/>
                <a:cs typeface="Arial"/>
                <a:sym typeface="Arial"/>
              </a:rPr>
              <a:t>studi</a:t>
            </a:r>
            <a:r>
              <a:rPr lang="en-US" sz="1600" b="1" i="0" u="none" dirty="0">
                <a:solidFill>
                  <a:srgbClr val="000000"/>
                </a:solidFill>
                <a:latin typeface="Arial"/>
                <a:ea typeface="Arial"/>
                <a:cs typeface="Arial"/>
                <a:sym typeface="Arial"/>
              </a:rPr>
              <a:t> di Trieste</a:t>
            </a:r>
            <a:endParaRPr dirty="0"/>
          </a:p>
          <a:p>
            <a:pPr marL="0" marR="0" lvl="0" indent="0" algn="l" rtl="0">
              <a:lnSpc>
                <a:spcPct val="93000"/>
              </a:lnSpc>
              <a:spcBef>
                <a:spcPts val="2200"/>
              </a:spcBef>
              <a:spcAft>
                <a:spcPts val="0"/>
              </a:spcAft>
              <a:buClr>
                <a:srgbClr val="000000"/>
              </a:buClr>
              <a:buSzPts val="1600"/>
              <a:buFont typeface="Arial"/>
              <a:buNone/>
            </a:pPr>
            <a:r>
              <a:rPr lang="en-US" sz="1600" b="1" i="0" u="none" dirty="0">
                <a:solidFill>
                  <a:srgbClr val="000000"/>
                </a:solidFill>
                <a:latin typeface="Arial"/>
                <a:ea typeface="Arial"/>
                <a:cs typeface="Arial"/>
                <a:sym typeface="Arial"/>
              </a:rPr>
              <a:t>Master Degree in</a:t>
            </a:r>
            <a:endParaRPr dirty="0"/>
          </a:p>
          <a:p>
            <a:pPr marL="0" marR="0" lvl="0" indent="0" algn="l" rtl="0">
              <a:lnSpc>
                <a:spcPct val="93000"/>
              </a:lnSpc>
              <a:spcBef>
                <a:spcPts val="2200"/>
              </a:spcBef>
              <a:spcAft>
                <a:spcPts val="0"/>
              </a:spcAft>
              <a:buClr>
                <a:srgbClr val="000000"/>
              </a:buClr>
              <a:buSzPts val="2200"/>
              <a:buFont typeface="Arial"/>
              <a:buNone/>
            </a:pPr>
            <a:r>
              <a:rPr lang="en-US" sz="2200" b="1" i="0" u="none" dirty="0">
                <a:solidFill>
                  <a:srgbClr val="000000"/>
                </a:solidFill>
                <a:latin typeface="Arial"/>
                <a:ea typeface="Arial"/>
                <a:cs typeface="Arial"/>
                <a:sym typeface="Arial"/>
              </a:rPr>
              <a:t>Data Science and Scientific Computing</a:t>
            </a:r>
            <a:endParaRPr dirty="0"/>
          </a:p>
          <a:p>
            <a:pPr marL="0" marR="0" lvl="0" indent="0" algn="l" rtl="0">
              <a:lnSpc>
                <a:spcPct val="93000"/>
              </a:lnSpc>
              <a:spcBef>
                <a:spcPts val="1000"/>
              </a:spcBef>
              <a:spcAft>
                <a:spcPts val="0"/>
              </a:spcAft>
              <a:buNone/>
            </a:pPr>
            <a:endParaRPr sz="2200" b="1" i="0" u="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15"/>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2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t>Selecting covariates</a:t>
            </a:r>
            <a:endParaRPr sz="2900"/>
          </a:p>
        </p:txBody>
      </p:sp>
      <p:sp>
        <p:nvSpPr>
          <p:cNvPr id="114" name="Google Shape;114;p15"/>
          <p:cNvSpPr txBox="1">
            <a:spLocks noGrp="1"/>
          </p:cNvSpPr>
          <p:nvPr>
            <p:ph type="body" idx="4294967295"/>
          </p:nvPr>
        </p:nvSpPr>
        <p:spPr>
          <a:xfrm>
            <a:off x="419388" y="1801097"/>
            <a:ext cx="8855100" cy="1418400"/>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dirty="0"/>
              <a:t>These are possible predictors that will be considered to obtain a model for the variable intensive care. </a:t>
            </a:r>
            <a:endParaRPr sz="1600" dirty="0"/>
          </a:p>
          <a:p>
            <a:pPr marL="431800" marR="0" lvl="0" indent="-323850" algn="l" rtl="0">
              <a:lnSpc>
                <a:spcPct val="113000"/>
              </a:lnSpc>
              <a:spcBef>
                <a:spcPts val="0"/>
              </a:spcBef>
              <a:spcAft>
                <a:spcPts val="0"/>
              </a:spcAft>
              <a:buClr>
                <a:srgbClr val="EF2929"/>
              </a:buClr>
              <a:buSzPts val="720"/>
              <a:buFont typeface="Noto Sans Symbols"/>
              <a:buChar char="●"/>
            </a:pPr>
            <a:r>
              <a:rPr lang="en-US" sz="1600" dirty="0">
                <a:solidFill>
                  <a:srgbClr val="222222"/>
                </a:solidFill>
              </a:rPr>
              <a:t>Since there is still a degree of correlation between them (but not so strong like other cases) we will check if any of these variables can be included in the model or not during building the model.</a:t>
            </a:r>
            <a:endParaRPr sz="1600" dirty="0">
              <a:solidFill>
                <a:srgbClr val="222222"/>
              </a:solidFill>
            </a:endParaRPr>
          </a:p>
        </p:txBody>
      </p:sp>
      <p:pic>
        <p:nvPicPr>
          <p:cNvPr id="115" name="Google Shape;115;p15"/>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116" name="Google Shape;116;p15"/>
          <p:cNvPicPr preferRelativeResize="0"/>
          <p:nvPr/>
        </p:nvPicPr>
        <p:blipFill rotWithShape="1">
          <a:blip r:embed="rId4">
            <a:alphaModFix/>
          </a:blip>
          <a:srcRect t="2551" b="4045"/>
          <a:stretch/>
        </p:blipFill>
        <p:spPr>
          <a:xfrm>
            <a:off x="1676399" y="2989213"/>
            <a:ext cx="6507309" cy="3596939"/>
          </a:xfrm>
          <a:prstGeom prst="rect">
            <a:avLst/>
          </a:prstGeom>
          <a:noFill/>
          <a:ln>
            <a:noFill/>
          </a:ln>
        </p:spPr>
      </p:pic>
      <p:sp>
        <p:nvSpPr>
          <p:cNvPr id="8" name="Date Placeholder 7">
            <a:extLst>
              <a:ext uri="{FF2B5EF4-FFF2-40B4-BE49-F238E27FC236}">
                <a16:creationId xmlns:a16="http://schemas.microsoft.com/office/drawing/2014/main" id="{4764284E-F256-43B1-A131-B20FED4BD09C}"/>
              </a:ext>
            </a:extLst>
          </p:cNvPr>
          <p:cNvSpPr>
            <a:spLocks noGrp="1"/>
          </p:cNvSpPr>
          <p:nvPr>
            <p:ph type="dt" idx="10"/>
          </p:nvPr>
        </p:nvSpPr>
        <p:spPr/>
        <p:txBody>
          <a:bodyPr/>
          <a:lstStyle/>
          <a:p>
            <a:fld id="{BE82A636-A6FA-4A91-A62D-9DBB7F39AFC3}" type="datetime1">
              <a:rPr lang="en-US" smtClean="0"/>
              <a:t>2/2/2021</a:t>
            </a:fld>
            <a:endParaRPr lang="en-US"/>
          </a:p>
        </p:txBody>
      </p:sp>
      <p:sp>
        <p:nvSpPr>
          <p:cNvPr id="9" name="Footer Placeholder 8">
            <a:extLst>
              <a:ext uri="{FF2B5EF4-FFF2-40B4-BE49-F238E27FC236}">
                <a16:creationId xmlns:a16="http://schemas.microsoft.com/office/drawing/2014/main" id="{073FB1EE-C975-47C0-9353-FA03C9F8CFBF}"/>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8B22886F-8FD3-44B9-B623-523278254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16"/>
          <p:cNvSpPr txBox="1">
            <a:spLocks noGrp="1"/>
          </p:cNvSpPr>
          <p:nvPr>
            <p:ph type="title" idx="4294967295"/>
          </p:nvPr>
        </p:nvSpPr>
        <p:spPr>
          <a:xfrm>
            <a:off x="720725" y="153800"/>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endParaRPr sz="3200"/>
          </a:p>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2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t>Selecting covariates</a:t>
            </a:r>
            <a:endParaRPr sz="2900"/>
          </a:p>
          <a:p>
            <a:pPr marL="0" marR="0" lvl="0" indent="0" algn="l" rtl="0">
              <a:lnSpc>
                <a:spcPct val="112000"/>
              </a:lnSpc>
              <a:spcBef>
                <a:spcPts val="0"/>
              </a:spcBef>
              <a:spcAft>
                <a:spcPts val="0"/>
              </a:spcAft>
              <a:buClr>
                <a:srgbClr val="333333"/>
              </a:buClr>
              <a:buSzPts val="3200"/>
              <a:buFont typeface="Arial"/>
              <a:buNone/>
            </a:pPr>
            <a:endParaRPr sz="3200"/>
          </a:p>
        </p:txBody>
      </p:sp>
      <p:sp>
        <p:nvSpPr>
          <p:cNvPr id="122" name="Google Shape;122;p16"/>
          <p:cNvSpPr txBox="1">
            <a:spLocks noGrp="1"/>
          </p:cNvSpPr>
          <p:nvPr>
            <p:ph type="body" idx="4294967295"/>
          </p:nvPr>
        </p:nvSpPr>
        <p:spPr>
          <a:xfrm>
            <a:off x="358234" y="1671638"/>
            <a:ext cx="8190300" cy="1204513"/>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dirty="0"/>
              <a:t>It is possible to approximate the relationship between intensive care and variation of cases via a polynomial of degree two, three or four. As none of them can completely catch the pattern of data due to variation in the variance of data points, the simplest one will be used (degree two) to avoid overfitting. </a:t>
            </a:r>
            <a:endParaRPr sz="1600" dirty="0"/>
          </a:p>
        </p:txBody>
      </p:sp>
      <p:pic>
        <p:nvPicPr>
          <p:cNvPr id="123" name="Google Shape;123;p16"/>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124" name="Google Shape;124;p16"/>
          <p:cNvPicPr preferRelativeResize="0"/>
          <p:nvPr/>
        </p:nvPicPr>
        <p:blipFill rotWithShape="1">
          <a:blip r:embed="rId4">
            <a:alphaModFix/>
          </a:blip>
          <a:srcRect t="19" b="19"/>
          <a:stretch/>
        </p:blipFill>
        <p:spPr>
          <a:xfrm>
            <a:off x="6238587" y="3022263"/>
            <a:ext cx="3129180" cy="1870800"/>
          </a:xfrm>
          <a:prstGeom prst="rect">
            <a:avLst/>
          </a:prstGeom>
          <a:noFill/>
          <a:ln>
            <a:noFill/>
          </a:ln>
        </p:spPr>
      </p:pic>
      <p:pic>
        <p:nvPicPr>
          <p:cNvPr id="125" name="Google Shape;125;p16"/>
          <p:cNvPicPr preferRelativeResize="0"/>
          <p:nvPr/>
        </p:nvPicPr>
        <p:blipFill rotWithShape="1">
          <a:blip r:embed="rId5">
            <a:alphaModFix/>
          </a:blip>
          <a:srcRect t="19" b="19"/>
          <a:stretch/>
        </p:blipFill>
        <p:spPr>
          <a:xfrm>
            <a:off x="3321159" y="4869663"/>
            <a:ext cx="3129179" cy="1870800"/>
          </a:xfrm>
          <a:prstGeom prst="rect">
            <a:avLst/>
          </a:prstGeom>
          <a:noFill/>
          <a:ln>
            <a:noFill/>
          </a:ln>
        </p:spPr>
      </p:pic>
      <p:pic>
        <p:nvPicPr>
          <p:cNvPr id="126" name="Google Shape;126;p16"/>
          <p:cNvPicPr preferRelativeResize="0"/>
          <p:nvPr/>
        </p:nvPicPr>
        <p:blipFill rotWithShape="1">
          <a:blip r:embed="rId6">
            <a:alphaModFix/>
          </a:blip>
          <a:srcRect t="19" b="19"/>
          <a:stretch/>
        </p:blipFill>
        <p:spPr>
          <a:xfrm>
            <a:off x="403730" y="3022263"/>
            <a:ext cx="3129179" cy="1847400"/>
          </a:xfrm>
          <a:prstGeom prst="rect">
            <a:avLst/>
          </a:prstGeom>
          <a:noFill/>
          <a:ln>
            <a:noFill/>
          </a:ln>
        </p:spPr>
      </p:pic>
      <p:sp>
        <p:nvSpPr>
          <p:cNvPr id="8" name="Date Placeholder 7">
            <a:extLst>
              <a:ext uri="{FF2B5EF4-FFF2-40B4-BE49-F238E27FC236}">
                <a16:creationId xmlns:a16="http://schemas.microsoft.com/office/drawing/2014/main" id="{3889DA1E-85A3-4599-B5FF-5F797C80B055}"/>
              </a:ext>
            </a:extLst>
          </p:cNvPr>
          <p:cNvSpPr>
            <a:spLocks noGrp="1"/>
          </p:cNvSpPr>
          <p:nvPr>
            <p:ph type="dt" idx="10"/>
          </p:nvPr>
        </p:nvSpPr>
        <p:spPr/>
        <p:txBody>
          <a:bodyPr/>
          <a:lstStyle/>
          <a:p>
            <a:fld id="{DC90A12B-5F95-4110-9B80-2C76C9980C84}" type="datetime1">
              <a:rPr lang="en-US" smtClean="0"/>
              <a:t>2/2/2021</a:t>
            </a:fld>
            <a:endParaRPr lang="en-US"/>
          </a:p>
        </p:txBody>
      </p:sp>
      <p:sp>
        <p:nvSpPr>
          <p:cNvPr id="9" name="Footer Placeholder 8">
            <a:extLst>
              <a:ext uri="{FF2B5EF4-FFF2-40B4-BE49-F238E27FC236}">
                <a16:creationId xmlns:a16="http://schemas.microsoft.com/office/drawing/2014/main" id="{D9A98DE5-25F3-47CC-8DC1-507089EB56E7}"/>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C99688C5-7F2D-461F-891F-2930B2ED6A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sp>
        <p:nvSpPr>
          <p:cNvPr id="131" name="Google Shape;131;p17"/>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2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t>Selecting covariates</a:t>
            </a:r>
            <a:endParaRPr sz="2900"/>
          </a:p>
        </p:txBody>
      </p:sp>
      <p:sp>
        <p:nvSpPr>
          <p:cNvPr id="132" name="Google Shape;132;p17"/>
          <p:cNvSpPr txBox="1">
            <a:spLocks noGrp="1"/>
          </p:cNvSpPr>
          <p:nvPr>
            <p:ph type="body" idx="4294967295"/>
          </p:nvPr>
        </p:nvSpPr>
        <p:spPr>
          <a:xfrm>
            <a:off x="416138" y="1821185"/>
            <a:ext cx="8686500" cy="1262100"/>
          </a:xfrm>
          <a:prstGeom prst="rect">
            <a:avLst/>
          </a:prstGeom>
          <a:noFill/>
          <a:ln>
            <a:noFill/>
          </a:ln>
        </p:spPr>
        <p:txBody>
          <a:bodyPr spcFirstLastPara="1" wrap="square" lIns="0" tIns="0" rIns="0" bIns="0" anchor="t" anchorCtr="0">
            <a:noAutofit/>
          </a:bodyPr>
          <a:lstStyle/>
          <a:p>
            <a:pPr marL="431800" lvl="0" indent="-323850" algn="l" rtl="0">
              <a:spcBef>
                <a:spcPts val="0"/>
              </a:spcBef>
              <a:spcAft>
                <a:spcPts val="0"/>
              </a:spcAft>
              <a:buClr>
                <a:srgbClr val="EF2929"/>
              </a:buClr>
              <a:buSzPts val="720"/>
              <a:buFont typeface="Noto Sans Symbols"/>
              <a:buChar char="●"/>
            </a:pPr>
            <a:r>
              <a:rPr lang="en-US" sz="1600" dirty="0"/>
              <a:t>The relationship between intensive care and number of people death can be approximated by a polynomial of degree two or three. The latter is chosen during the building of models because it can capture the curvature of data where the number of deaths is large </a:t>
            </a:r>
            <a:r>
              <a:rPr lang="en-US" sz="1350" dirty="0">
                <a:highlight>
                  <a:srgbClr val="FFFFFF"/>
                </a:highlight>
              </a:rPr>
              <a:t>.</a:t>
            </a:r>
            <a:endParaRPr sz="1600" dirty="0"/>
          </a:p>
        </p:txBody>
      </p:sp>
      <p:pic>
        <p:nvPicPr>
          <p:cNvPr id="133" name="Google Shape;133;p17"/>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134" name="Google Shape;134;p17"/>
          <p:cNvPicPr preferRelativeResize="0"/>
          <p:nvPr/>
        </p:nvPicPr>
        <p:blipFill rotWithShape="1">
          <a:blip r:embed="rId4">
            <a:alphaModFix/>
          </a:blip>
          <a:srcRect t="19" b="19"/>
          <a:stretch/>
        </p:blipFill>
        <p:spPr>
          <a:xfrm>
            <a:off x="5283137" y="3187700"/>
            <a:ext cx="4457763" cy="2902400"/>
          </a:xfrm>
          <a:prstGeom prst="rect">
            <a:avLst/>
          </a:prstGeom>
          <a:noFill/>
          <a:ln>
            <a:noFill/>
          </a:ln>
        </p:spPr>
      </p:pic>
      <p:pic>
        <p:nvPicPr>
          <p:cNvPr id="135" name="Google Shape;135;p17"/>
          <p:cNvPicPr preferRelativeResize="0"/>
          <p:nvPr/>
        </p:nvPicPr>
        <p:blipFill rotWithShape="1">
          <a:blip r:embed="rId5">
            <a:alphaModFix/>
          </a:blip>
          <a:srcRect t="19" b="19"/>
          <a:stretch/>
        </p:blipFill>
        <p:spPr>
          <a:xfrm>
            <a:off x="301625" y="3187700"/>
            <a:ext cx="4457763" cy="2902400"/>
          </a:xfrm>
          <a:prstGeom prst="rect">
            <a:avLst/>
          </a:prstGeom>
          <a:noFill/>
          <a:ln>
            <a:noFill/>
          </a:ln>
        </p:spPr>
      </p:pic>
      <p:sp>
        <p:nvSpPr>
          <p:cNvPr id="8" name="Date Placeholder 7">
            <a:extLst>
              <a:ext uri="{FF2B5EF4-FFF2-40B4-BE49-F238E27FC236}">
                <a16:creationId xmlns:a16="http://schemas.microsoft.com/office/drawing/2014/main" id="{C5A4B67E-BA1D-4FCB-8148-53AF19B1AB47}"/>
              </a:ext>
            </a:extLst>
          </p:cNvPr>
          <p:cNvSpPr>
            <a:spLocks noGrp="1"/>
          </p:cNvSpPr>
          <p:nvPr>
            <p:ph type="dt" idx="10"/>
          </p:nvPr>
        </p:nvSpPr>
        <p:spPr/>
        <p:txBody>
          <a:bodyPr/>
          <a:lstStyle/>
          <a:p>
            <a:fld id="{679A0D19-8476-40C8-BBC6-A550C34D3E72}" type="datetime1">
              <a:rPr lang="en-US" smtClean="0"/>
              <a:t>2/2/2021</a:t>
            </a:fld>
            <a:endParaRPr lang="en-US"/>
          </a:p>
        </p:txBody>
      </p:sp>
      <p:sp>
        <p:nvSpPr>
          <p:cNvPr id="9" name="Footer Placeholder 8">
            <a:extLst>
              <a:ext uri="{FF2B5EF4-FFF2-40B4-BE49-F238E27FC236}">
                <a16:creationId xmlns:a16="http://schemas.microsoft.com/office/drawing/2014/main" id="{23801D8C-6FA8-45C9-990C-FF20B2B339C8}"/>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D66D5680-4817-4AB1-8A28-F4529F357C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sp>
        <p:nvSpPr>
          <p:cNvPr id="140" name="Google Shape;140;p18"/>
          <p:cNvSpPr txBox="1">
            <a:spLocks noGrp="1"/>
          </p:cNvSpPr>
          <p:nvPr>
            <p:ph type="title" idx="4294967295"/>
          </p:nvPr>
        </p:nvSpPr>
        <p:spPr>
          <a:xfrm>
            <a:off x="719112" y="201998"/>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200" dirty="0">
                <a:solidFill>
                  <a:srgbClr val="999999"/>
                </a:solidFill>
              </a:rPr>
              <a:t>Building model</a:t>
            </a:r>
            <a:br>
              <a:rPr lang="en-US" sz="3200" b="1" i="0" u="none" dirty="0">
                <a:solidFill>
                  <a:srgbClr val="333333"/>
                </a:solidFill>
                <a:latin typeface="Arial"/>
                <a:ea typeface="Arial"/>
                <a:cs typeface="Arial"/>
                <a:sym typeface="Arial"/>
              </a:rPr>
            </a:br>
            <a:r>
              <a:rPr lang="en-US" sz="3200" b="1" i="0" u="none" dirty="0" err="1">
                <a:solidFill>
                  <a:srgbClr val="333333"/>
                </a:solidFill>
                <a:latin typeface="Arial"/>
                <a:ea typeface="Arial"/>
                <a:cs typeface="Arial"/>
                <a:sym typeface="Arial"/>
              </a:rPr>
              <a:t>Model</a:t>
            </a:r>
            <a:r>
              <a:rPr lang="en-US" sz="3200" b="1" i="0" u="none" dirty="0">
                <a:solidFill>
                  <a:srgbClr val="333333"/>
                </a:solidFill>
                <a:latin typeface="Arial"/>
                <a:ea typeface="Arial"/>
                <a:cs typeface="Arial"/>
                <a:sym typeface="Arial"/>
              </a:rPr>
              <a:t> specification</a:t>
            </a:r>
            <a:endParaRPr dirty="0"/>
          </a:p>
        </p:txBody>
      </p:sp>
      <p:sp>
        <p:nvSpPr>
          <p:cNvPr id="141" name="Google Shape;141;p18"/>
          <p:cNvSpPr txBox="1">
            <a:spLocks noGrp="1"/>
          </p:cNvSpPr>
          <p:nvPr>
            <p:ph type="body" idx="4294967295"/>
          </p:nvPr>
        </p:nvSpPr>
        <p:spPr>
          <a:xfrm>
            <a:off x="503237" y="1741486"/>
            <a:ext cx="4216400" cy="4384675"/>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The aim is to find a model that describes a response variable (intensive care) using multiple predictors.</a:t>
            </a:r>
            <a:endParaRPr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The response variable is not normally distributed; it is discrete and non negative. So a simple linear regression model can’t be used.</a:t>
            </a:r>
            <a:endParaRPr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At first, only the predictors of the original dataset (</a:t>
            </a:r>
            <a:r>
              <a:rPr lang="en-US" sz="1600" b="0" i="0" u="none" strike="noStrike" cap="none" dirty="0">
                <a:solidFill>
                  <a:srgbClr val="333333"/>
                </a:solidFill>
                <a:highlight>
                  <a:srgbClr val="A2C4C9"/>
                </a:highlight>
                <a:latin typeface="Arial"/>
                <a:ea typeface="Arial"/>
                <a:cs typeface="Arial"/>
                <a:sym typeface="Arial"/>
              </a:rPr>
              <a:t> </a:t>
            </a:r>
            <a:r>
              <a:rPr lang="en-US" sz="1600" b="0" i="0" u="none" strike="noStrike" cap="none" dirty="0">
                <a:solidFill>
                  <a:srgbClr val="333333"/>
                </a:solidFill>
                <a:latin typeface="Arial"/>
                <a:ea typeface="Arial"/>
                <a:cs typeface="Arial"/>
                <a:sym typeface="Arial"/>
              </a:rPr>
              <a:t>) will be used, later other covariates (</a:t>
            </a:r>
            <a:r>
              <a:rPr lang="en-US" sz="1600" b="0" i="0" u="none" strike="noStrike" cap="none" dirty="0">
                <a:solidFill>
                  <a:srgbClr val="333333"/>
                </a:solidFill>
                <a:highlight>
                  <a:srgbClr val="FFE599"/>
                </a:highlight>
                <a:latin typeface="Arial"/>
                <a:ea typeface="Arial"/>
                <a:cs typeface="Arial"/>
                <a:sym typeface="Arial"/>
              </a:rPr>
              <a:t> </a:t>
            </a:r>
            <a:r>
              <a:rPr lang="en-US" sz="1600" b="0" i="0" u="none" strike="noStrike" cap="none" dirty="0">
                <a:solidFill>
                  <a:srgbClr val="333333"/>
                </a:solidFill>
                <a:latin typeface="Arial"/>
                <a:ea typeface="Arial"/>
                <a:cs typeface="Arial"/>
                <a:sym typeface="Arial"/>
              </a:rPr>
              <a:t>) will be added.</a:t>
            </a:r>
            <a:endParaRPr dirty="0"/>
          </a:p>
        </p:txBody>
      </p:sp>
      <p:pic>
        <p:nvPicPr>
          <p:cNvPr id="142" name="Google Shape;142;p18"/>
          <p:cNvPicPr preferRelativeResize="0"/>
          <p:nvPr/>
        </p:nvPicPr>
        <p:blipFill rotWithShape="1">
          <a:blip r:embed="rId3">
            <a:alphaModFix/>
          </a:blip>
          <a:srcRect/>
          <a:stretch/>
        </p:blipFill>
        <p:spPr>
          <a:xfrm>
            <a:off x="1187450" y="4186237"/>
            <a:ext cx="71437" cy="169862"/>
          </a:xfrm>
          <a:prstGeom prst="rect">
            <a:avLst/>
          </a:prstGeom>
          <a:noFill/>
          <a:ln>
            <a:noFill/>
          </a:ln>
        </p:spPr>
      </p:pic>
      <p:graphicFrame>
        <p:nvGraphicFramePr>
          <p:cNvPr id="143" name="Google Shape;143;p18"/>
          <p:cNvGraphicFramePr/>
          <p:nvPr>
            <p:extLst>
              <p:ext uri="{D42A27DB-BD31-4B8C-83A1-F6EECF244321}">
                <p14:modId xmlns:p14="http://schemas.microsoft.com/office/powerpoint/2010/main" val="2503913092"/>
              </p:ext>
            </p:extLst>
          </p:nvPr>
        </p:nvGraphicFramePr>
        <p:xfrm>
          <a:off x="6522459" y="1396999"/>
          <a:ext cx="2286000" cy="688975"/>
        </p:xfrm>
        <a:graphic>
          <a:graphicData uri="http://schemas.openxmlformats.org/drawingml/2006/table">
            <a:tbl>
              <a:tblPr>
                <a:noFill/>
                <a:tableStyleId>{C1684206-6398-4CA1-8865-4CDE3E835B52}</a:tableStyleId>
              </a:tblPr>
              <a:tblGrid>
                <a:gridCol w="2286000">
                  <a:extLst>
                    <a:ext uri="{9D8B030D-6E8A-4147-A177-3AD203B41FA5}">
                      <a16:colId xmlns:a16="http://schemas.microsoft.com/office/drawing/2014/main" val="20000"/>
                    </a:ext>
                  </a:extLst>
                </a:gridCol>
              </a:tblGrid>
              <a:tr h="387350">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Response variable</a:t>
                      </a:r>
                      <a:endParaRPr dirty="0"/>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01625">
                <a:tc>
                  <a:txBody>
                    <a:bodyPr/>
                    <a:lstStyle/>
                    <a:p>
                      <a:pPr marL="0" marR="0" lvl="0" indent="0" algn="l" rtl="0">
                        <a:lnSpc>
                          <a:spcPct val="93000"/>
                        </a:lnSpc>
                        <a:spcBef>
                          <a:spcPts val="0"/>
                        </a:spcBef>
                        <a:spcAft>
                          <a:spcPts val="0"/>
                        </a:spcAft>
                        <a:buClr>
                          <a:srgbClr val="000000"/>
                        </a:buClr>
                        <a:buSzPts val="1300"/>
                        <a:buFont typeface="Arial"/>
                        <a:buNone/>
                      </a:pPr>
                      <a:r>
                        <a:rPr lang="en-US" sz="1300" b="1" i="0" u="none" strike="noStrike" cap="none" dirty="0" err="1">
                          <a:solidFill>
                            <a:srgbClr val="000000"/>
                          </a:solidFill>
                          <a:latin typeface="Arial"/>
                          <a:ea typeface="Arial"/>
                          <a:cs typeface="Arial"/>
                          <a:sym typeface="Arial"/>
                        </a:rPr>
                        <a:t>Intensive_care</a:t>
                      </a:r>
                      <a:endParaRPr dirty="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bl>
          </a:graphicData>
        </a:graphic>
      </p:graphicFrame>
      <p:graphicFrame>
        <p:nvGraphicFramePr>
          <p:cNvPr id="144" name="Google Shape;144;p18"/>
          <p:cNvGraphicFramePr/>
          <p:nvPr>
            <p:extLst>
              <p:ext uri="{D42A27DB-BD31-4B8C-83A1-F6EECF244321}">
                <p14:modId xmlns:p14="http://schemas.microsoft.com/office/powerpoint/2010/main" val="3797285491"/>
              </p:ext>
            </p:extLst>
          </p:nvPr>
        </p:nvGraphicFramePr>
        <p:xfrm>
          <a:off x="6512934" y="2363362"/>
          <a:ext cx="2305050" cy="3300975"/>
        </p:xfrm>
        <a:graphic>
          <a:graphicData uri="http://schemas.openxmlformats.org/drawingml/2006/table">
            <a:tbl>
              <a:tblPr>
                <a:noFill/>
                <a:tableStyleId>{C1684206-6398-4CA1-8865-4CDE3E835B52}</a:tableStyleId>
              </a:tblPr>
              <a:tblGrid>
                <a:gridCol w="2305050">
                  <a:extLst>
                    <a:ext uri="{9D8B030D-6E8A-4147-A177-3AD203B41FA5}">
                      <a16:colId xmlns:a16="http://schemas.microsoft.com/office/drawing/2014/main" val="20000"/>
                    </a:ext>
                  </a:extLst>
                </a:gridCol>
              </a:tblGrid>
              <a:tr h="3667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Possible Predictors</a:t>
                      </a:r>
                      <a:endParaRPr/>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Variation_cases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Recovered_today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Test_today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5"/>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Zone_color</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599"/>
                    </a:solidFill>
                  </a:tcPr>
                </a:tc>
                <a:extLst>
                  <a:ext uri="{0D108BD9-81ED-4DB2-BD59-A6C34878D82A}">
                    <a16:rowId xmlns:a16="http://schemas.microsoft.com/office/drawing/2014/main" val="10006"/>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Lag_zone_color</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599"/>
                    </a:solidFill>
                  </a:tcPr>
                </a:tc>
                <a:extLst>
                  <a:ext uri="{0D108BD9-81ED-4DB2-BD59-A6C34878D82A}">
                    <a16:rowId xmlns:a16="http://schemas.microsoft.com/office/drawing/2014/main" val="10007"/>
                  </a:ext>
                </a:extLst>
              </a:tr>
              <a:tr h="366775">
                <a:tc>
                  <a:txBody>
                    <a:bodyPr/>
                    <a:lstStyle/>
                    <a:p>
                      <a:pPr marL="0" marR="0" lvl="0" indent="0" algn="l" rtl="0">
                        <a:lnSpc>
                          <a:spcPct val="93000"/>
                        </a:lnSpc>
                        <a:spcBef>
                          <a:spcPts val="0"/>
                        </a:spcBef>
                        <a:spcAft>
                          <a:spcPts val="0"/>
                        </a:spcAft>
                        <a:buNone/>
                      </a:pPr>
                      <a:r>
                        <a:rPr lang="en-US" sz="1300" dirty="0"/>
                        <a:t>Season</a:t>
                      </a:r>
                      <a:endParaRPr sz="1300" b="0" i="0" u="none" strike="noStrike" cap="none" dirty="0">
                        <a:solidFill>
                          <a:srgbClr val="000000"/>
                        </a:solidFill>
                        <a:latin typeface="Arial"/>
                        <a:ea typeface="Arial"/>
                        <a:cs typeface="Arial"/>
                        <a:sym typeface="Arial"/>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599"/>
                    </a:solidFill>
                  </a:tcPr>
                </a:tc>
                <a:extLst>
                  <a:ext uri="{0D108BD9-81ED-4DB2-BD59-A6C34878D82A}">
                    <a16:rowId xmlns:a16="http://schemas.microsoft.com/office/drawing/2014/main" val="10008"/>
                  </a:ext>
                </a:extLst>
              </a:tr>
            </a:tbl>
          </a:graphicData>
        </a:graphic>
      </p:graphicFrame>
      <p:pic>
        <p:nvPicPr>
          <p:cNvPr id="145" name="Google Shape;145;p18"/>
          <p:cNvPicPr preferRelativeResize="0"/>
          <p:nvPr/>
        </p:nvPicPr>
        <p:blipFill rotWithShape="1">
          <a:blip r:embed="rId4">
            <a:alphaModFix/>
          </a:blip>
          <a:srcRect/>
          <a:stretch/>
        </p:blipFill>
        <p:spPr>
          <a:xfrm>
            <a:off x="1258887" y="5072423"/>
            <a:ext cx="2928649" cy="1433946"/>
          </a:xfrm>
          <a:prstGeom prst="rect">
            <a:avLst/>
          </a:prstGeom>
          <a:noFill/>
          <a:ln>
            <a:noFill/>
          </a:ln>
        </p:spPr>
      </p:pic>
      <p:sp>
        <p:nvSpPr>
          <p:cNvPr id="8" name="Date Placeholder 7">
            <a:extLst>
              <a:ext uri="{FF2B5EF4-FFF2-40B4-BE49-F238E27FC236}">
                <a16:creationId xmlns:a16="http://schemas.microsoft.com/office/drawing/2014/main" id="{F2E83DD9-1C37-4E8B-B442-60F7BFA903C9}"/>
              </a:ext>
            </a:extLst>
          </p:cNvPr>
          <p:cNvSpPr>
            <a:spLocks noGrp="1"/>
          </p:cNvSpPr>
          <p:nvPr>
            <p:ph type="dt" idx="10"/>
          </p:nvPr>
        </p:nvSpPr>
        <p:spPr/>
        <p:txBody>
          <a:bodyPr/>
          <a:lstStyle/>
          <a:p>
            <a:fld id="{371552D5-8A45-47EB-884F-966C1392CC94}" type="datetime1">
              <a:rPr lang="en-US" smtClean="0"/>
              <a:t>2/2/2021</a:t>
            </a:fld>
            <a:endParaRPr lang="en-US"/>
          </a:p>
        </p:txBody>
      </p:sp>
      <p:sp>
        <p:nvSpPr>
          <p:cNvPr id="9" name="Footer Placeholder 8">
            <a:extLst>
              <a:ext uri="{FF2B5EF4-FFF2-40B4-BE49-F238E27FC236}">
                <a16:creationId xmlns:a16="http://schemas.microsoft.com/office/drawing/2014/main" id="{75EFDDF5-359E-4B87-B6A4-99BD27E9E76D}"/>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FDCF493F-DBAC-46B9-A70A-0FC422E6B4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
        <p:cNvGrpSpPr/>
        <p:nvPr/>
      </p:nvGrpSpPr>
      <p:grpSpPr>
        <a:xfrm>
          <a:off x="0" y="0"/>
          <a:ext cx="0" cy="0"/>
          <a:chOff x="0" y="0"/>
          <a:chExt cx="0" cy="0"/>
        </a:xfrm>
      </p:grpSpPr>
      <p:sp>
        <p:nvSpPr>
          <p:cNvPr id="150" name="Google Shape;150;p19"/>
          <p:cNvSpPr txBox="1">
            <a:spLocks noGrp="1"/>
          </p:cNvSpPr>
          <p:nvPr>
            <p:ph type="title" idx="4294967295"/>
          </p:nvPr>
        </p:nvSpPr>
        <p:spPr>
          <a:xfrm>
            <a:off x="720724" y="229195"/>
            <a:ext cx="8855075" cy="1262062"/>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br>
              <a:rPr lang="en-US" sz="2900" b="1" i="0" u="none" dirty="0">
                <a:solidFill>
                  <a:srgbClr val="333333"/>
                </a:solidFill>
                <a:latin typeface="Arial"/>
                <a:ea typeface="Arial"/>
                <a:cs typeface="Arial"/>
                <a:sym typeface="Arial"/>
              </a:rPr>
            </a:br>
            <a:r>
              <a:rPr lang="en-US" sz="2900" b="1" i="0" u="none" dirty="0">
                <a:solidFill>
                  <a:srgbClr val="333333"/>
                </a:solidFill>
                <a:latin typeface="Arial"/>
                <a:ea typeface="Arial"/>
                <a:cs typeface="Arial"/>
                <a:sym typeface="Arial"/>
              </a:rPr>
              <a:t>Generalized Linear Model (GLM)</a:t>
            </a:r>
            <a:endParaRPr sz="4100" dirty="0"/>
          </a:p>
        </p:txBody>
      </p:sp>
      <p:sp>
        <p:nvSpPr>
          <p:cNvPr id="151" name="Google Shape;151;p19"/>
          <p:cNvSpPr txBox="1">
            <a:spLocks noGrp="1"/>
          </p:cNvSpPr>
          <p:nvPr>
            <p:ph type="body" idx="4294967295"/>
          </p:nvPr>
        </p:nvSpPr>
        <p:spPr>
          <a:xfrm>
            <a:off x="418512" y="1901763"/>
            <a:ext cx="4621800" cy="4384800"/>
          </a:xfrm>
          <a:prstGeom prst="rect">
            <a:avLst/>
          </a:prstGeom>
          <a:noFill/>
          <a:ln>
            <a:noFill/>
          </a:ln>
        </p:spPr>
        <p:txBody>
          <a:bodyPr spcFirstLastPara="1" wrap="square" lIns="0" tIns="0" rIns="0" bIns="0" anchor="t" anchorCtr="0">
            <a:noAutofit/>
          </a:bodyPr>
          <a:lstStyle/>
          <a:p>
            <a:pPr marL="431800" lvl="0" indent="-323850" algn="l" rtl="0">
              <a:spcBef>
                <a:spcPts val="0"/>
              </a:spcBef>
              <a:spcAft>
                <a:spcPts val="0"/>
              </a:spcAft>
              <a:buClr>
                <a:srgbClr val="EF2929"/>
              </a:buClr>
              <a:buSzPts val="720"/>
              <a:buFont typeface="Noto Sans Symbols"/>
              <a:buChar char="●"/>
            </a:pPr>
            <a:r>
              <a:rPr lang="en-US" sz="1600" dirty="0"/>
              <a:t>It is an extension of linear models, characterized by the following features:</a:t>
            </a:r>
            <a:endParaRPr sz="1600" dirty="0"/>
          </a:p>
          <a:p>
            <a:pPr marL="342900" lvl="0" indent="0" algn="l" rtl="0">
              <a:spcBef>
                <a:spcPts val="0"/>
              </a:spcBef>
              <a:spcAft>
                <a:spcPts val="0"/>
              </a:spcAft>
              <a:buNone/>
            </a:pPr>
            <a:endParaRPr sz="1600" dirty="0"/>
          </a:p>
          <a:p>
            <a:pPr marL="914400" lvl="0" indent="-330200" algn="l" rtl="0">
              <a:spcBef>
                <a:spcPts val="0"/>
              </a:spcBef>
              <a:spcAft>
                <a:spcPts val="0"/>
              </a:spcAft>
              <a:buSzPts val="1600"/>
              <a:buChar char="-"/>
            </a:pPr>
            <a:r>
              <a:rPr lang="en-US" sz="1600" dirty="0"/>
              <a:t>linear predictor: </a:t>
            </a:r>
            <a:endParaRPr sz="1600" dirty="0"/>
          </a:p>
          <a:p>
            <a:pPr marL="914400" lvl="0" indent="0" algn="l" rtl="0">
              <a:spcBef>
                <a:spcPts val="0"/>
              </a:spcBef>
              <a:spcAft>
                <a:spcPts val="0"/>
              </a:spcAft>
              <a:buNone/>
            </a:pPr>
            <a:endParaRPr sz="1600" dirty="0"/>
          </a:p>
          <a:p>
            <a:pPr marL="914400" lvl="0" indent="-330200" algn="l" rtl="0">
              <a:spcBef>
                <a:spcPts val="0"/>
              </a:spcBef>
              <a:spcAft>
                <a:spcPts val="0"/>
              </a:spcAft>
              <a:buSzPts val="1600"/>
              <a:buChar char="-"/>
            </a:pPr>
            <a:r>
              <a:rPr lang="en-US" sz="1600" dirty="0"/>
              <a:t>link function: </a:t>
            </a:r>
            <a:endParaRPr sz="1600" dirty="0"/>
          </a:p>
          <a:p>
            <a:pPr marL="914400" lvl="0" indent="0" algn="l" rtl="0">
              <a:spcBef>
                <a:spcPts val="0"/>
              </a:spcBef>
              <a:spcAft>
                <a:spcPts val="0"/>
              </a:spcAft>
              <a:buNone/>
            </a:pPr>
            <a:endParaRPr sz="1600" dirty="0"/>
          </a:p>
          <a:p>
            <a:pPr marL="914400" lvl="0" indent="-330200" algn="l" rtl="0">
              <a:spcBef>
                <a:spcPts val="0"/>
              </a:spcBef>
              <a:spcAft>
                <a:spcPts val="0"/>
              </a:spcAft>
              <a:buSzPts val="1600"/>
              <a:buChar char="-"/>
            </a:pPr>
            <a:r>
              <a:rPr lang="en-US" sz="1600" dirty="0"/>
              <a:t>the response variable belongs to exponential dispersion family</a:t>
            </a:r>
            <a:endParaRPr sz="1600" dirty="0"/>
          </a:p>
          <a:p>
            <a:pPr marL="914400" lvl="0" indent="0" algn="l" rtl="0">
              <a:spcBef>
                <a:spcPts val="0"/>
              </a:spcBef>
              <a:spcAft>
                <a:spcPts val="0"/>
              </a:spcAft>
              <a:buNone/>
            </a:pPr>
            <a:endParaRPr sz="1600" dirty="0"/>
          </a:p>
          <a:p>
            <a:pPr marL="431800" lvl="0" indent="-323850" algn="l" rtl="0">
              <a:spcBef>
                <a:spcPts val="0"/>
              </a:spcBef>
              <a:spcAft>
                <a:spcPts val="0"/>
              </a:spcAft>
              <a:buClr>
                <a:srgbClr val="EF2929"/>
              </a:buClr>
              <a:buSzPts val="720"/>
              <a:buFont typeface="Noto Sans Symbols"/>
              <a:buChar char="●"/>
            </a:pPr>
            <a:r>
              <a:rPr lang="en-US" sz="1600" dirty="0"/>
              <a:t>The response variable of this problem (intensive care) is a count data and it is assumed to follow a Poisson probability distribution in which observations are independent</a:t>
            </a:r>
            <a:endParaRPr sz="1600" dirty="0"/>
          </a:p>
        </p:txBody>
      </p:sp>
      <p:pic>
        <p:nvPicPr>
          <p:cNvPr id="152" name="Google Shape;152;p19"/>
          <p:cNvPicPr preferRelativeResize="0"/>
          <p:nvPr/>
        </p:nvPicPr>
        <p:blipFill rotWithShape="1">
          <a:blip r:embed="rId3">
            <a:alphaModFix/>
          </a:blip>
          <a:srcRect/>
          <a:stretch/>
        </p:blipFill>
        <p:spPr>
          <a:xfrm>
            <a:off x="1187450" y="4186237"/>
            <a:ext cx="71437" cy="169862"/>
          </a:xfrm>
          <a:prstGeom prst="rect">
            <a:avLst/>
          </a:prstGeom>
          <a:noFill/>
          <a:ln>
            <a:noFill/>
          </a:ln>
        </p:spPr>
      </p:pic>
      <p:pic>
        <p:nvPicPr>
          <p:cNvPr id="153" name="Google Shape;153;p19"/>
          <p:cNvPicPr preferRelativeResize="0"/>
          <p:nvPr/>
        </p:nvPicPr>
        <p:blipFill>
          <a:blip r:embed="rId4">
            <a:alphaModFix/>
          </a:blip>
          <a:stretch>
            <a:fillRect/>
          </a:stretch>
        </p:blipFill>
        <p:spPr>
          <a:xfrm>
            <a:off x="4735511" y="3619940"/>
            <a:ext cx="4838701" cy="1977753"/>
          </a:xfrm>
          <a:prstGeom prst="rect">
            <a:avLst/>
          </a:prstGeom>
          <a:noFill/>
          <a:ln>
            <a:noFill/>
          </a:ln>
        </p:spPr>
      </p:pic>
      <p:pic>
        <p:nvPicPr>
          <p:cNvPr id="154" name="Google Shape;154;p19"/>
          <p:cNvPicPr preferRelativeResize="0"/>
          <p:nvPr/>
        </p:nvPicPr>
        <p:blipFill>
          <a:blip r:embed="rId5">
            <a:alphaModFix/>
          </a:blip>
          <a:stretch>
            <a:fillRect/>
          </a:stretch>
        </p:blipFill>
        <p:spPr>
          <a:xfrm>
            <a:off x="3259343" y="2644714"/>
            <a:ext cx="1014038" cy="519100"/>
          </a:xfrm>
          <a:prstGeom prst="rect">
            <a:avLst/>
          </a:prstGeom>
          <a:noFill/>
          <a:ln>
            <a:noFill/>
          </a:ln>
        </p:spPr>
      </p:pic>
      <p:pic>
        <p:nvPicPr>
          <p:cNvPr id="155" name="Google Shape;155;p19"/>
          <p:cNvPicPr preferRelativeResize="0"/>
          <p:nvPr/>
        </p:nvPicPr>
        <p:blipFill>
          <a:blip r:embed="rId6">
            <a:alphaModFix/>
          </a:blip>
          <a:stretch>
            <a:fillRect/>
          </a:stretch>
        </p:blipFill>
        <p:spPr>
          <a:xfrm>
            <a:off x="3140449" y="3312408"/>
            <a:ext cx="1251825" cy="272150"/>
          </a:xfrm>
          <a:prstGeom prst="rect">
            <a:avLst/>
          </a:prstGeom>
          <a:noFill/>
          <a:ln>
            <a:noFill/>
          </a:ln>
        </p:spPr>
      </p:pic>
      <p:sp>
        <p:nvSpPr>
          <p:cNvPr id="8" name="Date Placeholder 7">
            <a:extLst>
              <a:ext uri="{FF2B5EF4-FFF2-40B4-BE49-F238E27FC236}">
                <a16:creationId xmlns:a16="http://schemas.microsoft.com/office/drawing/2014/main" id="{9B529450-DAA2-4CA0-87C9-5D8CAD3C6CAC}"/>
              </a:ext>
            </a:extLst>
          </p:cNvPr>
          <p:cNvSpPr>
            <a:spLocks noGrp="1"/>
          </p:cNvSpPr>
          <p:nvPr>
            <p:ph type="dt" idx="10"/>
          </p:nvPr>
        </p:nvSpPr>
        <p:spPr/>
        <p:txBody>
          <a:bodyPr/>
          <a:lstStyle/>
          <a:p>
            <a:fld id="{96A896A5-D37C-4C26-9FCC-95B4BF5DA582}" type="datetime1">
              <a:rPr lang="en-US" smtClean="0"/>
              <a:t>2/2/2021</a:t>
            </a:fld>
            <a:endParaRPr lang="en-US"/>
          </a:p>
        </p:txBody>
      </p:sp>
      <p:sp>
        <p:nvSpPr>
          <p:cNvPr id="9" name="Footer Placeholder 8">
            <a:extLst>
              <a:ext uri="{FF2B5EF4-FFF2-40B4-BE49-F238E27FC236}">
                <a16:creationId xmlns:a16="http://schemas.microsoft.com/office/drawing/2014/main" id="{0BD35EE4-3977-423D-B700-51D800FE7843}"/>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38886C42-4483-4C02-B7A7-8736360FBF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20"/>
          <p:cNvSpPr txBox="1">
            <a:spLocks noGrp="1"/>
          </p:cNvSpPr>
          <p:nvPr>
            <p:ph type="title" idx="4294967295"/>
          </p:nvPr>
        </p:nvSpPr>
        <p:spPr>
          <a:xfrm>
            <a:off x="719112" y="153988"/>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br>
              <a:rPr lang="en-US" sz="3400" dirty="0">
                <a:solidFill>
                  <a:srgbClr val="999999"/>
                </a:solidFill>
              </a:rPr>
            </a:br>
            <a:r>
              <a:rPr lang="en-US" sz="3200" dirty="0">
                <a:solidFill>
                  <a:schemeClr val="tx1"/>
                </a:solidFill>
              </a:rPr>
              <a:t>Criteria</a:t>
            </a:r>
            <a:endParaRPr sz="3200" dirty="0">
              <a:solidFill>
                <a:schemeClr val="tx1"/>
              </a:solidFill>
            </a:endParaRPr>
          </a:p>
        </p:txBody>
      </p:sp>
      <p:sp>
        <p:nvSpPr>
          <p:cNvPr id="161" name="Google Shape;161;p20"/>
          <p:cNvSpPr txBox="1">
            <a:spLocks noGrp="1"/>
          </p:cNvSpPr>
          <p:nvPr>
            <p:ph type="body" idx="4294967295"/>
          </p:nvPr>
        </p:nvSpPr>
        <p:spPr>
          <a:xfrm>
            <a:off x="503237" y="2163698"/>
            <a:ext cx="8058872" cy="4384800"/>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The strategy used to select the predictors is the stepwise selection, considering </a:t>
            </a:r>
            <a:r>
              <a:rPr lang="en-US" sz="1600" dirty="0"/>
              <a:t>the following measures:</a:t>
            </a:r>
          </a:p>
          <a:p>
            <a:pPr marL="107950" marR="0" lvl="0" indent="0" algn="l" rtl="0">
              <a:lnSpc>
                <a:spcPct val="113000"/>
              </a:lnSpc>
              <a:spcBef>
                <a:spcPts val="0"/>
              </a:spcBef>
              <a:spcAft>
                <a:spcPts val="0"/>
              </a:spcAft>
              <a:buClr>
                <a:srgbClr val="EF2929"/>
              </a:buClr>
              <a:buSzPts val="720"/>
            </a:pPr>
            <a:endParaRPr sz="1600" dirty="0"/>
          </a:p>
          <a:p>
            <a:pPr marL="742950" marR="0" lvl="1" indent="-285750" algn="l" rtl="0">
              <a:lnSpc>
                <a:spcPct val="113000"/>
              </a:lnSpc>
              <a:spcBef>
                <a:spcPts val="0"/>
              </a:spcBef>
              <a:spcAft>
                <a:spcPts val="0"/>
              </a:spcAft>
              <a:buClr>
                <a:srgbClr val="EF2929"/>
              </a:buClr>
              <a:buSzPts val="720"/>
              <a:buFont typeface="Noto Sans Symbols"/>
              <a:buNone/>
            </a:pPr>
            <a:r>
              <a:rPr lang="en-US" sz="1600" b="1" i="0" u="none" strike="noStrike" cap="none" dirty="0">
                <a:solidFill>
                  <a:srgbClr val="333333"/>
                </a:solidFill>
              </a:rPr>
              <a:t>AI</a:t>
            </a:r>
            <a:r>
              <a:rPr lang="en-US" sz="1600" b="1" dirty="0"/>
              <a:t>C</a:t>
            </a:r>
            <a:r>
              <a:rPr lang="en-US" sz="1600" dirty="0"/>
              <a:t>: Akaike Information Criteria</a:t>
            </a:r>
            <a:endParaRPr sz="1600" b="0" i="0" u="none" strike="noStrike" cap="none" dirty="0">
              <a:solidFill>
                <a:srgbClr val="333333"/>
              </a:solidFill>
              <a:latin typeface="Arial"/>
              <a:ea typeface="Arial"/>
              <a:cs typeface="Arial"/>
              <a:sym typeface="Arial"/>
            </a:endParaRPr>
          </a:p>
          <a:p>
            <a:pPr marL="742950" marR="0" lvl="1" indent="-285750" algn="l" rtl="0">
              <a:lnSpc>
                <a:spcPct val="113000"/>
              </a:lnSpc>
              <a:spcBef>
                <a:spcPts val="0"/>
              </a:spcBef>
              <a:spcAft>
                <a:spcPts val="0"/>
              </a:spcAft>
              <a:buClr>
                <a:srgbClr val="EF2929"/>
              </a:buClr>
              <a:buSzPts val="720"/>
              <a:buFont typeface="Noto Sans Symbols"/>
              <a:buNone/>
            </a:pPr>
            <a:r>
              <a:rPr lang="en-US" sz="1600" b="1" i="0" u="none" strike="noStrike" cap="none" dirty="0">
                <a:solidFill>
                  <a:srgbClr val="333333"/>
                </a:solidFill>
              </a:rPr>
              <a:t>BIC</a:t>
            </a:r>
            <a:r>
              <a:rPr lang="en-US" sz="1600" b="0" i="0" u="none" strike="noStrike" cap="none" dirty="0">
                <a:solidFill>
                  <a:srgbClr val="333333"/>
                </a:solidFill>
                <a:latin typeface="Arial"/>
                <a:ea typeface="Arial"/>
                <a:cs typeface="Arial"/>
                <a:sym typeface="Arial"/>
              </a:rPr>
              <a:t>: Bayesian </a:t>
            </a:r>
            <a:r>
              <a:rPr lang="en-US" sz="1600" dirty="0"/>
              <a:t>Information Criteria</a:t>
            </a:r>
            <a:endParaRPr sz="1600" dirty="0"/>
          </a:p>
          <a:p>
            <a:pPr marL="742950" marR="0" lvl="1" indent="-285750" algn="l" rtl="0">
              <a:lnSpc>
                <a:spcPct val="113000"/>
              </a:lnSpc>
              <a:spcBef>
                <a:spcPts val="0"/>
              </a:spcBef>
              <a:spcAft>
                <a:spcPts val="0"/>
              </a:spcAft>
              <a:buClr>
                <a:srgbClr val="EF2929"/>
              </a:buClr>
              <a:buSzPts val="720"/>
              <a:buFont typeface="Noto Sans Symbols"/>
              <a:buNone/>
            </a:pPr>
            <a:r>
              <a:rPr lang="en-US" sz="1600" b="1" dirty="0"/>
              <a:t>F test</a:t>
            </a:r>
            <a:r>
              <a:rPr lang="en-US" sz="1600" dirty="0"/>
              <a:t>: with the hypothesis that data follows the simpler of two nested models</a:t>
            </a:r>
            <a:endParaRPr sz="1600" dirty="0"/>
          </a:p>
          <a:p>
            <a:pPr marL="742950" marR="0" lvl="1" indent="-285750" algn="l" rtl="0">
              <a:lnSpc>
                <a:spcPct val="113000"/>
              </a:lnSpc>
              <a:spcBef>
                <a:spcPts val="0"/>
              </a:spcBef>
              <a:spcAft>
                <a:spcPts val="0"/>
              </a:spcAft>
              <a:buClr>
                <a:srgbClr val="EF2929"/>
              </a:buClr>
              <a:buSzPts val="720"/>
              <a:buFont typeface="Noto Sans Symbols"/>
              <a:buNone/>
            </a:pPr>
            <a:r>
              <a:rPr lang="en-US" sz="1600" b="1" dirty="0"/>
              <a:t>VIF</a:t>
            </a:r>
            <a:r>
              <a:rPr lang="en-US" sz="1600" dirty="0"/>
              <a:t>: Variance Inflation Factor</a:t>
            </a:r>
            <a:endParaRPr sz="1600" dirty="0"/>
          </a:p>
          <a:p>
            <a:pPr marL="0" lvl="0" indent="0" algn="l" rtl="0">
              <a:spcBef>
                <a:spcPts val="0"/>
              </a:spcBef>
              <a:spcAft>
                <a:spcPts val="0"/>
              </a:spcAft>
              <a:buNone/>
            </a:pPr>
            <a:endParaRPr sz="1600" b="1" dirty="0"/>
          </a:p>
          <a:p>
            <a:pPr marL="431800" lvl="0" indent="-323850" algn="l" rtl="0">
              <a:spcBef>
                <a:spcPts val="0"/>
              </a:spcBef>
              <a:spcAft>
                <a:spcPts val="0"/>
              </a:spcAft>
              <a:buClr>
                <a:srgbClr val="EF2929"/>
              </a:buClr>
              <a:buSzPts val="720"/>
              <a:buFont typeface="Noto Sans Symbols"/>
              <a:buChar char="●"/>
            </a:pPr>
            <a:r>
              <a:rPr lang="en-US" sz="1600" b="1" dirty="0"/>
              <a:t>Occam’s razor criteria</a:t>
            </a:r>
            <a:r>
              <a:rPr lang="en-US" sz="1600" dirty="0"/>
              <a:t>: the simplest explanation is usually the right one</a:t>
            </a:r>
            <a:endParaRPr sz="1600" dirty="0"/>
          </a:p>
          <a:p>
            <a:pPr marL="0" marR="0" lvl="0" indent="0" algn="l" rtl="0">
              <a:lnSpc>
                <a:spcPct val="113000"/>
              </a:lnSpc>
              <a:spcBef>
                <a:spcPts val="0"/>
              </a:spcBef>
              <a:spcAft>
                <a:spcPts val="0"/>
              </a:spcAft>
              <a:buNone/>
            </a:pPr>
            <a:endParaRPr sz="1600" dirty="0"/>
          </a:p>
          <a:p>
            <a:pPr marL="431800" lvl="0" indent="-323850" algn="l" rtl="0">
              <a:spcBef>
                <a:spcPts val="0"/>
              </a:spcBef>
              <a:spcAft>
                <a:spcPts val="0"/>
              </a:spcAft>
              <a:buClr>
                <a:srgbClr val="EF2929"/>
              </a:buClr>
              <a:buSzPts val="720"/>
              <a:buFont typeface="Noto Sans Symbols"/>
              <a:buChar char="●"/>
            </a:pPr>
            <a:r>
              <a:rPr lang="en-US" sz="1600" dirty="0"/>
              <a:t>The link function is chosen to be the </a:t>
            </a:r>
            <a:r>
              <a:rPr lang="en-US" sz="1600" b="1" dirty="0"/>
              <a:t>Canonical </a:t>
            </a:r>
            <a:r>
              <a:rPr lang="en-US" sz="1600" dirty="0"/>
              <a:t>link for Poisson regression which is log (default of Poisson family in R).</a:t>
            </a:r>
            <a:endParaRPr sz="1600" dirty="0"/>
          </a:p>
          <a:p>
            <a:pPr marL="342900" marR="0" lvl="0" indent="0" algn="l" rtl="0">
              <a:lnSpc>
                <a:spcPct val="113000"/>
              </a:lnSpc>
              <a:spcBef>
                <a:spcPts val="0"/>
              </a:spcBef>
              <a:spcAft>
                <a:spcPts val="0"/>
              </a:spcAft>
              <a:buNone/>
            </a:pPr>
            <a:endParaRPr sz="1600" dirty="0"/>
          </a:p>
        </p:txBody>
      </p:sp>
      <p:pic>
        <p:nvPicPr>
          <p:cNvPr id="162" name="Google Shape;162;p20"/>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8" name="Date Placeholder 7">
            <a:extLst>
              <a:ext uri="{FF2B5EF4-FFF2-40B4-BE49-F238E27FC236}">
                <a16:creationId xmlns:a16="http://schemas.microsoft.com/office/drawing/2014/main" id="{CFB2DF46-6CE8-459E-BE49-9748080EEE3C}"/>
              </a:ext>
            </a:extLst>
          </p:cNvPr>
          <p:cNvSpPr>
            <a:spLocks noGrp="1"/>
          </p:cNvSpPr>
          <p:nvPr>
            <p:ph type="dt" idx="10"/>
          </p:nvPr>
        </p:nvSpPr>
        <p:spPr/>
        <p:txBody>
          <a:bodyPr/>
          <a:lstStyle/>
          <a:p>
            <a:fld id="{CC0EBE4C-26B6-4B94-918C-C785801CA952}" type="datetime1">
              <a:rPr lang="en-US" smtClean="0"/>
              <a:t>2/2/2021</a:t>
            </a:fld>
            <a:endParaRPr lang="en-US"/>
          </a:p>
        </p:txBody>
      </p:sp>
      <p:sp>
        <p:nvSpPr>
          <p:cNvPr id="9" name="Footer Placeholder 8">
            <a:extLst>
              <a:ext uri="{FF2B5EF4-FFF2-40B4-BE49-F238E27FC236}">
                <a16:creationId xmlns:a16="http://schemas.microsoft.com/office/drawing/2014/main" id="{DD07B2C0-26E6-4BF9-8215-9F467182C506}"/>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DDA4BDEE-54EE-40B7-B2C4-48BEC88CDA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20"/>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br>
              <a:rPr lang="en-US" sz="3400" dirty="0">
                <a:solidFill>
                  <a:srgbClr val="999999"/>
                </a:solidFill>
              </a:rPr>
            </a:br>
            <a:r>
              <a:rPr lang="en-US" sz="3200" dirty="0">
                <a:solidFill>
                  <a:schemeClr val="tx1"/>
                </a:solidFill>
              </a:rPr>
              <a:t>Flow</a:t>
            </a:r>
            <a:endParaRPr sz="3200" dirty="0">
              <a:solidFill>
                <a:schemeClr val="tx1"/>
              </a:solidFill>
            </a:endParaRPr>
          </a:p>
        </p:txBody>
      </p:sp>
      <p:pic>
        <p:nvPicPr>
          <p:cNvPr id="162" name="Google Shape;162;p20"/>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8" name="Date Placeholder 7">
            <a:extLst>
              <a:ext uri="{FF2B5EF4-FFF2-40B4-BE49-F238E27FC236}">
                <a16:creationId xmlns:a16="http://schemas.microsoft.com/office/drawing/2014/main" id="{CFB2DF46-6CE8-459E-BE49-9748080EEE3C}"/>
              </a:ext>
            </a:extLst>
          </p:cNvPr>
          <p:cNvSpPr>
            <a:spLocks noGrp="1"/>
          </p:cNvSpPr>
          <p:nvPr>
            <p:ph type="dt" idx="10"/>
          </p:nvPr>
        </p:nvSpPr>
        <p:spPr/>
        <p:txBody>
          <a:bodyPr/>
          <a:lstStyle/>
          <a:p>
            <a:fld id="{CC0EBE4C-26B6-4B94-918C-C785801CA952}" type="datetime1">
              <a:rPr lang="en-US" smtClean="0"/>
              <a:t>2/2/2021</a:t>
            </a:fld>
            <a:endParaRPr lang="en-US"/>
          </a:p>
        </p:txBody>
      </p:sp>
      <p:sp>
        <p:nvSpPr>
          <p:cNvPr id="9" name="Footer Placeholder 8">
            <a:extLst>
              <a:ext uri="{FF2B5EF4-FFF2-40B4-BE49-F238E27FC236}">
                <a16:creationId xmlns:a16="http://schemas.microsoft.com/office/drawing/2014/main" id="{DD07B2C0-26E6-4BF9-8215-9F467182C506}"/>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DDA4BDEE-54EE-40B7-B2C4-48BEC88CDA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11" name="Google Shape;163;p20">
            <a:extLst>
              <a:ext uri="{FF2B5EF4-FFF2-40B4-BE49-F238E27FC236}">
                <a16:creationId xmlns:a16="http://schemas.microsoft.com/office/drawing/2014/main" id="{FF785E46-BED6-4DD7-9BC9-6027ACBF4D0B}"/>
              </a:ext>
            </a:extLst>
          </p:cNvPr>
          <p:cNvSpPr txBox="1">
            <a:spLocks/>
          </p:cNvSpPr>
          <p:nvPr/>
        </p:nvSpPr>
        <p:spPr>
          <a:xfrm>
            <a:off x="305810" y="1701059"/>
            <a:ext cx="7750086" cy="50481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3000"/>
              </a:lnSpc>
              <a:spcBef>
                <a:spcPts val="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1pPr>
            <a:lvl2pPr marL="914400" marR="0" lvl="1" indent="-228600" algn="l" rtl="0">
              <a:lnSpc>
                <a:spcPct val="113000"/>
              </a:lnSpc>
              <a:spcBef>
                <a:spcPts val="140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2pPr>
            <a:lvl3pPr marL="1371600" marR="0" lvl="2" indent="-228600" algn="l" rtl="0">
              <a:lnSpc>
                <a:spcPct val="113000"/>
              </a:lnSpc>
              <a:spcBef>
                <a:spcPts val="110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3pPr>
            <a:lvl4pPr marL="1828800" marR="0" lvl="3" indent="-228600" algn="l" rtl="0">
              <a:lnSpc>
                <a:spcPct val="113000"/>
              </a:lnSpc>
              <a:spcBef>
                <a:spcPts val="80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4pPr>
            <a:lvl5pPr marL="2286000" marR="0" lvl="4" indent="-228600" algn="l" rtl="0">
              <a:lnSpc>
                <a:spcPct val="113000"/>
              </a:lnSpc>
              <a:spcBef>
                <a:spcPts val="50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5pPr>
            <a:lvl6pPr marL="2743200" marR="0" lvl="5" indent="-228600" algn="l" rtl="0">
              <a:lnSpc>
                <a:spcPct val="113000"/>
              </a:lnSpc>
              <a:spcBef>
                <a:spcPts val="20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6pPr>
            <a:lvl7pPr marL="3200400" marR="0" lvl="6" indent="-228600" algn="l" rtl="0">
              <a:lnSpc>
                <a:spcPct val="113000"/>
              </a:lnSpc>
              <a:spcBef>
                <a:spcPts val="20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7pPr>
            <a:lvl8pPr marL="3657600" marR="0" lvl="7" indent="-228600" algn="l" rtl="0">
              <a:lnSpc>
                <a:spcPct val="113000"/>
              </a:lnSpc>
              <a:spcBef>
                <a:spcPts val="200"/>
              </a:spcBef>
              <a:spcAft>
                <a:spcPts val="0"/>
              </a:spcAft>
              <a:buClr>
                <a:srgbClr val="000000"/>
              </a:buClr>
              <a:buSzPts val="1400"/>
              <a:buFont typeface="Arial"/>
              <a:buNone/>
              <a:defRPr sz="2800" b="0" i="0" u="none" strike="noStrike" cap="none">
                <a:solidFill>
                  <a:srgbClr val="333333"/>
                </a:solidFill>
                <a:latin typeface="Arial"/>
                <a:ea typeface="Arial"/>
                <a:cs typeface="Arial"/>
                <a:sym typeface="Arial"/>
              </a:defRPr>
            </a:lvl8pPr>
            <a:lvl9pPr marL="4114800" marR="0" lvl="8" indent="-228600" algn="l" rtl="0">
              <a:lnSpc>
                <a:spcPct val="113000"/>
              </a:lnSpc>
              <a:spcBef>
                <a:spcPts val="200"/>
              </a:spcBef>
              <a:spcAft>
                <a:spcPts val="200"/>
              </a:spcAft>
              <a:buClr>
                <a:srgbClr val="000000"/>
              </a:buClr>
              <a:buSzPts val="1400"/>
              <a:buFont typeface="Arial"/>
              <a:buNone/>
              <a:defRPr sz="2800" b="0" i="0" u="none" strike="noStrike" cap="none">
                <a:solidFill>
                  <a:srgbClr val="333333"/>
                </a:solidFill>
                <a:latin typeface="Arial"/>
                <a:ea typeface="Arial"/>
                <a:cs typeface="Arial"/>
                <a:sym typeface="Arial"/>
              </a:defRPr>
            </a:lvl9pPr>
          </a:lstStyle>
          <a:p>
            <a:pPr marL="107950" indent="0">
              <a:buClr>
                <a:srgbClr val="EF2929"/>
              </a:buClr>
              <a:buSzPts val="720"/>
            </a:pPr>
            <a:r>
              <a:rPr lang="en-US" sz="1600" b="1" dirty="0"/>
              <a:t>To build the model:</a:t>
            </a:r>
          </a:p>
          <a:p>
            <a:pPr indent="0"/>
            <a:endParaRPr lang="en-US" sz="1600" dirty="0"/>
          </a:p>
          <a:p>
            <a:pPr marL="469900" indent="-342900">
              <a:buSzPts val="1600"/>
              <a:buFont typeface="+mj-lt"/>
              <a:buAutoNum type="arabicPeriod"/>
            </a:pPr>
            <a:r>
              <a:rPr lang="en-US" sz="1600" dirty="0"/>
              <a:t>First of all a baseline model is created, by using some of the more important and influential variables which are :</a:t>
            </a:r>
          </a:p>
          <a:p>
            <a:pPr indent="-330200">
              <a:buSzPts val="1600"/>
              <a:buFont typeface="Arial"/>
              <a:buChar char="-"/>
            </a:pPr>
            <a:r>
              <a:rPr lang="en-US" sz="1600" i="1" dirty="0"/>
              <a:t>Date</a:t>
            </a:r>
          </a:p>
          <a:p>
            <a:pPr indent="-330200">
              <a:buSzPts val="1600"/>
              <a:buFont typeface="Arial"/>
              <a:buChar char="-"/>
            </a:pPr>
            <a:r>
              <a:rPr lang="en-US" sz="1600" i="1" dirty="0" err="1"/>
              <a:t>Variation_cases</a:t>
            </a:r>
            <a:endParaRPr lang="en-US" sz="1600" i="1" dirty="0"/>
          </a:p>
          <a:p>
            <a:pPr indent="-330200">
              <a:buSzPts val="1600"/>
              <a:buFont typeface="Arial"/>
              <a:buChar char="-"/>
            </a:pPr>
            <a:r>
              <a:rPr lang="en-US" sz="1600" i="1" dirty="0" err="1"/>
              <a:t>Test_today</a:t>
            </a:r>
            <a:endParaRPr lang="en-US" sz="1600" i="1" dirty="0"/>
          </a:p>
          <a:p>
            <a:pPr marL="914400" indent="0"/>
            <a:endParaRPr lang="en-US" sz="1600" i="1" dirty="0"/>
          </a:p>
          <a:p>
            <a:pPr marL="469900" indent="-342900">
              <a:buSzPts val="1600"/>
              <a:buAutoNum type="arabicPeriod" startAt="2"/>
            </a:pPr>
            <a:r>
              <a:rPr lang="en-US" sz="1600" dirty="0"/>
              <a:t>We check whether the new variable </a:t>
            </a:r>
            <a:r>
              <a:rPr lang="en-US" sz="1600" i="1" dirty="0" err="1"/>
              <a:t>Death_today</a:t>
            </a:r>
            <a:r>
              <a:rPr lang="en-US" sz="1600" i="1" dirty="0"/>
              <a:t> </a:t>
            </a:r>
            <a:r>
              <a:rPr lang="en-US" sz="1600" dirty="0"/>
              <a:t>can be added.</a:t>
            </a:r>
          </a:p>
          <a:p>
            <a:pPr marL="469900" indent="-342900">
              <a:buSzPts val="1600"/>
              <a:buAutoNum type="arabicPeriod" startAt="2"/>
            </a:pPr>
            <a:r>
              <a:rPr lang="en-US" sz="1600" dirty="0"/>
              <a:t>We check whether the new variable </a:t>
            </a:r>
            <a:r>
              <a:rPr lang="en-US" sz="1600" i="1" dirty="0" err="1"/>
              <a:t>Recovered_today</a:t>
            </a:r>
            <a:r>
              <a:rPr lang="en-US" sz="1600" i="1" dirty="0"/>
              <a:t> </a:t>
            </a:r>
            <a:r>
              <a:rPr lang="en-US" sz="1600" dirty="0"/>
              <a:t>can be added. </a:t>
            </a:r>
          </a:p>
          <a:p>
            <a:pPr marL="469900" indent="-342900">
              <a:buSzPts val="1600"/>
              <a:buAutoNum type="arabicPeriod" startAt="2"/>
            </a:pPr>
            <a:r>
              <a:rPr lang="en-US" sz="1600" dirty="0"/>
              <a:t>We build the Poisson model and analyze it.</a:t>
            </a:r>
          </a:p>
          <a:p>
            <a:pPr marL="469900" indent="-342900">
              <a:buSzPts val="1600"/>
              <a:buAutoNum type="arabicPeriod" startAt="2"/>
            </a:pPr>
            <a:r>
              <a:rPr lang="en-US" sz="1600" dirty="0"/>
              <a:t>Other possible models are taken into consideration as well:</a:t>
            </a:r>
          </a:p>
          <a:p>
            <a:pPr lvl="1" indent="-330200">
              <a:spcBef>
                <a:spcPts val="0"/>
              </a:spcBef>
              <a:buClr>
                <a:srgbClr val="FF0000"/>
              </a:buClr>
              <a:buSzPts val="1600"/>
              <a:buFont typeface="Arial" panose="020B0604020202020204" pitchFamily="34" charset="0"/>
              <a:buChar char="•"/>
            </a:pPr>
            <a:r>
              <a:rPr lang="it-IT" sz="1600" b="1" dirty="0"/>
              <a:t>GLM</a:t>
            </a:r>
          </a:p>
          <a:p>
            <a:pPr lvl="2" indent="-330200">
              <a:spcBef>
                <a:spcPts val="0"/>
              </a:spcBef>
              <a:buClr>
                <a:srgbClr val="FF0000"/>
              </a:buClr>
              <a:buSzPts val="1600"/>
              <a:buFont typeface="Arial" panose="020B0604020202020204" pitchFamily="34" charset="0"/>
              <a:buChar char="•"/>
            </a:pPr>
            <a:r>
              <a:rPr lang="it-IT" sz="1600" b="1" dirty="0"/>
              <a:t>Poisson</a:t>
            </a:r>
          </a:p>
          <a:p>
            <a:pPr lvl="2" indent="-330200">
              <a:spcBef>
                <a:spcPts val="0"/>
              </a:spcBef>
              <a:buClr>
                <a:srgbClr val="FF0000"/>
              </a:buClr>
              <a:buSzPts val="1600"/>
              <a:buFont typeface="Arial" panose="020B0604020202020204" pitchFamily="34" charset="0"/>
              <a:buChar char="•"/>
            </a:pPr>
            <a:r>
              <a:rPr lang="it-IT" sz="1600" b="1" dirty="0"/>
              <a:t>Quasi Poisson</a:t>
            </a:r>
          </a:p>
          <a:p>
            <a:pPr lvl="2" indent="-330200">
              <a:spcBef>
                <a:spcPts val="0"/>
              </a:spcBef>
              <a:buClr>
                <a:srgbClr val="FF0000"/>
              </a:buClr>
              <a:buSzPts val="1600"/>
              <a:buFont typeface="Arial" panose="020B0604020202020204" pitchFamily="34" charset="0"/>
              <a:buChar char="•"/>
            </a:pPr>
            <a:r>
              <a:rPr lang="it-IT" sz="1600" b="1" dirty="0"/>
              <a:t>Negative Binomial</a:t>
            </a:r>
          </a:p>
          <a:p>
            <a:pPr lvl="1" indent="-330200">
              <a:spcBef>
                <a:spcPts val="0"/>
              </a:spcBef>
              <a:buClr>
                <a:srgbClr val="FF0000"/>
              </a:buClr>
              <a:buSzPts val="1600"/>
              <a:buFont typeface="Arial" panose="020B0604020202020204" pitchFamily="34" charset="0"/>
              <a:buChar char="•"/>
            </a:pPr>
            <a:r>
              <a:rPr lang="it-IT" sz="1600" b="1" dirty="0"/>
              <a:t>GAM</a:t>
            </a:r>
          </a:p>
          <a:p>
            <a:pPr lvl="1" indent="-330200">
              <a:spcBef>
                <a:spcPts val="0"/>
              </a:spcBef>
              <a:buClr>
                <a:srgbClr val="FF0000"/>
              </a:buClr>
              <a:buSzPts val="1600"/>
              <a:buFont typeface="Arial" panose="020B0604020202020204" pitchFamily="34" charset="0"/>
              <a:buChar char="•"/>
            </a:pPr>
            <a:r>
              <a:rPr lang="it-IT" sz="1600" b="1" dirty="0"/>
              <a:t>Random Forest</a:t>
            </a:r>
          </a:p>
          <a:p>
            <a:pPr indent="-330200">
              <a:buSzPts val="1600"/>
              <a:buFont typeface="Arial"/>
              <a:buAutoNum type="arabicPeriod"/>
            </a:pPr>
            <a:endParaRPr lang="en-US" sz="1600" dirty="0"/>
          </a:p>
          <a:p>
            <a:pPr marL="342900" indent="0"/>
            <a:endParaRPr lang="en-US" sz="1600" dirty="0"/>
          </a:p>
        </p:txBody>
      </p:sp>
    </p:spTree>
    <p:extLst>
      <p:ext uri="{BB962C8B-B14F-4D97-AF65-F5344CB8AC3E}">
        <p14:creationId xmlns:p14="http://schemas.microsoft.com/office/powerpoint/2010/main" val="356685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21"/>
          <p:cNvSpPr txBox="1">
            <a:spLocks noGrp="1"/>
          </p:cNvSpPr>
          <p:nvPr>
            <p:ph type="title" idx="4294967295"/>
          </p:nvPr>
        </p:nvSpPr>
        <p:spPr>
          <a:xfrm>
            <a:off x="719112" y="153988"/>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Baseline Poisson Model</a:t>
            </a:r>
            <a:endParaRPr sz="3400" dirty="0"/>
          </a:p>
        </p:txBody>
      </p:sp>
      <p:sp>
        <p:nvSpPr>
          <p:cNvPr id="169" name="Google Shape;169;p21"/>
          <p:cNvSpPr txBox="1">
            <a:spLocks noGrp="1"/>
          </p:cNvSpPr>
          <p:nvPr>
            <p:ph type="body" idx="4294967295"/>
          </p:nvPr>
        </p:nvSpPr>
        <p:spPr>
          <a:xfrm>
            <a:off x="436500" y="1806850"/>
            <a:ext cx="9207600" cy="4836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     </a:t>
            </a:r>
            <a:r>
              <a:rPr lang="en-US" sz="1600" i="1" dirty="0"/>
              <a:t>    </a:t>
            </a:r>
            <a:r>
              <a:rPr lang="en-US" sz="1500" b="1" i="1" dirty="0"/>
              <a:t>glm0 &lt;- </a:t>
            </a:r>
            <a:r>
              <a:rPr lang="en-US" sz="1500" b="1" i="1" dirty="0" err="1"/>
              <a:t>glm</a:t>
            </a:r>
            <a:r>
              <a:rPr lang="en-US" sz="1500" b="1" i="1" dirty="0"/>
              <a:t>(</a:t>
            </a:r>
            <a:r>
              <a:rPr lang="en-US" sz="1500" b="1" i="1" dirty="0" err="1"/>
              <a:t>Intensive_care</a:t>
            </a:r>
            <a:r>
              <a:rPr lang="en-US" sz="1500" b="1" i="1" dirty="0"/>
              <a:t> ~ </a:t>
            </a:r>
            <a:r>
              <a:rPr lang="en-US" sz="1500" b="1" i="1" dirty="0" err="1"/>
              <a:t>Date+poly</a:t>
            </a:r>
            <a:r>
              <a:rPr lang="en-US" sz="1500" b="1" i="1" dirty="0"/>
              <a:t>(Variation_cases,2)+</a:t>
            </a:r>
            <a:r>
              <a:rPr lang="en-US" sz="1500" b="1" i="1" dirty="0" err="1"/>
              <a:t>Test_today</a:t>
            </a:r>
            <a:r>
              <a:rPr lang="en-US" sz="1500" b="1" i="1" dirty="0"/>
              <a:t>, </a:t>
            </a:r>
            <a:endParaRPr sz="1500" b="1" i="1" dirty="0"/>
          </a:p>
          <a:p>
            <a:pPr marL="0" lvl="0" indent="0" algn="l" rtl="0">
              <a:spcBef>
                <a:spcPts val="0"/>
              </a:spcBef>
              <a:spcAft>
                <a:spcPts val="0"/>
              </a:spcAft>
              <a:buClr>
                <a:schemeClr val="dk1"/>
              </a:buClr>
              <a:buSzPts val="1100"/>
              <a:buFont typeface="Arial"/>
              <a:buNone/>
            </a:pPr>
            <a:r>
              <a:rPr lang="en-US" sz="1500" b="1" i="1" dirty="0"/>
              <a:t>                       family = </a:t>
            </a:r>
            <a:r>
              <a:rPr lang="en-US" sz="1500" b="1" i="1" dirty="0" err="1"/>
              <a:t>poisson</a:t>
            </a:r>
            <a:r>
              <a:rPr lang="en-US" sz="1500" b="1" i="1" dirty="0"/>
              <a:t>, data=</a:t>
            </a:r>
            <a:r>
              <a:rPr lang="en-US" sz="1500" b="1" i="1" dirty="0" err="1"/>
              <a:t>d.train</a:t>
            </a:r>
            <a:r>
              <a:rPr lang="en-US" sz="1500" b="1" i="1" dirty="0"/>
              <a:t>)</a:t>
            </a:r>
            <a:endParaRPr sz="1500" b="1" i="1" dirty="0"/>
          </a:p>
          <a:p>
            <a:pPr marL="0" lvl="0" indent="0" algn="l" rtl="0">
              <a:spcBef>
                <a:spcPts val="0"/>
              </a:spcBef>
              <a:spcAft>
                <a:spcPts val="0"/>
              </a:spcAft>
              <a:buNone/>
            </a:pPr>
            <a:endParaRPr sz="1600" dirty="0"/>
          </a:p>
          <a:p>
            <a:pPr marL="0" lvl="0" indent="0" algn="l" rtl="0">
              <a:spcBef>
                <a:spcPts val="0"/>
              </a:spcBef>
              <a:spcAft>
                <a:spcPts val="0"/>
              </a:spcAft>
              <a:buNone/>
            </a:pPr>
            <a:endParaRPr sz="15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31800" lvl="0" indent="-323850" algn="l" rtl="0">
              <a:spcBef>
                <a:spcPts val="0"/>
              </a:spcBef>
              <a:spcAft>
                <a:spcPts val="0"/>
              </a:spcAft>
              <a:buClr>
                <a:srgbClr val="EF2929"/>
              </a:buClr>
              <a:buSzPts val="720"/>
              <a:buFont typeface="Noto Sans Symbols"/>
              <a:buChar char="●"/>
            </a:pPr>
            <a:endParaRPr lang="en-US" sz="1600" dirty="0"/>
          </a:p>
          <a:p>
            <a:pPr marL="431800" lvl="0" indent="-323850" algn="l" rtl="0">
              <a:spcBef>
                <a:spcPts val="0"/>
              </a:spcBef>
              <a:spcAft>
                <a:spcPts val="0"/>
              </a:spcAft>
              <a:buClr>
                <a:srgbClr val="EF2929"/>
              </a:buClr>
              <a:buSzPts val="720"/>
              <a:buFont typeface="Noto Sans Symbols"/>
              <a:buChar char="●"/>
            </a:pPr>
            <a:r>
              <a:rPr lang="en-US" sz="1600" dirty="0"/>
              <a:t>The </a:t>
            </a:r>
            <a:r>
              <a:rPr lang="en-US" sz="1600" dirty="0" err="1"/>
              <a:t>P_value</a:t>
            </a:r>
            <a:r>
              <a:rPr lang="en-US" sz="1600" dirty="0"/>
              <a:t> of F test is small so our model works better than the null model in which only intercept is included.</a:t>
            </a:r>
            <a:endParaRPr sz="1600" dirty="0"/>
          </a:p>
          <a:p>
            <a:pPr marL="0" marR="0" lvl="0" indent="0" algn="l" rtl="0">
              <a:lnSpc>
                <a:spcPct val="113000"/>
              </a:lnSpc>
              <a:spcBef>
                <a:spcPts val="0"/>
              </a:spcBef>
              <a:spcAft>
                <a:spcPts val="0"/>
              </a:spcAft>
              <a:buNone/>
            </a:pPr>
            <a:r>
              <a:rPr lang="en-US" sz="1500" b="1" i="1" dirty="0"/>
              <a:t>        </a:t>
            </a:r>
            <a:r>
              <a:rPr lang="en-US" sz="1500" b="1" i="1" dirty="0" err="1"/>
              <a:t>P_value</a:t>
            </a:r>
            <a:r>
              <a:rPr lang="en-US" sz="1500" b="1" i="1" dirty="0"/>
              <a:t> &lt;- </a:t>
            </a:r>
            <a:r>
              <a:rPr lang="en-US" sz="1500" b="1" i="1" dirty="0" err="1"/>
              <a:t>pchisq</a:t>
            </a:r>
            <a:r>
              <a:rPr lang="en-US" sz="1500" b="1" i="1" dirty="0"/>
              <a:t>(glm0$deviance,glm0$df.residual, </a:t>
            </a:r>
            <a:r>
              <a:rPr lang="en-US" sz="1500" b="1" i="1" dirty="0" err="1"/>
              <a:t>lower.tail</a:t>
            </a:r>
            <a:r>
              <a:rPr lang="en-US" sz="1500" b="1" i="1" dirty="0"/>
              <a:t> = F)</a:t>
            </a:r>
            <a:endParaRPr sz="1500" b="1" i="1" dirty="0"/>
          </a:p>
          <a:p>
            <a:pPr marL="0" marR="0" lvl="0" indent="0" algn="l" rtl="0">
              <a:lnSpc>
                <a:spcPct val="113000"/>
              </a:lnSpc>
              <a:spcBef>
                <a:spcPts val="0"/>
              </a:spcBef>
              <a:spcAft>
                <a:spcPts val="0"/>
              </a:spcAft>
              <a:buNone/>
            </a:pPr>
            <a:endParaRPr sz="1500" b="1" i="1" dirty="0"/>
          </a:p>
          <a:p>
            <a:pPr marL="431800" marR="0" lvl="0" indent="-323850" algn="l" rtl="0">
              <a:lnSpc>
                <a:spcPct val="113000"/>
              </a:lnSpc>
              <a:spcBef>
                <a:spcPts val="0"/>
              </a:spcBef>
              <a:spcAft>
                <a:spcPts val="0"/>
              </a:spcAft>
              <a:buClr>
                <a:srgbClr val="EF2929"/>
              </a:buClr>
              <a:buSzPts val="720"/>
              <a:buFont typeface="Noto Sans Symbols"/>
              <a:buChar char="●"/>
            </a:pPr>
            <a:r>
              <a:rPr lang="en-US" sz="1600" dirty="0"/>
              <a:t>VIF is not greater than 10 for any variable.</a:t>
            </a: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170" name="Google Shape;170;p21"/>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171" name="Google Shape;171;p21"/>
          <p:cNvGraphicFramePr/>
          <p:nvPr>
            <p:extLst>
              <p:ext uri="{D42A27DB-BD31-4B8C-83A1-F6EECF244321}">
                <p14:modId xmlns:p14="http://schemas.microsoft.com/office/powerpoint/2010/main" val="4079340115"/>
              </p:ext>
            </p:extLst>
          </p:nvPr>
        </p:nvGraphicFramePr>
        <p:xfrm>
          <a:off x="822523" y="3150692"/>
          <a:ext cx="7812100" cy="792420"/>
        </p:xfrm>
        <a:graphic>
          <a:graphicData uri="http://schemas.openxmlformats.org/drawingml/2006/table">
            <a:tbl>
              <a:tblPr>
                <a:noFill/>
                <a:tableStyleId>{7A9C8337-1FF5-414D-ACCF-3FABA9F999CD}</a:tableStyleId>
              </a:tblPr>
              <a:tblGrid>
                <a:gridCol w="1953025">
                  <a:extLst>
                    <a:ext uri="{9D8B030D-6E8A-4147-A177-3AD203B41FA5}">
                      <a16:colId xmlns:a16="http://schemas.microsoft.com/office/drawing/2014/main" val="20000"/>
                    </a:ext>
                  </a:extLst>
                </a:gridCol>
                <a:gridCol w="1953025">
                  <a:extLst>
                    <a:ext uri="{9D8B030D-6E8A-4147-A177-3AD203B41FA5}">
                      <a16:colId xmlns:a16="http://schemas.microsoft.com/office/drawing/2014/main" val="20001"/>
                    </a:ext>
                  </a:extLst>
                </a:gridCol>
                <a:gridCol w="1953025">
                  <a:extLst>
                    <a:ext uri="{9D8B030D-6E8A-4147-A177-3AD203B41FA5}">
                      <a16:colId xmlns:a16="http://schemas.microsoft.com/office/drawing/2014/main" val="20002"/>
                    </a:ext>
                  </a:extLst>
                </a:gridCol>
                <a:gridCol w="1953025">
                  <a:extLst>
                    <a:ext uri="{9D8B030D-6E8A-4147-A177-3AD203B41FA5}">
                      <a16:colId xmlns:a16="http://schemas.microsoft.com/office/drawing/2014/main" val="20003"/>
                    </a:ext>
                  </a:extLst>
                </a:gridCol>
              </a:tblGrid>
              <a:tr h="396200">
                <a:tc>
                  <a:txBody>
                    <a:bodyPr/>
                    <a:lstStyle/>
                    <a:p>
                      <a:pPr marL="0" lvl="0" indent="0" algn="ctr" rtl="0">
                        <a:spcBef>
                          <a:spcPts val="0"/>
                        </a:spcBef>
                        <a:spcAft>
                          <a:spcPts val="0"/>
                        </a:spcAft>
                        <a:buNone/>
                      </a:pPr>
                      <a:r>
                        <a:rPr lang="en-US" b="1"/>
                        <a:t>AIC</a:t>
                      </a:r>
                      <a:endParaRPr b="1"/>
                    </a:p>
                  </a:txBody>
                  <a:tcPr marL="91425" marR="91425" marT="91425" marB="91425">
                    <a:solidFill>
                      <a:srgbClr val="F4CCCC"/>
                    </a:solidFill>
                  </a:tcPr>
                </a:tc>
                <a:tc>
                  <a:txBody>
                    <a:bodyPr/>
                    <a:lstStyle/>
                    <a:p>
                      <a:pPr marL="0" lvl="0" indent="0" algn="ctr" rtl="0">
                        <a:spcBef>
                          <a:spcPts val="0"/>
                        </a:spcBef>
                        <a:spcAft>
                          <a:spcPts val="0"/>
                        </a:spcAft>
                        <a:buNone/>
                      </a:pPr>
                      <a:r>
                        <a:rPr lang="en-US" b="1" dirty="0"/>
                        <a:t>BIC</a:t>
                      </a:r>
                      <a:endParaRPr b="1" dirty="0"/>
                    </a:p>
                  </a:txBody>
                  <a:tcPr marL="91425" marR="91425" marT="91425" marB="91425">
                    <a:solidFill>
                      <a:srgbClr val="F4CCCC"/>
                    </a:solidFill>
                  </a:tcPr>
                </a:tc>
                <a:tc>
                  <a:txBody>
                    <a:bodyPr/>
                    <a:lstStyle/>
                    <a:p>
                      <a:pPr marL="0" lvl="0" indent="0" algn="ctr" rtl="0">
                        <a:spcBef>
                          <a:spcPts val="0"/>
                        </a:spcBef>
                        <a:spcAft>
                          <a:spcPts val="0"/>
                        </a:spcAft>
                        <a:buNone/>
                      </a:pPr>
                      <a:r>
                        <a:rPr lang="en-US" b="1"/>
                        <a:t>Residual_Deviance</a:t>
                      </a:r>
                      <a:endParaRPr b="1"/>
                    </a:p>
                  </a:txBody>
                  <a:tcPr marL="91425" marR="91425" marT="91425" marB="91425">
                    <a:solidFill>
                      <a:srgbClr val="F4CCCC"/>
                    </a:solidFill>
                  </a:tcPr>
                </a:tc>
                <a:tc>
                  <a:txBody>
                    <a:bodyPr/>
                    <a:lstStyle/>
                    <a:p>
                      <a:pPr marL="0" lvl="0" indent="0" algn="ctr" rtl="0">
                        <a:spcBef>
                          <a:spcPts val="0"/>
                        </a:spcBef>
                        <a:spcAft>
                          <a:spcPts val="0"/>
                        </a:spcAft>
                        <a:buNone/>
                      </a:pPr>
                      <a:r>
                        <a:rPr lang="en-US" b="1"/>
                        <a:t>P_value</a:t>
                      </a:r>
                      <a:endParaRPr b="1"/>
                    </a:p>
                  </a:txBody>
                  <a:tcPr marL="91425" marR="91425" marT="91425" marB="91425">
                    <a:solidFill>
                      <a:srgbClr val="F4CCC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1607.79</a:t>
                      </a:r>
                      <a:endParaRPr/>
                    </a:p>
                  </a:txBody>
                  <a:tcPr marL="91425" marR="91425" marT="91425" marB="91425"/>
                </a:tc>
                <a:tc>
                  <a:txBody>
                    <a:bodyPr/>
                    <a:lstStyle/>
                    <a:p>
                      <a:pPr marL="0" lvl="0" indent="0" algn="ctr" rtl="0">
                        <a:spcBef>
                          <a:spcPts val="0"/>
                        </a:spcBef>
                        <a:spcAft>
                          <a:spcPts val="0"/>
                        </a:spcAft>
                        <a:buNone/>
                      </a:pPr>
                      <a:r>
                        <a:rPr lang="en-US"/>
                        <a:t>1622.32</a:t>
                      </a:r>
                      <a:endParaRPr/>
                    </a:p>
                  </a:txBody>
                  <a:tcPr marL="91425" marR="91425" marT="91425" marB="91425"/>
                </a:tc>
                <a:tc>
                  <a:txBody>
                    <a:bodyPr/>
                    <a:lstStyle/>
                    <a:p>
                      <a:pPr marL="0" lvl="0" indent="0" algn="ctr" rtl="0">
                        <a:spcBef>
                          <a:spcPts val="0"/>
                        </a:spcBef>
                        <a:spcAft>
                          <a:spcPts val="0"/>
                        </a:spcAft>
                        <a:buNone/>
                      </a:pPr>
                      <a:r>
                        <a:rPr lang="en-US"/>
                        <a:t>737.67</a:t>
                      </a:r>
                      <a:endParaRPr/>
                    </a:p>
                  </a:txBody>
                  <a:tcPr marL="91425" marR="91425" marT="91425" marB="91425"/>
                </a:tc>
                <a:tc>
                  <a:txBody>
                    <a:bodyPr/>
                    <a:lstStyle/>
                    <a:p>
                      <a:pPr marL="0" lvl="0" indent="0" algn="ctr" rtl="0">
                        <a:spcBef>
                          <a:spcPts val="0"/>
                        </a:spcBef>
                        <a:spcAft>
                          <a:spcPts val="0"/>
                        </a:spcAft>
                        <a:buNone/>
                      </a:pPr>
                      <a:r>
                        <a:rPr lang="en-US" dirty="0"/>
                        <a:t>1.18e-85</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8" name="Date Placeholder 7">
            <a:extLst>
              <a:ext uri="{FF2B5EF4-FFF2-40B4-BE49-F238E27FC236}">
                <a16:creationId xmlns:a16="http://schemas.microsoft.com/office/drawing/2014/main" id="{72B696C2-97F8-45F4-9B10-8640B8B925D7}"/>
              </a:ext>
            </a:extLst>
          </p:cNvPr>
          <p:cNvSpPr>
            <a:spLocks noGrp="1"/>
          </p:cNvSpPr>
          <p:nvPr>
            <p:ph type="dt" idx="10"/>
          </p:nvPr>
        </p:nvSpPr>
        <p:spPr/>
        <p:txBody>
          <a:bodyPr/>
          <a:lstStyle/>
          <a:p>
            <a:fld id="{143149F6-74E4-46B8-9EFC-79F4BFCA17DE}" type="datetime1">
              <a:rPr lang="en-US" smtClean="0"/>
              <a:t>2/2/2021</a:t>
            </a:fld>
            <a:endParaRPr lang="en-US"/>
          </a:p>
        </p:txBody>
      </p:sp>
      <p:sp>
        <p:nvSpPr>
          <p:cNvPr id="9" name="Footer Placeholder 8">
            <a:extLst>
              <a:ext uri="{FF2B5EF4-FFF2-40B4-BE49-F238E27FC236}">
                <a16:creationId xmlns:a16="http://schemas.microsoft.com/office/drawing/2014/main" id="{72821BEA-8609-4ECC-9D91-0DF047BB7AF1}"/>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960245FF-22AB-464C-9997-4ACC5F4DA2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
        <p:cNvGrpSpPr/>
        <p:nvPr/>
      </p:nvGrpSpPr>
      <p:grpSpPr>
        <a:xfrm>
          <a:off x="0" y="0"/>
          <a:ext cx="0" cy="0"/>
          <a:chOff x="0" y="0"/>
          <a:chExt cx="0" cy="0"/>
        </a:xfrm>
      </p:grpSpPr>
      <p:sp>
        <p:nvSpPr>
          <p:cNvPr id="176" name="Google Shape;176;p22"/>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000"/>
          </a:p>
          <a:p>
            <a:pPr marL="0" lvl="0" indent="0" algn="l" rtl="0">
              <a:lnSpc>
                <a:spcPct val="112000"/>
              </a:lnSpc>
              <a:spcBef>
                <a:spcPts val="0"/>
              </a:spcBef>
              <a:spcAft>
                <a:spcPts val="0"/>
              </a:spcAft>
              <a:buClr>
                <a:srgbClr val="333333"/>
              </a:buClr>
              <a:buSzPts val="3200"/>
              <a:buFont typeface="Arial"/>
              <a:buNone/>
            </a:pPr>
            <a:r>
              <a:rPr lang="en-US" sz="2900"/>
              <a:t>Adding the variable Death_today</a:t>
            </a:r>
            <a:endParaRPr sz="3400"/>
          </a:p>
        </p:txBody>
      </p:sp>
      <p:sp>
        <p:nvSpPr>
          <p:cNvPr id="177" name="Google Shape;177;p22"/>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00" b="1"/>
          </a:p>
          <a:p>
            <a:pPr marL="0" marR="0" lvl="0" indent="0" algn="l" rtl="0">
              <a:lnSpc>
                <a:spcPct val="113000"/>
              </a:lnSpc>
              <a:spcBef>
                <a:spcPts val="0"/>
              </a:spcBef>
              <a:spcAft>
                <a:spcPts val="0"/>
              </a:spcAft>
              <a:buNone/>
            </a:pPr>
            <a:r>
              <a:rPr lang="en-US" sz="1800" b="1"/>
              <a:t>      </a:t>
            </a:r>
            <a:r>
              <a:rPr lang="en-US" sz="1500" b="1" i="1"/>
              <a:t> model.glm &lt;- glm(Intensive_care ~ Date+poly(Variation_cases,2)+Test_today+</a:t>
            </a:r>
            <a:endParaRPr sz="1500" b="1" i="1"/>
          </a:p>
          <a:p>
            <a:pPr marL="0" marR="0" lvl="0" indent="0" algn="l" rtl="0">
              <a:lnSpc>
                <a:spcPct val="113000"/>
              </a:lnSpc>
              <a:spcBef>
                <a:spcPts val="0"/>
              </a:spcBef>
              <a:spcAft>
                <a:spcPts val="0"/>
              </a:spcAft>
              <a:buClr>
                <a:schemeClr val="dk1"/>
              </a:buClr>
              <a:buSzPts val="1100"/>
              <a:buFont typeface="Arial"/>
              <a:buNone/>
            </a:pPr>
            <a:r>
              <a:rPr lang="en-US" sz="1500" b="1" i="1"/>
              <a:t>                   poly(Death_today,3), family = poisson, data=d.train)</a:t>
            </a:r>
            <a:endParaRPr sz="1500" b="1" i="1"/>
          </a:p>
          <a:p>
            <a:pPr marL="0" marR="0" lvl="0" indent="0" algn="l" rtl="0">
              <a:lnSpc>
                <a:spcPct val="113000"/>
              </a:lnSpc>
              <a:spcBef>
                <a:spcPts val="0"/>
              </a:spcBef>
              <a:spcAft>
                <a:spcPts val="0"/>
              </a:spcAft>
              <a:buNone/>
            </a:pPr>
            <a:endParaRPr sz="1500" b="1" i="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431800" lvl="0" indent="-323850" algn="l" rtl="0">
              <a:spcBef>
                <a:spcPts val="0"/>
              </a:spcBef>
              <a:spcAft>
                <a:spcPts val="0"/>
              </a:spcAft>
              <a:buClr>
                <a:srgbClr val="EF2929"/>
              </a:buClr>
              <a:buSzPts val="720"/>
              <a:buFont typeface="Noto Sans Symbols"/>
              <a:buChar char="●"/>
            </a:pPr>
            <a:r>
              <a:rPr lang="en-US" sz="1600"/>
              <a:t>The above table shows that AIC and BIC are smaller compared to baseline model. </a:t>
            </a:r>
            <a:endParaRPr sz="1600"/>
          </a:p>
          <a:p>
            <a:pPr marL="431800" lvl="0" indent="-323850" algn="l" rtl="0">
              <a:spcBef>
                <a:spcPts val="0"/>
              </a:spcBef>
              <a:spcAft>
                <a:spcPts val="0"/>
              </a:spcAft>
              <a:buClr>
                <a:srgbClr val="EF2929"/>
              </a:buClr>
              <a:buSzPts val="720"/>
              <a:buFont typeface="Noto Sans Symbols"/>
              <a:buChar char="●"/>
            </a:pPr>
            <a:r>
              <a:rPr lang="en-US" sz="1600"/>
              <a:t>There is no VIF value greater than 10 for all the variables.</a:t>
            </a:r>
            <a:endParaRPr sz="1600"/>
          </a:p>
          <a:p>
            <a:pPr marL="431800" lvl="0" indent="-323850" algn="l" rtl="0">
              <a:spcBef>
                <a:spcPts val="0"/>
              </a:spcBef>
              <a:spcAft>
                <a:spcPts val="0"/>
              </a:spcAft>
              <a:buClr>
                <a:srgbClr val="EF2929"/>
              </a:buClr>
              <a:buSzPts val="720"/>
              <a:buFont typeface="Noto Sans Symbols"/>
              <a:buChar char="●"/>
            </a:pPr>
            <a:r>
              <a:rPr lang="en-US" sz="1600"/>
              <a:t>So we </a:t>
            </a:r>
            <a:r>
              <a:rPr lang="en-US" sz="1600" u="sng"/>
              <a:t>add </a:t>
            </a:r>
            <a:r>
              <a:rPr lang="en-US" sz="1600" i="1"/>
              <a:t>Death_today </a:t>
            </a:r>
            <a:r>
              <a:rPr lang="en-US" sz="1600"/>
              <a:t>to the model.</a:t>
            </a:r>
            <a:endParaRPr sz="1600"/>
          </a:p>
          <a:p>
            <a:pPr marL="342900" lvl="0" indent="0" algn="l" rtl="0">
              <a:spcBef>
                <a:spcPts val="0"/>
              </a:spcBef>
              <a:spcAft>
                <a:spcPts val="0"/>
              </a:spcAft>
              <a:buNone/>
            </a:pPr>
            <a:endParaRPr sz="1600"/>
          </a:p>
          <a:p>
            <a:pPr marL="4572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178" name="Google Shape;178;p22"/>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179" name="Google Shape;179;p22"/>
          <p:cNvGraphicFramePr/>
          <p:nvPr>
            <p:extLst>
              <p:ext uri="{D42A27DB-BD31-4B8C-83A1-F6EECF244321}">
                <p14:modId xmlns:p14="http://schemas.microsoft.com/office/powerpoint/2010/main" val="102298017"/>
              </p:ext>
            </p:extLst>
          </p:nvPr>
        </p:nvGraphicFramePr>
        <p:xfrm>
          <a:off x="1096049" y="2977227"/>
          <a:ext cx="7305000" cy="792420"/>
        </p:xfrm>
        <a:graphic>
          <a:graphicData uri="http://schemas.openxmlformats.org/drawingml/2006/table">
            <a:tbl>
              <a:tblPr>
                <a:noFill/>
                <a:tableStyleId>{7A9C8337-1FF5-414D-ACCF-3FABA9F999CD}</a:tableStyleId>
              </a:tblPr>
              <a:tblGrid>
                <a:gridCol w="2435000">
                  <a:extLst>
                    <a:ext uri="{9D8B030D-6E8A-4147-A177-3AD203B41FA5}">
                      <a16:colId xmlns:a16="http://schemas.microsoft.com/office/drawing/2014/main" val="20000"/>
                    </a:ext>
                  </a:extLst>
                </a:gridCol>
                <a:gridCol w="2435000">
                  <a:extLst>
                    <a:ext uri="{9D8B030D-6E8A-4147-A177-3AD203B41FA5}">
                      <a16:colId xmlns:a16="http://schemas.microsoft.com/office/drawing/2014/main" val="20001"/>
                    </a:ext>
                  </a:extLst>
                </a:gridCol>
                <a:gridCol w="243500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None/>
                      </a:pPr>
                      <a:r>
                        <a:rPr lang="en-US" b="1"/>
                        <a:t>AIC</a:t>
                      </a:r>
                      <a:endParaRPr b="1"/>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BIC</a:t>
                      </a:r>
                      <a:endParaRPr b="1"/>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Residual_Deviance</a:t>
                      </a:r>
                      <a:endParaRPr b="1"/>
                    </a:p>
                  </a:txBody>
                  <a:tcPr marL="91425" marR="91425" marT="91425" marB="91425">
                    <a:solidFill>
                      <a:srgbClr val="F4CCC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1469.58</a:t>
                      </a:r>
                      <a:endParaRPr/>
                    </a:p>
                  </a:txBody>
                  <a:tcPr marL="91425" marR="91425" marT="91425" marB="91425"/>
                </a:tc>
                <a:tc>
                  <a:txBody>
                    <a:bodyPr/>
                    <a:lstStyle/>
                    <a:p>
                      <a:pPr marL="0" lvl="0" indent="0" algn="ctr" rtl="0">
                        <a:spcBef>
                          <a:spcPts val="0"/>
                        </a:spcBef>
                        <a:spcAft>
                          <a:spcPts val="0"/>
                        </a:spcAft>
                        <a:buNone/>
                      </a:pPr>
                      <a:r>
                        <a:rPr lang="en-US"/>
                        <a:t>1492.83</a:t>
                      </a:r>
                      <a:endParaRPr/>
                    </a:p>
                  </a:txBody>
                  <a:tcPr marL="91425" marR="91425" marT="91425" marB="91425"/>
                </a:tc>
                <a:tc>
                  <a:txBody>
                    <a:bodyPr/>
                    <a:lstStyle/>
                    <a:p>
                      <a:pPr marL="0" lvl="0" indent="0" algn="ctr" rtl="0">
                        <a:spcBef>
                          <a:spcPts val="0"/>
                        </a:spcBef>
                        <a:spcAft>
                          <a:spcPts val="0"/>
                        </a:spcAft>
                        <a:buNone/>
                      </a:pPr>
                      <a:r>
                        <a:rPr lang="en-US" dirty="0"/>
                        <a:t>593.47</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8" name="Date Placeholder 7">
            <a:extLst>
              <a:ext uri="{FF2B5EF4-FFF2-40B4-BE49-F238E27FC236}">
                <a16:creationId xmlns:a16="http://schemas.microsoft.com/office/drawing/2014/main" id="{AC12C373-844B-4B58-932D-12C73EBA2522}"/>
              </a:ext>
            </a:extLst>
          </p:cNvPr>
          <p:cNvSpPr>
            <a:spLocks noGrp="1"/>
          </p:cNvSpPr>
          <p:nvPr>
            <p:ph type="dt" idx="10"/>
          </p:nvPr>
        </p:nvSpPr>
        <p:spPr/>
        <p:txBody>
          <a:bodyPr/>
          <a:lstStyle/>
          <a:p>
            <a:fld id="{14C0AE84-92BA-41A3-8806-BD9406433565}" type="datetime1">
              <a:rPr lang="en-US" smtClean="0"/>
              <a:t>2/2/2021</a:t>
            </a:fld>
            <a:endParaRPr lang="en-US"/>
          </a:p>
        </p:txBody>
      </p:sp>
      <p:sp>
        <p:nvSpPr>
          <p:cNvPr id="9" name="Footer Placeholder 8">
            <a:extLst>
              <a:ext uri="{FF2B5EF4-FFF2-40B4-BE49-F238E27FC236}">
                <a16:creationId xmlns:a16="http://schemas.microsoft.com/office/drawing/2014/main" id="{C3BD52D6-6707-4608-A513-B4243744B05A}"/>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A6E73C7B-25A5-4ED1-B979-AE7A76CB47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
        <p:cNvGrpSpPr/>
        <p:nvPr/>
      </p:nvGrpSpPr>
      <p:grpSpPr>
        <a:xfrm>
          <a:off x="0" y="0"/>
          <a:ext cx="0" cy="0"/>
          <a:chOff x="0" y="0"/>
          <a:chExt cx="0" cy="0"/>
        </a:xfrm>
      </p:grpSpPr>
      <p:sp>
        <p:nvSpPr>
          <p:cNvPr id="184" name="Google Shape;184;p23"/>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000"/>
          </a:p>
          <a:p>
            <a:pPr marL="0" lvl="0" indent="0" algn="l" rtl="0">
              <a:lnSpc>
                <a:spcPct val="112000"/>
              </a:lnSpc>
              <a:spcBef>
                <a:spcPts val="0"/>
              </a:spcBef>
              <a:spcAft>
                <a:spcPts val="0"/>
              </a:spcAft>
              <a:buClr>
                <a:srgbClr val="333333"/>
              </a:buClr>
              <a:buSzPts val="3200"/>
              <a:buFont typeface="Arial"/>
              <a:buNone/>
            </a:pPr>
            <a:r>
              <a:rPr lang="en-US" sz="2900"/>
              <a:t>Adding the variable Recovered_today</a:t>
            </a:r>
            <a:endParaRPr sz="3400"/>
          </a:p>
        </p:txBody>
      </p:sp>
      <p:sp>
        <p:nvSpPr>
          <p:cNvPr id="185" name="Google Shape;185;p23"/>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800" b="1"/>
          </a:p>
          <a:p>
            <a:pPr marL="0" marR="0" lvl="0" indent="0" algn="l" rtl="0">
              <a:lnSpc>
                <a:spcPct val="113000"/>
              </a:lnSpc>
              <a:spcBef>
                <a:spcPts val="0"/>
              </a:spcBef>
              <a:spcAft>
                <a:spcPts val="0"/>
              </a:spcAft>
              <a:buNone/>
            </a:pPr>
            <a:r>
              <a:rPr lang="en-US" sz="1800" b="1"/>
              <a:t>   </a:t>
            </a:r>
            <a:r>
              <a:rPr lang="en-US" sz="1500" b="1"/>
              <a:t>   </a:t>
            </a:r>
            <a:r>
              <a:rPr lang="en-US" sz="1500" b="1" i="1"/>
              <a:t> model.glm &lt;- glm(Intensive_care ~ Date+poly(Variation_cases,2)+Test_today+ </a:t>
            </a:r>
            <a:endParaRPr sz="1500" b="1" i="1"/>
          </a:p>
          <a:p>
            <a:pPr marL="0" marR="0" lvl="0" indent="0" algn="l" rtl="0">
              <a:lnSpc>
                <a:spcPct val="113000"/>
              </a:lnSpc>
              <a:spcBef>
                <a:spcPts val="0"/>
              </a:spcBef>
              <a:spcAft>
                <a:spcPts val="0"/>
              </a:spcAft>
              <a:buNone/>
            </a:pPr>
            <a:r>
              <a:rPr lang="en-US" sz="1500" b="1" i="1"/>
              <a:t>                   poly(Death_today,3)+Recovered_today, family = poisson, data=d.train)</a:t>
            </a:r>
            <a:endParaRPr sz="1500" b="1"/>
          </a:p>
          <a:p>
            <a:pPr marL="0" lvl="0" indent="0" algn="l" rtl="0">
              <a:spcBef>
                <a:spcPts val="0"/>
              </a:spcBef>
              <a:spcAft>
                <a:spcPts val="0"/>
              </a:spcAft>
              <a:buNone/>
            </a:pPr>
            <a:endParaRPr sz="15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431800" lvl="0" indent="-323850" algn="l" rtl="0">
              <a:spcBef>
                <a:spcPts val="0"/>
              </a:spcBef>
              <a:spcAft>
                <a:spcPts val="0"/>
              </a:spcAft>
              <a:buClr>
                <a:srgbClr val="EF2929"/>
              </a:buClr>
              <a:buSzPts val="720"/>
              <a:buFont typeface="Noto Sans Symbols"/>
              <a:buChar char="●"/>
            </a:pPr>
            <a:r>
              <a:rPr lang="en-US" sz="1600"/>
              <a:t>The above table shows there is no improvement in AIC and BIC. Thus we </a:t>
            </a:r>
            <a:r>
              <a:rPr lang="en-US" sz="1600" u="sng"/>
              <a:t>do not add</a:t>
            </a:r>
            <a:r>
              <a:rPr lang="en-US" sz="1600"/>
              <a:t> </a:t>
            </a:r>
            <a:r>
              <a:rPr lang="en-US" sz="1600" i="1"/>
              <a:t>Recovered_today</a:t>
            </a:r>
            <a:r>
              <a:rPr lang="en-US" sz="1600"/>
              <a:t>. </a:t>
            </a:r>
            <a:endParaRPr sz="1600"/>
          </a:p>
          <a:p>
            <a:pPr marL="342900" marR="0" lvl="0" indent="0" algn="l" rtl="0">
              <a:lnSpc>
                <a:spcPct val="113000"/>
              </a:lnSpc>
              <a:spcBef>
                <a:spcPts val="0"/>
              </a:spcBef>
              <a:spcAft>
                <a:spcPts val="0"/>
              </a:spcAft>
              <a:buNone/>
            </a:pPr>
            <a:endParaRPr sz="1600"/>
          </a:p>
          <a:p>
            <a:pPr marL="457200" marR="0" lvl="0" indent="-274320" algn="l" rtl="0">
              <a:lnSpc>
                <a:spcPct val="113000"/>
              </a:lnSpc>
              <a:spcBef>
                <a:spcPts val="0"/>
              </a:spcBef>
              <a:spcAft>
                <a:spcPts val="0"/>
              </a:spcAft>
              <a:buClr>
                <a:srgbClr val="EF2929"/>
              </a:buClr>
              <a:buSzPts val="720"/>
              <a:buFont typeface="Noto Sans Symbols"/>
              <a:buChar char="●"/>
            </a:pPr>
            <a:r>
              <a:rPr lang="en-US" sz="1600" b="1"/>
              <a:t>Note</a:t>
            </a:r>
            <a:r>
              <a:rPr lang="en-US" sz="1600"/>
              <a:t>: we also tried other options to check the existence of variables in the model; e.g. we added </a:t>
            </a:r>
            <a:r>
              <a:rPr lang="en-US" sz="1600" i="1"/>
              <a:t>Recovered_today </a:t>
            </a:r>
            <a:r>
              <a:rPr lang="en-US" sz="1600"/>
              <a:t>before adding </a:t>
            </a:r>
            <a:r>
              <a:rPr lang="en-US" sz="1600" i="1"/>
              <a:t>Death_today,</a:t>
            </a:r>
            <a:r>
              <a:rPr lang="en-US" sz="1600"/>
              <a:t> or we considered transformed version of variables such as log(.) etc, but we couldn't find any considerable form that works better</a:t>
            </a:r>
            <a:r>
              <a:rPr lang="en-US" sz="1600" i="1"/>
              <a:t>.</a:t>
            </a:r>
            <a:endParaRPr sz="1600" i="1"/>
          </a:p>
          <a:p>
            <a:pPr marL="457200" marR="0" lvl="0" indent="0" algn="l" rtl="0">
              <a:lnSpc>
                <a:spcPct val="113000"/>
              </a:lnSpc>
              <a:spcBef>
                <a:spcPts val="0"/>
              </a:spcBef>
              <a:spcAft>
                <a:spcPts val="0"/>
              </a:spcAft>
              <a:buNone/>
            </a:pPr>
            <a:r>
              <a:rPr lang="en-US" sz="1600"/>
              <a:t>Moreover, no possible interaction between variables could be added to improve the model.</a:t>
            </a:r>
            <a:endParaRPr sz="1600" i="1"/>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186" name="Google Shape;186;p23"/>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187" name="Google Shape;187;p23"/>
          <p:cNvGraphicFramePr/>
          <p:nvPr/>
        </p:nvGraphicFramePr>
        <p:xfrm>
          <a:off x="952500" y="2913063"/>
          <a:ext cx="8175600" cy="792420"/>
        </p:xfrm>
        <a:graphic>
          <a:graphicData uri="http://schemas.openxmlformats.org/drawingml/2006/table">
            <a:tbl>
              <a:tblPr>
                <a:noFill/>
                <a:tableStyleId>{7A9C8337-1FF5-414D-ACCF-3FABA9F999CD}</a:tableStyleId>
              </a:tblPr>
              <a:tblGrid>
                <a:gridCol w="2725200">
                  <a:extLst>
                    <a:ext uri="{9D8B030D-6E8A-4147-A177-3AD203B41FA5}">
                      <a16:colId xmlns:a16="http://schemas.microsoft.com/office/drawing/2014/main" val="20000"/>
                    </a:ext>
                  </a:extLst>
                </a:gridCol>
                <a:gridCol w="2725200">
                  <a:extLst>
                    <a:ext uri="{9D8B030D-6E8A-4147-A177-3AD203B41FA5}">
                      <a16:colId xmlns:a16="http://schemas.microsoft.com/office/drawing/2014/main" val="20001"/>
                    </a:ext>
                  </a:extLst>
                </a:gridCol>
                <a:gridCol w="272520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None/>
                      </a:pPr>
                      <a:r>
                        <a:rPr lang="en-US" b="1"/>
                        <a:t>AIC</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marR="0" lvl="0" indent="0" algn="ctr" rtl="0">
                        <a:lnSpc>
                          <a:spcPct val="100000"/>
                        </a:lnSpc>
                        <a:spcBef>
                          <a:spcPts val="0"/>
                        </a:spcBef>
                        <a:spcAft>
                          <a:spcPts val="0"/>
                        </a:spcAft>
                        <a:buNone/>
                      </a:pPr>
                      <a:r>
                        <a:rPr lang="en-US" b="1"/>
                        <a:t>BIC</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marR="0" lvl="0" indent="0" algn="ctr" rtl="0">
                        <a:lnSpc>
                          <a:spcPct val="100000"/>
                        </a:lnSpc>
                        <a:spcBef>
                          <a:spcPts val="0"/>
                        </a:spcBef>
                        <a:spcAft>
                          <a:spcPts val="0"/>
                        </a:spcAft>
                        <a:buNone/>
                      </a:pPr>
                      <a:r>
                        <a:rPr lang="en-US" b="1"/>
                        <a:t>Residual_Deviance</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1469.66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1495.81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591.54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 name="Date Placeholder 7">
            <a:extLst>
              <a:ext uri="{FF2B5EF4-FFF2-40B4-BE49-F238E27FC236}">
                <a16:creationId xmlns:a16="http://schemas.microsoft.com/office/drawing/2014/main" id="{BD1CD2C0-FF6B-48F3-B166-AF2C5E8D7939}"/>
              </a:ext>
            </a:extLst>
          </p:cNvPr>
          <p:cNvSpPr>
            <a:spLocks noGrp="1"/>
          </p:cNvSpPr>
          <p:nvPr>
            <p:ph type="dt" idx="10"/>
          </p:nvPr>
        </p:nvSpPr>
        <p:spPr/>
        <p:txBody>
          <a:bodyPr/>
          <a:lstStyle/>
          <a:p>
            <a:fld id="{2F7482C6-4936-493D-9912-209D1F712036}" type="datetime1">
              <a:rPr lang="en-US" smtClean="0"/>
              <a:t>2/2/2021</a:t>
            </a:fld>
            <a:endParaRPr lang="en-US"/>
          </a:p>
        </p:txBody>
      </p:sp>
      <p:sp>
        <p:nvSpPr>
          <p:cNvPr id="9" name="Footer Placeholder 8">
            <a:extLst>
              <a:ext uri="{FF2B5EF4-FFF2-40B4-BE49-F238E27FC236}">
                <a16:creationId xmlns:a16="http://schemas.microsoft.com/office/drawing/2014/main" id="{650EFF97-B6B8-4B83-99ED-E6443F2C24E5}"/>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B9042E31-F1E2-4D03-B99C-1497BC6D3F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title" idx="4294967295"/>
          </p:nvPr>
        </p:nvSpPr>
        <p:spPr>
          <a:xfrm>
            <a:off x="720725" y="301625"/>
            <a:ext cx="8855075" cy="1262062"/>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200"/>
              <a:t>Overview</a:t>
            </a:r>
            <a:endParaRPr/>
          </a:p>
        </p:txBody>
      </p:sp>
      <p:sp>
        <p:nvSpPr>
          <p:cNvPr id="51" name="Google Shape;51;p7"/>
          <p:cNvSpPr txBox="1">
            <a:spLocks noGrp="1"/>
          </p:cNvSpPr>
          <p:nvPr>
            <p:ph type="body" idx="4294967295"/>
          </p:nvPr>
        </p:nvSpPr>
        <p:spPr>
          <a:xfrm>
            <a:off x="720725" y="2160587"/>
            <a:ext cx="5420302" cy="4384675"/>
          </a:xfrm>
          <a:prstGeom prst="rect">
            <a:avLst/>
          </a:prstGeom>
          <a:noFill/>
          <a:ln>
            <a:noFill/>
          </a:ln>
        </p:spPr>
        <p:txBody>
          <a:bodyPr spcFirstLastPara="1" wrap="square" lIns="0" tIns="0" rIns="0" bIns="0" anchor="ctr" anchorCtr="0">
            <a:noAutofit/>
          </a:bodyPr>
          <a:lstStyle/>
          <a:p>
            <a:pPr marL="431800" marR="0" lvl="0" indent="-336550" algn="l" rtl="0">
              <a:lnSpc>
                <a:spcPct val="113000"/>
              </a:lnSpc>
              <a:spcBef>
                <a:spcPts val="0"/>
              </a:spcBef>
              <a:spcAft>
                <a:spcPts val="0"/>
              </a:spcAft>
              <a:buClr>
                <a:srgbClr val="EF2929"/>
              </a:buClr>
              <a:buSzPts val="920"/>
              <a:buFont typeface="Noto Sans Symbols"/>
              <a:buChar char="●"/>
            </a:pPr>
            <a:r>
              <a:rPr lang="en-US" sz="1800" dirty="0"/>
              <a:t>Introduction - project motivation</a:t>
            </a:r>
            <a:endParaRPr sz="3000" dirty="0"/>
          </a:p>
          <a:p>
            <a:pPr marL="431800" marR="0" lvl="0" indent="-336550" algn="l" rtl="0">
              <a:lnSpc>
                <a:spcPct val="113000"/>
              </a:lnSpc>
              <a:spcBef>
                <a:spcPts val="1400"/>
              </a:spcBef>
              <a:spcAft>
                <a:spcPts val="0"/>
              </a:spcAft>
              <a:buClr>
                <a:srgbClr val="EF2929"/>
              </a:buClr>
              <a:buSzPts val="920"/>
              <a:buFont typeface="Noto Sans Symbols"/>
              <a:buChar char="●"/>
            </a:pPr>
            <a:r>
              <a:rPr lang="en-US" sz="1800" dirty="0"/>
              <a:t>Explanatory analysis</a:t>
            </a:r>
          </a:p>
          <a:p>
            <a:pPr marL="889000" lvl="1" indent="-336550">
              <a:buClr>
                <a:srgbClr val="EF2929"/>
              </a:buClr>
              <a:buSzPts val="920"/>
              <a:buFont typeface="Noto Sans Symbols"/>
              <a:buChar char="●"/>
            </a:pPr>
            <a:r>
              <a:rPr lang="en-US" sz="1800" dirty="0"/>
              <a:t>About the dataset</a:t>
            </a:r>
          </a:p>
          <a:p>
            <a:pPr marL="889000" lvl="1" indent="-336550">
              <a:buClr>
                <a:srgbClr val="EF2929"/>
              </a:buClr>
              <a:buSzPts val="920"/>
              <a:buFont typeface="Noto Sans Symbols"/>
              <a:buChar char="●"/>
            </a:pPr>
            <a:r>
              <a:rPr lang="en-US" sz="1800" dirty="0"/>
              <a:t>Selecting covariates</a:t>
            </a:r>
            <a:endParaRPr sz="1800" dirty="0"/>
          </a:p>
          <a:p>
            <a:pPr marL="431800" indent="-336550">
              <a:spcBef>
                <a:spcPts val="1400"/>
              </a:spcBef>
              <a:buClr>
                <a:srgbClr val="EF2929"/>
              </a:buClr>
              <a:buSzPts val="920"/>
              <a:buFont typeface="Noto Sans Symbols"/>
              <a:buChar char="●"/>
            </a:pPr>
            <a:r>
              <a:rPr lang="en-US" sz="1800" dirty="0"/>
              <a:t>Building model</a:t>
            </a:r>
          </a:p>
          <a:p>
            <a:pPr marL="889000" lvl="1" indent="-336550">
              <a:buClr>
                <a:srgbClr val="EF2929"/>
              </a:buClr>
              <a:buSzPts val="920"/>
              <a:buFont typeface="Noto Sans Symbols"/>
              <a:buChar char="●"/>
            </a:pPr>
            <a:r>
              <a:rPr lang="en-US" sz="1800" dirty="0"/>
              <a:t>Adding new covariates  				</a:t>
            </a:r>
            <a:endParaRPr sz="1800" dirty="0"/>
          </a:p>
          <a:p>
            <a:pPr marL="431800" lvl="0" indent="-336550" algn="l" rtl="0">
              <a:spcBef>
                <a:spcPts val="0"/>
              </a:spcBef>
              <a:spcAft>
                <a:spcPts val="0"/>
              </a:spcAft>
              <a:buClr>
                <a:srgbClr val="EF2929"/>
              </a:buClr>
              <a:buSzPts val="920"/>
              <a:buFont typeface="Noto Sans Symbols"/>
              <a:buChar char="●"/>
            </a:pPr>
            <a:r>
              <a:rPr lang="en-US" sz="1800" dirty="0"/>
              <a:t>Prediction</a:t>
            </a:r>
            <a:endParaRPr sz="1800" dirty="0"/>
          </a:p>
          <a:p>
            <a:pPr marL="342900" lvl="0" indent="0" algn="l" rtl="0">
              <a:spcBef>
                <a:spcPts val="0"/>
              </a:spcBef>
              <a:spcAft>
                <a:spcPts val="0"/>
              </a:spcAft>
              <a:buNone/>
            </a:pPr>
            <a:endParaRPr sz="1800" dirty="0"/>
          </a:p>
          <a:p>
            <a:pPr marL="431800" lvl="0" indent="-336550" algn="l" rtl="0">
              <a:spcBef>
                <a:spcPts val="0"/>
              </a:spcBef>
              <a:spcAft>
                <a:spcPts val="0"/>
              </a:spcAft>
              <a:buClr>
                <a:srgbClr val="EF2929"/>
              </a:buClr>
              <a:buSzPts val="920"/>
              <a:buFont typeface="Noto Sans Symbols"/>
              <a:buChar char="●"/>
            </a:pPr>
            <a:r>
              <a:rPr lang="en-US" sz="1800" dirty="0"/>
              <a:t>An extra approach</a:t>
            </a:r>
            <a:endParaRPr sz="1800" dirty="0"/>
          </a:p>
          <a:p>
            <a:pPr marL="0" marR="0" lvl="0" indent="0" algn="l" rtl="0">
              <a:lnSpc>
                <a:spcPct val="113000"/>
              </a:lnSpc>
              <a:spcBef>
                <a:spcPts val="1400"/>
              </a:spcBef>
              <a:spcAft>
                <a:spcPts val="0"/>
              </a:spcAft>
              <a:buNone/>
            </a:pPr>
            <a:endParaRPr sz="1800" dirty="0"/>
          </a:p>
          <a:p>
            <a:pPr marL="342900" marR="0" lvl="0" indent="0" algn="l" rtl="0">
              <a:lnSpc>
                <a:spcPct val="113000"/>
              </a:lnSpc>
              <a:spcBef>
                <a:spcPts val="1400"/>
              </a:spcBef>
              <a:spcAft>
                <a:spcPts val="0"/>
              </a:spcAft>
              <a:buNone/>
            </a:pPr>
            <a:endParaRPr sz="1800" dirty="0"/>
          </a:p>
        </p:txBody>
      </p:sp>
      <p:sp>
        <p:nvSpPr>
          <p:cNvPr id="8" name="Date Placeholder 7">
            <a:extLst>
              <a:ext uri="{FF2B5EF4-FFF2-40B4-BE49-F238E27FC236}">
                <a16:creationId xmlns:a16="http://schemas.microsoft.com/office/drawing/2014/main" id="{5653DF5E-6085-421B-A453-AD54C0490E33}"/>
              </a:ext>
            </a:extLst>
          </p:cNvPr>
          <p:cNvSpPr>
            <a:spLocks noGrp="1"/>
          </p:cNvSpPr>
          <p:nvPr>
            <p:ph type="dt" idx="10"/>
          </p:nvPr>
        </p:nvSpPr>
        <p:spPr/>
        <p:txBody>
          <a:bodyPr/>
          <a:lstStyle/>
          <a:p>
            <a:fld id="{8430A212-8015-4AD6-846B-DA6707F4F5D5}" type="datetime1">
              <a:rPr lang="en-US" smtClean="0"/>
              <a:t>2/2/2021</a:t>
            </a:fld>
            <a:endParaRPr lang="en-US"/>
          </a:p>
        </p:txBody>
      </p:sp>
      <p:sp>
        <p:nvSpPr>
          <p:cNvPr id="9" name="Footer Placeholder 8">
            <a:extLst>
              <a:ext uri="{FF2B5EF4-FFF2-40B4-BE49-F238E27FC236}">
                <a16:creationId xmlns:a16="http://schemas.microsoft.com/office/drawing/2014/main" id="{52CD6D09-4708-4540-89B8-258BC8D7267D}"/>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9BA77C0C-87D4-48FD-84AA-6C76F3721F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1"/>
        <p:cNvGrpSpPr/>
        <p:nvPr/>
      </p:nvGrpSpPr>
      <p:grpSpPr>
        <a:xfrm>
          <a:off x="0" y="0"/>
          <a:ext cx="0" cy="0"/>
          <a:chOff x="0" y="0"/>
          <a:chExt cx="0" cy="0"/>
        </a:xfrm>
      </p:grpSpPr>
      <p:sp>
        <p:nvSpPr>
          <p:cNvPr id="192" name="Google Shape;192;p24"/>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Poisson Model</a:t>
            </a:r>
            <a:endParaRPr sz="3400" dirty="0"/>
          </a:p>
        </p:txBody>
      </p:sp>
      <p:sp>
        <p:nvSpPr>
          <p:cNvPr id="193" name="Google Shape;193;p24"/>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800" b="1"/>
          </a:p>
          <a:p>
            <a:pPr marL="0" marR="0" lvl="0" indent="0" algn="l" rtl="0">
              <a:lnSpc>
                <a:spcPct val="113000"/>
              </a:lnSpc>
              <a:spcBef>
                <a:spcPts val="0"/>
              </a:spcBef>
              <a:spcAft>
                <a:spcPts val="0"/>
              </a:spcAft>
              <a:buNone/>
            </a:pPr>
            <a:r>
              <a:rPr lang="en-US" sz="1600" b="1"/>
              <a:t>   </a:t>
            </a:r>
            <a:r>
              <a:rPr lang="en-US" sz="1500" b="1" i="1"/>
              <a:t>  model.glm &lt;- glm(Intensive_care ~ Date+poly(Variation_cases,2)+Test_today+</a:t>
            </a:r>
            <a:endParaRPr sz="1500" b="1" i="1"/>
          </a:p>
          <a:p>
            <a:pPr marL="0" marR="0" lvl="0" indent="0" algn="l" rtl="0">
              <a:lnSpc>
                <a:spcPct val="113000"/>
              </a:lnSpc>
              <a:spcBef>
                <a:spcPts val="0"/>
              </a:spcBef>
              <a:spcAft>
                <a:spcPts val="0"/>
              </a:spcAft>
              <a:buNone/>
            </a:pPr>
            <a:r>
              <a:rPr lang="en-US" sz="1500" b="1" i="1"/>
              <a:t>                   poly(Death_today,3), family = poisson, data=d.train)</a:t>
            </a:r>
            <a:endParaRPr sz="1600" b="1"/>
          </a:p>
          <a:p>
            <a:pPr marL="0" lvl="0" indent="0" algn="l" rtl="0">
              <a:spcBef>
                <a:spcPts val="0"/>
              </a:spcBef>
              <a:spcAft>
                <a:spcPts val="0"/>
              </a:spcAft>
              <a:buNone/>
            </a:pPr>
            <a:endParaRPr sz="16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194" name="Google Shape;194;p24"/>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195" name="Google Shape;195;p24"/>
          <p:cNvGraphicFramePr/>
          <p:nvPr>
            <p:extLst>
              <p:ext uri="{D42A27DB-BD31-4B8C-83A1-F6EECF244321}">
                <p14:modId xmlns:p14="http://schemas.microsoft.com/office/powerpoint/2010/main" val="1825623431"/>
              </p:ext>
            </p:extLst>
          </p:nvPr>
        </p:nvGraphicFramePr>
        <p:xfrm>
          <a:off x="609600" y="2746851"/>
          <a:ext cx="8175600" cy="792420"/>
        </p:xfrm>
        <a:graphic>
          <a:graphicData uri="http://schemas.openxmlformats.org/drawingml/2006/table">
            <a:tbl>
              <a:tblPr>
                <a:noFill/>
                <a:tableStyleId>{7A9C8337-1FF5-414D-ACCF-3FABA9F999CD}</a:tableStyleId>
              </a:tblPr>
              <a:tblGrid>
                <a:gridCol w="2043900">
                  <a:extLst>
                    <a:ext uri="{9D8B030D-6E8A-4147-A177-3AD203B41FA5}">
                      <a16:colId xmlns:a16="http://schemas.microsoft.com/office/drawing/2014/main" val="20000"/>
                    </a:ext>
                  </a:extLst>
                </a:gridCol>
                <a:gridCol w="2043900">
                  <a:extLst>
                    <a:ext uri="{9D8B030D-6E8A-4147-A177-3AD203B41FA5}">
                      <a16:colId xmlns:a16="http://schemas.microsoft.com/office/drawing/2014/main" val="20001"/>
                    </a:ext>
                  </a:extLst>
                </a:gridCol>
                <a:gridCol w="2043900">
                  <a:extLst>
                    <a:ext uri="{9D8B030D-6E8A-4147-A177-3AD203B41FA5}">
                      <a16:colId xmlns:a16="http://schemas.microsoft.com/office/drawing/2014/main" val="20002"/>
                    </a:ext>
                  </a:extLst>
                </a:gridCol>
                <a:gridCol w="2043900">
                  <a:extLst>
                    <a:ext uri="{9D8B030D-6E8A-4147-A177-3AD203B41FA5}">
                      <a16:colId xmlns:a16="http://schemas.microsoft.com/office/drawing/2014/main" val="20003"/>
                    </a:ext>
                  </a:extLst>
                </a:gridCol>
              </a:tblGrid>
              <a:tr h="381000">
                <a:tc>
                  <a:txBody>
                    <a:bodyPr/>
                    <a:lstStyle/>
                    <a:p>
                      <a:pPr marL="0" marR="0" lvl="0" indent="0" algn="ctr" rtl="0">
                        <a:lnSpc>
                          <a:spcPct val="100000"/>
                        </a:lnSpc>
                        <a:spcBef>
                          <a:spcPts val="0"/>
                        </a:spcBef>
                        <a:spcAft>
                          <a:spcPts val="0"/>
                        </a:spcAft>
                        <a:buNone/>
                      </a:pPr>
                      <a:r>
                        <a:rPr lang="en-US" b="1" dirty="0"/>
                        <a:t>AIC</a:t>
                      </a:r>
                      <a:endParaRPr b="1"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marR="0" lvl="0" indent="0" algn="ctr" rtl="0">
                        <a:lnSpc>
                          <a:spcPct val="100000"/>
                        </a:lnSpc>
                        <a:spcBef>
                          <a:spcPts val="0"/>
                        </a:spcBef>
                        <a:spcAft>
                          <a:spcPts val="0"/>
                        </a:spcAft>
                        <a:buNone/>
                      </a:pPr>
                      <a:r>
                        <a:rPr lang="en-US" b="1"/>
                        <a:t>BIC</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marR="0" lvl="0" indent="0" algn="ctr" rtl="0">
                        <a:lnSpc>
                          <a:spcPct val="100000"/>
                        </a:lnSpc>
                        <a:spcBef>
                          <a:spcPts val="0"/>
                        </a:spcBef>
                        <a:spcAft>
                          <a:spcPts val="0"/>
                        </a:spcAft>
                        <a:buNone/>
                      </a:pPr>
                      <a:r>
                        <a:rPr lang="en-US" b="1"/>
                        <a:t>Residual_Deviance</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marR="0" lvl="0" indent="0" algn="ctr" rtl="0">
                        <a:lnSpc>
                          <a:spcPct val="100000"/>
                        </a:lnSpc>
                        <a:spcBef>
                          <a:spcPts val="0"/>
                        </a:spcBef>
                        <a:spcAft>
                          <a:spcPts val="0"/>
                        </a:spcAft>
                        <a:buNone/>
                      </a:pPr>
                      <a:r>
                        <a:rPr lang="en-US" b="1"/>
                        <a:t>P_value</a:t>
                      </a:r>
                      <a:endParaRPr b="1"/>
                    </a:p>
                  </a:txBody>
                  <a:tcPr marL="91425" marR="91425" marT="91425" marB="91425">
                    <a:lnL w="9525" cap="flat" cmpd="sng">
                      <a:solidFill>
                        <a:srgbClr val="9E9E9E"/>
                      </a:solidFill>
                      <a:prstDash val="solid"/>
                      <a:round/>
                      <a:headEnd type="none" w="sm" len="sm"/>
                      <a:tailEnd type="none" w="sm" len="sm"/>
                    </a:lnL>
                    <a:solidFill>
                      <a:srgbClr val="F4CCC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1469.58</a:t>
                      </a:r>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1492.83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593.47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dirty="0"/>
                        <a:t>2.29e-61</a:t>
                      </a:r>
                      <a:endParaRPr dirty="0"/>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bl>
          </a:graphicData>
        </a:graphic>
      </p:graphicFrame>
      <p:pic>
        <p:nvPicPr>
          <p:cNvPr id="196" name="Google Shape;196;p24"/>
          <p:cNvPicPr preferRelativeResize="0"/>
          <p:nvPr/>
        </p:nvPicPr>
        <p:blipFill>
          <a:blip r:embed="rId4">
            <a:alphaModFix/>
          </a:blip>
          <a:stretch>
            <a:fillRect/>
          </a:stretch>
        </p:blipFill>
        <p:spPr>
          <a:xfrm>
            <a:off x="858788" y="3746095"/>
            <a:ext cx="5397310" cy="2734830"/>
          </a:xfrm>
          <a:prstGeom prst="rect">
            <a:avLst/>
          </a:prstGeom>
          <a:noFill/>
          <a:ln>
            <a:noFill/>
          </a:ln>
        </p:spPr>
      </p:pic>
      <p:graphicFrame>
        <p:nvGraphicFramePr>
          <p:cNvPr id="197" name="Google Shape;197;p24"/>
          <p:cNvGraphicFramePr/>
          <p:nvPr>
            <p:extLst>
              <p:ext uri="{D42A27DB-BD31-4B8C-83A1-F6EECF244321}">
                <p14:modId xmlns:p14="http://schemas.microsoft.com/office/powerpoint/2010/main" val="4083628631"/>
              </p:ext>
            </p:extLst>
          </p:nvPr>
        </p:nvGraphicFramePr>
        <p:xfrm>
          <a:off x="6916787" y="4003716"/>
          <a:ext cx="2305050" cy="1833875"/>
        </p:xfrm>
        <a:graphic>
          <a:graphicData uri="http://schemas.openxmlformats.org/drawingml/2006/table">
            <a:tbl>
              <a:tblPr>
                <a:noFill/>
                <a:tableStyleId>{C1684206-6398-4CA1-8865-4CDE3E835B52}</a:tableStyleId>
              </a:tblPr>
              <a:tblGrid>
                <a:gridCol w="2305050">
                  <a:extLst>
                    <a:ext uri="{9D8B030D-6E8A-4147-A177-3AD203B41FA5}">
                      <a16:colId xmlns:a16="http://schemas.microsoft.com/office/drawing/2014/main" val="20000"/>
                    </a:ext>
                  </a:extLst>
                </a:gridCol>
              </a:tblGrid>
              <a:tr h="3667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Predictors</a:t>
                      </a:r>
                      <a:endParaRPr/>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dirty="0" err="1">
                          <a:solidFill>
                            <a:srgbClr val="000000"/>
                          </a:solidFill>
                          <a:latin typeface="Arial"/>
                          <a:ea typeface="Arial"/>
                          <a:cs typeface="Arial"/>
                          <a:sym typeface="Arial"/>
                        </a:rPr>
                        <a:t>Test_today</a:t>
                      </a:r>
                      <a:endParaRPr dirty="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08F82D7D-BD00-4B72-9BF7-E38314FD178F}"/>
              </a:ext>
            </a:extLst>
          </p:cNvPr>
          <p:cNvSpPr>
            <a:spLocks noGrp="1"/>
          </p:cNvSpPr>
          <p:nvPr>
            <p:ph type="dt" idx="10"/>
          </p:nvPr>
        </p:nvSpPr>
        <p:spPr/>
        <p:txBody>
          <a:bodyPr/>
          <a:lstStyle/>
          <a:p>
            <a:fld id="{67DE4ACB-A5CD-4366-9B43-4653D3C39296}" type="datetime1">
              <a:rPr lang="en-US" smtClean="0"/>
              <a:t>2/2/2021</a:t>
            </a:fld>
            <a:endParaRPr lang="en-US"/>
          </a:p>
        </p:txBody>
      </p:sp>
      <p:sp>
        <p:nvSpPr>
          <p:cNvPr id="9" name="Footer Placeholder 8">
            <a:extLst>
              <a:ext uri="{FF2B5EF4-FFF2-40B4-BE49-F238E27FC236}">
                <a16:creationId xmlns:a16="http://schemas.microsoft.com/office/drawing/2014/main" id="{16BAC446-4246-4B8C-824F-E9B7761EE9FA}"/>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16CCDF12-642C-4C0C-9DE9-0A060EE800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Google Shape;202;p25"/>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Poisson Model Plots</a:t>
            </a:r>
            <a:endParaRPr sz="3400" dirty="0"/>
          </a:p>
        </p:txBody>
      </p:sp>
      <p:sp>
        <p:nvSpPr>
          <p:cNvPr id="203" name="Google Shape;203;p25"/>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800" b="1">
              <a:solidFill>
                <a:srgbClr val="0000FF"/>
              </a:solidFill>
            </a:endParaRPr>
          </a:p>
          <a:p>
            <a:pPr marL="0" lvl="0" indent="0" algn="l" rtl="0">
              <a:spcBef>
                <a:spcPts val="0"/>
              </a:spcBef>
              <a:spcAft>
                <a:spcPts val="0"/>
              </a:spcAft>
              <a:buNone/>
            </a:pPr>
            <a:endParaRPr sz="1800" b="1">
              <a:solidFill>
                <a:srgbClr val="0000FF"/>
              </a:solidFill>
            </a:endParaRPr>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04" name="Google Shape;204;p25"/>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05" name="Google Shape;205;p25"/>
          <p:cNvPicPr preferRelativeResize="0"/>
          <p:nvPr/>
        </p:nvPicPr>
        <p:blipFill>
          <a:blip r:embed="rId4">
            <a:alphaModFix/>
          </a:blip>
          <a:stretch>
            <a:fillRect/>
          </a:stretch>
        </p:blipFill>
        <p:spPr>
          <a:xfrm>
            <a:off x="234950" y="2690000"/>
            <a:ext cx="4965049" cy="2881924"/>
          </a:xfrm>
          <a:prstGeom prst="rect">
            <a:avLst/>
          </a:prstGeom>
          <a:noFill/>
          <a:ln>
            <a:noFill/>
          </a:ln>
        </p:spPr>
      </p:pic>
      <p:pic>
        <p:nvPicPr>
          <p:cNvPr id="206" name="Google Shape;206;p25"/>
          <p:cNvPicPr preferRelativeResize="0"/>
          <p:nvPr/>
        </p:nvPicPr>
        <p:blipFill>
          <a:blip r:embed="rId5">
            <a:alphaModFix/>
          </a:blip>
          <a:stretch>
            <a:fillRect/>
          </a:stretch>
        </p:blipFill>
        <p:spPr>
          <a:xfrm>
            <a:off x="5200000" y="2630788"/>
            <a:ext cx="4833008" cy="3044100"/>
          </a:xfrm>
          <a:prstGeom prst="rect">
            <a:avLst/>
          </a:prstGeom>
          <a:noFill/>
          <a:ln>
            <a:noFill/>
          </a:ln>
        </p:spPr>
      </p:pic>
      <p:sp>
        <p:nvSpPr>
          <p:cNvPr id="8" name="Date Placeholder 7">
            <a:extLst>
              <a:ext uri="{FF2B5EF4-FFF2-40B4-BE49-F238E27FC236}">
                <a16:creationId xmlns:a16="http://schemas.microsoft.com/office/drawing/2014/main" id="{79C02C37-8DF1-4B6F-BBFD-48FE6FBBBCBD}"/>
              </a:ext>
            </a:extLst>
          </p:cNvPr>
          <p:cNvSpPr>
            <a:spLocks noGrp="1"/>
          </p:cNvSpPr>
          <p:nvPr>
            <p:ph type="dt" idx="10"/>
          </p:nvPr>
        </p:nvSpPr>
        <p:spPr/>
        <p:txBody>
          <a:bodyPr/>
          <a:lstStyle/>
          <a:p>
            <a:fld id="{05A5E38D-5268-41E9-B1C4-5D1111E8CFD6}" type="datetime1">
              <a:rPr lang="en-US" smtClean="0"/>
              <a:t>2/2/2021</a:t>
            </a:fld>
            <a:endParaRPr lang="en-US"/>
          </a:p>
        </p:txBody>
      </p:sp>
      <p:sp>
        <p:nvSpPr>
          <p:cNvPr id="9" name="Footer Placeholder 8">
            <a:extLst>
              <a:ext uri="{FF2B5EF4-FFF2-40B4-BE49-F238E27FC236}">
                <a16:creationId xmlns:a16="http://schemas.microsoft.com/office/drawing/2014/main" id="{744A0FBF-8BDA-4B0B-8913-0985A640C138}"/>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C7EFBFF4-6FD7-4248-9215-40716E18EF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
        <p:cNvGrpSpPr/>
        <p:nvPr/>
      </p:nvGrpSpPr>
      <p:grpSpPr>
        <a:xfrm>
          <a:off x="0" y="0"/>
          <a:ext cx="0" cy="0"/>
          <a:chOff x="0" y="0"/>
          <a:chExt cx="0" cy="0"/>
        </a:xfrm>
      </p:grpSpPr>
      <p:sp>
        <p:nvSpPr>
          <p:cNvPr id="211" name="Google Shape;211;p26"/>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Poisson Model Plots</a:t>
            </a:r>
            <a:endParaRPr sz="3200" dirty="0"/>
          </a:p>
        </p:txBody>
      </p:sp>
      <p:sp>
        <p:nvSpPr>
          <p:cNvPr id="212" name="Google Shape;212;p26"/>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800" b="1"/>
          </a:p>
          <a:p>
            <a:pPr marL="342900" lvl="0" indent="0" algn="l" rtl="0">
              <a:spcBef>
                <a:spcPts val="0"/>
              </a:spcBef>
              <a:spcAft>
                <a:spcPts val="0"/>
              </a:spcAft>
              <a:buNone/>
            </a:pPr>
            <a:endParaRPr sz="1600"/>
          </a:p>
          <a:p>
            <a:pPr marL="34290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13" name="Google Shape;213;p26"/>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14" name="Google Shape;214;p26"/>
          <p:cNvPicPr preferRelativeResize="0"/>
          <p:nvPr/>
        </p:nvPicPr>
        <p:blipFill>
          <a:blip r:embed="rId4">
            <a:alphaModFix/>
          </a:blip>
          <a:stretch>
            <a:fillRect/>
          </a:stretch>
        </p:blipFill>
        <p:spPr>
          <a:xfrm>
            <a:off x="244475" y="2234212"/>
            <a:ext cx="5008974" cy="3091251"/>
          </a:xfrm>
          <a:prstGeom prst="rect">
            <a:avLst/>
          </a:prstGeom>
          <a:noFill/>
          <a:ln>
            <a:noFill/>
          </a:ln>
        </p:spPr>
      </p:pic>
      <p:pic>
        <p:nvPicPr>
          <p:cNvPr id="215" name="Google Shape;215;p26"/>
          <p:cNvPicPr preferRelativeResize="0"/>
          <p:nvPr/>
        </p:nvPicPr>
        <p:blipFill>
          <a:blip r:embed="rId5">
            <a:alphaModFix/>
          </a:blip>
          <a:stretch>
            <a:fillRect/>
          </a:stretch>
        </p:blipFill>
        <p:spPr>
          <a:xfrm>
            <a:off x="5253450" y="2234200"/>
            <a:ext cx="4778200" cy="2948813"/>
          </a:xfrm>
          <a:prstGeom prst="rect">
            <a:avLst/>
          </a:prstGeom>
          <a:noFill/>
          <a:ln>
            <a:noFill/>
          </a:ln>
        </p:spPr>
      </p:pic>
      <p:sp>
        <p:nvSpPr>
          <p:cNvPr id="8" name="Date Placeholder 7">
            <a:extLst>
              <a:ext uri="{FF2B5EF4-FFF2-40B4-BE49-F238E27FC236}">
                <a16:creationId xmlns:a16="http://schemas.microsoft.com/office/drawing/2014/main" id="{114CF494-33B0-4C4E-8258-ED71E563AE17}"/>
              </a:ext>
            </a:extLst>
          </p:cNvPr>
          <p:cNvSpPr>
            <a:spLocks noGrp="1"/>
          </p:cNvSpPr>
          <p:nvPr>
            <p:ph type="dt" idx="10"/>
          </p:nvPr>
        </p:nvSpPr>
        <p:spPr/>
        <p:txBody>
          <a:bodyPr/>
          <a:lstStyle/>
          <a:p>
            <a:fld id="{8054B4FE-29E5-4975-B614-CCEFDCD5A547}" type="datetime1">
              <a:rPr lang="en-US" smtClean="0"/>
              <a:t>2/2/2021</a:t>
            </a:fld>
            <a:endParaRPr lang="en-US"/>
          </a:p>
        </p:txBody>
      </p:sp>
      <p:sp>
        <p:nvSpPr>
          <p:cNvPr id="9" name="Footer Placeholder 8">
            <a:extLst>
              <a:ext uri="{FF2B5EF4-FFF2-40B4-BE49-F238E27FC236}">
                <a16:creationId xmlns:a16="http://schemas.microsoft.com/office/drawing/2014/main" id="{5498BD6D-6E54-4360-9C99-04E9D30E9430}"/>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434EBE28-C429-42A4-BC18-BF8D03004C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
        <p:cNvGrpSpPr/>
        <p:nvPr/>
      </p:nvGrpSpPr>
      <p:grpSpPr>
        <a:xfrm>
          <a:off x="0" y="0"/>
          <a:ext cx="0" cy="0"/>
          <a:chOff x="0" y="0"/>
          <a:chExt cx="0" cy="0"/>
        </a:xfrm>
      </p:grpSpPr>
      <p:sp>
        <p:nvSpPr>
          <p:cNvPr id="220" name="Google Shape;220;p27"/>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None/>
            </a:pPr>
            <a:r>
              <a:rPr lang="en-US" sz="2900" dirty="0"/>
              <a:t>Poisson Model Plots</a:t>
            </a:r>
            <a:endParaRPr sz="3400" dirty="0"/>
          </a:p>
        </p:txBody>
      </p:sp>
      <p:sp>
        <p:nvSpPr>
          <p:cNvPr id="221" name="Google Shape;221;p27"/>
          <p:cNvSpPr txBox="1">
            <a:spLocks noGrp="1"/>
          </p:cNvSpPr>
          <p:nvPr>
            <p:ph type="body" idx="4294967295"/>
          </p:nvPr>
        </p:nvSpPr>
        <p:spPr>
          <a:xfrm>
            <a:off x="482600" y="1604025"/>
            <a:ext cx="9207600" cy="1824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00" b="1"/>
          </a:p>
          <a:p>
            <a:pPr marL="431800" marR="0" lvl="0" indent="-336550" algn="l" rtl="0">
              <a:lnSpc>
                <a:spcPct val="113000"/>
              </a:lnSpc>
              <a:spcBef>
                <a:spcPts val="0"/>
              </a:spcBef>
              <a:spcAft>
                <a:spcPts val="0"/>
              </a:spcAft>
              <a:buClr>
                <a:srgbClr val="EF2929"/>
              </a:buClr>
              <a:buSzPts val="920"/>
              <a:buFont typeface="Noto Sans Symbols"/>
              <a:buChar char="●"/>
            </a:pPr>
            <a:r>
              <a:rPr lang="en-US" sz="1600"/>
              <a:t>The standardized residual plot shows than many residuals are located outside the interval [-1.96,1.96] of standard normal distribution. It means that there is evidence of overdispersion and we try other models to cope with it such as </a:t>
            </a:r>
            <a:r>
              <a:rPr lang="en-US" sz="1600" b="1"/>
              <a:t>Quasi Poisson</a:t>
            </a:r>
            <a:r>
              <a:rPr lang="en-US" sz="1600"/>
              <a:t> and </a:t>
            </a:r>
            <a:r>
              <a:rPr lang="en-US" sz="1600" b="1"/>
              <a:t>Negative Binomial</a:t>
            </a:r>
            <a:r>
              <a:rPr lang="en-US" sz="1600"/>
              <a:t>.</a:t>
            </a: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22" name="Google Shape;222;p27"/>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23" name="Google Shape;223;p27"/>
          <p:cNvPicPr preferRelativeResize="0"/>
          <p:nvPr/>
        </p:nvPicPr>
        <p:blipFill>
          <a:blip r:embed="rId4">
            <a:alphaModFix/>
          </a:blip>
          <a:stretch>
            <a:fillRect/>
          </a:stretch>
        </p:blipFill>
        <p:spPr>
          <a:xfrm>
            <a:off x="5065725" y="2845825"/>
            <a:ext cx="4795851" cy="2850675"/>
          </a:xfrm>
          <a:prstGeom prst="rect">
            <a:avLst/>
          </a:prstGeom>
          <a:noFill/>
          <a:ln>
            <a:noFill/>
          </a:ln>
        </p:spPr>
      </p:pic>
      <p:pic>
        <p:nvPicPr>
          <p:cNvPr id="224" name="Google Shape;224;p27"/>
          <p:cNvPicPr preferRelativeResize="0"/>
          <p:nvPr/>
        </p:nvPicPr>
        <p:blipFill>
          <a:blip r:embed="rId5">
            <a:alphaModFix/>
          </a:blip>
          <a:stretch>
            <a:fillRect/>
          </a:stretch>
        </p:blipFill>
        <p:spPr>
          <a:xfrm>
            <a:off x="290950" y="2915126"/>
            <a:ext cx="4947875" cy="2959725"/>
          </a:xfrm>
          <a:prstGeom prst="rect">
            <a:avLst/>
          </a:prstGeom>
          <a:noFill/>
          <a:ln>
            <a:noFill/>
          </a:ln>
        </p:spPr>
      </p:pic>
      <p:sp>
        <p:nvSpPr>
          <p:cNvPr id="225" name="Google Shape;225;p27"/>
          <p:cNvSpPr txBox="1">
            <a:spLocks noGrp="1"/>
          </p:cNvSpPr>
          <p:nvPr>
            <p:ph type="body" idx="4294967295"/>
          </p:nvPr>
        </p:nvSpPr>
        <p:spPr>
          <a:xfrm>
            <a:off x="187040" y="5740861"/>
            <a:ext cx="9092041" cy="1311102"/>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600" dirty="0"/>
          </a:p>
          <a:p>
            <a:pPr marL="457200" lvl="0" indent="-287020" algn="l" rtl="0">
              <a:spcBef>
                <a:spcPts val="0"/>
              </a:spcBef>
              <a:spcAft>
                <a:spcPts val="0"/>
              </a:spcAft>
              <a:buClr>
                <a:srgbClr val="EF2929"/>
              </a:buClr>
              <a:buSzPts val="920"/>
              <a:buFont typeface="Noto Sans Symbols"/>
              <a:buChar char="●"/>
            </a:pPr>
            <a:r>
              <a:rPr lang="en-US" sz="1400" dirty="0"/>
              <a:t>Besides, the Residual vs Leverage plot reveals that the value of Cook’s distance metric is larger than 1 for an observation and there is also an observation with large Leverage. It means these observations are probable to be outliers but since the model is over-dispersed, we check them in the next models.</a:t>
            </a:r>
            <a:endParaRPr sz="1400" dirty="0"/>
          </a:p>
          <a:p>
            <a:pPr marL="34290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r>
              <a:rPr lang="en-US" sz="1600" dirty="0"/>
              <a:t>Besides, the Residual vs Leverage plot reveals that the value of Cook’s distance metric is larger than 1 for an observation and there is also an observation with large Leverage. It means these observations are probable to be outliers but since the model is </a:t>
            </a:r>
            <a:r>
              <a:rPr lang="en-US" sz="1600" dirty="0" err="1"/>
              <a:t>overdispersed</a:t>
            </a:r>
            <a:r>
              <a:rPr lang="en-US" sz="1600" dirty="0"/>
              <a:t>, we check in the </a:t>
            </a: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sp>
        <p:nvSpPr>
          <p:cNvPr id="8" name="Date Placeholder 7">
            <a:extLst>
              <a:ext uri="{FF2B5EF4-FFF2-40B4-BE49-F238E27FC236}">
                <a16:creationId xmlns:a16="http://schemas.microsoft.com/office/drawing/2014/main" id="{B0E48A7D-65B8-4AC1-AF3E-65F1567B0064}"/>
              </a:ext>
            </a:extLst>
          </p:cNvPr>
          <p:cNvSpPr>
            <a:spLocks noGrp="1"/>
          </p:cNvSpPr>
          <p:nvPr>
            <p:ph type="dt" idx="10"/>
          </p:nvPr>
        </p:nvSpPr>
        <p:spPr/>
        <p:txBody>
          <a:bodyPr/>
          <a:lstStyle/>
          <a:p>
            <a:fld id="{BFC0D5BE-3C4C-4D69-AAE5-D703CD9EEEDC}" type="datetime1">
              <a:rPr lang="en-US" smtClean="0"/>
              <a:t>2/2/2021</a:t>
            </a:fld>
            <a:endParaRPr lang="en-US"/>
          </a:p>
        </p:txBody>
      </p:sp>
      <p:sp>
        <p:nvSpPr>
          <p:cNvPr id="9" name="Footer Placeholder 8">
            <a:extLst>
              <a:ext uri="{FF2B5EF4-FFF2-40B4-BE49-F238E27FC236}">
                <a16:creationId xmlns:a16="http://schemas.microsoft.com/office/drawing/2014/main" id="{AB56600D-8912-41CA-BAF3-2049B5F48906}"/>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065F24F5-2B9B-4526-87D0-539406AF88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28"/>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Quasi-Poisson Model</a:t>
            </a:r>
            <a:endParaRPr sz="3400" dirty="0"/>
          </a:p>
        </p:txBody>
      </p:sp>
      <p:sp>
        <p:nvSpPr>
          <p:cNvPr id="231" name="Google Shape;231;p28"/>
          <p:cNvSpPr txBox="1">
            <a:spLocks noGrp="1"/>
          </p:cNvSpPr>
          <p:nvPr>
            <p:ph type="body" idx="4294967295"/>
          </p:nvPr>
        </p:nvSpPr>
        <p:spPr>
          <a:xfrm>
            <a:off x="482600" y="1604025"/>
            <a:ext cx="9207600" cy="5409600"/>
          </a:xfrm>
          <a:prstGeom prst="rect">
            <a:avLst/>
          </a:prstGeom>
          <a:noFill/>
          <a:ln>
            <a:noFill/>
          </a:ln>
        </p:spPr>
        <p:txBody>
          <a:bodyPr spcFirstLastPara="1" wrap="square" lIns="0" tIns="0" rIns="0" bIns="0" anchor="t" anchorCtr="0">
            <a:noAutofit/>
          </a:bodyPr>
          <a:lstStyle/>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r>
              <a:rPr lang="en-US" sz="1500" b="1" i="1" dirty="0"/>
              <a:t>        </a:t>
            </a:r>
            <a:r>
              <a:rPr lang="en-US" sz="1500" b="1" i="1" dirty="0" err="1"/>
              <a:t>model.glm.quasi</a:t>
            </a:r>
            <a:r>
              <a:rPr lang="en-US" sz="1500" b="1" i="1" dirty="0"/>
              <a:t> &lt;- </a:t>
            </a:r>
            <a:r>
              <a:rPr lang="en-US" sz="1500" b="1" i="1" dirty="0" err="1"/>
              <a:t>glm</a:t>
            </a:r>
            <a:r>
              <a:rPr lang="en-US" sz="1500" b="1" i="1" dirty="0"/>
              <a:t>(</a:t>
            </a:r>
            <a:r>
              <a:rPr lang="en-US" sz="1500" b="1" i="1" dirty="0" err="1"/>
              <a:t>Intensive_care</a:t>
            </a:r>
            <a:r>
              <a:rPr lang="en-US" sz="1500" b="1" i="1" dirty="0"/>
              <a:t> ~ </a:t>
            </a:r>
            <a:r>
              <a:rPr lang="en-US" sz="1500" b="1" i="1" dirty="0" err="1"/>
              <a:t>Date+poly</a:t>
            </a:r>
            <a:r>
              <a:rPr lang="en-US" sz="1500" b="1" i="1" dirty="0"/>
              <a:t>(Variation_cases,2)+ </a:t>
            </a:r>
            <a:endParaRPr sz="1500" b="1" i="1" dirty="0"/>
          </a:p>
          <a:p>
            <a:pPr marL="0" marR="0" lvl="0" indent="0" algn="l" rtl="0">
              <a:lnSpc>
                <a:spcPct val="113000"/>
              </a:lnSpc>
              <a:spcBef>
                <a:spcPts val="0"/>
              </a:spcBef>
              <a:spcAft>
                <a:spcPts val="0"/>
              </a:spcAft>
              <a:buNone/>
            </a:pPr>
            <a:r>
              <a:rPr lang="en-US" sz="1500" b="1" i="1" dirty="0"/>
              <a:t>                          poly(Death_today,3)+</a:t>
            </a:r>
            <a:r>
              <a:rPr lang="en-US" sz="1500" b="1" i="1" dirty="0" err="1"/>
              <a:t>Test_today</a:t>
            </a:r>
            <a:r>
              <a:rPr lang="en-US" sz="1500" b="1" i="1" dirty="0"/>
              <a:t>, family = </a:t>
            </a:r>
            <a:r>
              <a:rPr lang="en-US" sz="1500" b="1" i="1" dirty="0" err="1"/>
              <a:t>quasipoisson</a:t>
            </a:r>
            <a:r>
              <a:rPr lang="en-US" sz="1500" b="1" i="1" dirty="0"/>
              <a:t>, data=</a:t>
            </a:r>
            <a:r>
              <a:rPr lang="en-US" sz="1500" b="1" i="1" dirty="0" err="1"/>
              <a:t>d.train</a:t>
            </a:r>
            <a:r>
              <a:rPr lang="en-US" sz="1500" b="1" i="1" dirty="0"/>
              <a:t>)</a:t>
            </a: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457200" marR="0" lvl="0" indent="-287020" algn="l" rtl="0">
              <a:lnSpc>
                <a:spcPct val="113000"/>
              </a:lnSpc>
              <a:spcBef>
                <a:spcPts val="0"/>
              </a:spcBef>
              <a:spcAft>
                <a:spcPts val="0"/>
              </a:spcAft>
              <a:buClr>
                <a:srgbClr val="EF2929"/>
              </a:buClr>
              <a:buSzPts val="920"/>
              <a:buFont typeface="Noto Sans Symbols"/>
              <a:buChar char="●"/>
            </a:pPr>
            <a:r>
              <a:rPr lang="en-US" sz="1600" dirty="0"/>
              <a:t>The coefficients are the same as </a:t>
            </a:r>
            <a:r>
              <a:rPr lang="en-US" sz="1600" dirty="0" err="1"/>
              <a:t>poisson</a:t>
            </a:r>
            <a:r>
              <a:rPr lang="en-US" sz="1600" dirty="0"/>
              <a:t>.</a:t>
            </a:r>
            <a:endParaRPr sz="1500" b="1" i="1" dirty="0"/>
          </a:p>
          <a:p>
            <a:pPr marL="457200" marR="0" lvl="0" indent="-287020" algn="l" rtl="0">
              <a:lnSpc>
                <a:spcPct val="113000"/>
              </a:lnSpc>
              <a:spcBef>
                <a:spcPts val="0"/>
              </a:spcBef>
              <a:spcAft>
                <a:spcPts val="0"/>
              </a:spcAft>
              <a:buClr>
                <a:srgbClr val="EF2929"/>
              </a:buClr>
              <a:buSzPts val="920"/>
              <a:buFont typeface="Noto Sans Symbols"/>
              <a:buChar char="●"/>
            </a:pPr>
            <a:r>
              <a:rPr lang="en-US" sz="1600" dirty="0"/>
              <a:t>Dispersion parameter is 4.76 &gt; 1 .</a:t>
            </a: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a:p>
            <a:pPr marL="0" marR="0" lvl="0" indent="0" algn="l" rtl="0">
              <a:lnSpc>
                <a:spcPct val="113000"/>
              </a:lnSpc>
              <a:spcBef>
                <a:spcPts val="0"/>
              </a:spcBef>
              <a:spcAft>
                <a:spcPts val="0"/>
              </a:spcAft>
              <a:buNone/>
            </a:pPr>
            <a:endParaRPr sz="1500" b="1" i="1" dirty="0"/>
          </a:p>
        </p:txBody>
      </p:sp>
      <p:pic>
        <p:nvPicPr>
          <p:cNvPr id="232" name="Google Shape;232;p28"/>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33" name="Google Shape;233;p28"/>
          <p:cNvPicPr preferRelativeResize="0"/>
          <p:nvPr/>
        </p:nvPicPr>
        <p:blipFill>
          <a:blip r:embed="rId4">
            <a:alphaModFix/>
          </a:blip>
          <a:stretch>
            <a:fillRect/>
          </a:stretch>
        </p:blipFill>
        <p:spPr>
          <a:xfrm>
            <a:off x="720725" y="2632075"/>
            <a:ext cx="5605451" cy="2754075"/>
          </a:xfrm>
          <a:prstGeom prst="rect">
            <a:avLst/>
          </a:prstGeom>
          <a:noFill/>
          <a:ln>
            <a:noFill/>
          </a:ln>
        </p:spPr>
      </p:pic>
      <p:graphicFrame>
        <p:nvGraphicFramePr>
          <p:cNvPr id="234" name="Google Shape;234;p28"/>
          <p:cNvGraphicFramePr/>
          <p:nvPr>
            <p:extLst>
              <p:ext uri="{D42A27DB-BD31-4B8C-83A1-F6EECF244321}">
                <p14:modId xmlns:p14="http://schemas.microsoft.com/office/powerpoint/2010/main" val="3939205800"/>
              </p:ext>
            </p:extLst>
          </p:nvPr>
        </p:nvGraphicFramePr>
        <p:xfrm>
          <a:off x="7269162" y="3552275"/>
          <a:ext cx="2305050" cy="1833875"/>
        </p:xfrm>
        <a:graphic>
          <a:graphicData uri="http://schemas.openxmlformats.org/drawingml/2006/table">
            <a:tbl>
              <a:tblPr>
                <a:noFill/>
                <a:tableStyleId>{C1684206-6398-4CA1-8865-4CDE3E835B52}</a:tableStyleId>
              </a:tblPr>
              <a:tblGrid>
                <a:gridCol w="2305050">
                  <a:extLst>
                    <a:ext uri="{9D8B030D-6E8A-4147-A177-3AD203B41FA5}">
                      <a16:colId xmlns:a16="http://schemas.microsoft.com/office/drawing/2014/main" val="20000"/>
                    </a:ext>
                  </a:extLst>
                </a:gridCol>
              </a:tblGrid>
              <a:tr h="3667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Predictors</a:t>
                      </a:r>
                      <a:endParaRPr dirty="0"/>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dirty="0" err="1">
                          <a:solidFill>
                            <a:srgbClr val="000000"/>
                          </a:solidFill>
                          <a:latin typeface="Arial"/>
                          <a:ea typeface="Arial"/>
                          <a:cs typeface="Arial"/>
                          <a:sym typeface="Arial"/>
                        </a:rPr>
                        <a:t>Test_today</a:t>
                      </a:r>
                      <a:endParaRPr dirty="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37566048-78B4-4559-8AAE-2C82BE2C847B}"/>
              </a:ext>
            </a:extLst>
          </p:cNvPr>
          <p:cNvSpPr>
            <a:spLocks noGrp="1"/>
          </p:cNvSpPr>
          <p:nvPr>
            <p:ph type="dt" idx="10"/>
          </p:nvPr>
        </p:nvSpPr>
        <p:spPr/>
        <p:txBody>
          <a:bodyPr/>
          <a:lstStyle/>
          <a:p>
            <a:fld id="{E5ABA9AB-D2B1-419D-A3A0-C4B3477E18B9}" type="datetime1">
              <a:rPr lang="en-US" smtClean="0"/>
              <a:t>2/2/2021</a:t>
            </a:fld>
            <a:endParaRPr lang="en-US"/>
          </a:p>
        </p:txBody>
      </p:sp>
      <p:sp>
        <p:nvSpPr>
          <p:cNvPr id="9" name="Footer Placeholder 8">
            <a:extLst>
              <a:ext uri="{FF2B5EF4-FFF2-40B4-BE49-F238E27FC236}">
                <a16:creationId xmlns:a16="http://schemas.microsoft.com/office/drawing/2014/main" id="{09D0263D-16FC-4A68-A6AA-4250C9460F63}"/>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206BF22C-E8C6-4AC8-91B3-A48B49EBEC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8"/>
        <p:cNvGrpSpPr/>
        <p:nvPr/>
      </p:nvGrpSpPr>
      <p:grpSpPr>
        <a:xfrm>
          <a:off x="0" y="0"/>
          <a:ext cx="0" cy="0"/>
          <a:chOff x="0" y="0"/>
          <a:chExt cx="0" cy="0"/>
        </a:xfrm>
      </p:grpSpPr>
      <p:sp>
        <p:nvSpPr>
          <p:cNvPr id="239" name="Google Shape;239;p29"/>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700" dirty="0"/>
              <a:t>Quasi-Poisson Model Plots</a:t>
            </a:r>
            <a:endParaRPr sz="3200" dirty="0"/>
          </a:p>
        </p:txBody>
      </p:sp>
      <p:sp>
        <p:nvSpPr>
          <p:cNvPr id="240" name="Google Shape;240;p29"/>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a:p>
            <a:pPr marL="0" marR="0" lvl="0" indent="0" algn="l" rtl="0">
              <a:lnSpc>
                <a:spcPct val="113000"/>
              </a:lnSpc>
              <a:spcBef>
                <a:spcPts val="0"/>
              </a:spcBef>
              <a:spcAft>
                <a:spcPts val="0"/>
              </a:spcAft>
              <a:buNone/>
            </a:pPr>
            <a:endParaRPr sz="1800" b="1">
              <a:solidFill>
                <a:srgbClr val="0000FF"/>
              </a:solidFill>
            </a:endParaRPr>
          </a:p>
        </p:txBody>
      </p:sp>
      <p:pic>
        <p:nvPicPr>
          <p:cNvPr id="241" name="Google Shape;241;p29"/>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42" name="Google Shape;242;p29"/>
          <p:cNvPicPr preferRelativeResize="0"/>
          <p:nvPr/>
        </p:nvPicPr>
        <p:blipFill>
          <a:blip r:embed="rId4">
            <a:alphaModFix/>
          </a:blip>
          <a:stretch>
            <a:fillRect/>
          </a:stretch>
        </p:blipFill>
        <p:spPr>
          <a:xfrm>
            <a:off x="69278" y="2226425"/>
            <a:ext cx="5034222" cy="3106825"/>
          </a:xfrm>
          <a:prstGeom prst="rect">
            <a:avLst/>
          </a:prstGeom>
          <a:noFill/>
          <a:ln>
            <a:noFill/>
          </a:ln>
        </p:spPr>
      </p:pic>
      <p:pic>
        <p:nvPicPr>
          <p:cNvPr id="243" name="Google Shape;243;p29"/>
          <p:cNvPicPr preferRelativeResize="0"/>
          <p:nvPr/>
        </p:nvPicPr>
        <p:blipFill>
          <a:blip r:embed="rId5">
            <a:alphaModFix/>
          </a:blip>
          <a:stretch>
            <a:fillRect/>
          </a:stretch>
        </p:blipFill>
        <p:spPr>
          <a:xfrm>
            <a:off x="5046350" y="2152650"/>
            <a:ext cx="5034276" cy="3180600"/>
          </a:xfrm>
          <a:prstGeom prst="rect">
            <a:avLst/>
          </a:prstGeom>
          <a:noFill/>
          <a:ln>
            <a:noFill/>
          </a:ln>
        </p:spPr>
      </p:pic>
      <p:sp>
        <p:nvSpPr>
          <p:cNvPr id="8" name="Date Placeholder 7">
            <a:extLst>
              <a:ext uri="{FF2B5EF4-FFF2-40B4-BE49-F238E27FC236}">
                <a16:creationId xmlns:a16="http://schemas.microsoft.com/office/drawing/2014/main" id="{63DC1871-4126-49D3-89E9-60B5B3D2E556}"/>
              </a:ext>
            </a:extLst>
          </p:cNvPr>
          <p:cNvSpPr>
            <a:spLocks noGrp="1"/>
          </p:cNvSpPr>
          <p:nvPr>
            <p:ph type="dt" idx="10"/>
          </p:nvPr>
        </p:nvSpPr>
        <p:spPr/>
        <p:txBody>
          <a:bodyPr/>
          <a:lstStyle/>
          <a:p>
            <a:fld id="{5126EAB5-9DC6-4E26-9BDC-71AB021FBEC8}" type="datetime1">
              <a:rPr lang="en-US" smtClean="0"/>
              <a:t>2/2/2021</a:t>
            </a:fld>
            <a:endParaRPr lang="en-US"/>
          </a:p>
        </p:txBody>
      </p:sp>
      <p:sp>
        <p:nvSpPr>
          <p:cNvPr id="9" name="Footer Placeholder 8">
            <a:extLst>
              <a:ext uri="{FF2B5EF4-FFF2-40B4-BE49-F238E27FC236}">
                <a16:creationId xmlns:a16="http://schemas.microsoft.com/office/drawing/2014/main" id="{389429EE-21AA-4D08-A93C-97998CFA25CE}"/>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43928AFF-B346-409E-B449-BE374EDA90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7"/>
        <p:cNvGrpSpPr/>
        <p:nvPr/>
      </p:nvGrpSpPr>
      <p:grpSpPr>
        <a:xfrm>
          <a:off x="0" y="0"/>
          <a:ext cx="0" cy="0"/>
          <a:chOff x="0" y="0"/>
          <a:chExt cx="0" cy="0"/>
        </a:xfrm>
      </p:grpSpPr>
      <p:sp>
        <p:nvSpPr>
          <p:cNvPr id="248" name="Google Shape;248;p30"/>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Quasi-Poisson Model Plots</a:t>
            </a:r>
            <a:endParaRPr sz="3400" dirty="0"/>
          </a:p>
        </p:txBody>
      </p:sp>
      <p:sp>
        <p:nvSpPr>
          <p:cNvPr id="249" name="Google Shape;249;p30"/>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50" name="Google Shape;250;p30"/>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51" name="Google Shape;251;p30"/>
          <p:cNvPicPr preferRelativeResize="0"/>
          <p:nvPr/>
        </p:nvPicPr>
        <p:blipFill>
          <a:blip r:embed="rId4">
            <a:alphaModFix/>
          </a:blip>
          <a:stretch>
            <a:fillRect/>
          </a:stretch>
        </p:blipFill>
        <p:spPr>
          <a:xfrm>
            <a:off x="257922" y="2262984"/>
            <a:ext cx="4915750" cy="3033699"/>
          </a:xfrm>
          <a:prstGeom prst="rect">
            <a:avLst/>
          </a:prstGeom>
          <a:noFill/>
          <a:ln>
            <a:noFill/>
          </a:ln>
        </p:spPr>
      </p:pic>
      <p:pic>
        <p:nvPicPr>
          <p:cNvPr id="252" name="Google Shape;252;p30"/>
          <p:cNvPicPr preferRelativeResize="0"/>
          <p:nvPr/>
        </p:nvPicPr>
        <p:blipFill>
          <a:blip r:embed="rId5">
            <a:alphaModFix/>
          </a:blip>
          <a:stretch>
            <a:fillRect/>
          </a:stretch>
        </p:blipFill>
        <p:spPr>
          <a:xfrm>
            <a:off x="5065397" y="2189172"/>
            <a:ext cx="4823151" cy="2976550"/>
          </a:xfrm>
          <a:prstGeom prst="rect">
            <a:avLst/>
          </a:prstGeom>
          <a:noFill/>
          <a:ln>
            <a:noFill/>
          </a:ln>
        </p:spPr>
      </p:pic>
      <p:sp>
        <p:nvSpPr>
          <p:cNvPr id="8" name="Date Placeholder 7">
            <a:extLst>
              <a:ext uri="{FF2B5EF4-FFF2-40B4-BE49-F238E27FC236}">
                <a16:creationId xmlns:a16="http://schemas.microsoft.com/office/drawing/2014/main" id="{4475A5B4-D3D1-443F-9FCD-4DC107B4F5AD}"/>
              </a:ext>
            </a:extLst>
          </p:cNvPr>
          <p:cNvSpPr>
            <a:spLocks noGrp="1"/>
          </p:cNvSpPr>
          <p:nvPr>
            <p:ph type="dt" idx="10"/>
          </p:nvPr>
        </p:nvSpPr>
        <p:spPr/>
        <p:txBody>
          <a:bodyPr/>
          <a:lstStyle/>
          <a:p>
            <a:fld id="{715AD6B7-542A-4E31-B964-9F73E4ECB356}" type="datetime1">
              <a:rPr lang="en-US" smtClean="0"/>
              <a:t>2/2/2021</a:t>
            </a:fld>
            <a:endParaRPr lang="en-US"/>
          </a:p>
        </p:txBody>
      </p:sp>
      <p:sp>
        <p:nvSpPr>
          <p:cNvPr id="9" name="Footer Placeholder 8">
            <a:extLst>
              <a:ext uri="{FF2B5EF4-FFF2-40B4-BE49-F238E27FC236}">
                <a16:creationId xmlns:a16="http://schemas.microsoft.com/office/drawing/2014/main" id="{3566208D-56C9-4141-83DB-7058A82C7F8A}"/>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AB8B9B5A-28F8-49C6-A7BA-68E4A573D8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sp>
        <p:nvSpPr>
          <p:cNvPr id="257" name="Google Shape;257;p31"/>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Quasi-Poisson Model Plots</a:t>
            </a:r>
            <a:endParaRPr sz="3400" dirty="0"/>
          </a:p>
        </p:txBody>
      </p:sp>
      <p:sp>
        <p:nvSpPr>
          <p:cNvPr id="258" name="Google Shape;258;p31"/>
          <p:cNvSpPr txBox="1">
            <a:spLocks noGrp="1"/>
          </p:cNvSpPr>
          <p:nvPr>
            <p:ph type="body" idx="4294967295"/>
          </p:nvPr>
        </p:nvSpPr>
        <p:spPr>
          <a:xfrm>
            <a:off x="482600" y="1604025"/>
            <a:ext cx="9207600" cy="5609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0" lvl="0" indent="0" algn="l" rtl="0">
              <a:spcBef>
                <a:spcPts val="0"/>
              </a:spcBef>
              <a:spcAft>
                <a:spcPts val="0"/>
              </a:spcAft>
              <a:buNone/>
            </a:pPr>
            <a:endParaRPr sz="1600" dirty="0"/>
          </a:p>
          <a:p>
            <a:pPr marL="457200" lvl="0" indent="-287020" algn="l" rtl="0">
              <a:spcBef>
                <a:spcPts val="0"/>
              </a:spcBef>
              <a:spcAft>
                <a:spcPts val="0"/>
              </a:spcAft>
              <a:buClr>
                <a:srgbClr val="EF2929"/>
              </a:buClr>
              <a:buSzPts val="920"/>
              <a:buFont typeface="Noto Sans Symbols"/>
              <a:buChar char="●"/>
            </a:pPr>
            <a:r>
              <a:rPr lang="en-US" sz="1600" dirty="0"/>
              <a:t>The standardized residual plot shows that now many of the residuals are between [-1.96,1.96].</a:t>
            </a:r>
            <a:endParaRPr sz="1600" dirty="0"/>
          </a:p>
          <a:p>
            <a:pPr marL="457200" lvl="0" indent="-287020" algn="l" rtl="0">
              <a:spcBef>
                <a:spcPts val="0"/>
              </a:spcBef>
              <a:spcAft>
                <a:spcPts val="0"/>
              </a:spcAft>
              <a:buClr>
                <a:srgbClr val="EF2929"/>
              </a:buClr>
              <a:buSzPts val="920"/>
              <a:buFont typeface="Noto Sans Symbols"/>
              <a:buChar char="●"/>
            </a:pPr>
            <a:r>
              <a:rPr lang="en-US" sz="1600" dirty="0"/>
              <a:t>There is no strong outlier according to Residual vs Leverage plot anymore and also other plots. By looking at the dataset it turns out datapoint 120 which still has a larger leverage corresponds to an observation with maximum number of death from 1st Sep to 13th Jan.</a:t>
            </a: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259" name="Google Shape;259;p31"/>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60" name="Google Shape;260;p31"/>
          <p:cNvPicPr preferRelativeResize="0"/>
          <p:nvPr/>
        </p:nvPicPr>
        <p:blipFill>
          <a:blip r:embed="rId4">
            <a:alphaModFix/>
          </a:blip>
          <a:stretch>
            <a:fillRect/>
          </a:stretch>
        </p:blipFill>
        <p:spPr>
          <a:xfrm>
            <a:off x="177800" y="2320125"/>
            <a:ext cx="5000625" cy="3086075"/>
          </a:xfrm>
          <a:prstGeom prst="rect">
            <a:avLst/>
          </a:prstGeom>
          <a:noFill/>
          <a:ln>
            <a:noFill/>
          </a:ln>
        </p:spPr>
      </p:pic>
      <p:pic>
        <p:nvPicPr>
          <p:cNvPr id="261" name="Google Shape;261;p31"/>
          <p:cNvPicPr preferRelativeResize="0"/>
          <p:nvPr/>
        </p:nvPicPr>
        <p:blipFill>
          <a:blip r:embed="rId5">
            <a:alphaModFix/>
          </a:blip>
          <a:stretch>
            <a:fillRect/>
          </a:stretch>
        </p:blipFill>
        <p:spPr>
          <a:xfrm>
            <a:off x="5178425" y="2361800"/>
            <a:ext cx="4686301" cy="2892100"/>
          </a:xfrm>
          <a:prstGeom prst="rect">
            <a:avLst/>
          </a:prstGeom>
          <a:noFill/>
          <a:ln>
            <a:noFill/>
          </a:ln>
        </p:spPr>
      </p:pic>
      <p:sp>
        <p:nvSpPr>
          <p:cNvPr id="8" name="Date Placeholder 7">
            <a:extLst>
              <a:ext uri="{FF2B5EF4-FFF2-40B4-BE49-F238E27FC236}">
                <a16:creationId xmlns:a16="http://schemas.microsoft.com/office/drawing/2014/main" id="{DD2CEEB7-7A43-44D4-80F8-22DADD395700}"/>
              </a:ext>
            </a:extLst>
          </p:cNvPr>
          <p:cNvSpPr>
            <a:spLocks noGrp="1"/>
          </p:cNvSpPr>
          <p:nvPr>
            <p:ph type="dt" idx="10"/>
          </p:nvPr>
        </p:nvSpPr>
        <p:spPr/>
        <p:txBody>
          <a:bodyPr/>
          <a:lstStyle/>
          <a:p>
            <a:fld id="{7E7025A2-12B1-4728-947E-96FC81C65D0B}" type="datetime1">
              <a:rPr lang="en-US" smtClean="0"/>
              <a:t>2/2/2021</a:t>
            </a:fld>
            <a:endParaRPr lang="en-US"/>
          </a:p>
        </p:txBody>
      </p:sp>
      <p:sp>
        <p:nvSpPr>
          <p:cNvPr id="9" name="Footer Placeholder 8">
            <a:extLst>
              <a:ext uri="{FF2B5EF4-FFF2-40B4-BE49-F238E27FC236}">
                <a16:creationId xmlns:a16="http://schemas.microsoft.com/office/drawing/2014/main" id="{28D6C421-2283-4DFD-A745-B8859E1DEC07}"/>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9943AEA0-CF1C-4DFD-9225-A0815003DD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5"/>
        <p:cNvGrpSpPr/>
        <p:nvPr/>
      </p:nvGrpSpPr>
      <p:grpSpPr>
        <a:xfrm>
          <a:off x="0" y="0"/>
          <a:ext cx="0" cy="0"/>
          <a:chOff x="0" y="0"/>
          <a:chExt cx="0" cy="0"/>
        </a:xfrm>
      </p:grpSpPr>
      <p:sp>
        <p:nvSpPr>
          <p:cNvPr id="266" name="Google Shape;266;p32"/>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700" dirty="0"/>
              <a:t>Negative Binomial Model (NB)</a:t>
            </a:r>
            <a:endParaRPr sz="3200" dirty="0"/>
          </a:p>
        </p:txBody>
      </p:sp>
      <p:sp>
        <p:nvSpPr>
          <p:cNvPr id="267" name="Google Shape;267;p32"/>
          <p:cNvSpPr txBox="1">
            <a:spLocks noGrp="1"/>
          </p:cNvSpPr>
          <p:nvPr>
            <p:ph type="body" idx="4294967295"/>
          </p:nvPr>
        </p:nvSpPr>
        <p:spPr>
          <a:xfrm>
            <a:off x="482600" y="1604025"/>
            <a:ext cx="9207600" cy="5343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00" b="1"/>
          </a:p>
          <a:p>
            <a:pPr marL="0" marR="0" lvl="0" indent="0" algn="l" rtl="0">
              <a:lnSpc>
                <a:spcPct val="113000"/>
              </a:lnSpc>
              <a:spcBef>
                <a:spcPts val="0"/>
              </a:spcBef>
              <a:spcAft>
                <a:spcPts val="0"/>
              </a:spcAft>
              <a:buNone/>
            </a:pPr>
            <a:r>
              <a:rPr lang="en-US" sz="1600" b="1"/>
              <a:t>       </a:t>
            </a:r>
            <a:r>
              <a:rPr lang="en-US" sz="1500" b="1" i="1"/>
              <a:t> model.glm.nb &lt;- glm.nb(Intensive_care ~ Date+poly(Variation_cases,2)+ </a:t>
            </a:r>
            <a:endParaRPr sz="1500" b="1" i="1"/>
          </a:p>
          <a:p>
            <a:pPr marL="0" marR="0" lvl="0" indent="0" algn="l" rtl="0">
              <a:lnSpc>
                <a:spcPct val="113000"/>
              </a:lnSpc>
              <a:spcBef>
                <a:spcPts val="0"/>
              </a:spcBef>
              <a:spcAft>
                <a:spcPts val="0"/>
              </a:spcAft>
              <a:buNone/>
            </a:pPr>
            <a:r>
              <a:rPr lang="en-US" sz="1500" b="1" i="1"/>
              <a:t>                   poly(Death_today,3)+Test_today, data=d.train)</a:t>
            </a:r>
            <a:endParaRPr sz="1600" b="1"/>
          </a:p>
          <a:p>
            <a:pPr marL="0" lvl="0" indent="0" algn="l" rtl="0">
              <a:spcBef>
                <a:spcPts val="0"/>
              </a:spcBef>
              <a:spcAft>
                <a:spcPts val="0"/>
              </a:spcAft>
              <a:buNone/>
            </a:pPr>
            <a:endParaRPr sz="1600" b="1"/>
          </a:p>
          <a:p>
            <a:pPr marL="0" lvl="0" indent="0" algn="l" rtl="0">
              <a:spcBef>
                <a:spcPts val="0"/>
              </a:spcBef>
              <a:spcAft>
                <a:spcPts val="0"/>
              </a:spcAft>
              <a:buNone/>
            </a:pPr>
            <a:endParaRPr sz="1600" b="1"/>
          </a:p>
          <a:p>
            <a:pPr marL="0" lvl="0" indent="0" algn="l" rtl="0">
              <a:spcBef>
                <a:spcPts val="0"/>
              </a:spcBef>
              <a:spcAft>
                <a:spcPts val="0"/>
              </a:spcAft>
              <a:buNone/>
            </a:pPr>
            <a:endParaRPr sz="1600" b="1"/>
          </a:p>
          <a:p>
            <a:pPr marL="0" lvl="0" indent="0" algn="l" rtl="0">
              <a:spcBef>
                <a:spcPts val="0"/>
              </a:spcBef>
              <a:spcAft>
                <a:spcPts val="0"/>
              </a:spcAft>
              <a:buNone/>
            </a:pPr>
            <a:endParaRPr sz="1600" b="1"/>
          </a:p>
          <a:p>
            <a:pPr marL="0" lvl="0" indent="0" algn="l" rtl="0">
              <a:spcBef>
                <a:spcPts val="0"/>
              </a:spcBef>
              <a:spcAft>
                <a:spcPts val="0"/>
              </a:spcAft>
              <a:buClr>
                <a:schemeClr val="dk1"/>
              </a:buClr>
              <a:buSzPts val="1100"/>
              <a:buFont typeface="Arial"/>
              <a:buNone/>
            </a:pPr>
            <a:endParaRPr sz="16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68" name="Google Shape;268;p32"/>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69" name="Google Shape;269;p32"/>
          <p:cNvPicPr preferRelativeResize="0"/>
          <p:nvPr/>
        </p:nvPicPr>
        <p:blipFill>
          <a:blip r:embed="rId4">
            <a:alphaModFix/>
          </a:blip>
          <a:stretch>
            <a:fillRect/>
          </a:stretch>
        </p:blipFill>
        <p:spPr>
          <a:xfrm>
            <a:off x="574675" y="3106850"/>
            <a:ext cx="6067425" cy="2848800"/>
          </a:xfrm>
          <a:prstGeom prst="rect">
            <a:avLst/>
          </a:prstGeom>
          <a:noFill/>
          <a:ln>
            <a:noFill/>
          </a:ln>
        </p:spPr>
      </p:pic>
      <p:graphicFrame>
        <p:nvGraphicFramePr>
          <p:cNvPr id="270" name="Google Shape;270;p32"/>
          <p:cNvGraphicFramePr/>
          <p:nvPr>
            <p:extLst>
              <p:ext uri="{D42A27DB-BD31-4B8C-83A1-F6EECF244321}">
                <p14:modId xmlns:p14="http://schemas.microsoft.com/office/powerpoint/2010/main" val="1622986488"/>
              </p:ext>
            </p:extLst>
          </p:nvPr>
        </p:nvGraphicFramePr>
        <p:xfrm>
          <a:off x="7227887" y="3439160"/>
          <a:ext cx="2305050" cy="1833875"/>
        </p:xfrm>
        <a:graphic>
          <a:graphicData uri="http://schemas.openxmlformats.org/drawingml/2006/table">
            <a:tbl>
              <a:tblPr>
                <a:noFill/>
                <a:tableStyleId>{C1684206-6398-4CA1-8865-4CDE3E835B52}</a:tableStyleId>
              </a:tblPr>
              <a:tblGrid>
                <a:gridCol w="2305050">
                  <a:extLst>
                    <a:ext uri="{9D8B030D-6E8A-4147-A177-3AD203B41FA5}">
                      <a16:colId xmlns:a16="http://schemas.microsoft.com/office/drawing/2014/main" val="20000"/>
                    </a:ext>
                  </a:extLst>
                </a:gridCol>
              </a:tblGrid>
              <a:tr h="3667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Predictors</a:t>
                      </a:r>
                      <a:endParaRPr/>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dirty="0" err="1">
                          <a:solidFill>
                            <a:srgbClr val="000000"/>
                          </a:solidFill>
                          <a:latin typeface="Arial"/>
                          <a:ea typeface="Arial"/>
                          <a:cs typeface="Arial"/>
                          <a:sym typeface="Arial"/>
                        </a:rPr>
                        <a:t>Test_today</a:t>
                      </a:r>
                      <a:endParaRPr dirty="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7072FA32-7D01-4CD2-9370-90DB8FE117BD}"/>
              </a:ext>
            </a:extLst>
          </p:cNvPr>
          <p:cNvSpPr>
            <a:spLocks noGrp="1"/>
          </p:cNvSpPr>
          <p:nvPr>
            <p:ph type="dt" idx="10"/>
          </p:nvPr>
        </p:nvSpPr>
        <p:spPr/>
        <p:txBody>
          <a:bodyPr/>
          <a:lstStyle/>
          <a:p>
            <a:fld id="{0E8ABF4F-C32F-499D-A473-A672490C715E}" type="datetime1">
              <a:rPr lang="en-US" smtClean="0"/>
              <a:t>2/2/2021</a:t>
            </a:fld>
            <a:endParaRPr lang="en-US"/>
          </a:p>
        </p:txBody>
      </p:sp>
      <p:sp>
        <p:nvSpPr>
          <p:cNvPr id="9" name="Footer Placeholder 8">
            <a:extLst>
              <a:ext uri="{FF2B5EF4-FFF2-40B4-BE49-F238E27FC236}">
                <a16:creationId xmlns:a16="http://schemas.microsoft.com/office/drawing/2014/main" id="{7BE4EBAC-91EB-4D75-B0D5-961592601262}"/>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60CEAF15-10BE-4DBA-8D54-99CB629FB3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sp>
        <p:nvSpPr>
          <p:cNvPr id="275" name="Google Shape;275;p33"/>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Negative Binomial Model (NB) Plots</a:t>
            </a:r>
            <a:endParaRPr sz="3400" dirty="0"/>
          </a:p>
        </p:txBody>
      </p:sp>
      <p:sp>
        <p:nvSpPr>
          <p:cNvPr id="276" name="Google Shape;276;p33"/>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342900" marR="0" lvl="0" indent="0" algn="l" rtl="0">
              <a:lnSpc>
                <a:spcPct val="113000"/>
              </a:lnSpc>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77" name="Google Shape;277;p33"/>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78" name="Google Shape;278;p33"/>
          <p:cNvPicPr preferRelativeResize="0"/>
          <p:nvPr/>
        </p:nvPicPr>
        <p:blipFill>
          <a:blip r:embed="rId4">
            <a:alphaModFix/>
          </a:blip>
          <a:stretch>
            <a:fillRect/>
          </a:stretch>
        </p:blipFill>
        <p:spPr>
          <a:xfrm>
            <a:off x="118550" y="2543575"/>
            <a:ext cx="4935576" cy="3045956"/>
          </a:xfrm>
          <a:prstGeom prst="rect">
            <a:avLst/>
          </a:prstGeom>
          <a:noFill/>
          <a:ln>
            <a:noFill/>
          </a:ln>
        </p:spPr>
      </p:pic>
      <p:pic>
        <p:nvPicPr>
          <p:cNvPr id="279" name="Google Shape;279;p33"/>
          <p:cNvPicPr preferRelativeResize="0"/>
          <p:nvPr/>
        </p:nvPicPr>
        <p:blipFill>
          <a:blip r:embed="rId5">
            <a:alphaModFix/>
          </a:blip>
          <a:stretch>
            <a:fillRect/>
          </a:stretch>
        </p:blipFill>
        <p:spPr>
          <a:xfrm>
            <a:off x="5054125" y="2443650"/>
            <a:ext cx="4935576" cy="3045925"/>
          </a:xfrm>
          <a:prstGeom prst="rect">
            <a:avLst/>
          </a:prstGeom>
          <a:noFill/>
          <a:ln>
            <a:noFill/>
          </a:ln>
        </p:spPr>
      </p:pic>
      <p:sp>
        <p:nvSpPr>
          <p:cNvPr id="8" name="Date Placeholder 7">
            <a:extLst>
              <a:ext uri="{FF2B5EF4-FFF2-40B4-BE49-F238E27FC236}">
                <a16:creationId xmlns:a16="http://schemas.microsoft.com/office/drawing/2014/main" id="{74766709-FC63-41D9-B814-1738402AC158}"/>
              </a:ext>
            </a:extLst>
          </p:cNvPr>
          <p:cNvSpPr>
            <a:spLocks noGrp="1"/>
          </p:cNvSpPr>
          <p:nvPr>
            <p:ph type="dt" idx="10"/>
          </p:nvPr>
        </p:nvSpPr>
        <p:spPr/>
        <p:txBody>
          <a:bodyPr/>
          <a:lstStyle/>
          <a:p>
            <a:fld id="{8B68BBF5-BA6C-41C4-B298-DEE818EF7C7C}" type="datetime1">
              <a:rPr lang="en-US" smtClean="0"/>
              <a:t>2/2/2021</a:t>
            </a:fld>
            <a:endParaRPr lang="en-US"/>
          </a:p>
        </p:txBody>
      </p:sp>
      <p:sp>
        <p:nvSpPr>
          <p:cNvPr id="9" name="Footer Placeholder 8">
            <a:extLst>
              <a:ext uri="{FF2B5EF4-FFF2-40B4-BE49-F238E27FC236}">
                <a16:creationId xmlns:a16="http://schemas.microsoft.com/office/drawing/2014/main" id="{65296411-4BD4-4FFB-A3B9-8BB54D8B15BA}"/>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3ABE7F08-5232-4BBA-9240-D7EFD123C8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Introduction</a:t>
            </a:r>
            <a:endParaRPr sz="3200" dirty="0">
              <a:solidFill>
                <a:srgbClr val="999999"/>
              </a:solidFill>
            </a:endParaRPr>
          </a:p>
          <a:p>
            <a:pPr marL="0" marR="0" lvl="0" indent="0" algn="l" rtl="0">
              <a:lnSpc>
                <a:spcPct val="112000"/>
              </a:lnSpc>
              <a:spcBef>
                <a:spcPts val="0"/>
              </a:spcBef>
              <a:spcAft>
                <a:spcPts val="0"/>
              </a:spcAft>
              <a:buClr>
                <a:srgbClr val="333333"/>
              </a:buClr>
              <a:buSzPts val="3200"/>
              <a:buFont typeface="Arial"/>
              <a:buNone/>
            </a:pPr>
            <a:r>
              <a:rPr lang="en-US" sz="2900" b="1" i="0" u="none" dirty="0">
                <a:solidFill>
                  <a:srgbClr val="333333"/>
                </a:solidFill>
                <a:latin typeface="Arial"/>
                <a:ea typeface="Arial"/>
                <a:cs typeface="Arial"/>
                <a:sym typeface="Arial"/>
              </a:rPr>
              <a:t>Why studying intensive care?</a:t>
            </a:r>
            <a:endParaRPr sz="4100" dirty="0"/>
          </a:p>
        </p:txBody>
      </p:sp>
      <p:sp>
        <p:nvSpPr>
          <p:cNvPr id="57" name="Google Shape;57;p8"/>
          <p:cNvSpPr txBox="1">
            <a:spLocks noGrp="1"/>
          </p:cNvSpPr>
          <p:nvPr>
            <p:ph type="body" idx="4294967295"/>
          </p:nvPr>
        </p:nvSpPr>
        <p:spPr>
          <a:xfrm>
            <a:off x="720725" y="2160587"/>
            <a:ext cx="3882272" cy="4384800"/>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b="1" u="sng" dirty="0"/>
              <a:t>Limited</a:t>
            </a:r>
            <a:r>
              <a:rPr lang="en-US" sz="1600" b="1" i="0" u="sng" strike="noStrike" cap="none" dirty="0">
                <a:solidFill>
                  <a:srgbClr val="333333"/>
                </a:solidFill>
              </a:rPr>
              <a:t> ICU beds </a:t>
            </a:r>
            <a:r>
              <a:rPr lang="en-US" sz="1600" b="0" i="0" u="none" strike="noStrike" cap="none" dirty="0">
                <a:solidFill>
                  <a:srgbClr val="333333"/>
                </a:solidFill>
                <a:latin typeface="Arial"/>
                <a:ea typeface="Arial"/>
                <a:cs typeface="Arial"/>
                <a:sym typeface="Arial"/>
              </a:rPr>
              <a:t>to deal with covid-19 patients and </a:t>
            </a:r>
            <a:r>
              <a:rPr lang="en-US" sz="1600" dirty="0"/>
              <a:t>those</a:t>
            </a:r>
            <a:r>
              <a:rPr lang="en-US" sz="1600" b="0" i="0" u="none" strike="noStrike" cap="none" dirty="0">
                <a:solidFill>
                  <a:srgbClr val="333333"/>
                </a:solidFill>
                <a:latin typeface="Arial"/>
                <a:ea typeface="Arial"/>
                <a:cs typeface="Arial"/>
                <a:sym typeface="Arial"/>
              </a:rPr>
              <a:t> with other pathologies</a:t>
            </a:r>
            <a:endParaRPr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Increasing ICU capacity requires more equipment (in particular ventilators) and pharmaceuticals, which might be in </a:t>
            </a:r>
            <a:r>
              <a:rPr lang="en-US" sz="1600" b="1" i="0" u="sng" strike="noStrike" cap="none" dirty="0">
                <a:solidFill>
                  <a:srgbClr val="333333"/>
                </a:solidFill>
              </a:rPr>
              <a:t>short supply</a:t>
            </a:r>
            <a:endParaRPr b="1" u="sng"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Increasing ICU bed numbers without increasing staff could result in increased mortality. However, doctors and nurses are not easy to find.</a:t>
            </a:r>
            <a:endParaRPr dirty="0"/>
          </a:p>
        </p:txBody>
      </p:sp>
      <p:pic>
        <p:nvPicPr>
          <p:cNvPr id="58" name="Google Shape;58;p8"/>
          <p:cNvPicPr preferRelativeResize="0"/>
          <p:nvPr/>
        </p:nvPicPr>
        <p:blipFill rotWithShape="1">
          <a:blip r:embed="rId3">
            <a:alphaModFix/>
          </a:blip>
          <a:srcRect/>
          <a:stretch/>
        </p:blipFill>
        <p:spPr>
          <a:xfrm>
            <a:off x="4847011" y="2160587"/>
            <a:ext cx="4761751" cy="3820525"/>
          </a:xfrm>
          <a:prstGeom prst="rect">
            <a:avLst/>
          </a:prstGeom>
          <a:noFill/>
          <a:ln>
            <a:noFill/>
          </a:ln>
        </p:spPr>
      </p:pic>
      <p:sp>
        <p:nvSpPr>
          <p:cNvPr id="8" name="Date Placeholder 7">
            <a:extLst>
              <a:ext uri="{FF2B5EF4-FFF2-40B4-BE49-F238E27FC236}">
                <a16:creationId xmlns:a16="http://schemas.microsoft.com/office/drawing/2014/main" id="{0D81A200-C599-442D-9378-52E4EB004D6F}"/>
              </a:ext>
            </a:extLst>
          </p:cNvPr>
          <p:cNvSpPr>
            <a:spLocks noGrp="1"/>
          </p:cNvSpPr>
          <p:nvPr>
            <p:ph type="dt" idx="10"/>
          </p:nvPr>
        </p:nvSpPr>
        <p:spPr/>
        <p:txBody>
          <a:bodyPr/>
          <a:lstStyle/>
          <a:p>
            <a:fld id="{F1B55CF2-5344-49A1-A9FD-62AAE5A111CB}" type="datetime1">
              <a:rPr lang="en-US" smtClean="0"/>
              <a:t>2/2/2021</a:t>
            </a:fld>
            <a:endParaRPr lang="en-US"/>
          </a:p>
        </p:txBody>
      </p:sp>
      <p:sp>
        <p:nvSpPr>
          <p:cNvPr id="9" name="Footer Placeholder 8">
            <a:extLst>
              <a:ext uri="{FF2B5EF4-FFF2-40B4-BE49-F238E27FC236}">
                <a16:creationId xmlns:a16="http://schemas.microsoft.com/office/drawing/2014/main" id="{EB4A90A6-DCE5-4619-982D-4BC23D5A4E71}"/>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126D81B8-CDC6-4C3C-8652-56FD91C65A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3"/>
        <p:cNvGrpSpPr/>
        <p:nvPr/>
      </p:nvGrpSpPr>
      <p:grpSpPr>
        <a:xfrm>
          <a:off x="0" y="0"/>
          <a:ext cx="0" cy="0"/>
          <a:chOff x="0" y="0"/>
          <a:chExt cx="0" cy="0"/>
        </a:xfrm>
      </p:grpSpPr>
      <p:sp>
        <p:nvSpPr>
          <p:cNvPr id="284" name="Google Shape;284;p34"/>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Negative Binomial Model (NB) Plots</a:t>
            </a:r>
            <a:endParaRPr sz="3400" dirty="0"/>
          </a:p>
        </p:txBody>
      </p:sp>
      <p:sp>
        <p:nvSpPr>
          <p:cNvPr id="285" name="Google Shape;285;p34"/>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00" b="1">
              <a:solidFill>
                <a:srgbClr val="0000FF"/>
              </a:solidFill>
            </a:endParaRPr>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86" name="Google Shape;286;p34"/>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87" name="Google Shape;287;p34"/>
          <p:cNvPicPr preferRelativeResize="0"/>
          <p:nvPr/>
        </p:nvPicPr>
        <p:blipFill>
          <a:blip r:embed="rId4">
            <a:alphaModFix/>
          </a:blip>
          <a:stretch>
            <a:fillRect/>
          </a:stretch>
        </p:blipFill>
        <p:spPr>
          <a:xfrm>
            <a:off x="175900" y="2547139"/>
            <a:ext cx="4780725" cy="2950375"/>
          </a:xfrm>
          <a:prstGeom prst="rect">
            <a:avLst/>
          </a:prstGeom>
          <a:noFill/>
          <a:ln>
            <a:noFill/>
          </a:ln>
        </p:spPr>
      </p:pic>
      <p:pic>
        <p:nvPicPr>
          <p:cNvPr id="288" name="Google Shape;288;p34"/>
          <p:cNvPicPr preferRelativeResize="0"/>
          <p:nvPr/>
        </p:nvPicPr>
        <p:blipFill>
          <a:blip r:embed="rId5">
            <a:alphaModFix/>
          </a:blip>
          <a:stretch>
            <a:fillRect/>
          </a:stretch>
        </p:blipFill>
        <p:spPr>
          <a:xfrm>
            <a:off x="5088771" y="2463000"/>
            <a:ext cx="4780729" cy="2950375"/>
          </a:xfrm>
          <a:prstGeom prst="rect">
            <a:avLst/>
          </a:prstGeom>
          <a:noFill/>
          <a:ln>
            <a:noFill/>
          </a:ln>
        </p:spPr>
      </p:pic>
      <p:sp>
        <p:nvSpPr>
          <p:cNvPr id="8" name="Date Placeholder 7">
            <a:extLst>
              <a:ext uri="{FF2B5EF4-FFF2-40B4-BE49-F238E27FC236}">
                <a16:creationId xmlns:a16="http://schemas.microsoft.com/office/drawing/2014/main" id="{1E6FDD52-10CA-42AE-BD6F-7CCB7A4EAAB0}"/>
              </a:ext>
            </a:extLst>
          </p:cNvPr>
          <p:cNvSpPr>
            <a:spLocks noGrp="1"/>
          </p:cNvSpPr>
          <p:nvPr>
            <p:ph type="dt" idx="10"/>
          </p:nvPr>
        </p:nvSpPr>
        <p:spPr/>
        <p:txBody>
          <a:bodyPr/>
          <a:lstStyle/>
          <a:p>
            <a:fld id="{A8EC8682-677B-468B-B942-E36E061A7870}" type="datetime1">
              <a:rPr lang="en-US" smtClean="0"/>
              <a:t>2/2/2021</a:t>
            </a:fld>
            <a:endParaRPr lang="en-US"/>
          </a:p>
        </p:txBody>
      </p:sp>
      <p:sp>
        <p:nvSpPr>
          <p:cNvPr id="9" name="Footer Placeholder 8">
            <a:extLst>
              <a:ext uri="{FF2B5EF4-FFF2-40B4-BE49-F238E27FC236}">
                <a16:creationId xmlns:a16="http://schemas.microsoft.com/office/drawing/2014/main" id="{35D71BAC-E37E-431D-84FA-8765DFFA9B36}"/>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0814CD34-8F69-45AB-BB77-E29427DE04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2"/>
        <p:cNvGrpSpPr/>
        <p:nvPr/>
      </p:nvGrpSpPr>
      <p:grpSpPr>
        <a:xfrm>
          <a:off x="0" y="0"/>
          <a:ext cx="0" cy="0"/>
          <a:chOff x="0" y="0"/>
          <a:chExt cx="0" cy="0"/>
        </a:xfrm>
      </p:grpSpPr>
      <p:sp>
        <p:nvSpPr>
          <p:cNvPr id="293" name="Google Shape;293;p35"/>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Negative Binomial Model (NB) Plots</a:t>
            </a:r>
            <a:endParaRPr sz="3400" dirty="0"/>
          </a:p>
        </p:txBody>
      </p:sp>
      <p:sp>
        <p:nvSpPr>
          <p:cNvPr id="294" name="Google Shape;294;p35"/>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0" marR="0" lvl="0" indent="0" algn="l" rtl="0">
              <a:lnSpc>
                <a:spcPct val="113000"/>
              </a:lnSpc>
              <a:spcBef>
                <a:spcPts val="0"/>
              </a:spcBef>
              <a:spcAft>
                <a:spcPts val="0"/>
              </a:spcAft>
              <a:buNone/>
            </a:pPr>
            <a:endParaRPr sz="1800" b="1">
              <a:solidFill>
                <a:srgbClr val="0000FF"/>
              </a:solidFill>
            </a:endParaRPr>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295" name="Google Shape;295;p35"/>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296" name="Google Shape;296;p35"/>
          <p:cNvPicPr preferRelativeResize="0"/>
          <p:nvPr/>
        </p:nvPicPr>
        <p:blipFill>
          <a:blip r:embed="rId4">
            <a:alphaModFix/>
          </a:blip>
          <a:stretch>
            <a:fillRect/>
          </a:stretch>
        </p:blipFill>
        <p:spPr>
          <a:xfrm>
            <a:off x="5322743" y="2009675"/>
            <a:ext cx="4156601" cy="2296894"/>
          </a:xfrm>
          <a:prstGeom prst="rect">
            <a:avLst/>
          </a:prstGeom>
          <a:noFill/>
          <a:ln>
            <a:noFill/>
          </a:ln>
        </p:spPr>
      </p:pic>
      <p:pic>
        <p:nvPicPr>
          <p:cNvPr id="297" name="Google Shape;297;p35"/>
          <p:cNvPicPr preferRelativeResize="0"/>
          <p:nvPr/>
        </p:nvPicPr>
        <p:blipFill>
          <a:blip r:embed="rId5">
            <a:alphaModFix/>
          </a:blip>
          <a:stretch>
            <a:fillRect/>
          </a:stretch>
        </p:blipFill>
        <p:spPr>
          <a:xfrm>
            <a:off x="529844" y="2055658"/>
            <a:ext cx="4228038" cy="2239037"/>
          </a:xfrm>
          <a:prstGeom prst="rect">
            <a:avLst/>
          </a:prstGeom>
          <a:noFill/>
          <a:ln>
            <a:noFill/>
          </a:ln>
        </p:spPr>
      </p:pic>
      <p:pic>
        <p:nvPicPr>
          <p:cNvPr id="298" name="Google Shape;298;p35"/>
          <p:cNvPicPr preferRelativeResize="0"/>
          <p:nvPr/>
        </p:nvPicPr>
        <p:blipFill>
          <a:blip r:embed="rId6">
            <a:alphaModFix/>
          </a:blip>
          <a:stretch>
            <a:fillRect/>
          </a:stretch>
        </p:blipFill>
        <p:spPr>
          <a:xfrm>
            <a:off x="2669309" y="4424563"/>
            <a:ext cx="4228039" cy="2239037"/>
          </a:xfrm>
          <a:prstGeom prst="rect">
            <a:avLst/>
          </a:prstGeom>
          <a:noFill/>
          <a:ln>
            <a:noFill/>
          </a:ln>
        </p:spPr>
      </p:pic>
      <p:sp>
        <p:nvSpPr>
          <p:cNvPr id="8" name="Date Placeholder 7">
            <a:extLst>
              <a:ext uri="{FF2B5EF4-FFF2-40B4-BE49-F238E27FC236}">
                <a16:creationId xmlns:a16="http://schemas.microsoft.com/office/drawing/2014/main" id="{EB29A6C1-3807-433D-ACA9-5EFDB22B3396}"/>
              </a:ext>
            </a:extLst>
          </p:cNvPr>
          <p:cNvSpPr>
            <a:spLocks noGrp="1"/>
          </p:cNvSpPr>
          <p:nvPr>
            <p:ph type="dt" idx="10"/>
          </p:nvPr>
        </p:nvSpPr>
        <p:spPr/>
        <p:txBody>
          <a:bodyPr/>
          <a:lstStyle/>
          <a:p>
            <a:fld id="{58699579-92BB-42EE-A744-FE50E1F0B964}" type="datetime1">
              <a:rPr lang="en-US" smtClean="0"/>
              <a:t>2/2/2021</a:t>
            </a:fld>
            <a:endParaRPr lang="en-US"/>
          </a:p>
        </p:txBody>
      </p:sp>
      <p:sp>
        <p:nvSpPr>
          <p:cNvPr id="9" name="Footer Placeholder 8">
            <a:extLst>
              <a:ext uri="{FF2B5EF4-FFF2-40B4-BE49-F238E27FC236}">
                <a16:creationId xmlns:a16="http://schemas.microsoft.com/office/drawing/2014/main" id="{174A10E0-6DC7-42DF-801A-A130550E7917}"/>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813F65B6-E4A5-48E8-902E-3D32AEAC07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2"/>
        <p:cNvGrpSpPr/>
        <p:nvPr/>
      </p:nvGrpSpPr>
      <p:grpSpPr>
        <a:xfrm>
          <a:off x="0" y="0"/>
          <a:ext cx="0" cy="0"/>
          <a:chOff x="0" y="0"/>
          <a:chExt cx="0" cy="0"/>
        </a:xfrm>
      </p:grpSpPr>
      <p:sp>
        <p:nvSpPr>
          <p:cNvPr id="303" name="Google Shape;303;p36"/>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GAM Model</a:t>
            </a:r>
            <a:endParaRPr sz="3400" dirty="0"/>
          </a:p>
        </p:txBody>
      </p:sp>
      <p:sp>
        <p:nvSpPr>
          <p:cNvPr id="304" name="Google Shape;304;p36"/>
          <p:cNvSpPr txBox="1">
            <a:spLocks noGrp="1"/>
          </p:cNvSpPr>
          <p:nvPr>
            <p:ph type="body" idx="4294967295"/>
          </p:nvPr>
        </p:nvSpPr>
        <p:spPr>
          <a:xfrm>
            <a:off x="482600" y="1604025"/>
            <a:ext cx="9207600" cy="5638200"/>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800" b="1" dirty="0"/>
          </a:p>
          <a:p>
            <a:pPr marL="0" marR="0" lvl="0" indent="0" algn="l" rtl="0">
              <a:lnSpc>
                <a:spcPct val="113000"/>
              </a:lnSpc>
              <a:spcBef>
                <a:spcPts val="0"/>
              </a:spcBef>
              <a:spcAft>
                <a:spcPts val="0"/>
              </a:spcAft>
              <a:buNone/>
            </a:pPr>
            <a:r>
              <a:rPr lang="en-US" sz="1800" b="1" dirty="0"/>
              <a:t>  </a:t>
            </a:r>
            <a:r>
              <a:rPr lang="en-US" sz="1500" b="1" i="1" dirty="0"/>
              <a:t> </a:t>
            </a:r>
            <a:r>
              <a:rPr lang="en-US" sz="1500" b="1" i="1" dirty="0" err="1"/>
              <a:t>model.gam</a:t>
            </a:r>
            <a:r>
              <a:rPr lang="en-US" sz="1500" b="1" i="1" dirty="0"/>
              <a:t> &lt;- gam(</a:t>
            </a:r>
            <a:r>
              <a:rPr lang="en-US" sz="1500" b="1" i="1" dirty="0" err="1"/>
              <a:t>Intensive_care</a:t>
            </a:r>
            <a:r>
              <a:rPr lang="en-US" sz="1500" b="1" i="1" dirty="0"/>
              <a:t> ~ </a:t>
            </a:r>
            <a:r>
              <a:rPr lang="en-US" sz="1500" b="1" i="1" dirty="0" err="1"/>
              <a:t>Date+s</a:t>
            </a:r>
            <a:r>
              <a:rPr lang="en-US" sz="1500" b="1" i="1" dirty="0"/>
              <a:t>(</a:t>
            </a:r>
            <a:r>
              <a:rPr lang="en-US" sz="1500" b="1" i="1" dirty="0" err="1"/>
              <a:t>Variation_cases</a:t>
            </a:r>
            <a:r>
              <a:rPr lang="en-US" sz="1500" b="1" i="1" dirty="0"/>
              <a:t>)+ </a:t>
            </a:r>
            <a:endParaRPr sz="1500" b="1" i="1" dirty="0"/>
          </a:p>
          <a:p>
            <a:pPr marL="0" marR="0" lvl="0" indent="0" algn="l" rtl="0">
              <a:lnSpc>
                <a:spcPct val="113000"/>
              </a:lnSpc>
              <a:spcBef>
                <a:spcPts val="0"/>
              </a:spcBef>
              <a:spcAft>
                <a:spcPts val="0"/>
              </a:spcAft>
              <a:buNone/>
            </a:pPr>
            <a:r>
              <a:rPr lang="en-US" sz="1500" b="1" i="1" dirty="0"/>
              <a:t>                  s(</a:t>
            </a:r>
            <a:r>
              <a:rPr lang="en-US" sz="1500" b="1" i="1" dirty="0" err="1"/>
              <a:t>Death_today</a:t>
            </a:r>
            <a:r>
              <a:rPr lang="en-US" sz="1500" b="1" i="1" dirty="0"/>
              <a:t>)+</a:t>
            </a:r>
            <a:r>
              <a:rPr lang="en-US" sz="1500" b="1" i="1" dirty="0" err="1"/>
              <a:t>Test_today</a:t>
            </a:r>
            <a:r>
              <a:rPr lang="en-US" sz="1500" b="1" i="1" dirty="0"/>
              <a:t>, family = </a:t>
            </a:r>
            <a:r>
              <a:rPr lang="en-US" sz="1500" b="1" i="1" dirty="0" err="1"/>
              <a:t>poisson</a:t>
            </a:r>
            <a:r>
              <a:rPr lang="en-US" sz="1500" b="1" i="1" dirty="0"/>
              <a:t>, data=</a:t>
            </a:r>
            <a:r>
              <a:rPr lang="en-US" sz="1500" b="1" i="1" dirty="0" err="1"/>
              <a:t>d.train</a:t>
            </a:r>
            <a:r>
              <a:rPr lang="en-US" sz="1500" b="1" i="1" dirty="0"/>
              <a:t>)</a:t>
            </a:r>
            <a:endParaRPr sz="1500" b="1" i="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457200" lvl="0" indent="-287020" algn="l" rtl="0">
              <a:spcBef>
                <a:spcPts val="0"/>
              </a:spcBef>
              <a:spcAft>
                <a:spcPts val="0"/>
              </a:spcAft>
              <a:buClr>
                <a:srgbClr val="EF2929"/>
              </a:buClr>
              <a:buSzPts val="920"/>
              <a:buFont typeface="Noto Sans Symbols"/>
              <a:buChar char="●"/>
            </a:pPr>
            <a:r>
              <a:rPr lang="en-US" sz="1600" dirty="0"/>
              <a:t>estimated degree of freedom (</a:t>
            </a:r>
            <a:r>
              <a:rPr lang="en-US" sz="1600" dirty="0" err="1"/>
              <a:t>edf</a:t>
            </a:r>
            <a:r>
              <a:rPr lang="en-US" sz="1600" dirty="0"/>
              <a:t>) is larger than 1 for both nonlinear parts. So it is true to consider smooth function for them</a:t>
            </a:r>
            <a:endParaRPr sz="1600" dirty="0"/>
          </a:p>
          <a:p>
            <a:pPr marL="457200" marR="0" lvl="0" indent="-287020" algn="l" rtl="0">
              <a:lnSpc>
                <a:spcPct val="113000"/>
              </a:lnSpc>
              <a:spcBef>
                <a:spcPts val="0"/>
              </a:spcBef>
              <a:spcAft>
                <a:spcPts val="0"/>
              </a:spcAft>
              <a:buClr>
                <a:srgbClr val="EF2929"/>
              </a:buClr>
              <a:buSzPts val="920"/>
              <a:buFont typeface="Noto Sans Symbols"/>
              <a:buChar char="●"/>
            </a:pPr>
            <a:r>
              <a:rPr lang="en-US" sz="1600" dirty="0"/>
              <a:t>Adjusted R-square is 97% which is good. Also, the deviance in response variable explained by the model is 98%.</a:t>
            </a: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05" name="Google Shape;305;p36"/>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306" name="Google Shape;306;p36"/>
          <p:cNvPicPr preferRelativeResize="0"/>
          <p:nvPr/>
        </p:nvPicPr>
        <p:blipFill>
          <a:blip r:embed="rId4">
            <a:alphaModFix/>
          </a:blip>
          <a:stretch>
            <a:fillRect/>
          </a:stretch>
        </p:blipFill>
        <p:spPr>
          <a:xfrm>
            <a:off x="720725" y="2603100"/>
            <a:ext cx="5025448" cy="2530009"/>
          </a:xfrm>
          <a:prstGeom prst="rect">
            <a:avLst/>
          </a:prstGeom>
          <a:noFill/>
          <a:ln>
            <a:noFill/>
          </a:ln>
        </p:spPr>
      </p:pic>
      <p:graphicFrame>
        <p:nvGraphicFramePr>
          <p:cNvPr id="307" name="Google Shape;307;p36"/>
          <p:cNvGraphicFramePr/>
          <p:nvPr>
            <p:extLst>
              <p:ext uri="{D42A27DB-BD31-4B8C-83A1-F6EECF244321}">
                <p14:modId xmlns:p14="http://schemas.microsoft.com/office/powerpoint/2010/main" val="1947110284"/>
              </p:ext>
            </p:extLst>
          </p:nvPr>
        </p:nvGraphicFramePr>
        <p:xfrm>
          <a:off x="7227887" y="2352362"/>
          <a:ext cx="2305050" cy="1833875"/>
        </p:xfrm>
        <a:graphic>
          <a:graphicData uri="http://schemas.openxmlformats.org/drawingml/2006/table">
            <a:tbl>
              <a:tblPr>
                <a:noFill/>
                <a:tableStyleId>{C1684206-6398-4CA1-8865-4CDE3E835B52}</a:tableStyleId>
              </a:tblPr>
              <a:tblGrid>
                <a:gridCol w="2305050">
                  <a:extLst>
                    <a:ext uri="{9D8B030D-6E8A-4147-A177-3AD203B41FA5}">
                      <a16:colId xmlns:a16="http://schemas.microsoft.com/office/drawing/2014/main" val="20000"/>
                    </a:ext>
                  </a:extLst>
                </a:gridCol>
              </a:tblGrid>
              <a:tr h="3667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Predictors</a:t>
                      </a:r>
                      <a:endParaRPr/>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dirty="0" err="1">
                          <a:solidFill>
                            <a:srgbClr val="000000"/>
                          </a:solidFill>
                          <a:latin typeface="Arial"/>
                          <a:ea typeface="Arial"/>
                          <a:cs typeface="Arial"/>
                          <a:sym typeface="Arial"/>
                        </a:rPr>
                        <a:t>Test_today</a:t>
                      </a:r>
                      <a:endParaRPr dirty="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E43BD7D9-B120-4400-B53C-DAE3B2D0F553}"/>
              </a:ext>
            </a:extLst>
          </p:cNvPr>
          <p:cNvSpPr>
            <a:spLocks noGrp="1"/>
          </p:cNvSpPr>
          <p:nvPr>
            <p:ph type="dt" idx="10"/>
          </p:nvPr>
        </p:nvSpPr>
        <p:spPr/>
        <p:txBody>
          <a:bodyPr/>
          <a:lstStyle/>
          <a:p>
            <a:fld id="{663F1977-685C-495C-A4BD-FCCAB5BD3299}" type="datetime1">
              <a:rPr lang="en-US" smtClean="0"/>
              <a:t>2/2/2021</a:t>
            </a:fld>
            <a:endParaRPr lang="en-US"/>
          </a:p>
        </p:txBody>
      </p:sp>
      <p:sp>
        <p:nvSpPr>
          <p:cNvPr id="9" name="Footer Placeholder 8">
            <a:extLst>
              <a:ext uri="{FF2B5EF4-FFF2-40B4-BE49-F238E27FC236}">
                <a16:creationId xmlns:a16="http://schemas.microsoft.com/office/drawing/2014/main" id="{FB736E61-D4CD-4B13-B8DF-27A3F98694B5}"/>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9B3F6CB3-CD30-456F-B9BF-71673437F2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1"/>
        <p:cNvGrpSpPr/>
        <p:nvPr/>
      </p:nvGrpSpPr>
      <p:grpSpPr>
        <a:xfrm>
          <a:off x="0" y="0"/>
          <a:ext cx="0" cy="0"/>
          <a:chOff x="0" y="0"/>
          <a:chExt cx="0" cy="0"/>
        </a:xfrm>
      </p:grpSpPr>
      <p:sp>
        <p:nvSpPr>
          <p:cNvPr id="312" name="Google Shape;312;p37"/>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GAM Model Plots</a:t>
            </a:r>
            <a:endParaRPr sz="3400" dirty="0"/>
          </a:p>
        </p:txBody>
      </p:sp>
      <p:sp>
        <p:nvSpPr>
          <p:cNvPr id="313" name="Google Shape;313;p37"/>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34290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8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314" name="Google Shape;314;p37"/>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315" name="Google Shape;315;p37"/>
          <p:cNvPicPr preferRelativeResize="0"/>
          <p:nvPr/>
        </p:nvPicPr>
        <p:blipFill>
          <a:blip r:embed="rId4">
            <a:alphaModFix/>
          </a:blip>
          <a:stretch>
            <a:fillRect/>
          </a:stretch>
        </p:blipFill>
        <p:spPr>
          <a:xfrm>
            <a:off x="1387437" y="1931934"/>
            <a:ext cx="7305750" cy="4508691"/>
          </a:xfrm>
          <a:prstGeom prst="rect">
            <a:avLst/>
          </a:prstGeom>
          <a:noFill/>
          <a:ln>
            <a:noFill/>
          </a:ln>
        </p:spPr>
      </p:pic>
      <p:sp>
        <p:nvSpPr>
          <p:cNvPr id="8" name="Date Placeholder 7">
            <a:extLst>
              <a:ext uri="{FF2B5EF4-FFF2-40B4-BE49-F238E27FC236}">
                <a16:creationId xmlns:a16="http://schemas.microsoft.com/office/drawing/2014/main" id="{C1BD9E76-6E9C-4760-8828-A68137EE35B5}"/>
              </a:ext>
            </a:extLst>
          </p:cNvPr>
          <p:cNvSpPr>
            <a:spLocks noGrp="1"/>
          </p:cNvSpPr>
          <p:nvPr>
            <p:ph type="dt" idx="10"/>
          </p:nvPr>
        </p:nvSpPr>
        <p:spPr/>
        <p:txBody>
          <a:bodyPr/>
          <a:lstStyle/>
          <a:p>
            <a:fld id="{FE06C5E3-BBFB-4235-B3BE-BF329349D159}" type="datetime1">
              <a:rPr lang="en-US" smtClean="0"/>
              <a:t>2/2/2021</a:t>
            </a:fld>
            <a:endParaRPr lang="en-US"/>
          </a:p>
        </p:txBody>
      </p:sp>
      <p:sp>
        <p:nvSpPr>
          <p:cNvPr id="9" name="Footer Placeholder 8">
            <a:extLst>
              <a:ext uri="{FF2B5EF4-FFF2-40B4-BE49-F238E27FC236}">
                <a16:creationId xmlns:a16="http://schemas.microsoft.com/office/drawing/2014/main" id="{B1FDE1DC-A6E6-48BC-A818-0FDDB5ABE068}"/>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FC3C4A0C-2900-4978-A68A-DAC613EBAE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9"/>
        <p:cNvGrpSpPr/>
        <p:nvPr/>
      </p:nvGrpSpPr>
      <p:grpSpPr>
        <a:xfrm>
          <a:off x="0" y="0"/>
          <a:ext cx="0" cy="0"/>
          <a:chOff x="0" y="0"/>
          <a:chExt cx="0" cy="0"/>
        </a:xfrm>
      </p:grpSpPr>
      <p:sp>
        <p:nvSpPr>
          <p:cNvPr id="320" name="Google Shape;320;p38"/>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GAM Model Plots</a:t>
            </a:r>
            <a:endParaRPr sz="3400" dirty="0"/>
          </a:p>
        </p:txBody>
      </p:sp>
      <p:sp>
        <p:nvSpPr>
          <p:cNvPr id="321" name="Google Shape;321;p38"/>
          <p:cNvSpPr txBox="1">
            <a:spLocks noGrp="1"/>
          </p:cNvSpPr>
          <p:nvPr>
            <p:ph type="body" idx="4294967295"/>
          </p:nvPr>
        </p:nvSpPr>
        <p:spPr>
          <a:xfrm>
            <a:off x="467102" y="1604025"/>
            <a:ext cx="9207600" cy="4836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00" b="1" dirty="0"/>
          </a:p>
          <a:p>
            <a:pPr marL="285750" lvl="0" indent="-285750" algn="l" rtl="0">
              <a:spcBef>
                <a:spcPts val="0"/>
              </a:spcBef>
              <a:spcAft>
                <a:spcPts val="0"/>
              </a:spcAft>
              <a:buClr>
                <a:srgbClr val="FF0000"/>
              </a:buClr>
              <a:buFont typeface="Arial" panose="020B0604020202020204" pitchFamily="34" charset="0"/>
              <a:buChar char="•"/>
            </a:pPr>
            <a:r>
              <a:rPr lang="en-US" sz="1600" dirty="0"/>
              <a:t>Overfitting ?!</a:t>
            </a:r>
            <a:endParaRPr sz="1600"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22" name="Google Shape;322;p38"/>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323" name="Google Shape;323;p38"/>
          <p:cNvPicPr preferRelativeResize="0"/>
          <p:nvPr/>
        </p:nvPicPr>
        <p:blipFill rotWithShape="1">
          <a:blip r:embed="rId4">
            <a:alphaModFix/>
          </a:blip>
          <a:srcRect t="6084" r="3074" b="4244"/>
          <a:stretch/>
        </p:blipFill>
        <p:spPr>
          <a:xfrm>
            <a:off x="1223168" y="2207030"/>
            <a:ext cx="7394897" cy="4298136"/>
          </a:xfrm>
          <a:prstGeom prst="rect">
            <a:avLst/>
          </a:prstGeom>
          <a:noFill/>
          <a:ln>
            <a:noFill/>
          </a:ln>
        </p:spPr>
      </p:pic>
      <p:sp>
        <p:nvSpPr>
          <p:cNvPr id="8" name="Date Placeholder 7">
            <a:extLst>
              <a:ext uri="{FF2B5EF4-FFF2-40B4-BE49-F238E27FC236}">
                <a16:creationId xmlns:a16="http://schemas.microsoft.com/office/drawing/2014/main" id="{8FF6DB86-FE36-4594-8F46-922A6D470C5D}"/>
              </a:ext>
            </a:extLst>
          </p:cNvPr>
          <p:cNvSpPr>
            <a:spLocks noGrp="1"/>
          </p:cNvSpPr>
          <p:nvPr>
            <p:ph type="dt" idx="10"/>
          </p:nvPr>
        </p:nvSpPr>
        <p:spPr/>
        <p:txBody>
          <a:bodyPr/>
          <a:lstStyle/>
          <a:p>
            <a:fld id="{6E2B2A46-76DF-4C91-B4FA-6BC03BFB2604}" type="datetime1">
              <a:rPr lang="en-US" smtClean="0"/>
              <a:t>2/2/2021</a:t>
            </a:fld>
            <a:endParaRPr lang="en-US"/>
          </a:p>
        </p:txBody>
      </p:sp>
      <p:sp>
        <p:nvSpPr>
          <p:cNvPr id="9" name="Footer Placeholder 8">
            <a:extLst>
              <a:ext uri="{FF2B5EF4-FFF2-40B4-BE49-F238E27FC236}">
                <a16:creationId xmlns:a16="http://schemas.microsoft.com/office/drawing/2014/main" id="{68BB660D-EEC7-496E-8628-6DE0B614A478}"/>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A8B69AC7-4138-4FEC-9A0E-A819D8D7A9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39"/>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000"/>
          </a:p>
          <a:p>
            <a:pPr marL="0" lvl="0" indent="0" algn="l" rtl="0">
              <a:lnSpc>
                <a:spcPct val="112000"/>
              </a:lnSpc>
              <a:spcBef>
                <a:spcPts val="0"/>
              </a:spcBef>
              <a:spcAft>
                <a:spcPts val="0"/>
              </a:spcAft>
              <a:buClr>
                <a:srgbClr val="333333"/>
              </a:buClr>
              <a:buSzPts val="3200"/>
              <a:buFont typeface="Arial"/>
              <a:buNone/>
            </a:pPr>
            <a:r>
              <a:rPr lang="en-US" sz="2900"/>
              <a:t>Random Forest model (RF)</a:t>
            </a:r>
            <a:endParaRPr sz="3400"/>
          </a:p>
        </p:txBody>
      </p:sp>
      <p:sp>
        <p:nvSpPr>
          <p:cNvPr id="329" name="Google Shape;329;p39"/>
          <p:cNvSpPr txBox="1">
            <a:spLocks noGrp="1"/>
          </p:cNvSpPr>
          <p:nvPr>
            <p:ph type="body" idx="4294967295"/>
          </p:nvPr>
        </p:nvSpPr>
        <p:spPr>
          <a:xfrm>
            <a:off x="482600" y="1604025"/>
            <a:ext cx="9207600" cy="520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00" b="1" dirty="0"/>
          </a:p>
          <a:p>
            <a:pPr marL="431800" marR="0" lvl="0" indent="-336550" algn="l" rtl="0">
              <a:lnSpc>
                <a:spcPct val="113000"/>
              </a:lnSpc>
              <a:spcBef>
                <a:spcPts val="0"/>
              </a:spcBef>
              <a:spcAft>
                <a:spcPts val="0"/>
              </a:spcAft>
              <a:buClr>
                <a:srgbClr val="EF2929"/>
              </a:buClr>
              <a:buSzPts val="920"/>
              <a:buFont typeface="Noto Sans Symbols"/>
              <a:buChar char="●"/>
            </a:pPr>
            <a:r>
              <a:rPr lang="en-US" sz="1600" dirty="0"/>
              <a:t>Random Forest is one of the ensemble techniques that use a bag of trees instead of just one single tree to build a model. Hence, the outputs are more reliable.</a:t>
            </a:r>
            <a:endParaRPr sz="1400"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457200" lvl="0" indent="-287020" algn="l" rtl="0">
              <a:spcBef>
                <a:spcPts val="0"/>
              </a:spcBef>
              <a:spcAft>
                <a:spcPts val="0"/>
              </a:spcAft>
              <a:buClr>
                <a:srgbClr val="EF2929"/>
              </a:buClr>
              <a:buSzPts val="920"/>
              <a:buFont typeface="Noto Sans Symbols"/>
              <a:buChar char="●"/>
            </a:pPr>
            <a:r>
              <a:rPr lang="en-US" sz="1600" dirty="0"/>
              <a:t>The number of trees is by default 500.</a:t>
            </a:r>
            <a:endParaRPr sz="1600" dirty="0"/>
          </a:p>
          <a:p>
            <a:pPr marL="457200" lvl="0" indent="-287020" algn="l" rtl="0">
              <a:spcBef>
                <a:spcPts val="0"/>
              </a:spcBef>
              <a:spcAft>
                <a:spcPts val="0"/>
              </a:spcAft>
              <a:buClr>
                <a:srgbClr val="EF2929"/>
              </a:buClr>
              <a:buSzPts val="920"/>
              <a:buFont typeface="Noto Sans Symbols"/>
              <a:buChar char="●"/>
            </a:pPr>
            <a:r>
              <a:rPr lang="en-US" sz="1600" dirty="0"/>
              <a:t>The variation of response variable explained by the model is 98%.</a:t>
            </a:r>
            <a:endParaRPr sz="1600" dirty="0"/>
          </a:p>
          <a:p>
            <a:pPr marL="457200" lvl="0" indent="-287020" algn="l" rtl="0">
              <a:spcBef>
                <a:spcPts val="0"/>
              </a:spcBef>
              <a:spcAft>
                <a:spcPts val="0"/>
              </a:spcAft>
              <a:buClr>
                <a:srgbClr val="EF2929"/>
              </a:buClr>
              <a:buSzPts val="920"/>
              <a:buFont typeface="Noto Sans Symbols"/>
              <a:buChar char="●"/>
            </a:pPr>
            <a:r>
              <a:rPr lang="en-US" sz="1600" dirty="0"/>
              <a:t>The most important variable (ignoring the variable date) is </a:t>
            </a:r>
            <a:r>
              <a:rPr lang="en-US" sz="1600" i="1" dirty="0" err="1"/>
              <a:t>Variation_cases</a:t>
            </a:r>
            <a:r>
              <a:rPr lang="en-US" sz="1600" i="1" dirty="0"/>
              <a:t> </a:t>
            </a:r>
            <a:r>
              <a:rPr lang="en-US" sz="1600" dirty="0"/>
              <a:t>with the largest amount increasing in node purity.</a:t>
            </a: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30" name="Google Shape;330;p39"/>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331" name="Google Shape;331;p39"/>
          <p:cNvPicPr preferRelativeResize="0"/>
          <p:nvPr/>
        </p:nvPicPr>
        <p:blipFill>
          <a:blip r:embed="rId4">
            <a:alphaModFix/>
          </a:blip>
          <a:stretch>
            <a:fillRect/>
          </a:stretch>
        </p:blipFill>
        <p:spPr>
          <a:xfrm>
            <a:off x="720725" y="2813050"/>
            <a:ext cx="4701525" cy="2114550"/>
          </a:xfrm>
          <a:prstGeom prst="rect">
            <a:avLst/>
          </a:prstGeom>
          <a:noFill/>
          <a:ln>
            <a:noFill/>
          </a:ln>
        </p:spPr>
      </p:pic>
      <p:graphicFrame>
        <p:nvGraphicFramePr>
          <p:cNvPr id="332" name="Google Shape;332;p39"/>
          <p:cNvGraphicFramePr/>
          <p:nvPr>
            <p:extLst>
              <p:ext uri="{D42A27DB-BD31-4B8C-83A1-F6EECF244321}">
                <p14:modId xmlns:p14="http://schemas.microsoft.com/office/powerpoint/2010/main" val="2467247246"/>
              </p:ext>
            </p:extLst>
          </p:nvPr>
        </p:nvGraphicFramePr>
        <p:xfrm>
          <a:off x="7054850" y="2953387"/>
          <a:ext cx="2305050" cy="1833875"/>
        </p:xfrm>
        <a:graphic>
          <a:graphicData uri="http://schemas.openxmlformats.org/drawingml/2006/table">
            <a:tbl>
              <a:tblPr>
                <a:noFill/>
                <a:tableStyleId>{C1684206-6398-4CA1-8865-4CDE3E835B52}</a:tableStyleId>
              </a:tblPr>
              <a:tblGrid>
                <a:gridCol w="2305050">
                  <a:extLst>
                    <a:ext uri="{9D8B030D-6E8A-4147-A177-3AD203B41FA5}">
                      <a16:colId xmlns:a16="http://schemas.microsoft.com/office/drawing/2014/main" val="20000"/>
                    </a:ext>
                  </a:extLst>
                </a:gridCol>
              </a:tblGrid>
              <a:tr h="3667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Predictors</a:t>
                      </a:r>
                      <a:endParaRPr dirty="0"/>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dirty="0" err="1">
                          <a:solidFill>
                            <a:srgbClr val="000000"/>
                          </a:solidFill>
                          <a:latin typeface="Arial"/>
                          <a:ea typeface="Arial"/>
                          <a:cs typeface="Arial"/>
                          <a:sym typeface="Arial"/>
                        </a:rPr>
                        <a:t>Test_today</a:t>
                      </a:r>
                      <a:endParaRPr dirty="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40209180-D15B-4C20-AB7A-A65835E33EB4}"/>
              </a:ext>
            </a:extLst>
          </p:cNvPr>
          <p:cNvSpPr>
            <a:spLocks noGrp="1"/>
          </p:cNvSpPr>
          <p:nvPr>
            <p:ph type="dt" idx="10"/>
          </p:nvPr>
        </p:nvSpPr>
        <p:spPr/>
        <p:txBody>
          <a:bodyPr/>
          <a:lstStyle/>
          <a:p>
            <a:fld id="{5A4D3A36-F54F-4657-913B-74580E112FF1}" type="datetime1">
              <a:rPr lang="en-US" smtClean="0"/>
              <a:t>2/2/2021</a:t>
            </a:fld>
            <a:endParaRPr lang="en-US"/>
          </a:p>
        </p:txBody>
      </p:sp>
      <p:sp>
        <p:nvSpPr>
          <p:cNvPr id="9" name="Footer Placeholder 8">
            <a:extLst>
              <a:ext uri="{FF2B5EF4-FFF2-40B4-BE49-F238E27FC236}">
                <a16:creationId xmlns:a16="http://schemas.microsoft.com/office/drawing/2014/main" id="{5FBAF436-3607-4D37-8AF1-641DA36AA198}"/>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CCD6C7CD-F6FE-4E74-AD4A-C1C5A194BB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6"/>
        <p:cNvGrpSpPr/>
        <p:nvPr/>
      </p:nvGrpSpPr>
      <p:grpSpPr>
        <a:xfrm>
          <a:off x="0" y="0"/>
          <a:ext cx="0" cy="0"/>
          <a:chOff x="0" y="0"/>
          <a:chExt cx="0" cy="0"/>
        </a:xfrm>
      </p:grpSpPr>
      <p:sp>
        <p:nvSpPr>
          <p:cNvPr id="337" name="Google Shape;337;p40"/>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200"/>
          </a:p>
          <a:p>
            <a:pPr marL="0" marR="0" lvl="0" indent="0" algn="l" rtl="0">
              <a:lnSpc>
                <a:spcPct val="112000"/>
              </a:lnSpc>
              <a:spcBef>
                <a:spcPts val="0"/>
              </a:spcBef>
              <a:spcAft>
                <a:spcPts val="0"/>
              </a:spcAft>
              <a:buClr>
                <a:srgbClr val="333333"/>
              </a:buClr>
              <a:buSzPts val="3200"/>
              <a:buFont typeface="Arial"/>
              <a:buNone/>
            </a:pPr>
            <a:r>
              <a:rPr lang="en-US" sz="2900"/>
              <a:t>Models comparison</a:t>
            </a:r>
            <a:endParaRPr sz="4100"/>
          </a:p>
        </p:txBody>
      </p:sp>
      <p:sp>
        <p:nvSpPr>
          <p:cNvPr id="338" name="Google Shape;338;p40"/>
          <p:cNvSpPr txBox="1">
            <a:spLocks noGrp="1"/>
          </p:cNvSpPr>
          <p:nvPr>
            <p:ph type="body" idx="4294967295"/>
          </p:nvPr>
        </p:nvSpPr>
        <p:spPr>
          <a:xfrm>
            <a:off x="366612" y="1895911"/>
            <a:ext cx="9207600" cy="4580652"/>
          </a:xfrm>
          <a:prstGeom prst="rect">
            <a:avLst/>
          </a:prstGeom>
          <a:noFill/>
          <a:ln>
            <a:noFill/>
          </a:ln>
        </p:spPr>
        <p:txBody>
          <a:bodyPr spcFirstLastPara="1" wrap="square" lIns="0" tIns="0" rIns="0" bIns="0" anchor="t" anchorCtr="0">
            <a:noAutofit/>
          </a:bodyPr>
          <a:lstStyle/>
          <a:p>
            <a:pPr marL="457200" lvl="0" indent="-287020" algn="l" rtl="0">
              <a:spcBef>
                <a:spcPts val="0"/>
              </a:spcBef>
              <a:spcAft>
                <a:spcPts val="0"/>
              </a:spcAft>
              <a:buClr>
                <a:srgbClr val="EF2929"/>
              </a:buClr>
              <a:buSzPts val="920"/>
              <a:buFont typeface="Noto Sans Symbols"/>
              <a:buChar char="●"/>
            </a:pPr>
            <a:endParaRPr lang="en-US" sz="1600" dirty="0"/>
          </a:p>
          <a:p>
            <a:pPr marL="457200" lvl="0" indent="-287020" algn="l" rtl="0">
              <a:spcBef>
                <a:spcPts val="0"/>
              </a:spcBef>
              <a:spcAft>
                <a:spcPts val="0"/>
              </a:spcAft>
              <a:buClr>
                <a:srgbClr val="EF2929"/>
              </a:buClr>
              <a:buSzPts val="920"/>
              <a:buFont typeface="Noto Sans Symbols"/>
              <a:buChar char="●"/>
            </a:pPr>
            <a:r>
              <a:rPr lang="en-US" sz="1600" dirty="0"/>
              <a:t>NB seems to be the best model as it has lower AIC and also BIC.</a:t>
            </a:r>
            <a:endParaRPr sz="1600" dirty="0"/>
          </a:p>
          <a:p>
            <a:pPr marL="457200" lvl="0" indent="-287020" algn="l" rtl="0">
              <a:spcBef>
                <a:spcPts val="0"/>
              </a:spcBef>
              <a:spcAft>
                <a:spcPts val="0"/>
              </a:spcAft>
              <a:buClr>
                <a:srgbClr val="EF2929"/>
              </a:buClr>
              <a:buSzPts val="920"/>
              <a:buFont typeface="Noto Sans Symbols"/>
              <a:buChar char="●"/>
            </a:pPr>
            <a:r>
              <a:rPr lang="en-US" sz="1600" dirty="0"/>
              <a:t>AIC and BIC are not available for Quasi-Poisson because it doesn't use the distribution function of the data and therefore no log-likelihood function.</a:t>
            </a:r>
            <a:endParaRPr sz="1600" b="1" dirty="0"/>
          </a:p>
          <a:p>
            <a:pPr marL="0" lvl="0" indent="0" algn="l" rtl="0">
              <a:spcBef>
                <a:spcPts val="0"/>
              </a:spcBef>
              <a:spcAft>
                <a:spcPts val="0"/>
              </a:spcAft>
              <a:buNone/>
            </a:pPr>
            <a:endParaRPr sz="15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39" name="Google Shape;339;p40"/>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340" name="Google Shape;340;p40"/>
          <p:cNvGraphicFramePr/>
          <p:nvPr>
            <p:extLst>
              <p:ext uri="{D42A27DB-BD31-4B8C-83A1-F6EECF244321}">
                <p14:modId xmlns:p14="http://schemas.microsoft.com/office/powerpoint/2010/main" val="637684608"/>
              </p:ext>
            </p:extLst>
          </p:nvPr>
        </p:nvGraphicFramePr>
        <p:xfrm>
          <a:off x="1060475" y="3563000"/>
          <a:ext cx="8175600" cy="1981050"/>
        </p:xfrm>
        <a:graphic>
          <a:graphicData uri="http://schemas.openxmlformats.org/drawingml/2006/table">
            <a:tbl>
              <a:tblPr>
                <a:noFill/>
                <a:tableStyleId>{7A9C8337-1FF5-414D-ACCF-3FABA9F999CD}</a:tableStyleId>
              </a:tblPr>
              <a:tblGrid>
                <a:gridCol w="2043900">
                  <a:extLst>
                    <a:ext uri="{9D8B030D-6E8A-4147-A177-3AD203B41FA5}">
                      <a16:colId xmlns:a16="http://schemas.microsoft.com/office/drawing/2014/main" val="20000"/>
                    </a:ext>
                  </a:extLst>
                </a:gridCol>
                <a:gridCol w="2043900">
                  <a:extLst>
                    <a:ext uri="{9D8B030D-6E8A-4147-A177-3AD203B41FA5}">
                      <a16:colId xmlns:a16="http://schemas.microsoft.com/office/drawing/2014/main" val="20001"/>
                    </a:ext>
                  </a:extLst>
                </a:gridCol>
                <a:gridCol w="2043900">
                  <a:extLst>
                    <a:ext uri="{9D8B030D-6E8A-4147-A177-3AD203B41FA5}">
                      <a16:colId xmlns:a16="http://schemas.microsoft.com/office/drawing/2014/main" val="20002"/>
                    </a:ext>
                  </a:extLst>
                </a:gridCol>
                <a:gridCol w="2043900">
                  <a:extLst>
                    <a:ext uri="{9D8B030D-6E8A-4147-A177-3AD203B41FA5}">
                      <a16:colId xmlns:a16="http://schemas.microsoft.com/office/drawing/2014/main" val="20003"/>
                    </a:ext>
                  </a:extLst>
                </a:gridCol>
              </a:tblGrid>
              <a:tr h="381000">
                <a:tc>
                  <a:txBody>
                    <a:bodyPr/>
                    <a:lstStyle/>
                    <a:p>
                      <a:pPr marL="0" marR="0" lvl="0" indent="0" algn="ctr" rtl="0">
                        <a:lnSpc>
                          <a:spcPct val="100000"/>
                        </a:lnSpc>
                        <a:spcBef>
                          <a:spcPts val="0"/>
                        </a:spcBef>
                        <a:spcAft>
                          <a:spcPts val="0"/>
                        </a:spcAft>
                        <a:buNone/>
                      </a:pPr>
                      <a:r>
                        <a:rPr lang="en-US" b="1" dirty="0"/>
                        <a:t>Model</a:t>
                      </a:r>
                      <a:endParaRPr b="1" dirty="0"/>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df</a:t>
                      </a:r>
                      <a:endParaRPr b="1"/>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AIC</a:t>
                      </a:r>
                      <a:endParaRPr b="1"/>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BIC</a:t>
                      </a:r>
                      <a:endParaRPr b="1"/>
                    </a:p>
                  </a:txBody>
                  <a:tcPr marL="91425" marR="91425" marT="91425" marB="91425">
                    <a:solidFill>
                      <a:srgbClr val="F4CCC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dirty="0"/>
                        <a:t>Poisson</a:t>
                      </a:r>
                      <a:endParaRPr dirty="0"/>
                    </a:p>
                  </a:txBody>
                  <a:tcPr marL="91425" marR="91425" marT="91425" marB="91425"/>
                </a:tc>
                <a:tc>
                  <a:txBody>
                    <a:bodyPr/>
                    <a:lstStyle/>
                    <a:p>
                      <a:pPr marL="0" lvl="0" indent="0" algn="ctr" rtl="0">
                        <a:spcBef>
                          <a:spcPts val="0"/>
                        </a:spcBef>
                        <a:spcAft>
                          <a:spcPts val="0"/>
                        </a:spcAft>
                        <a:buNone/>
                      </a:pPr>
                      <a:r>
                        <a:rPr lang="en-US"/>
                        <a:t>8</a:t>
                      </a:r>
                      <a:endParaRPr/>
                    </a:p>
                  </a:txBody>
                  <a:tcPr marL="91425" marR="91425" marT="91425" marB="91425"/>
                </a:tc>
                <a:tc>
                  <a:txBody>
                    <a:bodyPr/>
                    <a:lstStyle/>
                    <a:p>
                      <a:pPr marL="0" lvl="0" indent="0" algn="ctr" rtl="0">
                        <a:spcBef>
                          <a:spcPts val="0"/>
                        </a:spcBef>
                        <a:spcAft>
                          <a:spcPts val="0"/>
                        </a:spcAft>
                        <a:buNone/>
                      </a:pPr>
                      <a:r>
                        <a:rPr lang="en-US"/>
                        <a:t>1469.58</a:t>
                      </a:r>
                      <a:endParaRPr/>
                    </a:p>
                  </a:txBody>
                  <a:tcPr marL="91425" marR="91425" marT="91425" marB="91425"/>
                </a:tc>
                <a:tc>
                  <a:txBody>
                    <a:bodyPr/>
                    <a:lstStyle/>
                    <a:p>
                      <a:pPr marL="0" lvl="0" indent="0" algn="ctr" rtl="0">
                        <a:spcBef>
                          <a:spcPts val="0"/>
                        </a:spcBef>
                        <a:spcAft>
                          <a:spcPts val="0"/>
                        </a:spcAft>
                        <a:buNone/>
                      </a:pPr>
                      <a:r>
                        <a:rPr lang="en-US"/>
                        <a:t>1492.83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Quasi Poisson</a:t>
                      </a:r>
                      <a:endParaRPr/>
                    </a:p>
                  </a:txBody>
                  <a:tcPr marL="91425" marR="91425" marT="91425" marB="91425"/>
                </a:tc>
                <a:tc>
                  <a:txBody>
                    <a:bodyPr/>
                    <a:lstStyle/>
                    <a:p>
                      <a:pPr marL="0" lvl="0" indent="0" algn="ctr" rtl="0">
                        <a:spcBef>
                          <a:spcPts val="0"/>
                        </a:spcBef>
                        <a:spcAft>
                          <a:spcPts val="0"/>
                        </a:spcAft>
                        <a:buNone/>
                      </a:pPr>
                      <a:r>
                        <a:rPr lang="en-US"/>
                        <a:t>8</a:t>
                      </a:r>
                      <a:endParaRPr/>
                    </a:p>
                  </a:txBody>
                  <a:tcPr marL="91425" marR="91425" marT="91425" marB="91425"/>
                </a:tc>
                <a:tc>
                  <a:txBody>
                    <a:bodyPr/>
                    <a:lstStyle/>
                    <a:p>
                      <a:pPr marL="0" lvl="0" indent="0" algn="ctr" rtl="0">
                        <a:spcBef>
                          <a:spcPts val="0"/>
                        </a:spcBef>
                        <a:spcAft>
                          <a:spcPts val="0"/>
                        </a:spcAft>
                        <a:buNone/>
                      </a:pPr>
                      <a:r>
                        <a:rPr lang="en-US"/>
                        <a:t>NA</a:t>
                      </a:r>
                      <a:endParaRPr/>
                    </a:p>
                  </a:txBody>
                  <a:tcPr marL="91425" marR="91425" marT="91425" marB="91425"/>
                </a:tc>
                <a:tc>
                  <a:txBody>
                    <a:bodyPr/>
                    <a:lstStyle/>
                    <a:p>
                      <a:pPr marL="0" lvl="0" indent="0" algn="ctr" rtl="0">
                        <a:spcBef>
                          <a:spcPts val="0"/>
                        </a:spcBef>
                        <a:spcAft>
                          <a:spcPts val="0"/>
                        </a:spcAft>
                        <a:buNone/>
                      </a:pPr>
                      <a:r>
                        <a:rPr lang="en-US"/>
                        <a:t>NA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Negative Binomial (NB)</a:t>
                      </a:r>
                      <a:endParaRPr/>
                    </a:p>
                  </a:txBody>
                  <a:tcPr marL="91425" marR="91425" marT="91425" marB="91425"/>
                </a:tc>
                <a:tc>
                  <a:txBody>
                    <a:bodyPr/>
                    <a:lstStyle/>
                    <a:p>
                      <a:pPr marL="0" lvl="0" indent="0" algn="ctr" rtl="0">
                        <a:spcBef>
                          <a:spcPts val="0"/>
                        </a:spcBef>
                        <a:spcAft>
                          <a:spcPts val="0"/>
                        </a:spcAft>
                        <a:buNone/>
                      </a:pPr>
                      <a:r>
                        <a:rPr lang="en-US"/>
                        <a:t>9</a:t>
                      </a:r>
                      <a:endParaRPr/>
                    </a:p>
                  </a:txBody>
                  <a:tcPr marL="91425" marR="91425" marT="91425" marB="91425"/>
                </a:tc>
                <a:tc>
                  <a:txBody>
                    <a:bodyPr/>
                    <a:lstStyle/>
                    <a:p>
                      <a:pPr marL="0" lvl="0" indent="0" algn="ctr" rtl="0">
                        <a:spcBef>
                          <a:spcPts val="0"/>
                        </a:spcBef>
                        <a:spcAft>
                          <a:spcPts val="0"/>
                        </a:spcAft>
                        <a:buNone/>
                      </a:pPr>
                      <a:r>
                        <a:rPr lang="en-US">
                          <a:solidFill>
                            <a:schemeClr val="accent1"/>
                          </a:solidFill>
                        </a:rPr>
                        <a:t>1169.13</a:t>
                      </a:r>
                      <a:endParaRPr>
                        <a:solidFill>
                          <a:schemeClr val="accent1"/>
                        </a:solidFill>
                      </a:endParaRPr>
                    </a:p>
                  </a:txBody>
                  <a:tcPr marL="91425" marR="91425" marT="91425" marB="91425"/>
                </a:tc>
                <a:tc>
                  <a:txBody>
                    <a:bodyPr/>
                    <a:lstStyle/>
                    <a:p>
                      <a:pPr marL="0" lvl="0" indent="0" algn="ctr" rtl="0">
                        <a:spcBef>
                          <a:spcPts val="0"/>
                        </a:spcBef>
                        <a:spcAft>
                          <a:spcPts val="0"/>
                        </a:spcAft>
                        <a:buNone/>
                      </a:pPr>
                      <a:r>
                        <a:rPr lang="en-US">
                          <a:solidFill>
                            <a:schemeClr val="accent1"/>
                          </a:solidFill>
                        </a:rPr>
                        <a:t>1195.28</a:t>
                      </a:r>
                      <a:endParaRPr>
                        <a:solidFill>
                          <a:schemeClr val="accen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GAM</a:t>
                      </a:r>
                      <a:endParaRPr/>
                    </a:p>
                  </a:txBody>
                  <a:tcPr marL="91425" marR="91425" marT="91425" marB="91425"/>
                </a:tc>
                <a:tc>
                  <a:txBody>
                    <a:bodyPr/>
                    <a:lstStyle/>
                    <a:p>
                      <a:pPr marL="0" lvl="0" indent="0" algn="ctr" rtl="0">
                        <a:spcBef>
                          <a:spcPts val="0"/>
                        </a:spcBef>
                        <a:spcAft>
                          <a:spcPts val="0"/>
                        </a:spcAft>
                        <a:buNone/>
                      </a:pPr>
                      <a:r>
                        <a:rPr lang="en-US"/>
                        <a:t>20</a:t>
                      </a:r>
                      <a:endParaRPr/>
                    </a:p>
                  </a:txBody>
                  <a:tcPr marL="91425" marR="91425" marT="91425" marB="91425"/>
                </a:tc>
                <a:tc>
                  <a:txBody>
                    <a:bodyPr/>
                    <a:lstStyle/>
                    <a:p>
                      <a:pPr marL="0" lvl="0" indent="0" algn="ctr" rtl="0">
                        <a:spcBef>
                          <a:spcPts val="0"/>
                        </a:spcBef>
                        <a:spcAft>
                          <a:spcPts val="0"/>
                        </a:spcAft>
                        <a:buNone/>
                      </a:pPr>
                      <a:r>
                        <a:rPr lang="en-US"/>
                        <a:t>1203.40</a:t>
                      </a:r>
                      <a:endParaRPr/>
                    </a:p>
                  </a:txBody>
                  <a:tcPr marL="91425" marR="91425" marT="91425" marB="91425"/>
                </a:tc>
                <a:tc>
                  <a:txBody>
                    <a:bodyPr/>
                    <a:lstStyle/>
                    <a:p>
                      <a:pPr marL="0" lvl="0" indent="0" algn="ctr" rtl="0">
                        <a:spcBef>
                          <a:spcPts val="0"/>
                        </a:spcBef>
                        <a:spcAft>
                          <a:spcPts val="0"/>
                        </a:spcAft>
                        <a:buNone/>
                      </a:pPr>
                      <a:r>
                        <a:rPr lang="en-US" dirty="0"/>
                        <a:t>1262.22</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0F256B3A-9432-4CEE-8FB3-F36E8AB32615}"/>
              </a:ext>
            </a:extLst>
          </p:cNvPr>
          <p:cNvSpPr>
            <a:spLocks noGrp="1"/>
          </p:cNvSpPr>
          <p:nvPr>
            <p:ph type="dt" idx="10"/>
          </p:nvPr>
        </p:nvSpPr>
        <p:spPr/>
        <p:txBody>
          <a:bodyPr/>
          <a:lstStyle/>
          <a:p>
            <a:fld id="{7008620F-1DD6-4F5F-A31F-7A473D6A44C1}" type="datetime1">
              <a:rPr lang="en-US" smtClean="0"/>
              <a:t>2/2/2021</a:t>
            </a:fld>
            <a:endParaRPr lang="en-US"/>
          </a:p>
        </p:txBody>
      </p:sp>
      <p:sp>
        <p:nvSpPr>
          <p:cNvPr id="9" name="Footer Placeholder 8">
            <a:extLst>
              <a:ext uri="{FF2B5EF4-FFF2-40B4-BE49-F238E27FC236}">
                <a16:creationId xmlns:a16="http://schemas.microsoft.com/office/drawing/2014/main" id="{433007E3-9976-4F98-AF46-286C2BBA21B2}"/>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D823E2B5-26F9-4F2D-B1EC-783DA594BC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sp>
        <p:nvSpPr>
          <p:cNvPr id="345" name="Google Shape;345;p41"/>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200"/>
          </a:p>
          <a:p>
            <a:pPr marL="0" lvl="0" indent="0" algn="l" rtl="0">
              <a:spcBef>
                <a:spcPts val="0"/>
              </a:spcBef>
              <a:spcAft>
                <a:spcPts val="0"/>
              </a:spcAft>
              <a:buNone/>
            </a:pPr>
            <a:r>
              <a:rPr lang="en-US" sz="2900"/>
              <a:t>Fitted values for NB model</a:t>
            </a:r>
            <a:endParaRPr sz="4100"/>
          </a:p>
        </p:txBody>
      </p:sp>
      <p:sp>
        <p:nvSpPr>
          <p:cNvPr id="346" name="Google Shape;346;p41"/>
          <p:cNvSpPr txBox="1">
            <a:spLocks noGrp="1"/>
          </p:cNvSpPr>
          <p:nvPr>
            <p:ph type="body" idx="4294967295"/>
          </p:nvPr>
        </p:nvSpPr>
        <p:spPr>
          <a:xfrm>
            <a:off x="482600" y="1604025"/>
            <a:ext cx="9207600" cy="5237100"/>
          </a:xfrm>
          <a:prstGeom prst="rect">
            <a:avLst/>
          </a:prstGeom>
          <a:noFill/>
          <a:ln>
            <a:noFill/>
          </a:ln>
        </p:spPr>
        <p:txBody>
          <a:bodyPr spcFirstLastPara="1" wrap="square" lIns="0" tIns="0" rIns="0" bIns="0" anchor="t" anchorCtr="0">
            <a:noAutofit/>
          </a:bodyPr>
          <a:lstStyle/>
          <a:p>
            <a:pPr marL="457200" lvl="0" indent="0" algn="l" rtl="0">
              <a:spcBef>
                <a:spcPts val="0"/>
              </a:spcBef>
              <a:spcAft>
                <a:spcPts val="0"/>
              </a:spcAft>
              <a:buNone/>
            </a:pPr>
            <a:endParaRPr sz="1800" b="1">
              <a:solidFill>
                <a:srgbClr val="0000FF"/>
              </a:solidFill>
            </a:endParaRPr>
          </a:p>
          <a:p>
            <a:pPr marL="457200" lvl="0" indent="0" algn="l" rtl="0">
              <a:spcBef>
                <a:spcPts val="0"/>
              </a:spcBef>
              <a:spcAft>
                <a:spcPts val="0"/>
              </a:spcAft>
              <a:buNone/>
            </a:pPr>
            <a:endParaRPr sz="1800" b="1">
              <a:solidFill>
                <a:srgbClr val="0000FF"/>
              </a:solidFill>
            </a:endParaRPr>
          </a:p>
          <a:p>
            <a:pPr marL="0" lvl="0" indent="0" algn="l" rtl="0">
              <a:spcBef>
                <a:spcPts val="0"/>
              </a:spcBef>
              <a:spcAft>
                <a:spcPts val="0"/>
              </a:spcAft>
              <a:buNone/>
            </a:pPr>
            <a:endParaRPr sz="1600" b="1"/>
          </a:p>
          <a:p>
            <a:pPr marL="0" lvl="0" indent="0" algn="l" rtl="0">
              <a:spcBef>
                <a:spcPts val="0"/>
              </a:spcBef>
              <a:spcAft>
                <a:spcPts val="0"/>
              </a:spcAft>
              <a:buNone/>
            </a:pPr>
            <a:endParaRPr sz="1500"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lvl="0" indent="0" algn="l" rtl="0">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a:p>
            <a:pPr marL="342900" marR="0" lvl="0" indent="0" algn="l" rtl="0">
              <a:lnSpc>
                <a:spcPct val="113000"/>
              </a:lnSpc>
              <a:spcBef>
                <a:spcPts val="0"/>
              </a:spcBef>
              <a:spcAft>
                <a:spcPts val="0"/>
              </a:spcAft>
              <a:buNone/>
            </a:pPr>
            <a:endParaRPr sz="1600"/>
          </a:p>
        </p:txBody>
      </p:sp>
      <p:pic>
        <p:nvPicPr>
          <p:cNvPr id="347" name="Google Shape;347;p41"/>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8" name="Date Placeholder 7">
            <a:extLst>
              <a:ext uri="{FF2B5EF4-FFF2-40B4-BE49-F238E27FC236}">
                <a16:creationId xmlns:a16="http://schemas.microsoft.com/office/drawing/2014/main" id="{51B3360E-91D4-4896-AEDE-8CB0D585F4FF}"/>
              </a:ext>
            </a:extLst>
          </p:cNvPr>
          <p:cNvSpPr>
            <a:spLocks noGrp="1"/>
          </p:cNvSpPr>
          <p:nvPr>
            <p:ph type="dt" idx="10"/>
          </p:nvPr>
        </p:nvSpPr>
        <p:spPr/>
        <p:txBody>
          <a:bodyPr/>
          <a:lstStyle/>
          <a:p>
            <a:fld id="{EA68C4D9-F9E9-4553-9626-D815C00DC52A}" type="datetime1">
              <a:rPr lang="en-US" smtClean="0"/>
              <a:t>2/2/2021</a:t>
            </a:fld>
            <a:endParaRPr lang="en-US"/>
          </a:p>
        </p:txBody>
      </p:sp>
      <p:sp>
        <p:nvSpPr>
          <p:cNvPr id="9" name="Footer Placeholder 8">
            <a:extLst>
              <a:ext uri="{FF2B5EF4-FFF2-40B4-BE49-F238E27FC236}">
                <a16:creationId xmlns:a16="http://schemas.microsoft.com/office/drawing/2014/main" id="{B782DC27-FFAB-4811-8C72-8261747EBA2F}"/>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52094D0E-ED3F-4C80-9A96-CF645D4C12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pic>
        <p:nvPicPr>
          <p:cNvPr id="3" name="Picture 2">
            <a:extLst>
              <a:ext uri="{FF2B5EF4-FFF2-40B4-BE49-F238E27FC236}">
                <a16:creationId xmlns:a16="http://schemas.microsoft.com/office/drawing/2014/main" id="{DC6B8816-9F31-4C68-B4BB-26E078C02023}"/>
              </a:ext>
            </a:extLst>
          </p:cNvPr>
          <p:cNvPicPr>
            <a:picLocks noChangeAspect="1"/>
          </p:cNvPicPr>
          <p:nvPr/>
        </p:nvPicPr>
        <p:blipFill rotWithShape="1">
          <a:blip r:embed="rId4"/>
          <a:srcRect t="5814" r="5292" b="3779"/>
          <a:stretch/>
        </p:blipFill>
        <p:spPr>
          <a:xfrm>
            <a:off x="555616" y="1578893"/>
            <a:ext cx="4305579" cy="2536471"/>
          </a:xfrm>
          <a:prstGeom prst="rect">
            <a:avLst/>
          </a:prstGeom>
        </p:spPr>
      </p:pic>
      <p:pic>
        <p:nvPicPr>
          <p:cNvPr id="5" name="Picture 4">
            <a:extLst>
              <a:ext uri="{FF2B5EF4-FFF2-40B4-BE49-F238E27FC236}">
                <a16:creationId xmlns:a16="http://schemas.microsoft.com/office/drawing/2014/main" id="{A9C42401-9EB6-48EC-996E-79A5A7301B13}"/>
              </a:ext>
            </a:extLst>
          </p:cNvPr>
          <p:cNvPicPr>
            <a:picLocks noChangeAspect="1"/>
          </p:cNvPicPr>
          <p:nvPr/>
        </p:nvPicPr>
        <p:blipFill rotWithShape="1">
          <a:blip r:embed="rId5"/>
          <a:srcRect t="7229" r="5171" b="3579"/>
          <a:stretch/>
        </p:blipFill>
        <p:spPr>
          <a:xfrm>
            <a:off x="5147615" y="1582223"/>
            <a:ext cx="4305579" cy="2499192"/>
          </a:xfrm>
          <a:prstGeom prst="rect">
            <a:avLst/>
          </a:prstGeom>
        </p:spPr>
      </p:pic>
      <p:pic>
        <p:nvPicPr>
          <p:cNvPr id="7" name="Picture 6">
            <a:extLst>
              <a:ext uri="{FF2B5EF4-FFF2-40B4-BE49-F238E27FC236}">
                <a16:creationId xmlns:a16="http://schemas.microsoft.com/office/drawing/2014/main" id="{C2DD19C3-7B42-4041-BC9D-330F399B52CF}"/>
              </a:ext>
            </a:extLst>
          </p:cNvPr>
          <p:cNvPicPr>
            <a:picLocks noChangeAspect="1"/>
          </p:cNvPicPr>
          <p:nvPr/>
        </p:nvPicPr>
        <p:blipFill rotWithShape="1">
          <a:blip r:embed="rId6"/>
          <a:srcRect t="8298" r="4578" b="3179"/>
          <a:stretch/>
        </p:blipFill>
        <p:spPr>
          <a:xfrm>
            <a:off x="555614" y="4130532"/>
            <a:ext cx="4383167" cy="2465061"/>
          </a:xfrm>
          <a:prstGeom prst="rect">
            <a:avLst/>
          </a:prstGeom>
        </p:spPr>
      </p:pic>
      <p:pic>
        <p:nvPicPr>
          <p:cNvPr id="12" name="Picture 11">
            <a:extLst>
              <a:ext uri="{FF2B5EF4-FFF2-40B4-BE49-F238E27FC236}">
                <a16:creationId xmlns:a16="http://schemas.microsoft.com/office/drawing/2014/main" id="{13D93909-B9D7-437E-B428-F5F0C598C790}"/>
              </a:ext>
            </a:extLst>
          </p:cNvPr>
          <p:cNvPicPr>
            <a:picLocks noChangeAspect="1"/>
          </p:cNvPicPr>
          <p:nvPr/>
        </p:nvPicPr>
        <p:blipFill rotWithShape="1">
          <a:blip r:embed="rId7"/>
          <a:srcRect t="8129" r="4950" b="3743"/>
          <a:stretch/>
        </p:blipFill>
        <p:spPr>
          <a:xfrm>
            <a:off x="5161700" y="4081415"/>
            <a:ext cx="4383167" cy="25080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2"/>
        <p:cNvGrpSpPr/>
        <p:nvPr/>
      </p:nvGrpSpPr>
      <p:grpSpPr>
        <a:xfrm>
          <a:off x="0" y="0"/>
          <a:ext cx="0" cy="0"/>
          <a:chOff x="0" y="0"/>
          <a:chExt cx="0" cy="0"/>
        </a:xfrm>
      </p:grpSpPr>
      <p:sp>
        <p:nvSpPr>
          <p:cNvPr id="353" name="Google Shape;353;p42"/>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000"/>
          </a:p>
          <a:p>
            <a:pPr marL="0" lvl="0" indent="0" algn="l" rtl="0">
              <a:lnSpc>
                <a:spcPct val="112000"/>
              </a:lnSpc>
              <a:spcBef>
                <a:spcPts val="0"/>
              </a:spcBef>
              <a:spcAft>
                <a:spcPts val="0"/>
              </a:spcAft>
              <a:buClr>
                <a:srgbClr val="333333"/>
              </a:buClr>
              <a:buSzPts val="3200"/>
              <a:buFont typeface="Arial"/>
              <a:buNone/>
            </a:pPr>
            <a:r>
              <a:rPr lang="en-US" sz="2900"/>
              <a:t>Adding new covariates</a:t>
            </a:r>
            <a:endParaRPr sz="2900"/>
          </a:p>
        </p:txBody>
      </p:sp>
      <p:sp>
        <p:nvSpPr>
          <p:cNvPr id="354" name="Google Shape;354;p42"/>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457200" lvl="0" indent="-3302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By building the models, we evaluated the inclusion of some </a:t>
            </a:r>
            <a:r>
              <a:rPr lang="en-US" sz="1600" b="1" dirty="0">
                <a:solidFill>
                  <a:schemeClr val="dk1"/>
                </a:solidFill>
              </a:rPr>
              <a:t>covariates</a:t>
            </a:r>
            <a:r>
              <a:rPr lang="en-US" sz="1600" dirty="0">
                <a:solidFill>
                  <a:schemeClr val="dk1"/>
                </a:solidFill>
              </a:rPr>
              <a:t> and their effect on the response variable </a:t>
            </a:r>
            <a:r>
              <a:rPr lang="en-US" sz="1600" i="1" dirty="0" err="1">
                <a:solidFill>
                  <a:schemeClr val="dk1"/>
                </a:solidFill>
              </a:rPr>
              <a:t>Intensive_care</a:t>
            </a:r>
            <a:r>
              <a:rPr lang="en-US" sz="1600" dirty="0">
                <a:solidFill>
                  <a:schemeClr val="dk1"/>
                </a:solidFill>
              </a:rPr>
              <a:t>. </a:t>
            </a:r>
            <a:endParaRPr sz="1600" dirty="0">
              <a:solidFill>
                <a:schemeClr val="dk1"/>
              </a:solidFill>
            </a:endParaRPr>
          </a:p>
          <a:p>
            <a:pPr marL="457200" lvl="0" indent="-3302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We decided to include in the models:</a:t>
            </a:r>
            <a:endParaRPr sz="1600" dirty="0">
              <a:solidFill>
                <a:schemeClr val="dk1"/>
              </a:solidFill>
            </a:endParaRPr>
          </a:p>
          <a:p>
            <a:pPr marL="914400" lvl="1" indent="-3302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The regional colors (yellow = 1, orange = 2, red = 3), to which is associated a set of laws that regulate the permitted and forbidden </a:t>
            </a:r>
            <a:r>
              <a:rPr lang="en-US" sz="1600" dirty="0" err="1">
                <a:solidFill>
                  <a:schemeClr val="dk1"/>
                </a:solidFill>
              </a:rPr>
              <a:t>behaviours</a:t>
            </a:r>
            <a:r>
              <a:rPr lang="en-US" sz="1600" dirty="0">
                <a:solidFill>
                  <a:schemeClr val="dk1"/>
                </a:solidFill>
              </a:rPr>
              <a:t>, defined as </a:t>
            </a:r>
            <a:r>
              <a:rPr lang="en-US" sz="1600" b="1" dirty="0" err="1">
                <a:solidFill>
                  <a:schemeClr val="dk1"/>
                </a:solidFill>
              </a:rPr>
              <a:t>Zone_color</a:t>
            </a:r>
            <a:r>
              <a:rPr lang="en-US" sz="1600" dirty="0">
                <a:solidFill>
                  <a:schemeClr val="dk1"/>
                </a:solidFill>
              </a:rPr>
              <a:t>;</a:t>
            </a:r>
            <a:endParaRPr sz="1600" dirty="0">
              <a:solidFill>
                <a:schemeClr val="dk1"/>
              </a:solidFill>
            </a:endParaRPr>
          </a:p>
          <a:p>
            <a:pPr marL="914400" lvl="1" indent="-3302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The 7-days delay on the </a:t>
            </a:r>
            <a:r>
              <a:rPr lang="en-US" sz="1600" i="1" dirty="0" err="1">
                <a:solidFill>
                  <a:schemeClr val="dk1"/>
                </a:solidFill>
              </a:rPr>
              <a:t>Zone_color</a:t>
            </a:r>
            <a:r>
              <a:rPr lang="en-US" sz="1600" dirty="0">
                <a:solidFill>
                  <a:schemeClr val="dk1"/>
                </a:solidFill>
              </a:rPr>
              <a:t> variable defined as </a:t>
            </a:r>
            <a:r>
              <a:rPr lang="en-US" sz="1600" b="1" dirty="0" err="1">
                <a:solidFill>
                  <a:schemeClr val="dk1"/>
                </a:solidFill>
              </a:rPr>
              <a:t>Lag_zone_color</a:t>
            </a:r>
            <a:r>
              <a:rPr lang="en-US" sz="1600" dirty="0">
                <a:solidFill>
                  <a:schemeClr val="dk1"/>
                </a:solidFill>
              </a:rPr>
              <a:t> that is usually needed to see some effect on the data;</a:t>
            </a:r>
            <a:endParaRPr sz="1600" dirty="0">
              <a:solidFill>
                <a:schemeClr val="dk1"/>
              </a:solidFill>
            </a:endParaRPr>
          </a:p>
          <a:p>
            <a:pPr marL="914400" lvl="1" indent="-3302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The </a:t>
            </a:r>
            <a:r>
              <a:rPr lang="en-US" sz="1600" b="1" dirty="0">
                <a:solidFill>
                  <a:schemeClr val="dk1"/>
                </a:solidFill>
              </a:rPr>
              <a:t>Season </a:t>
            </a:r>
            <a:r>
              <a:rPr lang="en-US" sz="1600" dirty="0">
                <a:solidFill>
                  <a:schemeClr val="dk1"/>
                </a:solidFill>
              </a:rPr>
              <a:t>categorical variable that takes into account the seasonal effect on the spreading of respiratory diseases like Covid-19.</a:t>
            </a:r>
            <a:endParaRPr sz="1600"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sz="1600" dirty="0">
              <a:solidFill>
                <a:schemeClr val="dk1"/>
              </a:solidFill>
            </a:endParaRPr>
          </a:p>
          <a:p>
            <a:pPr marL="457200" lvl="0" indent="-3302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We decided </a:t>
            </a:r>
            <a:r>
              <a:rPr lang="en-US" sz="1600" u="sng" dirty="0">
                <a:solidFill>
                  <a:schemeClr val="dk1"/>
                </a:solidFill>
              </a:rPr>
              <a:t>not</a:t>
            </a:r>
            <a:r>
              <a:rPr lang="en-US" sz="1600" dirty="0">
                <a:solidFill>
                  <a:schemeClr val="dk1"/>
                </a:solidFill>
              </a:rPr>
              <a:t> to take into account some additional considered covariates like the region-specific laws contained in the regional edict “</a:t>
            </a:r>
            <a:r>
              <a:rPr lang="en-US" sz="1600" i="1" dirty="0" err="1">
                <a:solidFill>
                  <a:schemeClr val="dk1"/>
                </a:solidFill>
              </a:rPr>
              <a:t>Decreto</a:t>
            </a:r>
            <a:r>
              <a:rPr lang="en-US" sz="1600" i="1" dirty="0">
                <a:solidFill>
                  <a:schemeClr val="dk1"/>
                </a:solidFill>
              </a:rPr>
              <a:t> </a:t>
            </a:r>
            <a:r>
              <a:rPr lang="en-US" sz="1600" i="1" dirty="0" err="1">
                <a:solidFill>
                  <a:schemeClr val="dk1"/>
                </a:solidFill>
              </a:rPr>
              <a:t>legge</a:t>
            </a:r>
            <a:r>
              <a:rPr lang="en-US" sz="1600" dirty="0">
                <a:solidFill>
                  <a:schemeClr val="dk1"/>
                </a:solidFill>
              </a:rPr>
              <a:t>”.</a:t>
            </a:r>
            <a:endParaRPr sz="1600" dirty="0">
              <a:solidFill>
                <a:schemeClr val="dk1"/>
              </a:solidFill>
            </a:endParaRPr>
          </a:p>
          <a:p>
            <a:pPr marL="742950" lvl="0" indent="-285750" algn="l" rtl="0">
              <a:spcBef>
                <a:spcPts val="0"/>
              </a:spcBef>
              <a:spcAft>
                <a:spcPts val="0"/>
              </a:spcAft>
              <a:buClr>
                <a:srgbClr val="FF0000"/>
              </a:buClr>
              <a:buFont typeface="Arial" panose="020B0604020202020204" pitchFamily="34" charset="0"/>
              <a:buChar char="•"/>
            </a:pPr>
            <a:r>
              <a:rPr lang="en-US" sz="1600" dirty="0">
                <a:solidFill>
                  <a:schemeClr val="dk1"/>
                </a:solidFill>
              </a:rPr>
              <a:t>It seems probably strictly correlated to </a:t>
            </a:r>
            <a:r>
              <a:rPr lang="en-US" sz="1600" i="1" dirty="0" err="1">
                <a:solidFill>
                  <a:schemeClr val="dk1"/>
                </a:solidFill>
              </a:rPr>
              <a:t>Zone_color</a:t>
            </a:r>
            <a:r>
              <a:rPr lang="en-US" sz="1600" i="1" dirty="0">
                <a:solidFill>
                  <a:schemeClr val="dk1"/>
                </a:solidFill>
              </a:rPr>
              <a:t> </a:t>
            </a:r>
            <a:r>
              <a:rPr lang="en-US" sz="1600" dirty="0">
                <a:solidFill>
                  <a:schemeClr val="dk1"/>
                </a:solidFill>
              </a:rPr>
              <a:t>covariate that we already introduced; although surely these regional laws have had an impact on the displacement of large groups of people (for example we assisted to a larger migration in the beginning of December and a very reduced one during the holidays, when it was not allowed to exit the Municipality borders except for rare cases).</a:t>
            </a:r>
            <a:endParaRPr sz="1600" dirty="0">
              <a:solidFill>
                <a:schemeClr val="dk1"/>
              </a:solidFill>
            </a:endParaRPr>
          </a:p>
          <a:p>
            <a:pPr marL="285750" lvl="0" indent="-285750" algn="l" rtl="0">
              <a:spcBef>
                <a:spcPts val="0"/>
              </a:spcBef>
              <a:spcAft>
                <a:spcPts val="0"/>
              </a:spcAft>
              <a:buFont typeface="Arial" panose="020B0604020202020204" pitchFamily="34" charset="0"/>
              <a:buChar char="•"/>
            </a:pPr>
            <a:endParaRPr sz="16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55" name="Google Shape;355;p42"/>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8" name="Date Placeholder 7">
            <a:extLst>
              <a:ext uri="{FF2B5EF4-FFF2-40B4-BE49-F238E27FC236}">
                <a16:creationId xmlns:a16="http://schemas.microsoft.com/office/drawing/2014/main" id="{6BC9DD0E-110E-44BE-8FEB-FC299AD1C5FD}"/>
              </a:ext>
            </a:extLst>
          </p:cNvPr>
          <p:cNvSpPr>
            <a:spLocks noGrp="1"/>
          </p:cNvSpPr>
          <p:nvPr>
            <p:ph type="dt" idx="10"/>
          </p:nvPr>
        </p:nvSpPr>
        <p:spPr/>
        <p:txBody>
          <a:bodyPr/>
          <a:lstStyle/>
          <a:p>
            <a:fld id="{D32CE3C6-7F89-40D8-AB74-38871226905E}" type="datetime1">
              <a:rPr lang="en-US" smtClean="0"/>
              <a:t>2/2/2021</a:t>
            </a:fld>
            <a:endParaRPr lang="en-US"/>
          </a:p>
        </p:txBody>
      </p:sp>
      <p:sp>
        <p:nvSpPr>
          <p:cNvPr id="9" name="Footer Placeholder 8">
            <a:extLst>
              <a:ext uri="{FF2B5EF4-FFF2-40B4-BE49-F238E27FC236}">
                <a16:creationId xmlns:a16="http://schemas.microsoft.com/office/drawing/2014/main" id="{544CA030-EE72-4F73-82A7-CC4ACF528C17}"/>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7CC0C352-2872-4D16-8C30-DC390B8729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9"/>
        <p:cNvGrpSpPr/>
        <p:nvPr/>
      </p:nvGrpSpPr>
      <p:grpSpPr>
        <a:xfrm>
          <a:off x="0" y="0"/>
          <a:ext cx="0" cy="0"/>
          <a:chOff x="0" y="0"/>
          <a:chExt cx="0" cy="0"/>
        </a:xfrm>
      </p:grpSpPr>
      <p:sp>
        <p:nvSpPr>
          <p:cNvPr id="360" name="Google Shape;360;p43"/>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000"/>
          </a:p>
          <a:p>
            <a:pPr marL="0" lvl="0" indent="0" algn="l" rtl="0">
              <a:lnSpc>
                <a:spcPct val="112000"/>
              </a:lnSpc>
              <a:spcBef>
                <a:spcPts val="0"/>
              </a:spcBef>
              <a:spcAft>
                <a:spcPts val="0"/>
              </a:spcAft>
              <a:buClr>
                <a:srgbClr val="333333"/>
              </a:buClr>
              <a:buSzPts val="3200"/>
              <a:buFont typeface="Arial"/>
              <a:buNone/>
            </a:pPr>
            <a:r>
              <a:rPr lang="en-US" sz="2900"/>
              <a:t>Adding new covariates</a:t>
            </a:r>
            <a:endParaRPr sz="3100"/>
          </a:p>
        </p:txBody>
      </p:sp>
      <p:sp>
        <p:nvSpPr>
          <p:cNvPr id="361" name="Google Shape;361;p43"/>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457200" lvl="0" indent="-330200" algn="l" rtl="0">
              <a:spcBef>
                <a:spcPts val="0"/>
              </a:spcBef>
              <a:spcAft>
                <a:spcPts val="0"/>
              </a:spcAft>
              <a:buClr>
                <a:srgbClr val="FF0000"/>
              </a:buClr>
              <a:buSzPts val="1600"/>
              <a:buFont typeface="Arial" panose="020B0604020202020204" pitchFamily="34" charset="0"/>
              <a:buChar char="•"/>
            </a:pPr>
            <a:r>
              <a:rPr lang="en-US" sz="1600" b="1" dirty="0" err="1"/>
              <a:t>Zone_color</a:t>
            </a:r>
            <a:endParaRPr sz="1600" b="1" dirty="0"/>
          </a:p>
          <a:p>
            <a:pPr marL="914400" marR="0" lvl="1" indent="-330200" algn="l" rtl="0">
              <a:lnSpc>
                <a:spcPct val="113000"/>
              </a:lnSpc>
              <a:spcBef>
                <a:spcPts val="0"/>
              </a:spcBef>
              <a:spcAft>
                <a:spcPts val="0"/>
              </a:spcAft>
              <a:buClr>
                <a:srgbClr val="FF0000"/>
              </a:buClr>
              <a:buSzPts val="1600"/>
              <a:buFont typeface="Arial" panose="020B0604020202020204" pitchFamily="34" charset="0"/>
              <a:buChar char="•"/>
            </a:pPr>
            <a:r>
              <a:rPr lang="en-US" sz="1600" dirty="0"/>
              <a:t>1 for yellow</a:t>
            </a:r>
            <a:endParaRPr sz="1600" dirty="0"/>
          </a:p>
          <a:p>
            <a:pPr marL="914400" marR="0" lvl="1" indent="-330200" algn="l" rtl="0">
              <a:lnSpc>
                <a:spcPct val="113000"/>
              </a:lnSpc>
              <a:spcBef>
                <a:spcPts val="0"/>
              </a:spcBef>
              <a:spcAft>
                <a:spcPts val="0"/>
              </a:spcAft>
              <a:buClr>
                <a:srgbClr val="FF0000"/>
              </a:buClr>
              <a:buSzPts val="1600"/>
              <a:buFont typeface="Arial" panose="020B0604020202020204" pitchFamily="34" charset="0"/>
              <a:buChar char="•"/>
            </a:pPr>
            <a:r>
              <a:rPr lang="en-US" sz="1600" dirty="0"/>
              <a:t>2 for orange</a:t>
            </a:r>
            <a:endParaRPr sz="1600" dirty="0"/>
          </a:p>
          <a:p>
            <a:pPr marL="914400" marR="0" lvl="1" indent="-330200" algn="l" rtl="0">
              <a:lnSpc>
                <a:spcPct val="113000"/>
              </a:lnSpc>
              <a:spcBef>
                <a:spcPts val="0"/>
              </a:spcBef>
              <a:spcAft>
                <a:spcPts val="0"/>
              </a:spcAft>
              <a:buClr>
                <a:srgbClr val="FF0000"/>
              </a:buClr>
              <a:buSzPts val="1600"/>
              <a:buFont typeface="Arial" panose="020B0604020202020204" pitchFamily="34" charset="0"/>
              <a:buChar char="•"/>
            </a:pPr>
            <a:r>
              <a:rPr lang="en-US" sz="1600" dirty="0"/>
              <a:t>3 for red</a:t>
            </a:r>
            <a:endParaRPr sz="1600" b="1"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b="1" dirty="0" err="1"/>
              <a:t>Lag_zone_color</a:t>
            </a:r>
            <a:r>
              <a:rPr lang="en-US" sz="1600" dirty="0"/>
              <a:t>: 7 days lag</a:t>
            </a:r>
            <a:endParaRPr sz="1600" b="1"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b="1" dirty="0"/>
              <a:t>Season</a:t>
            </a:r>
            <a:r>
              <a:rPr lang="en-US" sz="1600" dirty="0"/>
              <a:t>: categorical</a:t>
            </a:r>
            <a:endParaRPr sz="1600" dirty="0"/>
          </a:p>
          <a:p>
            <a:pPr marL="914400" lvl="1" indent="-330200" algn="l" rtl="0">
              <a:spcBef>
                <a:spcPts val="0"/>
              </a:spcBef>
              <a:spcAft>
                <a:spcPts val="0"/>
              </a:spcAft>
              <a:buClr>
                <a:srgbClr val="FF0000"/>
              </a:buClr>
              <a:buSzPts val="1600"/>
              <a:buFont typeface="Arial" panose="020B0604020202020204" pitchFamily="34" charset="0"/>
              <a:buChar char="•"/>
            </a:pPr>
            <a:r>
              <a:rPr lang="en-US" sz="1600" dirty="0"/>
              <a:t>0 for Summer</a:t>
            </a:r>
            <a:endParaRPr sz="1600" dirty="0"/>
          </a:p>
          <a:p>
            <a:pPr marL="914400" lvl="1" indent="-330200" algn="l" rtl="0">
              <a:spcBef>
                <a:spcPts val="0"/>
              </a:spcBef>
              <a:spcAft>
                <a:spcPts val="0"/>
              </a:spcAft>
              <a:buClr>
                <a:srgbClr val="FF0000"/>
              </a:buClr>
              <a:buSzPts val="1600"/>
              <a:buFont typeface="Arial" panose="020B0604020202020204" pitchFamily="34" charset="0"/>
              <a:buChar char="•"/>
            </a:pPr>
            <a:r>
              <a:rPr lang="en-US" sz="1600" dirty="0"/>
              <a:t>1 for Autumn and Winter</a:t>
            </a:r>
            <a:endParaRPr sz="1600" dirty="0"/>
          </a:p>
          <a:p>
            <a:pPr marL="285750" lvl="0" indent="-285750" algn="l" rtl="0">
              <a:spcBef>
                <a:spcPts val="0"/>
              </a:spcBef>
              <a:spcAft>
                <a:spcPts val="0"/>
              </a:spcAft>
              <a:buFont typeface="Arial" panose="020B0604020202020204" pitchFamily="34" charset="0"/>
              <a:buChar char="•"/>
            </a:pPr>
            <a:endParaRPr sz="16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62" name="Google Shape;362;p43"/>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363" name="Google Shape;363;p43"/>
          <p:cNvPicPr preferRelativeResize="0"/>
          <p:nvPr/>
        </p:nvPicPr>
        <p:blipFill>
          <a:blip r:embed="rId4">
            <a:alphaModFix/>
          </a:blip>
          <a:stretch>
            <a:fillRect/>
          </a:stretch>
        </p:blipFill>
        <p:spPr>
          <a:xfrm>
            <a:off x="5291446" y="1604021"/>
            <a:ext cx="4284375" cy="2644075"/>
          </a:xfrm>
          <a:prstGeom prst="rect">
            <a:avLst/>
          </a:prstGeom>
          <a:noFill/>
          <a:ln>
            <a:noFill/>
          </a:ln>
        </p:spPr>
      </p:pic>
      <p:pic>
        <p:nvPicPr>
          <p:cNvPr id="364" name="Google Shape;364;p43"/>
          <p:cNvPicPr preferRelativeResize="0"/>
          <p:nvPr/>
        </p:nvPicPr>
        <p:blipFill>
          <a:blip r:embed="rId5">
            <a:alphaModFix/>
          </a:blip>
          <a:stretch>
            <a:fillRect/>
          </a:stretch>
        </p:blipFill>
        <p:spPr>
          <a:xfrm>
            <a:off x="5291450" y="4150638"/>
            <a:ext cx="4284374" cy="2644062"/>
          </a:xfrm>
          <a:prstGeom prst="rect">
            <a:avLst/>
          </a:prstGeom>
          <a:noFill/>
          <a:ln>
            <a:noFill/>
          </a:ln>
        </p:spPr>
      </p:pic>
      <p:sp>
        <p:nvSpPr>
          <p:cNvPr id="365" name="Google Shape;365;p43"/>
          <p:cNvSpPr txBox="1"/>
          <p:nvPr/>
        </p:nvSpPr>
        <p:spPr>
          <a:xfrm>
            <a:off x="5874425" y="1981050"/>
            <a:ext cx="1703100" cy="32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66" name="Google Shape;366;p43"/>
          <p:cNvSpPr txBox="1"/>
          <p:nvPr/>
        </p:nvSpPr>
        <p:spPr>
          <a:xfrm>
            <a:off x="5784825" y="1914600"/>
            <a:ext cx="1494000" cy="461700"/>
          </a:xfrm>
          <a:prstGeom prst="rect">
            <a:avLst/>
          </a:prstGeom>
          <a:noFill/>
          <a:ln>
            <a:noFill/>
          </a:ln>
        </p:spPr>
        <p:txBody>
          <a:bodyPr spcFirstLastPara="1" wrap="square" lIns="91425" tIns="91425" rIns="91425" bIns="91425" anchor="t" anchorCtr="0">
            <a:spAutoFit/>
          </a:bodyPr>
          <a:lstStyle/>
          <a:p>
            <a:pPr marL="0" lvl="0" indent="0" algn="l" rtl="0">
              <a:lnSpc>
                <a:spcPct val="113000"/>
              </a:lnSpc>
              <a:spcBef>
                <a:spcPts val="0"/>
              </a:spcBef>
              <a:spcAft>
                <a:spcPts val="0"/>
              </a:spcAft>
              <a:buNone/>
            </a:pPr>
            <a:r>
              <a:rPr lang="en-US" sz="1800" b="1">
                <a:solidFill>
                  <a:srgbClr val="333333"/>
                </a:solidFill>
              </a:rPr>
              <a:t>Zone_color</a:t>
            </a:r>
            <a:endParaRPr/>
          </a:p>
        </p:txBody>
      </p:sp>
      <p:sp>
        <p:nvSpPr>
          <p:cNvPr id="367" name="Google Shape;367;p43"/>
          <p:cNvSpPr txBox="1"/>
          <p:nvPr/>
        </p:nvSpPr>
        <p:spPr>
          <a:xfrm>
            <a:off x="5754875" y="4499950"/>
            <a:ext cx="1942200" cy="461700"/>
          </a:xfrm>
          <a:prstGeom prst="rect">
            <a:avLst/>
          </a:prstGeom>
          <a:noFill/>
          <a:ln>
            <a:noFill/>
          </a:ln>
        </p:spPr>
        <p:txBody>
          <a:bodyPr spcFirstLastPara="1" wrap="square" lIns="91425" tIns="91425" rIns="91425" bIns="91425" anchor="t" anchorCtr="0">
            <a:spAutoFit/>
          </a:bodyPr>
          <a:lstStyle/>
          <a:p>
            <a:pPr marL="0" lvl="0" indent="0" algn="l" rtl="0">
              <a:lnSpc>
                <a:spcPct val="113000"/>
              </a:lnSpc>
              <a:spcBef>
                <a:spcPts val="0"/>
              </a:spcBef>
              <a:spcAft>
                <a:spcPts val="0"/>
              </a:spcAft>
              <a:buNone/>
            </a:pPr>
            <a:r>
              <a:rPr lang="en-US" sz="1800" b="1">
                <a:solidFill>
                  <a:srgbClr val="333333"/>
                </a:solidFill>
              </a:rPr>
              <a:t>Lag_zone_color</a:t>
            </a:r>
            <a:endParaRPr/>
          </a:p>
        </p:txBody>
      </p:sp>
      <p:pic>
        <p:nvPicPr>
          <p:cNvPr id="368" name="Google Shape;368;p43"/>
          <p:cNvPicPr preferRelativeResize="0"/>
          <p:nvPr/>
        </p:nvPicPr>
        <p:blipFill rotWithShape="1">
          <a:blip r:embed="rId6">
            <a:alphaModFix/>
          </a:blip>
          <a:srcRect/>
          <a:stretch/>
        </p:blipFill>
        <p:spPr>
          <a:xfrm>
            <a:off x="482600" y="4150625"/>
            <a:ext cx="4284427" cy="2644075"/>
          </a:xfrm>
          <a:prstGeom prst="rect">
            <a:avLst/>
          </a:prstGeom>
          <a:noFill/>
          <a:ln>
            <a:noFill/>
          </a:ln>
        </p:spPr>
      </p:pic>
      <p:sp>
        <p:nvSpPr>
          <p:cNvPr id="369" name="Google Shape;369;p43"/>
          <p:cNvSpPr txBox="1"/>
          <p:nvPr/>
        </p:nvSpPr>
        <p:spPr>
          <a:xfrm>
            <a:off x="963325" y="4499950"/>
            <a:ext cx="1494000" cy="461700"/>
          </a:xfrm>
          <a:prstGeom prst="rect">
            <a:avLst/>
          </a:prstGeom>
          <a:noFill/>
          <a:ln>
            <a:noFill/>
          </a:ln>
        </p:spPr>
        <p:txBody>
          <a:bodyPr spcFirstLastPara="1" wrap="square" lIns="91425" tIns="91425" rIns="91425" bIns="91425" anchor="t" anchorCtr="0">
            <a:spAutoFit/>
          </a:bodyPr>
          <a:lstStyle/>
          <a:p>
            <a:pPr marL="0" lvl="0" indent="0" algn="l" rtl="0">
              <a:lnSpc>
                <a:spcPct val="113000"/>
              </a:lnSpc>
              <a:spcBef>
                <a:spcPts val="0"/>
              </a:spcBef>
              <a:spcAft>
                <a:spcPts val="0"/>
              </a:spcAft>
              <a:buNone/>
            </a:pPr>
            <a:r>
              <a:rPr lang="en-US" sz="1800" b="1">
                <a:solidFill>
                  <a:srgbClr val="333333"/>
                </a:solidFill>
              </a:rPr>
              <a:t>Season</a:t>
            </a:r>
            <a:endParaRPr/>
          </a:p>
        </p:txBody>
      </p:sp>
      <p:sp>
        <p:nvSpPr>
          <p:cNvPr id="8" name="Date Placeholder 7">
            <a:extLst>
              <a:ext uri="{FF2B5EF4-FFF2-40B4-BE49-F238E27FC236}">
                <a16:creationId xmlns:a16="http://schemas.microsoft.com/office/drawing/2014/main" id="{9E3922BD-F88D-4230-8182-236B1A841009}"/>
              </a:ext>
            </a:extLst>
          </p:cNvPr>
          <p:cNvSpPr>
            <a:spLocks noGrp="1"/>
          </p:cNvSpPr>
          <p:nvPr>
            <p:ph type="dt" idx="10"/>
          </p:nvPr>
        </p:nvSpPr>
        <p:spPr/>
        <p:txBody>
          <a:bodyPr/>
          <a:lstStyle/>
          <a:p>
            <a:fld id="{27AAD477-4AD5-4B73-AC33-A7C4F0EEE74C}" type="datetime1">
              <a:rPr lang="en-US" smtClean="0"/>
              <a:t>2/2/2021</a:t>
            </a:fld>
            <a:endParaRPr lang="en-US"/>
          </a:p>
        </p:txBody>
      </p:sp>
      <p:sp>
        <p:nvSpPr>
          <p:cNvPr id="9" name="Footer Placeholder 8">
            <a:extLst>
              <a:ext uri="{FF2B5EF4-FFF2-40B4-BE49-F238E27FC236}">
                <a16:creationId xmlns:a16="http://schemas.microsoft.com/office/drawing/2014/main" id="{8DD0545C-4E5D-4F94-B210-F17B2619E91B}"/>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1A901684-3B3B-46BA-90AE-A6BA359D0F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63" name="Google Shape;63;p9"/>
          <p:cNvSpPr txBox="1">
            <a:spLocks noGrp="1"/>
          </p:cNvSpPr>
          <p:nvPr>
            <p:ph type="title" idx="4294967295"/>
          </p:nvPr>
        </p:nvSpPr>
        <p:spPr>
          <a:xfrm>
            <a:off x="720725" y="301625"/>
            <a:ext cx="8855075" cy="1262062"/>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Introduction</a:t>
            </a:r>
            <a:endParaRPr sz="3400" dirty="0">
              <a:solidFill>
                <a:srgbClr val="999999"/>
              </a:solidFill>
            </a:endParaRPr>
          </a:p>
          <a:p>
            <a:pPr marL="0" marR="0" lvl="0" indent="0" algn="l" rtl="0">
              <a:lnSpc>
                <a:spcPct val="112000"/>
              </a:lnSpc>
              <a:spcBef>
                <a:spcPts val="0"/>
              </a:spcBef>
              <a:spcAft>
                <a:spcPts val="0"/>
              </a:spcAft>
              <a:buClr>
                <a:srgbClr val="333333"/>
              </a:buClr>
              <a:buSzPts val="3200"/>
              <a:buFont typeface="Arial"/>
              <a:buNone/>
            </a:pPr>
            <a:r>
              <a:rPr lang="en-US" sz="2900" b="1" i="0" u="none" dirty="0">
                <a:solidFill>
                  <a:srgbClr val="333333"/>
                </a:solidFill>
                <a:latin typeface="Arial"/>
                <a:ea typeface="Arial"/>
                <a:cs typeface="Arial"/>
                <a:sym typeface="Arial"/>
              </a:rPr>
              <a:t>Why a statistical analysis?</a:t>
            </a:r>
            <a:endParaRPr sz="4100" dirty="0"/>
          </a:p>
        </p:txBody>
      </p:sp>
      <p:sp>
        <p:nvSpPr>
          <p:cNvPr id="64" name="Google Shape;64;p9"/>
          <p:cNvSpPr txBox="1">
            <a:spLocks noGrp="1"/>
          </p:cNvSpPr>
          <p:nvPr>
            <p:ph type="body" idx="4294967295"/>
          </p:nvPr>
        </p:nvSpPr>
        <p:spPr>
          <a:xfrm>
            <a:off x="720725" y="2103437"/>
            <a:ext cx="4216400" cy="4384675"/>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b="0" i="0" u="none" strike="noStrike" cap="none">
                <a:solidFill>
                  <a:srgbClr val="333333"/>
                </a:solidFill>
                <a:latin typeface="Arial"/>
                <a:ea typeface="Arial"/>
                <a:cs typeface="Arial"/>
                <a:sym typeface="Arial"/>
              </a:rPr>
              <a:t>Derive low-term predictions to get an idea of </a:t>
            </a:r>
            <a:r>
              <a:rPr lang="en-US" sz="1600"/>
              <a:t>how to plan/manage the hospital staff/resources in the following weeks</a:t>
            </a:r>
            <a:endParaRPr/>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a:solidFill>
                  <a:srgbClr val="333333"/>
                </a:solidFill>
                <a:latin typeface="Arial"/>
                <a:ea typeface="Arial"/>
                <a:cs typeface="Arial"/>
                <a:sym typeface="Arial"/>
              </a:rPr>
              <a:t>Understand which are the most relevant factors that determine the increasing of ICU patients</a:t>
            </a:r>
            <a:endParaRPr/>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a:solidFill>
                  <a:srgbClr val="333333"/>
                </a:solidFill>
                <a:latin typeface="Arial"/>
                <a:ea typeface="Arial"/>
                <a:cs typeface="Arial"/>
                <a:sym typeface="Arial"/>
              </a:rPr>
              <a:t>Suggest possible improvements in the management of the pandemic</a:t>
            </a:r>
            <a:endParaRPr/>
          </a:p>
        </p:txBody>
      </p:sp>
      <p:pic>
        <p:nvPicPr>
          <p:cNvPr id="65" name="Google Shape;65;p9"/>
          <p:cNvPicPr preferRelativeResize="0"/>
          <p:nvPr/>
        </p:nvPicPr>
        <p:blipFill rotWithShape="1">
          <a:blip r:embed="rId3">
            <a:alphaModFix/>
          </a:blip>
          <a:srcRect/>
          <a:stretch/>
        </p:blipFill>
        <p:spPr>
          <a:xfrm>
            <a:off x="5903588" y="1142650"/>
            <a:ext cx="3346450" cy="2787651"/>
          </a:xfrm>
          <a:prstGeom prst="rect">
            <a:avLst/>
          </a:prstGeom>
          <a:noFill/>
          <a:ln>
            <a:noFill/>
          </a:ln>
        </p:spPr>
      </p:pic>
      <p:pic>
        <p:nvPicPr>
          <p:cNvPr id="66" name="Google Shape;66;p9"/>
          <p:cNvPicPr preferRelativeResize="0"/>
          <p:nvPr/>
        </p:nvPicPr>
        <p:blipFill>
          <a:blip r:embed="rId4">
            <a:alphaModFix/>
          </a:blip>
          <a:stretch>
            <a:fillRect/>
          </a:stretch>
        </p:blipFill>
        <p:spPr>
          <a:xfrm>
            <a:off x="5157463" y="4272751"/>
            <a:ext cx="4838700" cy="2984960"/>
          </a:xfrm>
          <a:prstGeom prst="rect">
            <a:avLst/>
          </a:prstGeom>
          <a:noFill/>
          <a:ln>
            <a:noFill/>
          </a:ln>
        </p:spPr>
      </p:pic>
      <p:sp>
        <p:nvSpPr>
          <p:cNvPr id="5" name="Date Placeholder 4">
            <a:extLst>
              <a:ext uri="{FF2B5EF4-FFF2-40B4-BE49-F238E27FC236}">
                <a16:creationId xmlns:a16="http://schemas.microsoft.com/office/drawing/2014/main" id="{4D86AA94-AC06-43C9-BB2B-072937628056}"/>
              </a:ext>
            </a:extLst>
          </p:cNvPr>
          <p:cNvSpPr>
            <a:spLocks noGrp="1"/>
          </p:cNvSpPr>
          <p:nvPr>
            <p:ph type="dt" idx="10"/>
          </p:nvPr>
        </p:nvSpPr>
        <p:spPr/>
        <p:txBody>
          <a:bodyPr/>
          <a:lstStyle/>
          <a:p>
            <a:fld id="{20537753-0044-449D-8B15-0410BA473429}" type="datetime1">
              <a:rPr lang="en-US" smtClean="0"/>
              <a:t>2/2/2021</a:t>
            </a:fld>
            <a:endParaRPr lang="en-US"/>
          </a:p>
        </p:txBody>
      </p:sp>
      <p:sp>
        <p:nvSpPr>
          <p:cNvPr id="6" name="Footer Placeholder 5">
            <a:extLst>
              <a:ext uri="{FF2B5EF4-FFF2-40B4-BE49-F238E27FC236}">
                <a16:creationId xmlns:a16="http://schemas.microsoft.com/office/drawing/2014/main" id="{B4C24674-2D7B-42FA-A251-36A95A810BCC}"/>
              </a:ext>
            </a:extLst>
          </p:cNvPr>
          <p:cNvSpPr>
            <a:spLocks noGrp="1"/>
          </p:cNvSpPr>
          <p:nvPr>
            <p:ph type="ftr" idx="11"/>
          </p:nvPr>
        </p:nvSpPr>
        <p:spPr/>
        <p:txBody>
          <a:bodyPr/>
          <a:lstStyle/>
          <a:p>
            <a:r>
              <a:rPr lang="en-US"/>
              <a:t>Covid19 Case Study</a:t>
            </a:r>
          </a:p>
        </p:txBody>
      </p:sp>
      <p:sp>
        <p:nvSpPr>
          <p:cNvPr id="7" name="Slide Number Placeholder 6">
            <a:extLst>
              <a:ext uri="{FF2B5EF4-FFF2-40B4-BE49-F238E27FC236}">
                <a16:creationId xmlns:a16="http://schemas.microsoft.com/office/drawing/2014/main" id="{606C86F6-DC3E-4ADA-BBF6-185464AC35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3"/>
        <p:cNvGrpSpPr/>
        <p:nvPr/>
      </p:nvGrpSpPr>
      <p:grpSpPr>
        <a:xfrm>
          <a:off x="0" y="0"/>
          <a:ext cx="0" cy="0"/>
          <a:chOff x="0" y="0"/>
          <a:chExt cx="0" cy="0"/>
        </a:xfrm>
      </p:grpSpPr>
      <p:sp>
        <p:nvSpPr>
          <p:cNvPr id="374" name="Google Shape;374;p44"/>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000"/>
          </a:p>
          <a:p>
            <a:pPr marL="0" lvl="0" indent="0" algn="l" rtl="0">
              <a:lnSpc>
                <a:spcPct val="112000"/>
              </a:lnSpc>
              <a:spcBef>
                <a:spcPts val="0"/>
              </a:spcBef>
              <a:spcAft>
                <a:spcPts val="0"/>
              </a:spcAft>
              <a:buClr>
                <a:srgbClr val="333333"/>
              </a:buClr>
              <a:buSzPts val="3200"/>
              <a:buFont typeface="Arial"/>
              <a:buNone/>
            </a:pPr>
            <a:r>
              <a:rPr lang="en-US" sz="2900"/>
              <a:t>Adding new covariates</a:t>
            </a:r>
            <a:endParaRPr sz="3100"/>
          </a:p>
        </p:txBody>
      </p:sp>
      <p:sp>
        <p:nvSpPr>
          <p:cNvPr id="375" name="Google Shape;375;p44"/>
          <p:cNvSpPr txBox="1">
            <a:spLocks noGrp="1"/>
          </p:cNvSpPr>
          <p:nvPr>
            <p:ph type="body" idx="4294967295"/>
          </p:nvPr>
        </p:nvSpPr>
        <p:spPr>
          <a:xfrm>
            <a:off x="114300" y="1735281"/>
            <a:ext cx="9575900" cy="5511743"/>
          </a:xfrm>
          <a:prstGeom prst="rect">
            <a:avLst/>
          </a:prstGeom>
          <a:noFill/>
          <a:ln>
            <a:noFill/>
          </a:ln>
        </p:spPr>
        <p:txBody>
          <a:bodyPr spcFirstLastPara="1" wrap="square" lIns="0" tIns="0" rIns="0" bIns="0" anchor="t" anchorCtr="0">
            <a:noAutofit/>
          </a:bodyPr>
          <a:lstStyle/>
          <a:p>
            <a:pPr marL="742950" lvl="0" indent="-285750" algn="l" rtl="0">
              <a:spcBef>
                <a:spcPts val="0"/>
              </a:spcBef>
              <a:spcAft>
                <a:spcPts val="0"/>
              </a:spcAft>
              <a:buClr>
                <a:srgbClr val="FF0000"/>
              </a:buClr>
              <a:buFont typeface="Arial" panose="020B0604020202020204" pitchFamily="34" charset="0"/>
              <a:buChar char="•"/>
            </a:pPr>
            <a:r>
              <a:rPr lang="en-US" sz="1600" dirty="0"/>
              <a:t>All the three new variables can be added to our Poisson model as they </a:t>
            </a:r>
            <a:r>
              <a:rPr lang="en-US" sz="1600" b="1" u="sng" dirty="0"/>
              <a:t>decrease AIC and BIC</a:t>
            </a:r>
            <a:r>
              <a:rPr lang="en-US" sz="1600" dirty="0"/>
              <a:t>, also there is no any considerable collinearity between them and old variables based on VIF, and all of them are significant in the model as well.</a:t>
            </a:r>
            <a:endParaRPr sz="1600" dirty="0"/>
          </a:p>
          <a:p>
            <a:pPr marL="742950" lvl="0" indent="-285750" algn="l" rtl="0">
              <a:spcBef>
                <a:spcPts val="0"/>
              </a:spcBef>
              <a:spcAft>
                <a:spcPts val="0"/>
              </a:spcAft>
              <a:buClr>
                <a:srgbClr val="FF0000"/>
              </a:buClr>
              <a:buFont typeface="Arial" panose="020B0604020202020204" pitchFamily="34" charset="0"/>
              <a:buChar char="•"/>
            </a:pPr>
            <a:r>
              <a:rPr lang="en-US" sz="1600" dirty="0"/>
              <a:t>No improvement with </a:t>
            </a:r>
            <a:r>
              <a:rPr lang="en-US" sz="1600" b="1" u="sng" dirty="0"/>
              <a:t>interaction </a:t>
            </a:r>
            <a:r>
              <a:rPr lang="en-US" sz="1600" dirty="0"/>
              <a:t>terms.</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0" marR="0" lvl="0" indent="0" algn="l" rtl="0">
              <a:lnSpc>
                <a:spcPct val="113000"/>
              </a:lnSpc>
              <a:spcBef>
                <a:spcPts val="0"/>
              </a:spcBef>
              <a:spcAft>
                <a:spcPts val="0"/>
              </a:spcAft>
              <a:buNone/>
            </a:pPr>
            <a:endParaRPr sz="1600" dirty="0"/>
          </a:p>
          <a:p>
            <a:pPr marL="457200" lvl="0" indent="0" algn="l" rtl="0">
              <a:lnSpc>
                <a:spcPct val="100000"/>
              </a:lnSpc>
              <a:spcBef>
                <a:spcPts val="0"/>
              </a:spcBef>
              <a:spcAft>
                <a:spcPts val="0"/>
              </a:spcAft>
              <a:buNone/>
            </a:pPr>
            <a:endParaRPr sz="1600" dirty="0">
              <a:solidFill>
                <a:schemeClr val="dk1"/>
              </a:solidFill>
            </a:endParaRPr>
          </a:p>
          <a:p>
            <a:pPr marL="457200" lvl="0" indent="0" algn="l" rtl="0">
              <a:lnSpc>
                <a:spcPct val="100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76" name="Google Shape;376;p44"/>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377" name="Google Shape;377;p44"/>
          <p:cNvGraphicFramePr/>
          <p:nvPr>
            <p:extLst>
              <p:ext uri="{D42A27DB-BD31-4B8C-83A1-F6EECF244321}">
                <p14:modId xmlns:p14="http://schemas.microsoft.com/office/powerpoint/2010/main" val="2015922927"/>
              </p:ext>
            </p:extLst>
          </p:nvPr>
        </p:nvGraphicFramePr>
        <p:xfrm>
          <a:off x="754062" y="3252354"/>
          <a:ext cx="7776874" cy="2913315"/>
        </p:xfrm>
        <a:graphic>
          <a:graphicData uri="http://schemas.openxmlformats.org/drawingml/2006/table">
            <a:tbl>
              <a:tblPr>
                <a:noFill/>
                <a:tableStyleId>{7A9C8337-1FF5-414D-ACCF-3FABA9F999CD}</a:tableStyleId>
              </a:tblPr>
              <a:tblGrid>
                <a:gridCol w="2631064">
                  <a:extLst>
                    <a:ext uri="{9D8B030D-6E8A-4147-A177-3AD203B41FA5}">
                      <a16:colId xmlns:a16="http://schemas.microsoft.com/office/drawing/2014/main" val="20000"/>
                    </a:ext>
                  </a:extLst>
                </a:gridCol>
                <a:gridCol w="1134919">
                  <a:extLst>
                    <a:ext uri="{9D8B030D-6E8A-4147-A177-3AD203B41FA5}">
                      <a16:colId xmlns:a16="http://schemas.microsoft.com/office/drawing/2014/main" val="20001"/>
                    </a:ext>
                  </a:extLst>
                </a:gridCol>
                <a:gridCol w="1246910">
                  <a:extLst>
                    <a:ext uri="{9D8B030D-6E8A-4147-A177-3AD203B41FA5}">
                      <a16:colId xmlns:a16="http://schemas.microsoft.com/office/drawing/2014/main" val="20002"/>
                    </a:ext>
                  </a:extLst>
                </a:gridCol>
                <a:gridCol w="1381990">
                  <a:extLst>
                    <a:ext uri="{9D8B030D-6E8A-4147-A177-3AD203B41FA5}">
                      <a16:colId xmlns:a16="http://schemas.microsoft.com/office/drawing/2014/main" val="20003"/>
                    </a:ext>
                  </a:extLst>
                </a:gridCol>
                <a:gridCol w="1381991">
                  <a:extLst>
                    <a:ext uri="{9D8B030D-6E8A-4147-A177-3AD203B41FA5}">
                      <a16:colId xmlns:a16="http://schemas.microsoft.com/office/drawing/2014/main" val="20004"/>
                    </a:ext>
                  </a:extLst>
                </a:gridCol>
              </a:tblGrid>
              <a:tr h="407776">
                <a:tc>
                  <a:txBody>
                    <a:bodyPr/>
                    <a:lstStyle/>
                    <a:p>
                      <a:pPr marL="0" lvl="0" indent="0" algn="ctr" rtl="0">
                        <a:spcBef>
                          <a:spcPts val="0"/>
                        </a:spcBef>
                        <a:spcAft>
                          <a:spcPts val="0"/>
                        </a:spcAft>
                        <a:buNone/>
                      </a:pPr>
                      <a:r>
                        <a:rPr lang="en-US" b="1"/>
                        <a:t>Model</a:t>
                      </a:r>
                      <a:endParaRPr b="1"/>
                    </a:p>
                  </a:txBody>
                  <a:tcPr marL="91425" marR="91425" marT="91425" marB="91425">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b="1" dirty="0"/>
                        <a:t>AIC</a:t>
                      </a:r>
                      <a:endParaRPr b="1" dirty="0"/>
                    </a:p>
                  </a:txBody>
                  <a:tcPr marL="91425" marR="91425" marT="91425" marB="91425">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b="1"/>
                        <a:t>BIC</a:t>
                      </a:r>
                      <a:endParaRPr b="1"/>
                    </a:p>
                  </a:txBody>
                  <a:tcPr marL="91425" marR="91425" marT="91425" marB="91425">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b="1"/>
                        <a:t>RD</a:t>
                      </a:r>
                      <a:endParaRPr b="1"/>
                    </a:p>
                  </a:txBody>
                  <a:tcPr marL="91425" marR="91425" marT="91425" marB="91425">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b="1"/>
                        <a:t>VIF</a:t>
                      </a:r>
                      <a:endParaRPr b="1"/>
                    </a:p>
                  </a:txBody>
                  <a:tcPr marL="91425" marR="91425" marT="91425" marB="91425">
                    <a:lnB w="9525" cap="flat" cmpd="sng">
                      <a:solidFill>
                        <a:srgbClr val="9E9E9E"/>
                      </a:solidFill>
                      <a:prstDash val="solid"/>
                      <a:round/>
                      <a:headEnd type="none" w="sm" len="sm"/>
                      <a:tailEnd type="none" w="sm" len="sm"/>
                    </a:lnB>
                    <a:solidFill>
                      <a:srgbClr val="F4CCCC"/>
                    </a:solidFill>
                  </a:tcPr>
                </a:tc>
                <a:extLst>
                  <a:ext uri="{0D108BD9-81ED-4DB2-BD59-A6C34878D82A}">
                    <a16:rowId xmlns:a16="http://schemas.microsoft.com/office/drawing/2014/main" val="10000"/>
                  </a:ext>
                </a:extLst>
              </a:tr>
              <a:tr h="604931">
                <a:tc>
                  <a:txBody>
                    <a:bodyPr/>
                    <a:lstStyle/>
                    <a:p>
                      <a:pPr marL="0" lvl="0" indent="0" algn="ctr" rtl="0">
                        <a:lnSpc>
                          <a:spcPct val="113000"/>
                        </a:lnSpc>
                        <a:spcBef>
                          <a:spcPts val="0"/>
                        </a:spcBef>
                        <a:spcAft>
                          <a:spcPts val="0"/>
                        </a:spcAft>
                        <a:buNone/>
                      </a:pPr>
                      <a:r>
                        <a:rPr lang="en-US" sz="1600" b="1">
                          <a:solidFill>
                            <a:srgbClr val="333333"/>
                          </a:solidFill>
                        </a:rPr>
                        <a:t>Original GLM Poisson</a:t>
                      </a:r>
                      <a:r>
                        <a:rPr lang="en-US" sz="1600">
                          <a:solidFill>
                            <a:srgbClr val="333333"/>
                          </a:solidFill>
                        </a:rPr>
                        <a:t> model (from slide 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dirty="0"/>
                        <a:t>1469.58</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a:t>1492.83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a:t>593.47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37386">
                <a:tc>
                  <a:txBody>
                    <a:bodyPr/>
                    <a:lstStyle/>
                    <a:p>
                      <a:pPr marL="0" lvl="0" indent="0" algn="ctr" rtl="0">
                        <a:lnSpc>
                          <a:spcPct val="113000"/>
                        </a:lnSpc>
                        <a:spcBef>
                          <a:spcPts val="0"/>
                        </a:spcBef>
                        <a:spcAft>
                          <a:spcPts val="0"/>
                        </a:spcAft>
                        <a:buNone/>
                      </a:pPr>
                      <a:r>
                        <a:rPr lang="en-US" sz="1600">
                          <a:solidFill>
                            <a:srgbClr val="333333"/>
                          </a:solidFill>
                        </a:rPr>
                        <a:t>Adding </a:t>
                      </a:r>
                      <a:r>
                        <a:rPr lang="en-US" sz="1600" i="1">
                          <a:solidFill>
                            <a:srgbClr val="333333"/>
                          </a:solidFill>
                        </a:rPr>
                        <a:t>Zone_color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1428.49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dirty="0"/>
                        <a:t>1454.64</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a:t>550.38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ok</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69789">
                <a:tc>
                  <a:txBody>
                    <a:bodyPr/>
                    <a:lstStyle/>
                    <a:p>
                      <a:pPr marL="0" lvl="0" indent="0" algn="ctr" rtl="0">
                        <a:lnSpc>
                          <a:spcPct val="113000"/>
                        </a:lnSpc>
                        <a:spcBef>
                          <a:spcPts val="0"/>
                        </a:spcBef>
                        <a:spcAft>
                          <a:spcPts val="0"/>
                        </a:spcAft>
                        <a:buNone/>
                      </a:pPr>
                      <a:r>
                        <a:rPr lang="en-US" sz="1600">
                          <a:solidFill>
                            <a:srgbClr val="333333"/>
                          </a:solidFill>
                        </a:rPr>
                        <a:t>Adding </a:t>
                      </a:r>
                      <a:r>
                        <a:rPr lang="en-US" sz="1600" i="1">
                          <a:solidFill>
                            <a:srgbClr val="333333"/>
                          </a:solidFill>
                        </a:rPr>
                        <a:t>Lag_zone_color</a:t>
                      </a:r>
                      <a:endParaRPr sz="1600" i="1">
                        <a:solidFill>
                          <a:srgbClr val="33333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1377.68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dirty="0"/>
                        <a:t>1406.73</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a:t>497.56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ok</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87067">
                <a:tc>
                  <a:txBody>
                    <a:bodyPr/>
                    <a:lstStyle/>
                    <a:p>
                      <a:pPr marL="0" lvl="0" indent="0" algn="ctr" rtl="0">
                        <a:spcBef>
                          <a:spcPts val="0"/>
                        </a:spcBef>
                        <a:spcAft>
                          <a:spcPts val="0"/>
                        </a:spcAft>
                        <a:buNone/>
                      </a:pPr>
                      <a:r>
                        <a:rPr lang="en-US" sz="1600">
                          <a:solidFill>
                            <a:schemeClr val="dk1"/>
                          </a:solidFill>
                        </a:rPr>
                        <a:t>Adding </a:t>
                      </a:r>
                      <a:r>
                        <a:rPr lang="en-US" sz="1600" i="1">
                          <a:solidFill>
                            <a:schemeClr val="dk1"/>
                          </a:solidFill>
                        </a:rPr>
                        <a:t>Season</a:t>
                      </a:r>
                      <a:endParaRPr sz="1600">
                        <a:solidFill>
                          <a:srgbClr val="33333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1351.23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dirty="0"/>
                        <a:t>1383.19</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tx2">
                        <a:lumMod val="20000"/>
                        <a:lumOff val="80000"/>
                      </a:schemeClr>
                    </a:solidFill>
                  </a:tcPr>
                </a:tc>
                <a:tc>
                  <a:txBody>
                    <a:bodyPr/>
                    <a:lstStyle/>
                    <a:p>
                      <a:pPr marL="0" lvl="0" indent="0" algn="ctr" rtl="0">
                        <a:spcBef>
                          <a:spcPts val="0"/>
                        </a:spcBef>
                        <a:spcAft>
                          <a:spcPts val="0"/>
                        </a:spcAft>
                        <a:buNone/>
                      </a:pPr>
                      <a:r>
                        <a:rPr lang="en-US"/>
                        <a:t>469.11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dirty="0"/>
                        <a:t>ok</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21FA9DE9-E801-4656-836E-219DD84883EB}"/>
              </a:ext>
            </a:extLst>
          </p:cNvPr>
          <p:cNvSpPr>
            <a:spLocks noGrp="1"/>
          </p:cNvSpPr>
          <p:nvPr>
            <p:ph type="dt" idx="10"/>
          </p:nvPr>
        </p:nvSpPr>
        <p:spPr/>
        <p:txBody>
          <a:bodyPr/>
          <a:lstStyle/>
          <a:p>
            <a:fld id="{D5325250-34E4-46B3-9067-3A685AEB3BCD}" type="datetime1">
              <a:rPr lang="en-US" smtClean="0"/>
              <a:t>2/2/2021</a:t>
            </a:fld>
            <a:endParaRPr lang="en-US"/>
          </a:p>
        </p:txBody>
      </p:sp>
      <p:sp>
        <p:nvSpPr>
          <p:cNvPr id="9" name="Footer Placeholder 8">
            <a:extLst>
              <a:ext uri="{FF2B5EF4-FFF2-40B4-BE49-F238E27FC236}">
                <a16:creationId xmlns:a16="http://schemas.microsoft.com/office/drawing/2014/main" id="{1CA064D3-F5C5-4F19-8C24-14E5D15B0532}"/>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E5B2916F-E46E-4548-904C-250C8993A2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1"/>
        <p:cNvGrpSpPr/>
        <p:nvPr/>
      </p:nvGrpSpPr>
      <p:grpSpPr>
        <a:xfrm>
          <a:off x="0" y="0"/>
          <a:ext cx="0" cy="0"/>
          <a:chOff x="0" y="0"/>
          <a:chExt cx="0" cy="0"/>
        </a:xfrm>
      </p:grpSpPr>
      <p:sp>
        <p:nvSpPr>
          <p:cNvPr id="382" name="Google Shape;382;p45"/>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Building model</a:t>
            </a:r>
            <a:endParaRPr sz="3000"/>
          </a:p>
          <a:p>
            <a:pPr marL="0" lvl="0" indent="0" algn="l" rtl="0">
              <a:lnSpc>
                <a:spcPct val="112000"/>
              </a:lnSpc>
              <a:spcBef>
                <a:spcPts val="0"/>
              </a:spcBef>
              <a:spcAft>
                <a:spcPts val="0"/>
              </a:spcAft>
              <a:buClr>
                <a:srgbClr val="333333"/>
              </a:buClr>
              <a:buSzPts val="3200"/>
              <a:buFont typeface="Arial"/>
              <a:buNone/>
            </a:pPr>
            <a:r>
              <a:rPr lang="en-US" sz="2900"/>
              <a:t>Poisson model- with new covariates</a:t>
            </a:r>
            <a:endParaRPr sz="3100"/>
          </a:p>
        </p:txBody>
      </p:sp>
      <p:sp>
        <p:nvSpPr>
          <p:cNvPr id="383" name="Google Shape;383;p45"/>
          <p:cNvSpPr txBox="1">
            <a:spLocks noGrp="1"/>
          </p:cNvSpPr>
          <p:nvPr>
            <p:ph type="body" idx="4294967295"/>
          </p:nvPr>
        </p:nvSpPr>
        <p:spPr>
          <a:xfrm>
            <a:off x="0" y="1835423"/>
            <a:ext cx="9207600" cy="5643000"/>
          </a:xfrm>
          <a:prstGeom prst="rect">
            <a:avLst/>
          </a:prstGeom>
          <a:noFill/>
          <a:ln>
            <a:noFill/>
          </a:ln>
        </p:spPr>
        <p:txBody>
          <a:bodyPr spcFirstLastPara="1" wrap="square" lIns="0" tIns="0" rIns="0" bIns="0" anchor="t" anchorCtr="0">
            <a:noAutofit/>
          </a:bodyPr>
          <a:lstStyle/>
          <a:p>
            <a:pPr marL="457200" lvl="0" indent="0" algn="l" rtl="0">
              <a:spcBef>
                <a:spcPts val="0"/>
              </a:spcBef>
              <a:spcAft>
                <a:spcPts val="0"/>
              </a:spcAft>
              <a:buNone/>
            </a:pPr>
            <a:r>
              <a:rPr lang="en-US" sz="1600" dirty="0"/>
              <a:t>We go through </a:t>
            </a:r>
            <a:r>
              <a:rPr lang="en-US" sz="1600" b="1" u="sng" dirty="0"/>
              <a:t>all the previous steps</a:t>
            </a:r>
            <a:r>
              <a:rPr lang="en-US" sz="1600" dirty="0"/>
              <a:t> to build our models including new variables. So we don't repeat all of them again. We just show that our new Poisson model seems to be </a:t>
            </a:r>
            <a:r>
              <a:rPr lang="en-US" sz="1600" dirty="0" err="1"/>
              <a:t>overdispersed</a:t>
            </a:r>
            <a:r>
              <a:rPr lang="en-US" sz="1600" dirty="0"/>
              <a:t> according to the residual plot.</a:t>
            </a:r>
            <a:endParaRPr sz="1600" dirty="0"/>
          </a:p>
          <a:p>
            <a:pPr marL="457200" lvl="0" indent="0" algn="l" rtl="0">
              <a:spcBef>
                <a:spcPts val="0"/>
              </a:spcBef>
              <a:spcAft>
                <a:spcPts val="0"/>
              </a:spcAft>
              <a:buNone/>
            </a:pPr>
            <a:r>
              <a:rPr lang="en-US" sz="1600" dirty="0"/>
              <a:t>The point is that comparing the two residual plots before and after adding new covariates, turns out that </a:t>
            </a:r>
            <a:r>
              <a:rPr lang="en-US" sz="1600" b="1" u="sng" dirty="0"/>
              <a:t>we managed to alleviate the tail of residual plot to some extent.</a:t>
            </a:r>
            <a:endParaRPr sz="1600" b="1" u="sng" dirty="0"/>
          </a:p>
          <a:p>
            <a:pPr marL="457200" lvl="0" indent="0" algn="l" rtl="0">
              <a:spcBef>
                <a:spcPts val="0"/>
              </a:spcBef>
              <a:spcAft>
                <a:spcPts val="0"/>
              </a:spcAft>
              <a:buNone/>
            </a:pPr>
            <a:endParaRPr sz="1600" dirty="0"/>
          </a:p>
          <a:p>
            <a:pPr marL="457200" lvl="0" indent="0" algn="l" rtl="0">
              <a:spcBef>
                <a:spcPts val="0"/>
              </a:spcBef>
              <a:spcAft>
                <a:spcPts val="0"/>
              </a:spcAft>
              <a:buNone/>
            </a:pPr>
            <a:r>
              <a:rPr lang="en-US" sz="1600" dirty="0"/>
              <a:t>              Before adding new covariates                                   After adding new covariates</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0" marR="0" lvl="0" indent="0" algn="l" rtl="0">
              <a:lnSpc>
                <a:spcPct val="113000"/>
              </a:lnSpc>
              <a:spcBef>
                <a:spcPts val="0"/>
              </a:spcBef>
              <a:spcAft>
                <a:spcPts val="0"/>
              </a:spcAft>
              <a:buNone/>
            </a:pPr>
            <a:endParaRPr sz="1600" dirty="0"/>
          </a:p>
          <a:p>
            <a:pPr marL="457200" lvl="0" indent="0" algn="l" rtl="0">
              <a:lnSpc>
                <a:spcPct val="100000"/>
              </a:lnSpc>
              <a:spcBef>
                <a:spcPts val="0"/>
              </a:spcBef>
              <a:spcAft>
                <a:spcPts val="0"/>
              </a:spcAft>
              <a:buNone/>
            </a:pPr>
            <a:endParaRPr sz="1600" dirty="0">
              <a:solidFill>
                <a:schemeClr val="dk1"/>
              </a:solidFill>
            </a:endParaRPr>
          </a:p>
          <a:p>
            <a:pPr marL="457200" lvl="0" indent="0" algn="l" rtl="0">
              <a:lnSpc>
                <a:spcPct val="100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84" name="Google Shape;384;p45"/>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385" name="Google Shape;385;p45"/>
          <p:cNvPicPr preferRelativeResize="0"/>
          <p:nvPr/>
        </p:nvPicPr>
        <p:blipFill>
          <a:blip r:embed="rId4">
            <a:alphaModFix/>
          </a:blip>
          <a:stretch>
            <a:fillRect/>
          </a:stretch>
        </p:blipFill>
        <p:spPr>
          <a:xfrm>
            <a:off x="5040312" y="3860960"/>
            <a:ext cx="4587175" cy="2893500"/>
          </a:xfrm>
          <a:prstGeom prst="rect">
            <a:avLst/>
          </a:prstGeom>
          <a:noFill/>
          <a:ln>
            <a:noFill/>
          </a:ln>
        </p:spPr>
      </p:pic>
      <p:pic>
        <p:nvPicPr>
          <p:cNvPr id="386" name="Google Shape;386;p45"/>
          <p:cNvPicPr preferRelativeResize="0"/>
          <p:nvPr/>
        </p:nvPicPr>
        <p:blipFill>
          <a:blip r:embed="rId5">
            <a:alphaModFix/>
          </a:blip>
          <a:stretch>
            <a:fillRect/>
          </a:stretch>
        </p:blipFill>
        <p:spPr>
          <a:xfrm>
            <a:off x="351770" y="3920339"/>
            <a:ext cx="4688542" cy="2893500"/>
          </a:xfrm>
          <a:prstGeom prst="rect">
            <a:avLst/>
          </a:prstGeom>
          <a:noFill/>
          <a:ln>
            <a:noFill/>
          </a:ln>
        </p:spPr>
      </p:pic>
      <p:sp>
        <p:nvSpPr>
          <p:cNvPr id="8" name="Date Placeholder 7">
            <a:extLst>
              <a:ext uri="{FF2B5EF4-FFF2-40B4-BE49-F238E27FC236}">
                <a16:creationId xmlns:a16="http://schemas.microsoft.com/office/drawing/2014/main" id="{158DBD72-2241-4F6C-80DE-F055BC0030AF}"/>
              </a:ext>
            </a:extLst>
          </p:cNvPr>
          <p:cNvSpPr>
            <a:spLocks noGrp="1"/>
          </p:cNvSpPr>
          <p:nvPr>
            <p:ph type="dt" idx="10"/>
          </p:nvPr>
        </p:nvSpPr>
        <p:spPr/>
        <p:txBody>
          <a:bodyPr/>
          <a:lstStyle/>
          <a:p>
            <a:fld id="{2066EA33-E213-4E6A-AC12-7DCEA699C7C7}" type="datetime1">
              <a:rPr lang="en-US" smtClean="0"/>
              <a:t>2/2/2021</a:t>
            </a:fld>
            <a:endParaRPr lang="en-US"/>
          </a:p>
        </p:txBody>
      </p:sp>
      <p:sp>
        <p:nvSpPr>
          <p:cNvPr id="9" name="Footer Placeholder 8">
            <a:extLst>
              <a:ext uri="{FF2B5EF4-FFF2-40B4-BE49-F238E27FC236}">
                <a16:creationId xmlns:a16="http://schemas.microsoft.com/office/drawing/2014/main" id="{6A8C6AE0-667F-4156-BCAE-780C5E3DB645}"/>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06D3FE8D-7C2F-4E34-ADDA-BD112C21D9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0"/>
        <p:cNvGrpSpPr/>
        <p:nvPr/>
      </p:nvGrpSpPr>
      <p:grpSpPr>
        <a:xfrm>
          <a:off x="0" y="0"/>
          <a:ext cx="0" cy="0"/>
          <a:chOff x="0" y="0"/>
          <a:chExt cx="0" cy="0"/>
        </a:xfrm>
      </p:grpSpPr>
      <p:sp>
        <p:nvSpPr>
          <p:cNvPr id="391" name="Google Shape;391;p46"/>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Building model</a:t>
            </a:r>
            <a:endParaRPr sz="3000" dirty="0"/>
          </a:p>
          <a:p>
            <a:pPr marL="0" lvl="0" indent="0" algn="l" rtl="0">
              <a:lnSpc>
                <a:spcPct val="112000"/>
              </a:lnSpc>
              <a:spcBef>
                <a:spcPts val="0"/>
              </a:spcBef>
              <a:spcAft>
                <a:spcPts val="0"/>
              </a:spcAft>
              <a:buClr>
                <a:srgbClr val="333333"/>
              </a:buClr>
              <a:buSzPts val="3200"/>
              <a:buFont typeface="Arial"/>
              <a:buNone/>
            </a:pPr>
            <a:r>
              <a:rPr lang="en-US" sz="2900" dirty="0"/>
              <a:t>Quasi-Poisson model- with new covariates</a:t>
            </a:r>
            <a:endParaRPr sz="3100" dirty="0"/>
          </a:p>
        </p:txBody>
      </p:sp>
      <p:sp>
        <p:nvSpPr>
          <p:cNvPr id="392" name="Google Shape;392;p46"/>
          <p:cNvSpPr txBox="1">
            <a:spLocks noGrp="1"/>
          </p:cNvSpPr>
          <p:nvPr>
            <p:ph type="body" idx="4294967295"/>
          </p:nvPr>
        </p:nvSpPr>
        <p:spPr>
          <a:xfrm>
            <a:off x="144475" y="1916675"/>
            <a:ext cx="9207600" cy="5643000"/>
          </a:xfrm>
          <a:prstGeom prst="rect">
            <a:avLst/>
          </a:prstGeom>
          <a:noFill/>
          <a:ln>
            <a:noFill/>
          </a:ln>
        </p:spPr>
        <p:txBody>
          <a:bodyPr spcFirstLastPara="1" wrap="square" lIns="0" tIns="0" rIns="0" bIns="0" anchor="t" anchorCtr="0">
            <a:noAutofit/>
          </a:bodyPr>
          <a:lstStyle/>
          <a:p>
            <a:pPr marL="457200" lvl="0" indent="0" algn="l" rtl="0">
              <a:spcBef>
                <a:spcPts val="0"/>
              </a:spcBef>
              <a:spcAft>
                <a:spcPts val="0"/>
              </a:spcAft>
              <a:buNone/>
            </a:pPr>
            <a:r>
              <a:rPr lang="en-US" sz="1600" dirty="0"/>
              <a:t>The dispersion parameter is 3.87 &gt;1 .</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0" marR="0" lvl="0" indent="0" algn="l" rtl="0">
              <a:lnSpc>
                <a:spcPct val="113000"/>
              </a:lnSpc>
              <a:spcBef>
                <a:spcPts val="0"/>
              </a:spcBef>
              <a:spcAft>
                <a:spcPts val="0"/>
              </a:spcAft>
              <a:buNone/>
            </a:pPr>
            <a:endParaRPr sz="1600" dirty="0"/>
          </a:p>
          <a:p>
            <a:pPr marL="457200" lvl="0" indent="0" algn="l" rtl="0">
              <a:lnSpc>
                <a:spcPct val="100000"/>
              </a:lnSpc>
              <a:spcBef>
                <a:spcPts val="0"/>
              </a:spcBef>
              <a:spcAft>
                <a:spcPts val="0"/>
              </a:spcAft>
              <a:buNone/>
            </a:pPr>
            <a:endParaRPr sz="1600" dirty="0">
              <a:solidFill>
                <a:schemeClr val="dk1"/>
              </a:solidFill>
            </a:endParaRPr>
          </a:p>
          <a:p>
            <a:pPr marL="457200" lvl="0" indent="0" algn="l" rtl="0">
              <a:lnSpc>
                <a:spcPct val="100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393" name="Google Shape;393;p46"/>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394" name="Google Shape;394;p46"/>
          <p:cNvPicPr preferRelativeResize="0"/>
          <p:nvPr/>
        </p:nvPicPr>
        <p:blipFill>
          <a:blip r:embed="rId4">
            <a:alphaModFix/>
          </a:blip>
          <a:stretch>
            <a:fillRect/>
          </a:stretch>
        </p:blipFill>
        <p:spPr>
          <a:xfrm>
            <a:off x="240654" y="2925030"/>
            <a:ext cx="4761103" cy="3038434"/>
          </a:xfrm>
          <a:prstGeom prst="rect">
            <a:avLst/>
          </a:prstGeom>
          <a:noFill/>
          <a:ln>
            <a:noFill/>
          </a:ln>
        </p:spPr>
      </p:pic>
      <p:pic>
        <p:nvPicPr>
          <p:cNvPr id="395" name="Google Shape;395;p46"/>
          <p:cNvPicPr preferRelativeResize="0"/>
          <p:nvPr/>
        </p:nvPicPr>
        <p:blipFill>
          <a:blip r:embed="rId5">
            <a:alphaModFix/>
          </a:blip>
          <a:stretch>
            <a:fillRect/>
          </a:stretch>
        </p:blipFill>
        <p:spPr>
          <a:xfrm>
            <a:off x="5097936" y="2882413"/>
            <a:ext cx="4761102" cy="3038424"/>
          </a:xfrm>
          <a:prstGeom prst="rect">
            <a:avLst/>
          </a:prstGeom>
          <a:noFill/>
          <a:ln>
            <a:noFill/>
          </a:ln>
        </p:spPr>
      </p:pic>
      <p:sp>
        <p:nvSpPr>
          <p:cNvPr id="8" name="Date Placeholder 7">
            <a:extLst>
              <a:ext uri="{FF2B5EF4-FFF2-40B4-BE49-F238E27FC236}">
                <a16:creationId xmlns:a16="http://schemas.microsoft.com/office/drawing/2014/main" id="{6E851B98-5766-490A-9D33-CD89021D0A6A}"/>
              </a:ext>
            </a:extLst>
          </p:cNvPr>
          <p:cNvSpPr>
            <a:spLocks noGrp="1"/>
          </p:cNvSpPr>
          <p:nvPr>
            <p:ph type="dt" idx="10"/>
          </p:nvPr>
        </p:nvSpPr>
        <p:spPr/>
        <p:txBody>
          <a:bodyPr/>
          <a:lstStyle/>
          <a:p>
            <a:fld id="{889E567F-13C0-45B2-95B3-F703682F4D20}" type="datetime1">
              <a:rPr lang="en-US" smtClean="0"/>
              <a:t>2/2/2021</a:t>
            </a:fld>
            <a:endParaRPr lang="en-US"/>
          </a:p>
        </p:txBody>
      </p:sp>
      <p:sp>
        <p:nvSpPr>
          <p:cNvPr id="9" name="Footer Placeholder 8">
            <a:extLst>
              <a:ext uri="{FF2B5EF4-FFF2-40B4-BE49-F238E27FC236}">
                <a16:creationId xmlns:a16="http://schemas.microsoft.com/office/drawing/2014/main" id="{855DAF9E-8934-4733-BDE5-81605AACBF48}"/>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9ED635CE-C45F-45F5-BAC9-51C23BEF7D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9"/>
        <p:cNvGrpSpPr/>
        <p:nvPr/>
      </p:nvGrpSpPr>
      <p:grpSpPr>
        <a:xfrm>
          <a:off x="0" y="0"/>
          <a:ext cx="0" cy="0"/>
          <a:chOff x="0" y="0"/>
          <a:chExt cx="0" cy="0"/>
        </a:xfrm>
      </p:grpSpPr>
      <p:sp>
        <p:nvSpPr>
          <p:cNvPr id="400" name="Google Shape;400;p47"/>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200"/>
              <a:t>Model comparison </a:t>
            </a:r>
            <a:endParaRPr sz="3200"/>
          </a:p>
          <a:p>
            <a:pPr marL="0" marR="0" lvl="0" indent="0" algn="l" rtl="0">
              <a:lnSpc>
                <a:spcPct val="112000"/>
              </a:lnSpc>
              <a:spcBef>
                <a:spcPts val="0"/>
              </a:spcBef>
              <a:spcAft>
                <a:spcPts val="0"/>
              </a:spcAft>
              <a:buClr>
                <a:srgbClr val="333333"/>
              </a:buClr>
              <a:buSzPts val="3200"/>
              <a:buFont typeface="Arial"/>
              <a:buNone/>
            </a:pPr>
            <a:r>
              <a:rPr lang="en-US" sz="2900"/>
              <a:t>After adding new covariates</a:t>
            </a:r>
            <a:endParaRPr sz="4100"/>
          </a:p>
        </p:txBody>
      </p:sp>
      <p:sp>
        <p:nvSpPr>
          <p:cNvPr id="401" name="Google Shape;401;p47"/>
          <p:cNvSpPr txBox="1">
            <a:spLocks noGrp="1"/>
          </p:cNvSpPr>
          <p:nvPr>
            <p:ph type="body" idx="4294967295"/>
          </p:nvPr>
        </p:nvSpPr>
        <p:spPr>
          <a:xfrm>
            <a:off x="482600" y="1604025"/>
            <a:ext cx="9207600" cy="5471700"/>
          </a:xfrm>
          <a:prstGeom prst="rect">
            <a:avLst/>
          </a:prstGeom>
          <a:noFill/>
          <a:ln>
            <a:noFill/>
          </a:ln>
        </p:spPr>
        <p:txBody>
          <a:bodyPr spcFirstLastPara="1" wrap="square" lIns="0" tIns="0" rIns="0" bIns="0" anchor="t" anchorCtr="0">
            <a:noAutofit/>
          </a:bodyPr>
          <a:lstStyle/>
          <a:p>
            <a:pPr marL="457200" lvl="0" indent="-330200" algn="l" rtl="0">
              <a:spcBef>
                <a:spcPts val="0"/>
              </a:spcBef>
              <a:spcAft>
                <a:spcPts val="0"/>
              </a:spcAft>
              <a:buClr>
                <a:srgbClr val="FF0000"/>
              </a:buClr>
              <a:buSzPts val="1600"/>
              <a:buFont typeface="Arial" panose="020B0604020202020204" pitchFamily="34" charset="0"/>
              <a:buChar char="•"/>
            </a:pPr>
            <a:r>
              <a:rPr lang="en-US" sz="1600" b="1" dirty="0"/>
              <a:t>GLM</a:t>
            </a:r>
            <a:endParaRPr sz="1600" b="1" dirty="0"/>
          </a:p>
          <a:p>
            <a:pPr marL="914400" lvl="1" indent="-330200" algn="l" rtl="0">
              <a:spcBef>
                <a:spcPts val="0"/>
              </a:spcBef>
              <a:spcAft>
                <a:spcPts val="0"/>
              </a:spcAft>
              <a:buClr>
                <a:srgbClr val="FF0000"/>
              </a:buClr>
              <a:buSzPts val="1600"/>
              <a:buFont typeface="Arial" panose="020B0604020202020204" pitchFamily="34" charset="0"/>
              <a:buChar char="•"/>
            </a:pPr>
            <a:r>
              <a:rPr lang="en-US" sz="1600" b="1" dirty="0"/>
              <a:t>Poisson</a:t>
            </a:r>
            <a:endParaRPr sz="1600" b="1" dirty="0"/>
          </a:p>
          <a:p>
            <a:pPr marL="914400" lvl="1" indent="-330200" algn="l" rtl="0">
              <a:spcBef>
                <a:spcPts val="0"/>
              </a:spcBef>
              <a:spcAft>
                <a:spcPts val="0"/>
              </a:spcAft>
              <a:buClr>
                <a:srgbClr val="FF0000"/>
              </a:buClr>
              <a:buSzPts val="1600"/>
              <a:buFont typeface="Arial" panose="020B0604020202020204" pitchFamily="34" charset="0"/>
              <a:buChar char="•"/>
            </a:pPr>
            <a:r>
              <a:rPr lang="en-US" sz="1600" b="1" dirty="0"/>
              <a:t>Quasi Poisson</a:t>
            </a:r>
            <a:endParaRPr sz="1600" b="1" dirty="0"/>
          </a:p>
          <a:p>
            <a:pPr marL="914400" lvl="1" indent="-330200" algn="l" rtl="0">
              <a:spcBef>
                <a:spcPts val="0"/>
              </a:spcBef>
              <a:spcAft>
                <a:spcPts val="0"/>
              </a:spcAft>
              <a:buClr>
                <a:srgbClr val="FF0000"/>
              </a:buClr>
              <a:buSzPts val="1600"/>
              <a:buFont typeface="Arial" panose="020B0604020202020204" pitchFamily="34" charset="0"/>
              <a:buChar char="•"/>
            </a:pPr>
            <a:r>
              <a:rPr lang="en-US" sz="1600" b="1" dirty="0"/>
              <a:t>Negative Binomial</a:t>
            </a:r>
            <a:endParaRPr sz="1600" b="1"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b="1" dirty="0"/>
              <a:t>GAM</a:t>
            </a:r>
            <a:endParaRPr sz="1600" b="1"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b="1" dirty="0"/>
              <a:t>Random Forest</a:t>
            </a:r>
            <a:endParaRPr sz="1600" b="1" dirty="0"/>
          </a:p>
          <a:p>
            <a:pPr marL="0" lvl="0" indent="0" algn="l" rtl="0">
              <a:spcBef>
                <a:spcPts val="0"/>
              </a:spcBef>
              <a:spcAft>
                <a:spcPts val="0"/>
              </a:spcAft>
              <a:buNone/>
            </a:pPr>
            <a:endParaRPr sz="1600" dirty="0"/>
          </a:p>
          <a:p>
            <a:pPr marL="0" lvl="0" indent="0" algn="l" rtl="0">
              <a:spcBef>
                <a:spcPts val="0"/>
              </a:spcBef>
              <a:spcAft>
                <a:spcPts val="0"/>
              </a:spcAft>
              <a:buNone/>
            </a:pPr>
            <a:endParaRPr sz="15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0" lvl="0" indent="0" algn="l" rtl="0">
              <a:spcBef>
                <a:spcPts val="0"/>
              </a:spcBef>
              <a:spcAft>
                <a:spcPts val="0"/>
              </a:spcAft>
              <a:buNone/>
            </a:pPr>
            <a:endParaRPr sz="1800" b="1" dirty="0"/>
          </a:p>
          <a:p>
            <a:pPr marL="457200" lvl="0" indent="0" algn="l" rtl="0">
              <a:spcBef>
                <a:spcPts val="0"/>
              </a:spcBef>
              <a:spcAft>
                <a:spcPts val="0"/>
              </a:spcAft>
              <a:buNone/>
            </a:pPr>
            <a:r>
              <a:rPr lang="en-US" sz="1600" b="1" u="sng" dirty="0"/>
              <a:t>AIC and BIC for all the models are smaller compared to the previous ones without adding new variables. It means we also managed to improve our models by adding new variable.</a:t>
            </a:r>
            <a:endParaRPr sz="1600" dirty="0"/>
          </a:p>
          <a:p>
            <a:pPr marL="457200" lvl="0" indent="0" algn="l" rtl="0">
              <a:spcBef>
                <a:spcPts val="0"/>
              </a:spcBef>
              <a:spcAft>
                <a:spcPts val="0"/>
              </a:spcAft>
              <a:buNone/>
            </a:pPr>
            <a:r>
              <a:rPr lang="en-US" sz="1600" dirty="0"/>
              <a:t>The table shows NB is the best model again according to AIC.</a:t>
            </a:r>
            <a:endParaRPr sz="1600" dirty="0"/>
          </a:p>
          <a:p>
            <a:pPr marL="45720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402" name="Google Shape;402;p47"/>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403" name="Google Shape;403;p47"/>
          <p:cNvGraphicFramePr/>
          <p:nvPr/>
        </p:nvGraphicFramePr>
        <p:xfrm>
          <a:off x="7070737" y="1421888"/>
          <a:ext cx="2305050" cy="2934200"/>
        </p:xfrm>
        <a:graphic>
          <a:graphicData uri="http://schemas.openxmlformats.org/drawingml/2006/table">
            <a:tbl>
              <a:tblPr>
                <a:noFill/>
                <a:tableStyleId>{C1684206-6398-4CA1-8865-4CDE3E835B52}</a:tableStyleId>
              </a:tblPr>
              <a:tblGrid>
                <a:gridCol w="2305050">
                  <a:extLst>
                    <a:ext uri="{9D8B030D-6E8A-4147-A177-3AD203B41FA5}">
                      <a16:colId xmlns:a16="http://schemas.microsoft.com/office/drawing/2014/main" val="20000"/>
                    </a:ext>
                  </a:extLst>
                </a:gridCol>
              </a:tblGrid>
              <a:tr h="3667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Predictors</a:t>
                      </a:r>
                      <a:endParaRPr/>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3667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Test_today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r h="366775">
                <a:tc>
                  <a:txBody>
                    <a:bodyPr/>
                    <a:lstStyle/>
                    <a:p>
                      <a:pPr marL="0" marR="0" lvl="0" indent="0" algn="l" rtl="0">
                        <a:lnSpc>
                          <a:spcPct val="93000"/>
                        </a:lnSpc>
                        <a:spcBef>
                          <a:spcPts val="0"/>
                        </a:spcBef>
                        <a:spcAft>
                          <a:spcPts val="0"/>
                        </a:spcAft>
                        <a:buNone/>
                      </a:pPr>
                      <a:r>
                        <a:rPr lang="en-US" sz="1300"/>
                        <a:t>Zone_color</a:t>
                      </a:r>
                      <a:endParaRPr sz="1300" b="0" i="0" u="none" strike="noStrike" cap="none">
                        <a:solidFill>
                          <a:srgbClr val="000000"/>
                        </a:solidFill>
                        <a:latin typeface="Arial"/>
                        <a:ea typeface="Arial"/>
                        <a:cs typeface="Arial"/>
                        <a:sym typeface="Arial"/>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5"/>
                  </a:ext>
                </a:extLst>
              </a:tr>
              <a:tr h="366775">
                <a:tc>
                  <a:txBody>
                    <a:bodyPr/>
                    <a:lstStyle/>
                    <a:p>
                      <a:pPr marL="0" marR="0" lvl="0" indent="0" algn="l" rtl="0">
                        <a:lnSpc>
                          <a:spcPct val="93000"/>
                        </a:lnSpc>
                        <a:spcBef>
                          <a:spcPts val="0"/>
                        </a:spcBef>
                        <a:spcAft>
                          <a:spcPts val="0"/>
                        </a:spcAft>
                        <a:buNone/>
                      </a:pPr>
                      <a:r>
                        <a:rPr lang="en-US" sz="1300"/>
                        <a:t>Lag_zone_color</a:t>
                      </a:r>
                      <a:endParaRPr sz="130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6"/>
                  </a:ext>
                </a:extLst>
              </a:tr>
              <a:tr h="366775">
                <a:tc>
                  <a:txBody>
                    <a:bodyPr/>
                    <a:lstStyle/>
                    <a:p>
                      <a:pPr marL="0" marR="0" lvl="0" indent="0" algn="l" rtl="0">
                        <a:lnSpc>
                          <a:spcPct val="93000"/>
                        </a:lnSpc>
                        <a:spcBef>
                          <a:spcPts val="0"/>
                        </a:spcBef>
                        <a:spcAft>
                          <a:spcPts val="0"/>
                        </a:spcAft>
                        <a:buNone/>
                      </a:pPr>
                      <a:r>
                        <a:rPr lang="en-US" sz="1300"/>
                        <a:t>Season</a:t>
                      </a:r>
                      <a:endParaRPr sz="1300"/>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7"/>
                  </a:ext>
                </a:extLst>
              </a:tr>
            </a:tbl>
          </a:graphicData>
        </a:graphic>
      </p:graphicFrame>
      <p:graphicFrame>
        <p:nvGraphicFramePr>
          <p:cNvPr id="404" name="Google Shape;404;p47"/>
          <p:cNvGraphicFramePr/>
          <p:nvPr/>
        </p:nvGraphicFramePr>
        <p:xfrm>
          <a:off x="857250" y="3364688"/>
          <a:ext cx="5749225" cy="1981050"/>
        </p:xfrm>
        <a:graphic>
          <a:graphicData uri="http://schemas.openxmlformats.org/drawingml/2006/table">
            <a:tbl>
              <a:tblPr>
                <a:noFill/>
                <a:tableStyleId>{7A9C8337-1FF5-414D-ACCF-3FABA9F999CD}</a:tableStyleId>
              </a:tblPr>
              <a:tblGrid>
                <a:gridCol w="2037375">
                  <a:extLst>
                    <a:ext uri="{9D8B030D-6E8A-4147-A177-3AD203B41FA5}">
                      <a16:colId xmlns:a16="http://schemas.microsoft.com/office/drawing/2014/main" val="20000"/>
                    </a:ext>
                  </a:extLst>
                </a:gridCol>
                <a:gridCol w="1001750">
                  <a:extLst>
                    <a:ext uri="{9D8B030D-6E8A-4147-A177-3AD203B41FA5}">
                      <a16:colId xmlns:a16="http://schemas.microsoft.com/office/drawing/2014/main" val="20001"/>
                    </a:ext>
                  </a:extLst>
                </a:gridCol>
                <a:gridCol w="1206250">
                  <a:extLst>
                    <a:ext uri="{9D8B030D-6E8A-4147-A177-3AD203B41FA5}">
                      <a16:colId xmlns:a16="http://schemas.microsoft.com/office/drawing/2014/main" val="20002"/>
                    </a:ext>
                  </a:extLst>
                </a:gridCol>
                <a:gridCol w="1503850">
                  <a:extLst>
                    <a:ext uri="{9D8B030D-6E8A-4147-A177-3AD203B41FA5}">
                      <a16:colId xmlns:a16="http://schemas.microsoft.com/office/drawing/2014/main" val="20003"/>
                    </a:ext>
                  </a:extLst>
                </a:gridCol>
              </a:tblGrid>
              <a:tr h="396200">
                <a:tc>
                  <a:txBody>
                    <a:bodyPr/>
                    <a:lstStyle/>
                    <a:p>
                      <a:pPr marL="0" marR="0" lvl="0" indent="0" algn="ctr" rtl="0">
                        <a:lnSpc>
                          <a:spcPct val="100000"/>
                        </a:lnSpc>
                        <a:spcBef>
                          <a:spcPts val="0"/>
                        </a:spcBef>
                        <a:spcAft>
                          <a:spcPts val="0"/>
                        </a:spcAft>
                        <a:buNone/>
                      </a:pPr>
                      <a:r>
                        <a:rPr lang="en-US" b="1"/>
                        <a:t>Model</a:t>
                      </a:r>
                      <a:endParaRPr b="1"/>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df</a:t>
                      </a:r>
                      <a:endParaRPr b="1"/>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AIC</a:t>
                      </a:r>
                      <a:endParaRPr b="1"/>
                    </a:p>
                  </a:txBody>
                  <a:tcPr marL="91425" marR="91425" marT="91425" marB="91425">
                    <a:solidFill>
                      <a:srgbClr val="F4CCCC"/>
                    </a:solidFill>
                  </a:tcPr>
                </a:tc>
                <a:tc>
                  <a:txBody>
                    <a:bodyPr/>
                    <a:lstStyle/>
                    <a:p>
                      <a:pPr marL="0" marR="0" lvl="0" indent="0" algn="ctr" rtl="0">
                        <a:lnSpc>
                          <a:spcPct val="100000"/>
                        </a:lnSpc>
                        <a:spcBef>
                          <a:spcPts val="0"/>
                        </a:spcBef>
                        <a:spcAft>
                          <a:spcPts val="0"/>
                        </a:spcAft>
                        <a:buNone/>
                      </a:pPr>
                      <a:r>
                        <a:rPr lang="en-US" b="1"/>
                        <a:t>BIC</a:t>
                      </a:r>
                      <a:endParaRPr b="1"/>
                    </a:p>
                  </a:txBody>
                  <a:tcPr marL="91425" marR="91425" marT="91425" marB="91425">
                    <a:solidFill>
                      <a:srgbClr val="F4CCCC"/>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US"/>
                        <a:t>Poisson</a:t>
                      </a:r>
                      <a:endParaRPr/>
                    </a:p>
                  </a:txBody>
                  <a:tcPr marL="91425" marR="91425" marT="91425" marB="91425"/>
                </a:tc>
                <a:tc>
                  <a:txBody>
                    <a:bodyPr/>
                    <a:lstStyle/>
                    <a:p>
                      <a:pPr marL="0" lvl="0" indent="0" algn="ctr" rtl="0">
                        <a:spcBef>
                          <a:spcPts val="0"/>
                        </a:spcBef>
                        <a:spcAft>
                          <a:spcPts val="0"/>
                        </a:spcAft>
                        <a:buNone/>
                      </a:pPr>
                      <a:r>
                        <a:rPr lang="en-US"/>
                        <a:t>11</a:t>
                      </a:r>
                      <a:endParaRPr/>
                    </a:p>
                  </a:txBody>
                  <a:tcPr marL="91425" marR="91425" marT="91425" marB="91425"/>
                </a:tc>
                <a:tc>
                  <a:txBody>
                    <a:bodyPr/>
                    <a:lstStyle/>
                    <a:p>
                      <a:pPr marL="0" lvl="0" indent="0" algn="ctr" rtl="0">
                        <a:spcBef>
                          <a:spcPts val="0"/>
                        </a:spcBef>
                        <a:spcAft>
                          <a:spcPts val="0"/>
                        </a:spcAft>
                        <a:buNone/>
                      </a:pPr>
                      <a:r>
                        <a:rPr lang="en-US"/>
                        <a:t>1351.23</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1383.19</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US"/>
                        <a:t>Quasi Poisson</a:t>
                      </a:r>
                      <a:endParaRPr/>
                    </a:p>
                  </a:txBody>
                  <a:tcPr marL="91425" marR="91425" marT="91425" marB="91425"/>
                </a:tc>
                <a:tc>
                  <a:txBody>
                    <a:bodyPr/>
                    <a:lstStyle/>
                    <a:p>
                      <a:pPr marL="0" lvl="0" indent="0" algn="ctr" rtl="0">
                        <a:spcBef>
                          <a:spcPts val="0"/>
                        </a:spcBef>
                        <a:spcAft>
                          <a:spcPts val="0"/>
                        </a:spcAft>
                        <a:buNone/>
                      </a:pPr>
                      <a:r>
                        <a:rPr lang="en-US"/>
                        <a:t>11</a:t>
                      </a:r>
                      <a:endParaRPr/>
                    </a:p>
                  </a:txBody>
                  <a:tcPr marL="91425" marR="91425" marT="91425" marB="91425"/>
                </a:tc>
                <a:tc>
                  <a:txBody>
                    <a:bodyPr/>
                    <a:lstStyle/>
                    <a:p>
                      <a:pPr marL="0" lvl="0" indent="0" algn="ctr" rtl="0">
                        <a:spcBef>
                          <a:spcPts val="0"/>
                        </a:spcBef>
                        <a:spcAft>
                          <a:spcPts val="0"/>
                        </a:spcAft>
                        <a:buNone/>
                      </a:pPr>
                      <a:r>
                        <a:rPr lang="en-US"/>
                        <a:t>NA</a:t>
                      </a:r>
                      <a:endParaRPr/>
                    </a:p>
                  </a:txBody>
                  <a:tcPr marL="91425" marR="91425" marT="91425" marB="91425"/>
                </a:tc>
                <a:tc>
                  <a:txBody>
                    <a:bodyPr/>
                    <a:lstStyle/>
                    <a:p>
                      <a:pPr marL="0" lvl="0" indent="0" algn="ctr" rtl="0">
                        <a:spcBef>
                          <a:spcPts val="0"/>
                        </a:spcBef>
                        <a:spcAft>
                          <a:spcPts val="0"/>
                        </a:spcAft>
                        <a:buNone/>
                      </a:pPr>
                      <a:r>
                        <a:rPr lang="en-US"/>
                        <a:t>NA</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US"/>
                        <a:t>Negative Binomial (NB)</a:t>
                      </a:r>
                      <a:endParaRPr/>
                    </a:p>
                  </a:txBody>
                  <a:tcPr marL="91425" marR="91425" marT="91425" marB="91425"/>
                </a:tc>
                <a:tc>
                  <a:txBody>
                    <a:bodyPr/>
                    <a:lstStyle/>
                    <a:p>
                      <a:pPr marL="0" lvl="0" indent="0" algn="ctr" rtl="0">
                        <a:spcBef>
                          <a:spcPts val="0"/>
                        </a:spcBef>
                        <a:spcAft>
                          <a:spcPts val="0"/>
                        </a:spcAft>
                        <a:buNone/>
                      </a:pPr>
                      <a:r>
                        <a:rPr lang="en-US"/>
                        <a:t>12</a:t>
                      </a:r>
                      <a:endParaRPr/>
                    </a:p>
                  </a:txBody>
                  <a:tcPr marL="91425" marR="91425" marT="91425" marB="91425"/>
                </a:tc>
                <a:tc>
                  <a:txBody>
                    <a:bodyPr/>
                    <a:lstStyle/>
                    <a:p>
                      <a:pPr marL="0" lvl="0" indent="0" algn="ctr" rtl="0">
                        <a:spcBef>
                          <a:spcPts val="0"/>
                        </a:spcBef>
                        <a:spcAft>
                          <a:spcPts val="0"/>
                        </a:spcAft>
                        <a:buNone/>
                      </a:pPr>
                      <a:r>
                        <a:rPr lang="en-US">
                          <a:solidFill>
                            <a:schemeClr val="accent1"/>
                          </a:solidFill>
                        </a:rPr>
                        <a:t>1148.19</a:t>
                      </a:r>
                      <a:endParaRPr>
                        <a:solidFill>
                          <a:schemeClr val="accent1"/>
                        </a:solidFill>
                      </a:endParaRPr>
                    </a:p>
                  </a:txBody>
                  <a:tcPr marL="91425" marR="91425" marT="91425" marB="91425"/>
                </a:tc>
                <a:tc>
                  <a:txBody>
                    <a:bodyPr/>
                    <a:lstStyle/>
                    <a:p>
                      <a:pPr marL="0" lvl="0" indent="0" algn="ctr" rtl="0">
                        <a:spcBef>
                          <a:spcPts val="0"/>
                        </a:spcBef>
                        <a:spcAft>
                          <a:spcPts val="0"/>
                        </a:spcAft>
                        <a:buNone/>
                      </a:pPr>
                      <a:r>
                        <a:rPr lang="en-US">
                          <a:solidFill>
                            <a:schemeClr val="accent1"/>
                          </a:solidFill>
                        </a:rPr>
                        <a:t>1183.05</a:t>
                      </a:r>
                      <a:endParaRPr>
                        <a:solidFill>
                          <a:schemeClr val="accent1"/>
                        </a:solidFill>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US"/>
                        <a:t>GAM</a:t>
                      </a:r>
                      <a:endParaRPr/>
                    </a:p>
                  </a:txBody>
                  <a:tcPr marL="91425" marR="91425" marT="91425" marB="91425"/>
                </a:tc>
                <a:tc>
                  <a:txBody>
                    <a:bodyPr/>
                    <a:lstStyle/>
                    <a:p>
                      <a:pPr marL="0" lvl="0" indent="0" algn="ctr" rtl="0">
                        <a:spcBef>
                          <a:spcPts val="0"/>
                        </a:spcBef>
                        <a:spcAft>
                          <a:spcPts val="0"/>
                        </a:spcAft>
                        <a:buNone/>
                      </a:pPr>
                      <a:r>
                        <a:rPr lang="en-US"/>
                        <a:t>20</a:t>
                      </a:r>
                      <a:endParaRPr/>
                    </a:p>
                  </a:txBody>
                  <a:tcPr marL="91425" marR="91425" marT="91425" marB="91425"/>
                </a:tc>
                <a:tc>
                  <a:txBody>
                    <a:bodyPr/>
                    <a:lstStyle/>
                    <a:p>
                      <a:pPr marL="0" lvl="0" indent="0" algn="ctr" rtl="0">
                        <a:spcBef>
                          <a:spcPts val="0"/>
                        </a:spcBef>
                        <a:spcAft>
                          <a:spcPts val="0"/>
                        </a:spcAft>
                        <a:buNone/>
                      </a:pPr>
                      <a:r>
                        <a:rPr lang="en-US"/>
                        <a:t>1162.13</a:t>
                      </a:r>
                      <a:endParaRPr/>
                    </a:p>
                  </a:txBody>
                  <a:tcPr marL="91425" marR="91425" marT="91425" marB="91425"/>
                </a:tc>
                <a:tc>
                  <a:txBody>
                    <a:bodyPr/>
                    <a:lstStyle/>
                    <a:p>
                      <a:pPr marL="0" lvl="0" indent="0" algn="ctr" rtl="0">
                        <a:spcBef>
                          <a:spcPts val="0"/>
                        </a:spcBef>
                        <a:spcAft>
                          <a:spcPts val="0"/>
                        </a:spcAft>
                        <a:buNone/>
                      </a:pPr>
                      <a:r>
                        <a:rPr lang="en-US"/>
                        <a:t>1222.06</a:t>
                      </a:r>
                      <a:endParaRPr/>
                    </a:p>
                  </a:txBody>
                  <a:tcPr marL="91425" marR="91425" marT="91425" marB="91425"/>
                </a:tc>
                <a:extLst>
                  <a:ext uri="{0D108BD9-81ED-4DB2-BD59-A6C34878D82A}">
                    <a16:rowId xmlns:a16="http://schemas.microsoft.com/office/drawing/2014/main" val="10004"/>
                  </a:ext>
                </a:extLst>
              </a:tr>
            </a:tbl>
          </a:graphicData>
        </a:graphic>
      </p:graphicFrame>
      <p:sp>
        <p:nvSpPr>
          <p:cNvPr id="8" name="Date Placeholder 7">
            <a:extLst>
              <a:ext uri="{FF2B5EF4-FFF2-40B4-BE49-F238E27FC236}">
                <a16:creationId xmlns:a16="http://schemas.microsoft.com/office/drawing/2014/main" id="{0A1A670F-278A-4AA4-A0EA-5B01BD0D053F}"/>
              </a:ext>
            </a:extLst>
          </p:cNvPr>
          <p:cNvSpPr>
            <a:spLocks noGrp="1"/>
          </p:cNvSpPr>
          <p:nvPr>
            <p:ph type="dt" idx="10"/>
          </p:nvPr>
        </p:nvSpPr>
        <p:spPr/>
        <p:txBody>
          <a:bodyPr/>
          <a:lstStyle/>
          <a:p>
            <a:fld id="{DD89CA96-7189-4056-A66C-E4072923DE10}" type="datetime1">
              <a:rPr lang="en-US" smtClean="0"/>
              <a:t>2/2/2021</a:t>
            </a:fld>
            <a:endParaRPr lang="en-US"/>
          </a:p>
        </p:txBody>
      </p:sp>
      <p:sp>
        <p:nvSpPr>
          <p:cNvPr id="9" name="Footer Placeholder 8">
            <a:extLst>
              <a:ext uri="{FF2B5EF4-FFF2-40B4-BE49-F238E27FC236}">
                <a16:creationId xmlns:a16="http://schemas.microsoft.com/office/drawing/2014/main" id="{DDFAE87D-60ED-46FB-9CCC-D2AF73BD5EA2}"/>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EA2C0579-6AB8-4514-89C3-2CF96089F7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8"/>
        <p:cNvGrpSpPr/>
        <p:nvPr/>
      </p:nvGrpSpPr>
      <p:grpSpPr>
        <a:xfrm>
          <a:off x="0" y="0"/>
          <a:ext cx="0" cy="0"/>
          <a:chOff x="0" y="0"/>
          <a:chExt cx="0" cy="0"/>
        </a:xfrm>
      </p:grpSpPr>
      <p:sp>
        <p:nvSpPr>
          <p:cNvPr id="409" name="Google Shape;409;p48"/>
          <p:cNvSpPr txBox="1">
            <a:spLocks noGrp="1"/>
          </p:cNvSpPr>
          <p:nvPr>
            <p:ph type="title" idx="4294967295"/>
          </p:nvPr>
        </p:nvSpPr>
        <p:spPr>
          <a:xfrm>
            <a:off x="7186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Prediction</a:t>
            </a:r>
            <a:endParaRPr sz="3200"/>
          </a:p>
          <a:p>
            <a:pPr marL="0" marR="0" lvl="0" indent="0" algn="l" rtl="0">
              <a:lnSpc>
                <a:spcPct val="112000"/>
              </a:lnSpc>
              <a:spcBef>
                <a:spcPts val="0"/>
              </a:spcBef>
              <a:spcAft>
                <a:spcPts val="0"/>
              </a:spcAft>
              <a:buClr>
                <a:srgbClr val="333333"/>
              </a:buClr>
              <a:buSzPts val="3200"/>
              <a:buFont typeface="Arial"/>
              <a:buNone/>
            </a:pPr>
            <a:r>
              <a:rPr lang="en-US" sz="3200"/>
              <a:t>Predictive information criteria </a:t>
            </a:r>
            <a:endParaRPr/>
          </a:p>
        </p:txBody>
      </p:sp>
      <p:sp>
        <p:nvSpPr>
          <p:cNvPr id="410" name="Google Shape;410;p48"/>
          <p:cNvSpPr txBox="1">
            <a:spLocks noGrp="1"/>
          </p:cNvSpPr>
          <p:nvPr>
            <p:ph type="body" idx="4294967295"/>
          </p:nvPr>
        </p:nvSpPr>
        <p:spPr>
          <a:xfrm>
            <a:off x="482600" y="1563725"/>
            <a:ext cx="9207600" cy="4836600"/>
          </a:xfrm>
          <a:prstGeom prst="rect">
            <a:avLst/>
          </a:prstGeom>
          <a:noFill/>
          <a:ln>
            <a:noFill/>
          </a:ln>
        </p:spPr>
        <p:txBody>
          <a:bodyPr spcFirstLastPara="1" wrap="square" lIns="0" tIns="0" rIns="0" bIns="0" anchor="t" anchorCtr="0">
            <a:noAutofit/>
          </a:bodyPr>
          <a:lstStyle/>
          <a:p>
            <a:pPr marL="457200" lvl="0" indent="-342900" algn="l" rtl="0">
              <a:spcBef>
                <a:spcPts val="0"/>
              </a:spcBef>
              <a:spcAft>
                <a:spcPts val="0"/>
              </a:spcAft>
              <a:buClr>
                <a:srgbClr val="FF0000"/>
              </a:buClr>
              <a:buSzPts val="1800"/>
              <a:buFont typeface="Arial" panose="020B0604020202020204" pitchFamily="34" charset="0"/>
              <a:buChar char="•"/>
            </a:pPr>
            <a:r>
              <a:rPr lang="en-US" sz="1600" b="1" dirty="0"/>
              <a:t>MSE (</a:t>
            </a:r>
            <a:r>
              <a:rPr lang="en-US" sz="1600" b="1" dirty="0">
                <a:solidFill>
                  <a:schemeClr val="dk1"/>
                </a:solidFill>
              </a:rPr>
              <a:t>mean-square error)</a:t>
            </a:r>
            <a:r>
              <a:rPr lang="en-US" sz="1800" dirty="0"/>
              <a:t>:</a:t>
            </a:r>
            <a:r>
              <a:rPr lang="en-US" sz="1800" b="1" dirty="0"/>
              <a:t> </a:t>
            </a:r>
            <a:r>
              <a:rPr lang="en-US" sz="1600" dirty="0">
                <a:solidFill>
                  <a:schemeClr val="dk1"/>
                </a:solidFill>
              </a:rPr>
              <a:t>measures the average squared difference between the estimated values and the actual value. It is always positive, and values closer to zero are better.</a:t>
            </a:r>
            <a:endParaRPr sz="1600" b="1" dirty="0"/>
          </a:p>
          <a:p>
            <a:pPr marL="285750" lvl="0" indent="-285750" algn="l" rtl="0">
              <a:spcBef>
                <a:spcPts val="0"/>
              </a:spcBef>
              <a:spcAft>
                <a:spcPts val="0"/>
              </a:spcAft>
              <a:buClr>
                <a:srgbClr val="FF0000"/>
              </a:buClr>
              <a:buFont typeface="Arial" panose="020B0604020202020204" pitchFamily="34" charset="0"/>
              <a:buChar char="•"/>
            </a:pPr>
            <a:endParaRPr sz="1800" b="1" dirty="0"/>
          </a:p>
          <a:p>
            <a:pPr marL="285750" lvl="0" indent="-285750" algn="l" rtl="0">
              <a:spcBef>
                <a:spcPts val="0"/>
              </a:spcBef>
              <a:spcAft>
                <a:spcPts val="0"/>
              </a:spcAft>
              <a:buClr>
                <a:srgbClr val="FF0000"/>
              </a:buClr>
              <a:buFont typeface="Arial" panose="020B0604020202020204" pitchFamily="34" charset="0"/>
              <a:buChar char="•"/>
            </a:pPr>
            <a:endParaRPr sz="1800" b="1" dirty="0"/>
          </a:p>
          <a:p>
            <a:pPr marL="285750" lvl="0" indent="-285750" algn="l" rtl="0">
              <a:spcBef>
                <a:spcPts val="0"/>
              </a:spcBef>
              <a:spcAft>
                <a:spcPts val="0"/>
              </a:spcAft>
              <a:buClr>
                <a:srgbClr val="FF0000"/>
              </a:buClr>
              <a:buFont typeface="Arial" panose="020B0604020202020204" pitchFamily="34" charset="0"/>
              <a:buChar char="•"/>
            </a:pPr>
            <a:endParaRPr sz="1800" b="1" dirty="0"/>
          </a:p>
          <a:p>
            <a:pPr marL="285750" lvl="0" indent="-285750" algn="l" rtl="0">
              <a:spcBef>
                <a:spcPts val="0"/>
              </a:spcBef>
              <a:spcAft>
                <a:spcPts val="0"/>
              </a:spcAft>
              <a:buClr>
                <a:srgbClr val="FF0000"/>
              </a:buClr>
              <a:buFont typeface="Arial" panose="020B0604020202020204" pitchFamily="34" charset="0"/>
              <a:buChar char="•"/>
            </a:pPr>
            <a:endParaRPr sz="1800" b="1" dirty="0"/>
          </a:p>
          <a:p>
            <a:pPr marL="457200" lvl="0" indent="-342900" algn="l" rtl="0">
              <a:spcBef>
                <a:spcPts val="0"/>
              </a:spcBef>
              <a:spcAft>
                <a:spcPts val="0"/>
              </a:spcAft>
              <a:buClr>
                <a:srgbClr val="FF0000"/>
              </a:buClr>
              <a:buSzPts val="1800"/>
              <a:buFont typeface="Arial" panose="020B0604020202020204" pitchFamily="34" charset="0"/>
              <a:buChar char="•"/>
            </a:pPr>
            <a:r>
              <a:rPr lang="en-US" sz="1600" b="1" dirty="0">
                <a:solidFill>
                  <a:srgbClr val="000000"/>
                </a:solidFill>
              </a:rPr>
              <a:t>RMSE (root-mean-square error)</a:t>
            </a:r>
            <a:r>
              <a:rPr lang="en-US" sz="1600" dirty="0">
                <a:solidFill>
                  <a:schemeClr val="dk1"/>
                </a:solidFill>
              </a:rPr>
              <a:t>:</a:t>
            </a:r>
            <a:r>
              <a:rPr lang="en-US" sz="1600" dirty="0"/>
              <a:t> </a:t>
            </a:r>
            <a:r>
              <a:rPr lang="en-US" sz="1600" dirty="0">
                <a:solidFill>
                  <a:schemeClr val="dk1"/>
                </a:solidFill>
              </a:rPr>
              <a:t>square root of the MSE.</a:t>
            </a:r>
            <a:endParaRPr sz="1600"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sz="1600"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sz="1600"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sz="1600"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sz="1800" b="1" dirty="0"/>
          </a:p>
          <a:p>
            <a:pPr marL="285750" lvl="0" indent="-285750" algn="l" rtl="0">
              <a:spcBef>
                <a:spcPts val="0"/>
              </a:spcBef>
              <a:spcAft>
                <a:spcPts val="0"/>
              </a:spcAft>
              <a:buClr>
                <a:srgbClr val="FF0000"/>
              </a:buClr>
              <a:buFont typeface="Arial" panose="020B0604020202020204" pitchFamily="34" charset="0"/>
              <a:buChar char="•"/>
            </a:pPr>
            <a:endParaRPr sz="1800" b="1"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b="1" dirty="0">
                <a:solidFill>
                  <a:srgbClr val="000000"/>
                </a:solidFill>
              </a:rPr>
              <a:t>NRMSE (normalized-root-mean-square error)</a:t>
            </a:r>
            <a:r>
              <a:rPr lang="en-US" sz="1600" dirty="0">
                <a:solidFill>
                  <a:srgbClr val="000000"/>
                </a:solidFill>
              </a:rPr>
              <a:t>:</a:t>
            </a:r>
            <a:r>
              <a:rPr lang="en-US" sz="1600" dirty="0"/>
              <a:t> normalizing the RMSD facilitates the comparison between datasets or models with different scales.</a:t>
            </a:r>
            <a:endParaRPr sz="1600" dirty="0"/>
          </a:p>
          <a:p>
            <a:pPr marL="285750" lvl="0" indent="-285750" algn="l" rtl="0">
              <a:spcBef>
                <a:spcPts val="0"/>
              </a:spcBef>
              <a:spcAft>
                <a:spcPts val="0"/>
              </a:spcAft>
              <a:buClr>
                <a:srgbClr val="FF0000"/>
              </a:buClr>
              <a:buFont typeface="Arial" panose="020B0604020202020204" pitchFamily="34" charset="0"/>
              <a:buChar char="•"/>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411" name="Google Shape;411;p48"/>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412" name="Google Shape;412;p48"/>
          <p:cNvPicPr preferRelativeResize="0"/>
          <p:nvPr/>
        </p:nvPicPr>
        <p:blipFill>
          <a:blip r:embed="rId4">
            <a:alphaModFix/>
          </a:blip>
          <a:stretch>
            <a:fillRect/>
          </a:stretch>
        </p:blipFill>
        <p:spPr>
          <a:xfrm>
            <a:off x="2271276" y="5949875"/>
            <a:ext cx="5538074" cy="1187708"/>
          </a:xfrm>
          <a:prstGeom prst="rect">
            <a:avLst/>
          </a:prstGeom>
          <a:noFill/>
          <a:ln>
            <a:noFill/>
          </a:ln>
        </p:spPr>
      </p:pic>
      <p:pic>
        <p:nvPicPr>
          <p:cNvPr id="413" name="Google Shape;413;p48"/>
          <p:cNvPicPr preferRelativeResize="0"/>
          <p:nvPr/>
        </p:nvPicPr>
        <p:blipFill rotWithShape="1">
          <a:blip r:embed="rId5">
            <a:alphaModFix/>
          </a:blip>
          <a:srcRect t="-7100" b="7099"/>
          <a:stretch/>
        </p:blipFill>
        <p:spPr>
          <a:xfrm>
            <a:off x="3151982" y="3714825"/>
            <a:ext cx="3776661" cy="1262100"/>
          </a:xfrm>
          <a:prstGeom prst="rect">
            <a:avLst/>
          </a:prstGeom>
          <a:noFill/>
          <a:ln>
            <a:noFill/>
          </a:ln>
        </p:spPr>
      </p:pic>
      <p:pic>
        <p:nvPicPr>
          <p:cNvPr id="414" name="Google Shape;414;p48"/>
          <p:cNvPicPr preferRelativeResize="0"/>
          <p:nvPr/>
        </p:nvPicPr>
        <p:blipFill>
          <a:blip r:embed="rId6">
            <a:alphaModFix/>
          </a:blip>
          <a:stretch>
            <a:fillRect/>
          </a:stretch>
        </p:blipFill>
        <p:spPr>
          <a:xfrm>
            <a:off x="3520339" y="2241300"/>
            <a:ext cx="3039946" cy="1187700"/>
          </a:xfrm>
          <a:prstGeom prst="rect">
            <a:avLst/>
          </a:prstGeom>
          <a:noFill/>
          <a:ln>
            <a:noFill/>
          </a:ln>
        </p:spPr>
      </p:pic>
      <p:sp>
        <p:nvSpPr>
          <p:cNvPr id="8" name="Date Placeholder 7">
            <a:extLst>
              <a:ext uri="{FF2B5EF4-FFF2-40B4-BE49-F238E27FC236}">
                <a16:creationId xmlns:a16="http://schemas.microsoft.com/office/drawing/2014/main" id="{20B8F4A1-4C80-45DB-AE41-78DBCDE6BAAA}"/>
              </a:ext>
            </a:extLst>
          </p:cNvPr>
          <p:cNvSpPr>
            <a:spLocks noGrp="1"/>
          </p:cNvSpPr>
          <p:nvPr>
            <p:ph type="dt" idx="10"/>
          </p:nvPr>
        </p:nvSpPr>
        <p:spPr/>
        <p:txBody>
          <a:bodyPr/>
          <a:lstStyle/>
          <a:p>
            <a:fld id="{2064F889-E165-4841-B85B-906D13310C82}" type="datetime1">
              <a:rPr lang="en-US" smtClean="0"/>
              <a:t>2/2/2021</a:t>
            </a:fld>
            <a:endParaRPr lang="en-US"/>
          </a:p>
        </p:txBody>
      </p:sp>
      <p:sp>
        <p:nvSpPr>
          <p:cNvPr id="9" name="Footer Placeholder 8">
            <a:extLst>
              <a:ext uri="{FF2B5EF4-FFF2-40B4-BE49-F238E27FC236}">
                <a16:creationId xmlns:a16="http://schemas.microsoft.com/office/drawing/2014/main" id="{7F5D9F3D-8CA3-49FF-AD69-D4326C821410}"/>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FF4CCE11-9F8E-4333-A02E-5D15859F81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8"/>
        <p:cNvGrpSpPr/>
        <p:nvPr/>
      </p:nvGrpSpPr>
      <p:grpSpPr>
        <a:xfrm>
          <a:off x="0" y="0"/>
          <a:ext cx="0" cy="0"/>
          <a:chOff x="0" y="0"/>
          <a:chExt cx="0" cy="0"/>
        </a:xfrm>
      </p:grpSpPr>
      <p:sp>
        <p:nvSpPr>
          <p:cNvPr id="419" name="Google Shape;419;p49"/>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Prediction</a:t>
            </a:r>
            <a:endParaRPr sz="34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solidFill>
                  <a:schemeClr val="dk1"/>
                </a:solidFill>
              </a:rPr>
              <a:t>On test dataset from 14th to 23rd Jan</a:t>
            </a:r>
            <a:endParaRPr sz="3200"/>
          </a:p>
        </p:txBody>
      </p:sp>
      <p:sp>
        <p:nvSpPr>
          <p:cNvPr id="420" name="Google Shape;420;p49"/>
          <p:cNvSpPr txBox="1">
            <a:spLocks noGrp="1"/>
          </p:cNvSpPr>
          <p:nvPr>
            <p:ph type="body" idx="4294967295"/>
          </p:nvPr>
        </p:nvSpPr>
        <p:spPr>
          <a:xfrm>
            <a:off x="436512" y="1563725"/>
            <a:ext cx="9207600" cy="4836600"/>
          </a:xfrm>
          <a:prstGeom prst="rect">
            <a:avLst/>
          </a:prstGeom>
          <a:noFill/>
          <a:ln>
            <a:noFill/>
          </a:ln>
        </p:spPr>
        <p:txBody>
          <a:bodyPr spcFirstLastPara="1" wrap="square" lIns="0" tIns="0" rIns="0" bIns="0" anchor="t" anchorCtr="0">
            <a:noAutofit/>
          </a:bodyPr>
          <a:lstStyle/>
          <a:p>
            <a:pPr marL="457200" lvl="0" indent="-330200" algn="l" rtl="0">
              <a:spcBef>
                <a:spcPts val="0"/>
              </a:spcBef>
              <a:spcAft>
                <a:spcPts val="0"/>
              </a:spcAft>
              <a:buClr>
                <a:srgbClr val="FF0000"/>
              </a:buClr>
              <a:buSzPts val="1600"/>
              <a:buFont typeface="Arial" panose="020B0604020202020204" pitchFamily="34" charset="0"/>
              <a:buChar char="•"/>
            </a:pPr>
            <a:r>
              <a:rPr lang="en-US" sz="1600" dirty="0"/>
              <a:t>Model comparison </a:t>
            </a:r>
            <a:r>
              <a:rPr lang="en-US" sz="1600" b="1" u="sng" dirty="0"/>
              <a:t>without and with new covariates</a:t>
            </a:r>
            <a:endParaRPr sz="1600" b="1" u="sng"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b="1" dirty="0"/>
          </a:p>
          <a:p>
            <a:pPr marL="285750" lvl="0" indent="-285750" algn="l" rtl="0">
              <a:spcBef>
                <a:spcPts val="0"/>
              </a:spcBef>
              <a:spcAft>
                <a:spcPts val="0"/>
              </a:spcAft>
              <a:buClr>
                <a:srgbClr val="FF0000"/>
              </a:buClr>
              <a:buFont typeface="Arial" panose="020B0604020202020204" pitchFamily="34" charset="0"/>
              <a:buChar char="•"/>
            </a:pPr>
            <a:endParaRPr sz="1600" b="1" dirty="0"/>
          </a:p>
          <a:p>
            <a:pPr marL="285750" lvl="0" indent="-285750" algn="l" rtl="0">
              <a:spcBef>
                <a:spcPts val="0"/>
              </a:spcBef>
              <a:spcAft>
                <a:spcPts val="0"/>
              </a:spcAft>
              <a:buClr>
                <a:srgbClr val="FF0000"/>
              </a:buClr>
              <a:buFont typeface="Arial" panose="020B0604020202020204" pitchFamily="34" charset="0"/>
              <a:buChar char="•"/>
            </a:pPr>
            <a:endParaRPr sz="1600" b="1"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0" lvl="0" indent="0" algn="l" rtl="0">
              <a:spcBef>
                <a:spcPts val="0"/>
              </a:spcBef>
              <a:spcAft>
                <a:spcPts val="0"/>
              </a:spcAft>
              <a:buClr>
                <a:srgbClr val="FF0000"/>
              </a:buClr>
            </a:pPr>
            <a:endParaRPr sz="1600" dirty="0"/>
          </a:p>
          <a:p>
            <a:pPr marL="0" lvl="0" indent="0" algn="l" rtl="0">
              <a:spcBef>
                <a:spcPts val="0"/>
              </a:spcBef>
              <a:spcAft>
                <a:spcPts val="0"/>
              </a:spcAft>
              <a:buClr>
                <a:srgbClr val="FF0000"/>
              </a:buClr>
            </a:pPr>
            <a:endParaRPr sz="18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421" name="Google Shape;421;p49"/>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422" name="Google Shape;422;p49"/>
          <p:cNvGraphicFramePr/>
          <p:nvPr>
            <p:extLst>
              <p:ext uri="{D42A27DB-BD31-4B8C-83A1-F6EECF244321}">
                <p14:modId xmlns:p14="http://schemas.microsoft.com/office/powerpoint/2010/main" val="2963210264"/>
              </p:ext>
            </p:extLst>
          </p:nvPr>
        </p:nvGraphicFramePr>
        <p:xfrm>
          <a:off x="1405510" y="4356098"/>
          <a:ext cx="6730572" cy="2194380"/>
        </p:xfrm>
        <a:graphic>
          <a:graphicData uri="http://schemas.openxmlformats.org/drawingml/2006/table">
            <a:tbl>
              <a:tblPr>
                <a:noFill/>
                <a:tableStyleId>{7A9C8337-1FF5-414D-ACCF-3FABA9F999CD}</a:tableStyleId>
              </a:tblPr>
              <a:tblGrid>
                <a:gridCol w="1682643">
                  <a:extLst>
                    <a:ext uri="{9D8B030D-6E8A-4147-A177-3AD203B41FA5}">
                      <a16:colId xmlns:a16="http://schemas.microsoft.com/office/drawing/2014/main" val="20000"/>
                    </a:ext>
                  </a:extLst>
                </a:gridCol>
                <a:gridCol w="1682643">
                  <a:extLst>
                    <a:ext uri="{9D8B030D-6E8A-4147-A177-3AD203B41FA5}">
                      <a16:colId xmlns:a16="http://schemas.microsoft.com/office/drawing/2014/main" val="20001"/>
                    </a:ext>
                  </a:extLst>
                </a:gridCol>
                <a:gridCol w="1682643">
                  <a:extLst>
                    <a:ext uri="{9D8B030D-6E8A-4147-A177-3AD203B41FA5}">
                      <a16:colId xmlns:a16="http://schemas.microsoft.com/office/drawing/2014/main" val="20002"/>
                    </a:ext>
                  </a:extLst>
                </a:gridCol>
                <a:gridCol w="1682643">
                  <a:extLst>
                    <a:ext uri="{9D8B030D-6E8A-4147-A177-3AD203B41FA5}">
                      <a16:colId xmlns:a16="http://schemas.microsoft.com/office/drawing/2014/main" val="20003"/>
                    </a:ext>
                  </a:extLst>
                </a:gridCol>
              </a:tblGrid>
              <a:tr h="323325">
                <a:tc>
                  <a:txBody>
                    <a:bodyPr/>
                    <a:lstStyle/>
                    <a:p>
                      <a:pPr marL="0" lvl="0" indent="0" algn="ctr" rtl="0">
                        <a:spcBef>
                          <a:spcPts val="0"/>
                        </a:spcBef>
                        <a:spcAft>
                          <a:spcPts val="0"/>
                        </a:spcAft>
                        <a:buNone/>
                      </a:pPr>
                      <a:r>
                        <a:rPr lang="en-US" sz="1200" dirty="0"/>
                        <a:t>Models(with)</a:t>
                      </a:r>
                      <a:endParaRPr sz="1200" dirty="0"/>
                    </a:p>
                  </a:txBody>
                  <a:tcPr marL="91425" marR="91425" marT="91425" marB="91425">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1200" dirty="0"/>
                        <a:t>MSE</a:t>
                      </a:r>
                      <a:endParaRPr sz="1200" dirty="0"/>
                    </a:p>
                  </a:txBody>
                  <a:tcPr marL="91425" marR="91425" marT="91425" marB="91425">
                    <a:solidFill>
                      <a:srgbClr val="F4CCCC"/>
                    </a:solidFill>
                  </a:tcPr>
                </a:tc>
                <a:tc>
                  <a:txBody>
                    <a:bodyPr/>
                    <a:lstStyle/>
                    <a:p>
                      <a:pPr marL="0" lvl="0" indent="0" algn="ctr" rtl="0">
                        <a:spcBef>
                          <a:spcPts val="0"/>
                        </a:spcBef>
                        <a:spcAft>
                          <a:spcPts val="0"/>
                        </a:spcAft>
                        <a:buNone/>
                      </a:pPr>
                      <a:r>
                        <a:rPr lang="en-US" sz="1200"/>
                        <a:t>RMSE</a:t>
                      </a:r>
                      <a:endParaRPr sz="1200"/>
                    </a:p>
                  </a:txBody>
                  <a:tcPr marL="91425" marR="91425" marT="91425" marB="91425">
                    <a:solidFill>
                      <a:srgbClr val="F4CCCC"/>
                    </a:solidFill>
                  </a:tcPr>
                </a:tc>
                <a:tc>
                  <a:txBody>
                    <a:bodyPr/>
                    <a:lstStyle/>
                    <a:p>
                      <a:pPr marL="0" lvl="0" indent="0" algn="ctr" rtl="0">
                        <a:spcBef>
                          <a:spcPts val="0"/>
                        </a:spcBef>
                        <a:spcAft>
                          <a:spcPts val="0"/>
                        </a:spcAft>
                        <a:buNone/>
                      </a:pPr>
                      <a:r>
                        <a:rPr lang="en-US" sz="1200"/>
                        <a:t>NRMSE</a:t>
                      </a:r>
                      <a:endParaRPr sz="1200"/>
                    </a:p>
                  </a:txBody>
                  <a:tcPr marL="91425" marR="91425" marT="91425" marB="91425">
                    <a:solidFill>
                      <a:srgbClr val="F4CCCC"/>
                    </a:solidFill>
                  </a:tcPr>
                </a:tc>
                <a:extLst>
                  <a:ext uri="{0D108BD9-81ED-4DB2-BD59-A6C34878D82A}">
                    <a16:rowId xmlns:a16="http://schemas.microsoft.com/office/drawing/2014/main" val="10000"/>
                  </a:ext>
                </a:extLst>
              </a:tr>
              <a:tr h="323325">
                <a:tc>
                  <a:txBody>
                    <a:bodyPr/>
                    <a:lstStyle/>
                    <a:p>
                      <a:pPr marL="0" lvl="0" indent="0" algn="ctr" rtl="0">
                        <a:spcBef>
                          <a:spcPts val="0"/>
                        </a:spcBef>
                        <a:spcAft>
                          <a:spcPts val="0"/>
                        </a:spcAft>
                        <a:buNone/>
                      </a:pPr>
                      <a:r>
                        <a:rPr lang="en-US" sz="1200"/>
                        <a:t>Poisson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16466.95</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dirty="0"/>
                        <a:t>128.32</a:t>
                      </a:r>
                      <a:endParaRPr sz="1200" dirty="0"/>
                    </a:p>
                  </a:txBody>
                  <a:tcPr marL="91425" marR="91425" marT="91425" marB="91425"/>
                </a:tc>
                <a:tc>
                  <a:txBody>
                    <a:bodyPr/>
                    <a:lstStyle/>
                    <a:p>
                      <a:pPr marL="0" lvl="0" indent="0" algn="ctr" rtl="0">
                        <a:spcBef>
                          <a:spcPts val="0"/>
                        </a:spcBef>
                        <a:spcAft>
                          <a:spcPts val="0"/>
                        </a:spcAft>
                        <a:buNone/>
                      </a:pPr>
                      <a:r>
                        <a:rPr lang="en-US" sz="1200" b="1"/>
                        <a:t>0.40</a:t>
                      </a:r>
                      <a:endParaRPr sz="1200" b="1"/>
                    </a:p>
                  </a:txBody>
                  <a:tcPr marL="91425" marR="91425" marT="91425" marB="91425"/>
                </a:tc>
                <a:extLst>
                  <a:ext uri="{0D108BD9-81ED-4DB2-BD59-A6C34878D82A}">
                    <a16:rowId xmlns:a16="http://schemas.microsoft.com/office/drawing/2014/main" val="10001"/>
                  </a:ext>
                </a:extLst>
              </a:tr>
              <a:tr h="323325">
                <a:tc>
                  <a:txBody>
                    <a:bodyPr/>
                    <a:lstStyle/>
                    <a:p>
                      <a:pPr marL="0" lvl="0" indent="0" algn="ctr" rtl="0">
                        <a:spcBef>
                          <a:spcPts val="0"/>
                        </a:spcBef>
                        <a:spcAft>
                          <a:spcPts val="0"/>
                        </a:spcAft>
                        <a:buNone/>
                      </a:pPr>
                      <a:r>
                        <a:rPr lang="en-US" sz="1200"/>
                        <a:t>Quasi Poisson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t>16466.95</a:t>
                      </a:r>
                      <a:endParaRPr sz="1200"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a:t>128.32</a:t>
                      </a:r>
                      <a:endParaRPr sz="1200"/>
                    </a:p>
                  </a:txBody>
                  <a:tcPr marL="91425" marR="91425" marT="91425" marB="91425"/>
                </a:tc>
                <a:tc>
                  <a:txBody>
                    <a:bodyPr/>
                    <a:lstStyle/>
                    <a:p>
                      <a:pPr marL="0" lvl="0" indent="0" algn="ctr" rtl="0">
                        <a:spcBef>
                          <a:spcPts val="0"/>
                        </a:spcBef>
                        <a:spcAft>
                          <a:spcPts val="0"/>
                        </a:spcAft>
                        <a:buNone/>
                      </a:pPr>
                      <a:r>
                        <a:rPr lang="en-US" sz="1200" b="1"/>
                        <a:t>0.40</a:t>
                      </a:r>
                      <a:endParaRPr sz="1200" b="1"/>
                    </a:p>
                  </a:txBody>
                  <a:tcPr marL="91425" marR="91425" marT="91425" marB="91425"/>
                </a:tc>
                <a:extLst>
                  <a:ext uri="{0D108BD9-81ED-4DB2-BD59-A6C34878D82A}">
                    <a16:rowId xmlns:a16="http://schemas.microsoft.com/office/drawing/2014/main" val="10002"/>
                  </a:ext>
                </a:extLst>
              </a:tr>
              <a:tr h="323325">
                <a:tc>
                  <a:txBody>
                    <a:bodyPr/>
                    <a:lstStyle/>
                    <a:p>
                      <a:pPr marL="0" lvl="0" indent="0" algn="ctr" rtl="0">
                        <a:spcBef>
                          <a:spcPts val="0"/>
                        </a:spcBef>
                        <a:spcAft>
                          <a:spcPts val="0"/>
                        </a:spcAft>
                        <a:buNone/>
                      </a:pPr>
                      <a:r>
                        <a:rPr lang="en-US" sz="1200"/>
                        <a:t>Negative Binomial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20399.62</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a:t>142.83</a:t>
                      </a:r>
                      <a:endParaRPr sz="1200"/>
                    </a:p>
                  </a:txBody>
                  <a:tcPr marL="91425" marR="91425" marT="91425" marB="91425"/>
                </a:tc>
                <a:tc>
                  <a:txBody>
                    <a:bodyPr/>
                    <a:lstStyle/>
                    <a:p>
                      <a:pPr marL="0" lvl="0" indent="0" algn="ctr" rtl="0">
                        <a:spcBef>
                          <a:spcPts val="0"/>
                        </a:spcBef>
                        <a:spcAft>
                          <a:spcPts val="0"/>
                        </a:spcAft>
                        <a:buNone/>
                      </a:pPr>
                      <a:r>
                        <a:rPr lang="en-US" sz="1200" b="1"/>
                        <a:t>0.45</a:t>
                      </a:r>
                      <a:endParaRPr sz="1200" b="1"/>
                    </a:p>
                  </a:txBody>
                  <a:tcPr marL="91425" marR="91425" marT="91425" marB="91425"/>
                </a:tc>
                <a:extLst>
                  <a:ext uri="{0D108BD9-81ED-4DB2-BD59-A6C34878D82A}">
                    <a16:rowId xmlns:a16="http://schemas.microsoft.com/office/drawing/2014/main" val="10003"/>
                  </a:ext>
                </a:extLst>
              </a:tr>
              <a:tr h="323325">
                <a:tc>
                  <a:txBody>
                    <a:bodyPr/>
                    <a:lstStyle/>
                    <a:p>
                      <a:pPr marL="0" lvl="0" indent="0" algn="ctr" rtl="0">
                        <a:spcBef>
                          <a:spcPts val="0"/>
                        </a:spcBef>
                        <a:spcAft>
                          <a:spcPts val="0"/>
                        </a:spcAft>
                        <a:buNone/>
                      </a:pPr>
                      <a:r>
                        <a:rPr lang="en-US" sz="1200"/>
                        <a:t>GAM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20124.960</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a:t>141.86</a:t>
                      </a:r>
                      <a:endParaRPr sz="1200"/>
                    </a:p>
                  </a:txBody>
                  <a:tcPr marL="91425" marR="91425" marT="91425" marB="91425"/>
                </a:tc>
                <a:tc>
                  <a:txBody>
                    <a:bodyPr/>
                    <a:lstStyle/>
                    <a:p>
                      <a:pPr marL="0" lvl="0" indent="0" algn="ctr" rtl="0">
                        <a:spcBef>
                          <a:spcPts val="0"/>
                        </a:spcBef>
                        <a:spcAft>
                          <a:spcPts val="0"/>
                        </a:spcAft>
                        <a:buNone/>
                      </a:pPr>
                      <a:r>
                        <a:rPr lang="en-US" sz="1200" b="1"/>
                        <a:t>0.45</a:t>
                      </a:r>
                      <a:endParaRPr sz="1200" b="1"/>
                    </a:p>
                  </a:txBody>
                  <a:tcPr marL="91425" marR="91425" marT="91425" marB="91425"/>
                </a:tc>
                <a:extLst>
                  <a:ext uri="{0D108BD9-81ED-4DB2-BD59-A6C34878D82A}">
                    <a16:rowId xmlns:a16="http://schemas.microsoft.com/office/drawing/2014/main" val="10004"/>
                  </a:ext>
                </a:extLst>
              </a:tr>
              <a:tr h="323325">
                <a:tc>
                  <a:txBody>
                    <a:bodyPr/>
                    <a:lstStyle/>
                    <a:p>
                      <a:pPr marL="0" lvl="0" indent="0" algn="ctr" rtl="0">
                        <a:spcBef>
                          <a:spcPts val="0"/>
                        </a:spcBef>
                        <a:spcAft>
                          <a:spcPts val="0"/>
                        </a:spcAft>
                        <a:buNone/>
                      </a:pPr>
                      <a:r>
                        <a:rPr lang="en-US" sz="1200"/>
                        <a:t>RF</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t>456.98</a:t>
                      </a:r>
                      <a:endParaRPr sz="1200"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a:t>21.38</a:t>
                      </a:r>
                      <a:endParaRPr sz="1200"/>
                    </a:p>
                  </a:txBody>
                  <a:tcPr marL="91425" marR="91425" marT="91425" marB="91425"/>
                </a:tc>
                <a:tc>
                  <a:txBody>
                    <a:bodyPr/>
                    <a:lstStyle/>
                    <a:p>
                      <a:pPr marL="0" lvl="0" indent="0" algn="ctr" rtl="0">
                        <a:spcBef>
                          <a:spcPts val="0"/>
                        </a:spcBef>
                        <a:spcAft>
                          <a:spcPts val="0"/>
                        </a:spcAft>
                        <a:buNone/>
                      </a:pPr>
                      <a:r>
                        <a:rPr lang="en-US" sz="1200" b="1" dirty="0"/>
                        <a:t>0.07</a:t>
                      </a:r>
                      <a:endParaRPr sz="1200" b="1" dirty="0"/>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423" name="Google Shape;423;p49"/>
          <p:cNvGraphicFramePr/>
          <p:nvPr>
            <p:extLst>
              <p:ext uri="{D42A27DB-BD31-4B8C-83A1-F6EECF244321}">
                <p14:modId xmlns:p14="http://schemas.microsoft.com/office/powerpoint/2010/main" val="374639517"/>
              </p:ext>
            </p:extLst>
          </p:nvPr>
        </p:nvGraphicFramePr>
        <p:xfrm>
          <a:off x="1405510" y="1991857"/>
          <a:ext cx="6730572" cy="2194380"/>
        </p:xfrm>
        <a:graphic>
          <a:graphicData uri="http://schemas.openxmlformats.org/drawingml/2006/table">
            <a:tbl>
              <a:tblPr>
                <a:noFill/>
                <a:tableStyleId>{7A9C8337-1FF5-414D-ACCF-3FABA9F999CD}</a:tableStyleId>
              </a:tblPr>
              <a:tblGrid>
                <a:gridCol w="1682643">
                  <a:extLst>
                    <a:ext uri="{9D8B030D-6E8A-4147-A177-3AD203B41FA5}">
                      <a16:colId xmlns:a16="http://schemas.microsoft.com/office/drawing/2014/main" val="20000"/>
                    </a:ext>
                  </a:extLst>
                </a:gridCol>
                <a:gridCol w="1682643">
                  <a:extLst>
                    <a:ext uri="{9D8B030D-6E8A-4147-A177-3AD203B41FA5}">
                      <a16:colId xmlns:a16="http://schemas.microsoft.com/office/drawing/2014/main" val="20001"/>
                    </a:ext>
                  </a:extLst>
                </a:gridCol>
                <a:gridCol w="1682643">
                  <a:extLst>
                    <a:ext uri="{9D8B030D-6E8A-4147-A177-3AD203B41FA5}">
                      <a16:colId xmlns:a16="http://schemas.microsoft.com/office/drawing/2014/main" val="20002"/>
                    </a:ext>
                  </a:extLst>
                </a:gridCol>
                <a:gridCol w="1682643">
                  <a:extLst>
                    <a:ext uri="{9D8B030D-6E8A-4147-A177-3AD203B41FA5}">
                      <a16:colId xmlns:a16="http://schemas.microsoft.com/office/drawing/2014/main" val="20003"/>
                    </a:ext>
                  </a:extLst>
                </a:gridCol>
              </a:tblGrid>
              <a:tr h="226107">
                <a:tc>
                  <a:txBody>
                    <a:bodyPr/>
                    <a:lstStyle/>
                    <a:p>
                      <a:pPr marL="0" lvl="0" indent="0" algn="ctr" rtl="0">
                        <a:spcBef>
                          <a:spcPts val="0"/>
                        </a:spcBef>
                        <a:spcAft>
                          <a:spcPts val="0"/>
                        </a:spcAft>
                        <a:buNone/>
                      </a:pPr>
                      <a:r>
                        <a:rPr lang="en-US" sz="1200" dirty="0"/>
                        <a:t>Models(without)</a:t>
                      </a:r>
                      <a:endParaRPr sz="1200" dirty="0"/>
                    </a:p>
                  </a:txBody>
                  <a:tcPr marL="91425" marR="91425" marT="91425" marB="91425">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1200"/>
                        <a:t>MSE</a:t>
                      </a:r>
                      <a:endParaRPr sz="1200"/>
                    </a:p>
                  </a:txBody>
                  <a:tcPr marL="91425" marR="91425" marT="91425" marB="91425">
                    <a:solidFill>
                      <a:srgbClr val="F4CCCC"/>
                    </a:solidFill>
                  </a:tcPr>
                </a:tc>
                <a:tc>
                  <a:txBody>
                    <a:bodyPr/>
                    <a:lstStyle/>
                    <a:p>
                      <a:pPr marL="0" lvl="0" indent="0" algn="ctr" rtl="0">
                        <a:spcBef>
                          <a:spcPts val="0"/>
                        </a:spcBef>
                        <a:spcAft>
                          <a:spcPts val="0"/>
                        </a:spcAft>
                        <a:buNone/>
                      </a:pPr>
                      <a:r>
                        <a:rPr lang="en-US" sz="1200" dirty="0"/>
                        <a:t>RMSE</a:t>
                      </a:r>
                      <a:endParaRPr sz="1200" dirty="0"/>
                    </a:p>
                  </a:txBody>
                  <a:tcPr marL="91425" marR="91425" marT="91425" marB="91425">
                    <a:solidFill>
                      <a:srgbClr val="F4CCCC"/>
                    </a:solidFill>
                  </a:tcPr>
                </a:tc>
                <a:tc>
                  <a:txBody>
                    <a:bodyPr/>
                    <a:lstStyle/>
                    <a:p>
                      <a:pPr marL="0" lvl="0" indent="0" algn="ctr" rtl="0">
                        <a:spcBef>
                          <a:spcPts val="0"/>
                        </a:spcBef>
                        <a:spcAft>
                          <a:spcPts val="0"/>
                        </a:spcAft>
                        <a:buNone/>
                      </a:pPr>
                      <a:r>
                        <a:rPr lang="en-US" sz="1200"/>
                        <a:t>NRMSE</a:t>
                      </a:r>
                      <a:endParaRPr sz="1200"/>
                    </a:p>
                  </a:txBody>
                  <a:tcPr marL="91425" marR="91425" marT="91425" marB="91425">
                    <a:solidFill>
                      <a:srgbClr val="F4CCCC"/>
                    </a:solidFill>
                  </a:tcPr>
                </a:tc>
                <a:extLst>
                  <a:ext uri="{0D108BD9-81ED-4DB2-BD59-A6C34878D82A}">
                    <a16:rowId xmlns:a16="http://schemas.microsoft.com/office/drawing/2014/main" val="10000"/>
                  </a:ext>
                </a:extLst>
              </a:tr>
              <a:tr h="226107">
                <a:tc>
                  <a:txBody>
                    <a:bodyPr/>
                    <a:lstStyle/>
                    <a:p>
                      <a:pPr marL="0" lvl="0" indent="0" algn="ctr" rtl="0">
                        <a:spcBef>
                          <a:spcPts val="0"/>
                        </a:spcBef>
                        <a:spcAft>
                          <a:spcPts val="0"/>
                        </a:spcAft>
                        <a:buNone/>
                      </a:pPr>
                      <a:r>
                        <a:rPr lang="en-US" sz="1200"/>
                        <a:t>Poisson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27883.18</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dirty="0"/>
                        <a:t>166.98</a:t>
                      </a:r>
                      <a:endParaRPr sz="1200" dirty="0"/>
                    </a:p>
                  </a:txBody>
                  <a:tcPr marL="91425" marR="91425" marT="91425" marB="91425"/>
                </a:tc>
                <a:tc>
                  <a:txBody>
                    <a:bodyPr/>
                    <a:lstStyle/>
                    <a:p>
                      <a:pPr marL="0" lvl="0" indent="0" algn="ctr" rtl="0">
                        <a:spcBef>
                          <a:spcPts val="0"/>
                        </a:spcBef>
                        <a:spcAft>
                          <a:spcPts val="0"/>
                        </a:spcAft>
                        <a:buNone/>
                      </a:pPr>
                      <a:r>
                        <a:rPr lang="en-US" sz="1200" b="1"/>
                        <a:t>0.53</a:t>
                      </a:r>
                      <a:endParaRPr sz="1200" b="1"/>
                    </a:p>
                  </a:txBody>
                  <a:tcPr marL="91425" marR="91425" marT="91425" marB="91425"/>
                </a:tc>
                <a:extLst>
                  <a:ext uri="{0D108BD9-81ED-4DB2-BD59-A6C34878D82A}">
                    <a16:rowId xmlns:a16="http://schemas.microsoft.com/office/drawing/2014/main" val="10001"/>
                  </a:ext>
                </a:extLst>
              </a:tr>
              <a:tr h="226107">
                <a:tc>
                  <a:txBody>
                    <a:bodyPr/>
                    <a:lstStyle/>
                    <a:p>
                      <a:pPr marL="0" lvl="0" indent="0" algn="ctr" rtl="0">
                        <a:spcBef>
                          <a:spcPts val="0"/>
                        </a:spcBef>
                        <a:spcAft>
                          <a:spcPts val="0"/>
                        </a:spcAft>
                        <a:buNone/>
                      </a:pPr>
                      <a:r>
                        <a:rPr lang="en-US" sz="1200"/>
                        <a:t>Quasi Poisson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27883.18</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a:t>166.98</a:t>
                      </a:r>
                      <a:endParaRPr sz="1200"/>
                    </a:p>
                  </a:txBody>
                  <a:tcPr marL="91425" marR="91425" marT="91425" marB="91425"/>
                </a:tc>
                <a:tc>
                  <a:txBody>
                    <a:bodyPr/>
                    <a:lstStyle/>
                    <a:p>
                      <a:pPr marL="0" lvl="0" indent="0" algn="ctr" rtl="0">
                        <a:spcBef>
                          <a:spcPts val="0"/>
                        </a:spcBef>
                        <a:spcAft>
                          <a:spcPts val="0"/>
                        </a:spcAft>
                        <a:buNone/>
                      </a:pPr>
                      <a:r>
                        <a:rPr lang="en-US" sz="1200" b="1"/>
                        <a:t>0.53</a:t>
                      </a:r>
                      <a:endParaRPr sz="1200" b="1"/>
                    </a:p>
                  </a:txBody>
                  <a:tcPr marL="91425" marR="91425" marT="91425" marB="91425"/>
                </a:tc>
                <a:extLst>
                  <a:ext uri="{0D108BD9-81ED-4DB2-BD59-A6C34878D82A}">
                    <a16:rowId xmlns:a16="http://schemas.microsoft.com/office/drawing/2014/main" val="10002"/>
                  </a:ext>
                </a:extLst>
              </a:tr>
              <a:tr h="226107">
                <a:tc>
                  <a:txBody>
                    <a:bodyPr/>
                    <a:lstStyle/>
                    <a:p>
                      <a:pPr marL="0" lvl="0" indent="0" algn="ctr" rtl="0">
                        <a:spcBef>
                          <a:spcPts val="0"/>
                        </a:spcBef>
                        <a:spcAft>
                          <a:spcPts val="0"/>
                        </a:spcAft>
                        <a:buNone/>
                      </a:pPr>
                      <a:r>
                        <a:rPr lang="en-US" sz="1200"/>
                        <a:t>Negative Binomial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29539.56</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dirty="0"/>
                        <a:t>171.87</a:t>
                      </a:r>
                      <a:endParaRPr sz="1200" dirty="0"/>
                    </a:p>
                  </a:txBody>
                  <a:tcPr marL="91425" marR="91425" marT="91425" marB="91425"/>
                </a:tc>
                <a:tc>
                  <a:txBody>
                    <a:bodyPr/>
                    <a:lstStyle/>
                    <a:p>
                      <a:pPr marL="0" lvl="0" indent="0" algn="ctr" rtl="0">
                        <a:spcBef>
                          <a:spcPts val="0"/>
                        </a:spcBef>
                        <a:spcAft>
                          <a:spcPts val="0"/>
                        </a:spcAft>
                        <a:buNone/>
                      </a:pPr>
                      <a:r>
                        <a:rPr lang="en-US" sz="1200" b="1"/>
                        <a:t>0.54</a:t>
                      </a:r>
                      <a:endParaRPr sz="1200" b="1"/>
                    </a:p>
                  </a:txBody>
                  <a:tcPr marL="91425" marR="91425" marT="91425" marB="91425"/>
                </a:tc>
                <a:extLst>
                  <a:ext uri="{0D108BD9-81ED-4DB2-BD59-A6C34878D82A}">
                    <a16:rowId xmlns:a16="http://schemas.microsoft.com/office/drawing/2014/main" val="10003"/>
                  </a:ext>
                </a:extLst>
              </a:tr>
              <a:tr h="226107">
                <a:tc>
                  <a:txBody>
                    <a:bodyPr/>
                    <a:lstStyle/>
                    <a:p>
                      <a:pPr marL="0" lvl="0" indent="0" algn="ctr" rtl="0">
                        <a:spcBef>
                          <a:spcPts val="0"/>
                        </a:spcBef>
                        <a:spcAft>
                          <a:spcPts val="0"/>
                        </a:spcAft>
                        <a:buNone/>
                      </a:pPr>
                      <a:r>
                        <a:rPr lang="en-US" sz="1200"/>
                        <a:t>GAM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a:t>29260.05</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a:t>171.06</a:t>
                      </a:r>
                      <a:endParaRPr sz="1200"/>
                    </a:p>
                  </a:txBody>
                  <a:tcPr marL="91425" marR="91425" marT="91425" marB="91425"/>
                </a:tc>
                <a:tc>
                  <a:txBody>
                    <a:bodyPr/>
                    <a:lstStyle/>
                    <a:p>
                      <a:pPr marL="0" lvl="0" indent="0" algn="ctr" rtl="0">
                        <a:spcBef>
                          <a:spcPts val="0"/>
                        </a:spcBef>
                        <a:spcAft>
                          <a:spcPts val="0"/>
                        </a:spcAft>
                        <a:buNone/>
                      </a:pPr>
                      <a:r>
                        <a:rPr lang="en-US" sz="1200" b="1"/>
                        <a:t>0.54</a:t>
                      </a:r>
                      <a:endParaRPr sz="1200" b="1"/>
                    </a:p>
                  </a:txBody>
                  <a:tcPr marL="91425" marR="91425" marT="91425" marB="91425"/>
                </a:tc>
                <a:extLst>
                  <a:ext uri="{0D108BD9-81ED-4DB2-BD59-A6C34878D82A}">
                    <a16:rowId xmlns:a16="http://schemas.microsoft.com/office/drawing/2014/main" val="10004"/>
                  </a:ext>
                </a:extLst>
              </a:tr>
              <a:tr h="226107">
                <a:tc>
                  <a:txBody>
                    <a:bodyPr/>
                    <a:lstStyle/>
                    <a:p>
                      <a:pPr marL="0" lvl="0" indent="0" algn="ctr" rtl="0">
                        <a:spcBef>
                          <a:spcPts val="0"/>
                        </a:spcBef>
                        <a:spcAft>
                          <a:spcPts val="0"/>
                        </a:spcAft>
                        <a:buNone/>
                      </a:pPr>
                      <a:r>
                        <a:rPr lang="en-US" sz="1200" dirty="0"/>
                        <a:t>RF</a:t>
                      </a:r>
                      <a:endParaRPr sz="12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t>4055.92</a:t>
                      </a:r>
                      <a:endParaRPr sz="1200"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sz="1200"/>
                        <a:t>63.69</a:t>
                      </a:r>
                      <a:endParaRPr sz="1200"/>
                    </a:p>
                  </a:txBody>
                  <a:tcPr marL="91425" marR="91425" marT="91425" marB="91425"/>
                </a:tc>
                <a:tc>
                  <a:txBody>
                    <a:bodyPr/>
                    <a:lstStyle/>
                    <a:p>
                      <a:pPr marL="0" lvl="0" indent="0" algn="ctr" rtl="0">
                        <a:spcBef>
                          <a:spcPts val="0"/>
                        </a:spcBef>
                        <a:spcAft>
                          <a:spcPts val="0"/>
                        </a:spcAft>
                        <a:buNone/>
                      </a:pPr>
                      <a:r>
                        <a:rPr lang="en-US" sz="1200" b="1" dirty="0"/>
                        <a:t>0.20</a:t>
                      </a:r>
                      <a:endParaRPr sz="1200" b="1" dirty="0"/>
                    </a:p>
                  </a:txBody>
                  <a:tcPr marL="91425" marR="91425" marT="91425" marB="91425"/>
                </a:tc>
                <a:extLst>
                  <a:ext uri="{0D108BD9-81ED-4DB2-BD59-A6C34878D82A}">
                    <a16:rowId xmlns:a16="http://schemas.microsoft.com/office/drawing/2014/main" val="10005"/>
                  </a:ext>
                </a:extLst>
              </a:tr>
            </a:tbl>
          </a:graphicData>
        </a:graphic>
      </p:graphicFrame>
      <p:sp>
        <p:nvSpPr>
          <p:cNvPr id="8" name="Date Placeholder 7">
            <a:extLst>
              <a:ext uri="{FF2B5EF4-FFF2-40B4-BE49-F238E27FC236}">
                <a16:creationId xmlns:a16="http://schemas.microsoft.com/office/drawing/2014/main" id="{1AA50F46-BEF5-4B56-BE79-8CB3DF456BBA}"/>
              </a:ext>
            </a:extLst>
          </p:cNvPr>
          <p:cNvSpPr>
            <a:spLocks noGrp="1"/>
          </p:cNvSpPr>
          <p:nvPr>
            <p:ph type="dt" idx="10"/>
          </p:nvPr>
        </p:nvSpPr>
        <p:spPr/>
        <p:txBody>
          <a:bodyPr/>
          <a:lstStyle/>
          <a:p>
            <a:fld id="{3E769723-7404-4015-8A7C-2E4AD0C67F63}" type="datetime1">
              <a:rPr lang="en-US" smtClean="0"/>
              <a:t>2/2/2021</a:t>
            </a:fld>
            <a:endParaRPr lang="en-US"/>
          </a:p>
        </p:txBody>
      </p:sp>
      <p:sp>
        <p:nvSpPr>
          <p:cNvPr id="9" name="Footer Placeholder 8">
            <a:extLst>
              <a:ext uri="{FF2B5EF4-FFF2-40B4-BE49-F238E27FC236}">
                <a16:creationId xmlns:a16="http://schemas.microsoft.com/office/drawing/2014/main" id="{7A759496-3498-4590-BE04-E5BD6801B4A2}"/>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1EC7813F-4B52-4A22-821E-716918C550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7"/>
        <p:cNvGrpSpPr/>
        <p:nvPr/>
      </p:nvGrpSpPr>
      <p:grpSpPr>
        <a:xfrm>
          <a:off x="0" y="0"/>
          <a:ext cx="0" cy="0"/>
          <a:chOff x="0" y="0"/>
          <a:chExt cx="0" cy="0"/>
        </a:xfrm>
      </p:grpSpPr>
      <p:sp>
        <p:nvSpPr>
          <p:cNvPr id="428" name="Google Shape;428;p50"/>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Prediction</a:t>
            </a:r>
            <a:endParaRPr sz="34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solidFill>
                  <a:schemeClr val="dk1"/>
                </a:solidFill>
              </a:rPr>
              <a:t>On test dataset</a:t>
            </a:r>
            <a:endParaRPr sz="3400">
              <a:solidFill>
                <a:srgbClr val="999999"/>
              </a:solidFill>
            </a:endParaRPr>
          </a:p>
        </p:txBody>
      </p:sp>
      <p:sp>
        <p:nvSpPr>
          <p:cNvPr id="429" name="Google Shape;429;p50"/>
          <p:cNvSpPr txBox="1">
            <a:spLocks noGrp="1"/>
          </p:cNvSpPr>
          <p:nvPr>
            <p:ph type="body" idx="4294967295"/>
          </p:nvPr>
        </p:nvSpPr>
        <p:spPr>
          <a:xfrm>
            <a:off x="482600" y="1604025"/>
            <a:ext cx="9207600" cy="4836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600" dirty="0"/>
          </a:p>
          <a:p>
            <a:pPr marL="457200" marR="0" lvl="0" indent="0" algn="l" rtl="0">
              <a:lnSpc>
                <a:spcPct val="113000"/>
              </a:lnSpc>
              <a:spcBef>
                <a:spcPts val="0"/>
              </a:spcBef>
              <a:spcAft>
                <a:spcPts val="0"/>
              </a:spcAft>
              <a:buNone/>
            </a:pPr>
            <a:endParaRPr sz="1600" dirty="0"/>
          </a:p>
          <a:p>
            <a:pPr marL="0" marR="0" lvl="0" indent="0" algn="l" rtl="0">
              <a:lnSpc>
                <a:spcPct val="113000"/>
              </a:lnSpc>
              <a:spcBef>
                <a:spcPts val="0"/>
              </a:spcBef>
              <a:spcAft>
                <a:spcPts val="0"/>
              </a:spcAft>
              <a:buNone/>
            </a:pPr>
            <a:endParaRPr sz="1600" dirty="0"/>
          </a:p>
          <a:p>
            <a:pPr marL="0" marR="0" lvl="0" indent="0" algn="l" rtl="0">
              <a:lnSpc>
                <a:spcPct val="113000"/>
              </a:lnSpc>
              <a:spcBef>
                <a:spcPts val="0"/>
              </a:spcBef>
              <a:spcAft>
                <a:spcPts val="0"/>
              </a:spcAft>
              <a:buNone/>
            </a:pPr>
            <a:endParaRPr sz="1600" dirty="0"/>
          </a:p>
          <a:p>
            <a:pPr marL="0" marR="0" lvl="0" indent="0" algn="l" rtl="0">
              <a:lnSpc>
                <a:spcPct val="113000"/>
              </a:lnSpc>
              <a:spcBef>
                <a:spcPts val="0"/>
              </a:spcBef>
              <a:spcAft>
                <a:spcPts val="0"/>
              </a:spcAft>
              <a:buNone/>
            </a:pPr>
            <a:endParaRPr sz="1600" dirty="0"/>
          </a:p>
          <a:p>
            <a:pPr marL="0" marR="0" lvl="0" indent="0" algn="l" rtl="0">
              <a:lnSpc>
                <a:spcPct val="113000"/>
              </a:lnSpc>
              <a:spcBef>
                <a:spcPts val="0"/>
              </a:spcBef>
              <a:spcAft>
                <a:spcPts val="0"/>
              </a:spcAft>
              <a:buNone/>
            </a:pPr>
            <a:endParaRPr sz="1600" dirty="0"/>
          </a:p>
          <a:p>
            <a:pPr marL="457200" marR="0" lvl="0" indent="-330200" algn="l" rtl="0">
              <a:lnSpc>
                <a:spcPct val="113000"/>
              </a:lnSpc>
              <a:spcBef>
                <a:spcPts val="0"/>
              </a:spcBef>
              <a:spcAft>
                <a:spcPts val="0"/>
              </a:spcAft>
              <a:buClr>
                <a:srgbClr val="FF0000"/>
              </a:buClr>
              <a:buSzPts val="1600"/>
              <a:buFont typeface="Arial" panose="020B0604020202020204" pitchFamily="34" charset="0"/>
              <a:buChar char="•"/>
            </a:pPr>
            <a:r>
              <a:rPr lang="en-US" sz="1600" dirty="0"/>
              <a:t>After adding new variables the error rate decreases in all the models.</a:t>
            </a:r>
            <a:endParaRPr sz="1600" dirty="0"/>
          </a:p>
          <a:p>
            <a:pPr marL="457200" marR="0" lvl="0" indent="-330200" algn="l" rtl="0">
              <a:lnSpc>
                <a:spcPct val="113000"/>
              </a:lnSpc>
              <a:spcBef>
                <a:spcPts val="0"/>
              </a:spcBef>
              <a:spcAft>
                <a:spcPts val="0"/>
              </a:spcAft>
              <a:buClr>
                <a:srgbClr val="FF0000"/>
              </a:buClr>
              <a:buSzPts val="1600"/>
              <a:buFont typeface="Arial" panose="020B0604020202020204" pitchFamily="34" charset="0"/>
              <a:buChar char="•"/>
            </a:pPr>
            <a:r>
              <a:rPr lang="en-US" sz="1600" dirty="0"/>
              <a:t>Random forest has the lowest error rate.</a:t>
            </a:r>
            <a:endParaRPr sz="1600"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dirty="0"/>
              <a:t>There is no considerable difference between other models; however Poisson is a bit better than NB for this test dataset.</a:t>
            </a:r>
            <a:endParaRPr sz="1600" dirty="0"/>
          </a:p>
          <a:p>
            <a:pPr marL="45720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430" name="Google Shape;430;p50"/>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8" name="Date Placeholder 7">
            <a:extLst>
              <a:ext uri="{FF2B5EF4-FFF2-40B4-BE49-F238E27FC236}">
                <a16:creationId xmlns:a16="http://schemas.microsoft.com/office/drawing/2014/main" id="{3D6FF356-3D3D-4971-BA60-E25C9151FCA4}"/>
              </a:ext>
            </a:extLst>
          </p:cNvPr>
          <p:cNvSpPr>
            <a:spLocks noGrp="1"/>
          </p:cNvSpPr>
          <p:nvPr>
            <p:ph type="dt" idx="10"/>
          </p:nvPr>
        </p:nvSpPr>
        <p:spPr/>
        <p:txBody>
          <a:bodyPr/>
          <a:lstStyle/>
          <a:p>
            <a:fld id="{F0FA6A59-A037-4EBD-825B-2348B632112E}" type="datetime1">
              <a:rPr lang="en-US" smtClean="0"/>
              <a:t>2/2/2021</a:t>
            </a:fld>
            <a:endParaRPr lang="en-US"/>
          </a:p>
        </p:txBody>
      </p:sp>
      <p:sp>
        <p:nvSpPr>
          <p:cNvPr id="9" name="Footer Placeholder 8">
            <a:extLst>
              <a:ext uri="{FF2B5EF4-FFF2-40B4-BE49-F238E27FC236}">
                <a16:creationId xmlns:a16="http://schemas.microsoft.com/office/drawing/2014/main" id="{6E34C8AC-F70D-4E08-AE33-548A87CAADB4}"/>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AED7FB30-78BC-481E-83D7-0D7DE3EF9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4"/>
        <p:cNvGrpSpPr/>
        <p:nvPr/>
      </p:nvGrpSpPr>
      <p:grpSpPr>
        <a:xfrm>
          <a:off x="0" y="0"/>
          <a:ext cx="0" cy="0"/>
          <a:chOff x="0" y="0"/>
          <a:chExt cx="0" cy="0"/>
        </a:xfrm>
      </p:grpSpPr>
      <p:sp>
        <p:nvSpPr>
          <p:cNvPr id="435" name="Google Shape;435;p51"/>
          <p:cNvSpPr txBox="1">
            <a:spLocks noGrp="1"/>
          </p:cNvSpPr>
          <p:nvPr>
            <p:ph type="title" idx="4294967295"/>
          </p:nvPr>
        </p:nvSpPr>
        <p:spPr>
          <a:xfrm>
            <a:off x="720725" y="322450"/>
            <a:ext cx="8855100" cy="9396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Prediction</a:t>
            </a:r>
            <a:endParaRPr sz="3400" dirty="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dirty="0">
                <a:solidFill>
                  <a:srgbClr val="000000"/>
                </a:solidFill>
              </a:rPr>
              <a:t>On test dataset</a:t>
            </a:r>
            <a:endParaRPr sz="2900" dirty="0">
              <a:solidFill>
                <a:srgbClr val="000000"/>
              </a:solidFill>
            </a:endParaRPr>
          </a:p>
        </p:txBody>
      </p:sp>
      <p:pic>
        <p:nvPicPr>
          <p:cNvPr id="436" name="Google Shape;436;p51"/>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439" name="Google Shape;439;p51"/>
          <p:cNvSpPr txBox="1"/>
          <p:nvPr/>
        </p:nvSpPr>
        <p:spPr>
          <a:xfrm>
            <a:off x="361550" y="1697175"/>
            <a:ext cx="4090800" cy="387795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FF0000"/>
              </a:buClr>
              <a:buSzPts val="1600"/>
              <a:buFont typeface="Arial" panose="020B0604020202020204" pitchFamily="34" charset="0"/>
              <a:buChar char="•"/>
            </a:pPr>
            <a:r>
              <a:rPr lang="en-US" sz="1600" dirty="0"/>
              <a:t>The </a:t>
            </a:r>
            <a:r>
              <a:rPr lang="en-US" sz="1600" b="1" dirty="0"/>
              <a:t>first</a:t>
            </a:r>
            <a:r>
              <a:rPr lang="en-US" sz="1600" dirty="0"/>
              <a:t> plot </a:t>
            </a:r>
            <a:r>
              <a:rPr lang="en-US" sz="1600" dirty="0">
                <a:solidFill>
                  <a:srgbClr val="333333"/>
                </a:solidFill>
              </a:rPr>
              <a:t>shows the predictions for 10 days of January, from 14th to 23rd as the test dataset, by different models</a:t>
            </a:r>
            <a:r>
              <a:rPr lang="en-US" sz="1600" dirty="0"/>
              <a:t> </a:t>
            </a:r>
            <a:r>
              <a:rPr lang="en-US" sz="1600" u="sng" dirty="0"/>
              <a:t>without</a:t>
            </a:r>
            <a:r>
              <a:rPr lang="en-US" sz="1600" dirty="0"/>
              <a:t> the adding of the covariates.</a:t>
            </a: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lvl="0" algn="l" rtl="0">
              <a:spcBef>
                <a:spcPts val="0"/>
              </a:spcBef>
              <a:spcAft>
                <a:spcPts val="0"/>
              </a:spcAft>
              <a:buClr>
                <a:srgbClr val="FF0000"/>
              </a:buClr>
            </a:pP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dirty="0"/>
              <a:t>The </a:t>
            </a:r>
            <a:r>
              <a:rPr lang="en-US" sz="1600" b="1" dirty="0"/>
              <a:t>second</a:t>
            </a:r>
            <a:r>
              <a:rPr lang="en-US" sz="1600" dirty="0"/>
              <a:t> plot shows how the models change after adding all the previously introduced </a:t>
            </a:r>
            <a:r>
              <a:rPr lang="en-US" sz="1600" b="1" dirty="0"/>
              <a:t>covariates</a:t>
            </a:r>
            <a:r>
              <a:rPr lang="en-US" sz="1600" dirty="0"/>
              <a:t>.</a:t>
            </a:r>
            <a:endParaRPr sz="1600" dirty="0"/>
          </a:p>
        </p:txBody>
      </p:sp>
      <p:sp>
        <p:nvSpPr>
          <p:cNvPr id="440" name="Google Shape;440;p51"/>
          <p:cNvSpPr txBox="1"/>
          <p:nvPr/>
        </p:nvSpPr>
        <p:spPr>
          <a:xfrm>
            <a:off x="1063725" y="5058700"/>
            <a:ext cx="1733100" cy="37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 name="Date Placeholder 7">
            <a:extLst>
              <a:ext uri="{FF2B5EF4-FFF2-40B4-BE49-F238E27FC236}">
                <a16:creationId xmlns:a16="http://schemas.microsoft.com/office/drawing/2014/main" id="{374D762B-6D57-44F7-BCBE-CD8F293E367F}"/>
              </a:ext>
            </a:extLst>
          </p:cNvPr>
          <p:cNvSpPr>
            <a:spLocks noGrp="1"/>
          </p:cNvSpPr>
          <p:nvPr>
            <p:ph type="dt" idx="10"/>
          </p:nvPr>
        </p:nvSpPr>
        <p:spPr/>
        <p:txBody>
          <a:bodyPr/>
          <a:lstStyle/>
          <a:p>
            <a:fld id="{8545C6D4-CFED-4F2F-ACAB-F92AD66AA616}" type="datetime1">
              <a:rPr lang="en-US" smtClean="0"/>
              <a:t>2/2/2021</a:t>
            </a:fld>
            <a:endParaRPr lang="en-US"/>
          </a:p>
        </p:txBody>
      </p:sp>
      <p:sp>
        <p:nvSpPr>
          <p:cNvPr id="9" name="Footer Placeholder 8">
            <a:extLst>
              <a:ext uri="{FF2B5EF4-FFF2-40B4-BE49-F238E27FC236}">
                <a16:creationId xmlns:a16="http://schemas.microsoft.com/office/drawing/2014/main" id="{6DBFD091-655D-407A-B30B-4D7C93B7FE45}"/>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F4726FA4-6CBE-4B56-9CA8-C5CEED8A8D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pic>
        <p:nvPicPr>
          <p:cNvPr id="1032" name="Picture 8">
            <a:extLst>
              <a:ext uri="{FF2B5EF4-FFF2-40B4-BE49-F238E27FC236}">
                <a16:creationId xmlns:a16="http://schemas.microsoft.com/office/drawing/2014/main" id="{16D30F20-013F-4D49-AA71-89398F725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193" y="950969"/>
            <a:ext cx="4741852" cy="28288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26CE97A-F361-4343-9DA3-1F2FBBC85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7175" y="3913231"/>
            <a:ext cx="4741852" cy="2721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5"/>
        <p:cNvGrpSpPr/>
        <p:nvPr/>
      </p:nvGrpSpPr>
      <p:grpSpPr>
        <a:xfrm>
          <a:off x="0" y="0"/>
          <a:ext cx="0" cy="0"/>
          <a:chOff x="0" y="0"/>
          <a:chExt cx="0" cy="0"/>
        </a:xfrm>
      </p:grpSpPr>
      <p:sp>
        <p:nvSpPr>
          <p:cNvPr id="446" name="Google Shape;446;p52"/>
          <p:cNvSpPr txBox="1">
            <a:spLocks noGrp="1"/>
          </p:cNvSpPr>
          <p:nvPr>
            <p:ph type="title" idx="4294967295"/>
          </p:nvPr>
        </p:nvSpPr>
        <p:spPr>
          <a:xfrm>
            <a:off x="702800" y="0"/>
            <a:ext cx="8855100" cy="12621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a:solidFill>
                  <a:srgbClr val="999999"/>
                </a:solidFill>
              </a:rPr>
              <a:t>Prediction</a:t>
            </a:r>
            <a:endParaRPr sz="3400">
              <a:solidFill>
                <a:srgbClr val="999999"/>
              </a:solidFill>
            </a:endParaRPr>
          </a:p>
          <a:p>
            <a:pPr marL="0" marR="0" lvl="0" indent="0" algn="l" rtl="0">
              <a:lnSpc>
                <a:spcPct val="112000"/>
              </a:lnSpc>
              <a:spcBef>
                <a:spcPts val="0"/>
              </a:spcBef>
              <a:spcAft>
                <a:spcPts val="0"/>
              </a:spcAft>
              <a:buClr>
                <a:srgbClr val="333333"/>
              </a:buClr>
              <a:buSzPts val="3200"/>
              <a:buFont typeface="Arial"/>
              <a:buNone/>
            </a:pPr>
            <a:r>
              <a:rPr lang="en-US" sz="2700">
                <a:solidFill>
                  <a:srgbClr val="000000"/>
                </a:solidFill>
              </a:rPr>
              <a:t>The fit on all the datas</a:t>
            </a:r>
            <a:r>
              <a:rPr lang="en-US" sz="2900">
                <a:solidFill>
                  <a:srgbClr val="000000"/>
                </a:solidFill>
              </a:rPr>
              <a:t>et</a:t>
            </a:r>
            <a:endParaRPr sz="2900">
              <a:solidFill>
                <a:srgbClr val="000000"/>
              </a:solidFill>
            </a:endParaRPr>
          </a:p>
        </p:txBody>
      </p:sp>
      <p:sp>
        <p:nvSpPr>
          <p:cNvPr id="447" name="Google Shape;447;p52"/>
          <p:cNvSpPr txBox="1">
            <a:spLocks noGrp="1"/>
          </p:cNvSpPr>
          <p:nvPr>
            <p:ph type="body" idx="4294967295"/>
          </p:nvPr>
        </p:nvSpPr>
        <p:spPr>
          <a:xfrm>
            <a:off x="482482" y="1973944"/>
            <a:ext cx="3884100" cy="4136570"/>
          </a:xfrm>
          <a:prstGeom prst="rect">
            <a:avLst/>
          </a:prstGeom>
          <a:noFill/>
          <a:ln>
            <a:noFill/>
          </a:ln>
        </p:spPr>
        <p:txBody>
          <a:bodyPr spcFirstLastPara="1" wrap="square" lIns="0" tIns="0" rIns="0" bIns="0" anchor="t" anchorCtr="0">
            <a:noAutofit/>
          </a:bodyPr>
          <a:lstStyle/>
          <a:p>
            <a:pPr marL="457200" marR="0" lvl="0" indent="-330200" algn="l" rtl="0">
              <a:lnSpc>
                <a:spcPct val="113000"/>
              </a:lnSpc>
              <a:spcBef>
                <a:spcPts val="0"/>
              </a:spcBef>
              <a:spcAft>
                <a:spcPts val="0"/>
              </a:spcAft>
              <a:buClr>
                <a:srgbClr val="FF0000"/>
              </a:buClr>
              <a:buSzPts val="1600"/>
              <a:buFont typeface="Arial" panose="020B0604020202020204" pitchFamily="34" charset="0"/>
              <a:buChar char="•"/>
            </a:pPr>
            <a:r>
              <a:rPr lang="en-US" sz="1600" dirty="0"/>
              <a:t>The following plots show the predictions for all the dataset (after dashed line for test dataset).</a:t>
            </a:r>
            <a:endParaRPr sz="1600" dirty="0"/>
          </a:p>
          <a:p>
            <a:pPr marL="0" marR="0" lvl="0" indent="0" algn="l" rtl="0">
              <a:lnSpc>
                <a:spcPct val="113000"/>
              </a:lnSpc>
              <a:spcBef>
                <a:spcPts val="0"/>
              </a:spcBef>
              <a:spcAft>
                <a:spcPts val="0"/>
              </a:spcAft>
              <a:buClr>
                <a:srgbClr val="FF0000"/>
              </a:buClr>
            </a:pPr>
            <a:endParaRPr sz="1600" dirty="0"/>
          </a:p>
          <a:p>
            <a:pPr marL="457200" marR="0" lvl="0" indent="-330200" algn="l" rtl="0">
              <a:lnSpc>
                <a:spcPct val="113000"/>
              </a:lnSpc>
              <a:spcBef>
                <a:spcPts val="0"/>
              </a:spcBef>
              <a:spcAft>
                <a:spcPts val="0"/>
              </a:spcAft>
              <a:buClr>
                <a:srgbClr val="FF0000"/>
              </a:buClr>
              <a:buSzPts val="1600"/>
              <a:buFont typeface="Arial" panose="020B0604020202020204" pitchFamily="34" charset="0"/>
              <a:buChar char="•"/>
            </a:pPr>
            <a:r>
              <a:rPr lang="en-US" sz="1600" dirty="0"/>
              <a:t>Excessive distortion in predictions from the middle of December afterwards, could be due to significant </a:t>
            </a:r>
            <a:r>
              <a:rPr lang="en-US" sz="1600" b="1" u="sng" dirty="0"/>
              <a:t>difference in data </a:t>
            </a:r>
            <a:r>
              <a:rPr lang="en-US" sz="1600" dirty="0"/>
              <a:t>compared to the previous 3 months that play a remarkable role in building the model; and also probably due to </a:t>
            </a:r>
            <a:r>
              <a:rPr lang="en-US" sz="1600" b="1" u="sng" dirty="0"/>
              <a:t>overfitted</a:t>
            </a:r>
            <a:r>
              <a:rPr lang="en-US" sz="1600" dirty="0"/>
              <a:t> models.</a:t>
            </a:r>
            <a:endParaRPr sz="1600" dirty="0"/>
          </a:p>
          <a:p>
            <a:pPr marL="457200" marR="0" lvl="0" indent="0" algn="l" rtl="0">
              <a:lnSpc>
                <a:spcPct val="113000"/>
              </a:lnSpc>
              <a:spcBef>
                <a:spcPts val="0"/>
              </a:spcBef>
              <a:spcAft>
                <a:spcPts val="0"/>
              </a:spcAft>
              <a:buNone/>
            </a:pPr>
            <a:endParaRPr sz="1600" dirty="0"/>
          </a:p>
          <a:p>
            <a:pPr marL="0" lvl="0" indent="0" algn="l" rtl="0">
              <a:spcBef>
                <a:spcPts val="0"/>
              </a:spcBef>
              <a:spcAft>
                <a:spcPts val="0"/>
              </a:spcAft>
              <a:buNone/>
            </a:pPr>
            <a:endParaRPr sz="1600" b="1" dirty="0"/>
          </a:p>
          <a:p>
            <a:pPr marL="0" lvl="0" indent="0" algn="l" rtl="0">
              <a:spcBef>
                <a:spcPts val="0"/>
              </a:spcBef>
              <a:spcAft>
                <a:spcPts val="0"/>
              </a:spcAft>
              <a:buNone/>
            </a:pPr>
            <a:endParaRPr sz="15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p:txBody>
      </p:sp>
      <p:pic>
        <p:nvPicPr>
          <p:cNvPr id="448" name="Google Shape;448;p52"/>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8" name="Date Placeholder 7">
            <a:extLst>
              <a:ext uri="{FF2B5EF4-FFF2-40B4-BE49-F238E27FC236}">
                <a16:creationId xmlns:a16="http://schemas.microsoft.com/office/drawing/2014/main" id="{CE71CD25-7C76-4538-9AAE-2FF8FFAF5F72}"/>
              </a:ext>
            </a:extLst>
          </p:cNvPr>
          <p:cNvSpPr>
            <a:spLocks noGrp="1"/>
          </p:cNvSpPr>
          <p:nvPr>
            <p:ph type="dt" idx="10"/>
          </p:nvPr>
        </p:nvSpPr>
        <p:spPr/>
        <p:txBody>
          <a:bodyPr/>
          <a:lstStyle/>
          <a:p>
            <a:fld id="{52E75BA4-A2F8-49A3-A45B-F939CAD9F534}" type="datetime1">
              <a:rPr lang="en-US" smtClean="0"/>
              <a:t>2/2/2021</a:t>
            </a:fld>
            <a:endParaRPr lang="en-US"/>
          </a:p>
        </p:txBody>
      </p:sp>
      <p:sp>
        <p:nvSpPr>
          <p:cNvPr id="9" name="Footer Placeholder 8">
            <a:extLst>
              <a:ext uri="{FF2B5EF4-FFF2-40B4-BE49-F238E27FC236}">
                <a16:creationId xmlns:a16="http://schemas.microsoft.com/office/drawing/2014/main" id="{44DB48FE-98A7-4950-A3D3-89DB2F9712B2}"/>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16838BB6-65FD-4D24-9025-A99DE217AF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pic>
        <p:nvPicPr>
          <p:cNvPr id="2054" name="Picture 6">
            <a:extLst>
              <a:ext uri="{FF2B5EF4-FFF2-40B4-BE49-F238E27FC236}">
                <a16:creationId xmlns:a16="http://schemas.microsoft.com/office/drawing/2014/main" id="{73278FF1-C8E8-4AF7-947E-18BF379BE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041" y="4042431"/>
            <a:ext cx="4226117" cy="26081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A686D0B-C55E-4186-9A92-8A3F83037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428" y="1578893"/>
            <a:ext cx="4154729" cy="2345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4"/>
        <p:cNvGrpSpPr/>
        <p:nvPr/>
      </p:nvGrpSpPr>
      <p:grpSpPr>
        <a:xfrm>
          <a:off x="0" y="0"/>
          <a:ext cx="0" cy="0"/>
          <a:chOff x="0" y="0"/>
          <a:chExt cx="0" cy="0"/>
        </a:xfrm>
      </p:grpSpPr>
      <p:sp>
        <p:nvSpPr>
          <p:cNvPr id="465" name="Google Shape;465;p54"/>
          <p:cNvSpPr txBox="1">
            <a:spLocks noGrp="1"/>
          </p:cNvSpPr>
          <p:nvPr>
            <p:ph type="title" idx="4294967295"/>
          </p:nvPr>
        </p:nvSpPr>
        <p:spPr>
          <a:xfrm>
            <a:off x="720725" y="322450"/>
            <a:ext cx="8855100" cy="10113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p>
          <a:p>
            <a:pPr marL="0" lvl="0" indent="0" algn="l" rtl="0">
              <a:lnSpc>
                <a:spcPct val="112000"/>
              </a:lnSpc>
              <a:spcBef>
                <a:spcPts val="0"/>
              </a:spcBef>
              <a:spcAft>
                <a:spcPts val="0"/>
              </a:spcAft>
              <a:buClr>
                <a:srgbClr val="333333"/>
              </a:buClr>
              <a:buSzPts val="3200"/>
              <a:buFont typeface="Arial"/>
              <a:buNone/>
            </a:pPr>
            <a:r>
              <a:rPr lang="en-US" sz="3200"/>
              <a:t>Predicting on shifted/historical data</a:t>
            </a:r>
            <a:endParaRPr sz="3200"/>
          </a:p>
        </p:txBody>
      </p:sp>
      <p:sp>
        <p:nvSpPr>
          <p:cNvPr id="466" name="Google Shape;466;p54"/>
          <p:cNvSpPr txBox="1"/>
          <p:nvPr/>
        </p:nvSpPr>
        <p:spPr>
          <a:xfrm>
            <a:off x="720725" y="4205075"/>
            <a:ext cx="8088900" cy="1257000"/>
          </a:xfrm>
          <a:prstGeom prst="rect">
            <a:avLst/>
          </a:prstGeom>
          <a:noFill/>
          <a:ln>
            <a:noFill/>
          </a:ln>
        </p:spPr>
        <p:txBody>
          <a:bodyPr spcFirstLastPara="1" wrap="square" lIns="91425" tIns="91425" rIns="91425" bIns="91425" anchor="t" anchorCtr="0">
            <a:spAutoFit/>
          </a:bodyPr>
          <a:lstStyle/>
          <a:p>
            <a:pPr marL="482600" marR="190500" lvl="0" indent="0" algn="l" rtl="0">
              <a:lnSpc>
                <a:spcPct val="150000"/>
              </a:lnSpc>
              <a:spcBef>
                <a:spcPts val="0"/>
              </a:spcBef>
              <a:spcAft>
                <a:spcPts val="0"/>
              </a:spcAft>
              <a:buNone/>
            </a:pPr>
            <a:r>
              <a:rPr lang="en-US" sz="1450" i="1">
                <a:solidFill>
                  <a:srgbClr val="555555"/>
                </a:solidFill>
                <a:highlight>
                  <a:srgbClr val="FFFFFF"/>
                </a:highlight>
              </a:rPr>
              <a:t>Sequence prediction attempts to predict elements of a sequence on the basis of the preceding elements</a:t>
            </a:r>
            <a:endParaRPr sz="1450" i="1">
              <a:solidFill>
                <a:srgbClr val="555555"/>
              </a:solidFill>
              <a:highlight>
                <a:srgbClr val="FFFFFF"/>
              </a:highlight>
            </a:endParaRPr>
          </a:p>
          <a:p>
            <a:pPr marL="0" lvl="0" indent="0" algn="l" rtl="0">
              <a:lnSpc>
                <a:spcPct val="150000"/>
              </a:lnSpc>
              <a:spcBef>
                <a:spcPts val="1400"/>
              </a:spcBef>
              <a:spcAft>
                <a:spcPts val="1400"/>
              </a:spcAft>
              <a:buNone/>
            </a:pPr>
            <a:r>
              <a:rPr lang="en-US" sz="1450">
                <a:solidFill>
                  <a:srgbClr val="555555"/>
                </a:solidFill>
                <a:highlight>
                  <a:srgbClr val="FFFFFF"/>
                </a:highlight>
              </a:rPr>
              <a:t>— </a:t>
            </a:r>
            <a:r>
              <a:rPr lang="en-US" sz="1450">
                <a:solidFill>
                  <a:srgbClr val="428BCA"/>
                </a:solidFill>
                <a:highlight>
                  <a:srgbClr val="FFFFFF"/>
                </a:highlight>
                <a:uFill>
                  <a:noFill/>
                </a:uFill>
                <a:hlinkClick r:id="rId3">
                  <a:extLst>
                    <a:ext uri="{A12FA001-AC4F-418D-AE19-62706E023703}">
                      <ahyp:hlinkClr xmlns:ahyp="http://schemas.microsoft.com/office/drawing/2018/hyperlinkcolor" val="tx"/>
                    </a:ext>
                  </a:extLst>
                </a:hlinkClick>
              </a:rPr>
              <a:t>Sequence Learning: From Recognition and Prediction to Sequential Decision Making</a:t>
            </a:r>
            <a:r>
              <a:rPr lang="en-US" sz="1450">
                <a:solidFill>
                  <a:srgbClr val="555555"/>
                </a:solidFill>
                <a:highlight>
                  <a:srgbClr val="FFFFFF"/>
                </a:highlight>
              </a:rPr>
              <a:t>, 2001.</a:t>
            </a:r>
            <a:endParaRPr sz="1450">
              <a:solidFill>
                <a:srgbClr val="555555"/>
              </a:solidFill>
              <a:highlight>
                <a:srgbClr val="FFFFFF"/>
              </a:highlight>
            </a:endParaRPr>
          </a:p>
        </p:txBody>
      </p:sp>
      <p:sp>
        <p:nvSpPr>
          <p:cNvPr id="467" name="Google Shape;467;p54"/>
          <p:cNvSpPr txBox="1"/>
          <p:nvPr/>
        </p:nvSpPr>
        <p:spPr>
          <a:xfrm>
            <a:off x="614225" y="2145650"/>
            <a:ext cx="80889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i="1" dirty="0"/>
              <a:t>Why this extra approach?</a:t>
            </a: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Not being able to say with certainty number of deaths in the span of 14 days, the idea came to use past data to predict future.</a:t>
            </a:r>
            <a:endParaRPr sz="1600" dirty="0"/>
          </a:p>
          <a:p>
            <a:pPr marL="0" lvl="0" indent="0" algn="l" rtl="0">
              <a:spcBef>
                <a:spcPts val="0"/>
              </a:spcBef>
              <a:spcAft>
                <a:spcPts val="0"/>
              </a:spcAft>
              <a:buNone/>
            </a:pPr>
            <a:r>
              <a:rPr lang="en-US" sz="1600" dirty="0">
                <a:solidFill>
                  <a:schemeClr val="dk1"/>
                </a:solidFill>
              </a:rPr>
              <a:t>The current time (t) and future times (t+1, </a:t>
            </a:r>
            <a:r>
              <a:rPr lang="en-US" sz="1600" dirty="0" err="1">
                <a:solidFill>
                  <a:schemeClr val="dk1"/>
                </a:solidFill>
              </a:rPr>
              <a:t>t+n</a:t>
            </a:r>
            <a:r>
              <a:rPr lang="en-US" sz="1600" dirty="0">
                <a:solidFill>
                  <a:schemeClr val="dk1"/>
                </a:solidFill>
              </a:rPr>
              <a:t>) are forecast times and past observations (t-1, t-n) are used to make forecasts.</a:t>
            </a:r>
            <a:endParaRPr sz="1600" dirty="0"/>
          </a:p>
          <a:p>
            <a:pPr marL="0" lvl="0" indent="0" algn="l" rtl="0">
              <a:spcBef>
                <a:spcPts val="0"/>
              </a:spcBef>
              <a:spcAft>
                <a:spcPts val="0"/>
              </a:spcAft>
              <a:buNone/>
            </a:pPr>
            <a:endParaRPr dirty="0"/>
          </a:p>
        </p:txBody>
      </p:sp>
      <p:sp>
        <p:nvSpPr>
          <p:cNvPr id="8" name="Date Placeholder 7">
            <a:extLst>
              <a:ext uri="{FF2B5EF4-FFF2-40B4-BE49-F238E27FC236}">
                <a16:creationId xmlns:a16="http://schemas.microsoft.com/office/drawing/2014/main" id="{0561DE64-D91A-4D3E-87CC-48F45E90C6A4}"/>
              </a:ext>
            </a:extLst>
          </p:cNvPr>
          <p:cNvSpPr>
            <a:spLocks noGrp="1"/>
          </p:cNvSpPr>
          <p:nvPr>
            <p:ph type="dt" idx="10"/>
          </p:nvPr>
        </p:nvSpPr>
        <p:spPr/>
        <p:txBody>
          <a:bodyPr/>
          <a:lstStyle/>
          <a:p>
            <a:fld id="{7BEB108D-C32A-4925-8D5C-BF7C914F13DF}" type="datetime1">
              <a:rPr lang="en-US" smtClean="0"/>
              <a:t>2/2/2021</a:t>
            </a:fld>
            <a:endParaRPr lang="en-US"/>
          </a:p>
        </p:txBody>
      </p:sp>
      <p:sp>
        <p:nvSpPr>
          <p:cNvPr id="9" name="Footer Placeholder 8">
            <a:extLst>
              <a:ext uri="{FF2B5EF4-FFF2-40B4-BE49-F238E27FC236}">
                <a16:creationId xmlns:a16="http://schemas.microsoft.com/office/drawing/2014/main" id="{BFFD60DF-535A-4053-8117-D828D64105F3}"/>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FDE02F42-FC77-4C96-9F07-E77C5F0538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title" idx="4294967295"/>
          </p:nvPr>
        </p:nvSpPr>
        <p:spPr>
          <a:xfrm>
            <a:off x="720725" y="301625"/>
            <a:ext cx="8855075" cy="1262062"/>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4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t>The dataset</a:t>
            </a:r>
            <a:endParaRPr sz="2900"/>
          </a:p>
        </p:txBody>
      </p:sp>
      <p:sp>
        <p:nvSpPr>
          <p:cNvPr id="72" name="Google Shape;72;p10"/>
          <p:cNvSpPr txBox="1">
            <a:spLocks noGrp="1"/>
          </p:cNvSpPr>
          <p:nvPr>
            <p:ph type="body" idx="4294967295"/>
          </p:nvPr>
        </p:nvSpPr>
        <p:spPr>
          <a:xfrm>
            <a:off x="515975" y="1817350"/>
            <a:ext cx="4357800" cy="4839600"/>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The dataset was obtained by the official website of </a:t>
            </a:r>
            <a:r>
              <a:rPr lang="en-US" sz="1600" b="1" i="0" u="sng" strike="noStrike" cap="none" dirty="0">
                <a:solidFill>
                  <a:srgbClr val="333333"/>
                </a:solidFill>
              </a:rPr>
              <a:t>Protezione Civile starting from 01</a:t>
            </a:r>
            <a:r>
              <a:rPr lang="en-US" sz="1600" b="1" u="sng" dirty="0"/>
              <a:t>/</a:t>
            </a:r>
            <a:r>
              <a:rPr lang="en-US" sz="1600" b="1" i="0" u="sng" strike="noStrike" cap="none" dirty="0">
                <a:solidFill>
                  <a:srgbClr val="333333"/>
                </a:solidFill>
              </a:rPr>
              <a:t>09</a:t>
            </a:r>
            <a:r>
              <a:rPr lang="en-US" sz="1600" b="1" u="sng" dirty="0"/>
              <a:t>/</a:t>
            </a:r>
            <a:r>
              <a:rPr lang="en-US" sz="1600" b="1" i="0" u="sng" strike="noStrike" cap="none" dirty="0">
                <a:solidFill>
                  <a:srgbClr val="333333"/>
                </a:solidFill>
              </a:rPr>
              <a:t>2020 to 23</a:t>
            </a:r>
            <a:r>
              <a:rPr lang="en-US" sz="1600" b="1" u="sng" dirty="0"/>
              <a:t>/</a:t>
            </a:r>
            <a:r>
              <a:rPr lang="en-US" sz="1600" b="1" i="0" u="sng" strike="noStrike" cap="none" dirty="0">
                <a:solidFill>
                  <a:srgbClr val="333333"/>
                </a:solidFill>
              </a:rPr>
              <a:t>01</a:t>
            </a:r>
            <a:r>
              <a:rPr lang="en-US" sz="1600" b="1" u="sng" dirty="0"/>
              <a:t>/</a:t>
            </a:r>
            <a:r>
              <a:rPr lang="en-US" sz="1600" b="1" i="0" u="sng" strike="noStrike" cap="none" dirty="0">
                <a:solidFill>
                  <a:srgbClr val="333333"/>
                </a:solidFill>
              </a:rPr>
              <a:t>2021</a:t>
            </a:r>
            <a:r>
              <a:rPr lang="en-US" sz="1600" b="0" i="0" u="none" strike="noStrike" cap="none" dirty="0">
                <a:solidFill>
                  <a:srgbClr val="333333"/>
                </a:solidFill>
                <a:latin typeface="Arial"/>
                <a:ea typeface="Arial"/>
                <a:cs typeface="Arial"/>
                <a:sym typeface="Arial"/>
              </a:rPr>
              <a:t> and considering only region </a:t>
            </a:r>
            <a:r>
              <a:rPr lang="en-US" sz="1600" b="1" i="0" u="sng" strike="noStrike" cap="none" dirty="0">
                <a:solidFill>
                  <a:srgbClr val="333333"/>
                </a:solidFill>
              </a:rPr>
              <a:t>Veneto</a:t>
            </a:r>
            <a:endParaRPr b="1" u="sng"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Data regarding the place of the survey (latitude, longitude, </a:t>
            </a:r>
            <a:r>
              <a:rPr lang="en-US" sz="1600" b="0" i="0" u="none" strike="noStrike" cap="none" dirty="0" err="1">
                <a:solidFill>
                  <a:srgbClr val="333333"/>
                </a:solidFill>
                <a:latin typeface="Arial"/>
                <a:ea typeface="Arial"/>
                <a:cs typeface="Arial"/>
                <a:sym typeface="Arial"/>
              </a:rPr>
              <a:t>exc</a:t>
            </a:r>
            <a:r>
              <a:rPr lang="en-US" sz="1600" b="0" i="0" u="none" strike="noStrike" cap="none" dirty="0">
                <a:solidFill>
                  <a:srgbClr val="333333"/>
                </a:solidFill>
                <a:latin typeface="Arial"/>
                <a:ea typeface="Arial"/>
                <a:cs typeface="Arial"/>
                <a:sym typeface="Arial"/>
              </a:rPr>
              <a:t>…) have been removed </a:t>
            </a:r>
            <a:endParaRPr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Data regarding </a:t>
            </a:r>
            <a:r>
              <a:rPr lang="en-US" sz="1600" b="1" i="0" u="sng" strike="noStrike" cap="none" dirty="0">
                <a:solidFill>
                  <a:srgbClr val="333333"/>
                </a:solidFill>
              </a:rPr>
              <a:t>variables no longer populated </a:t>
            </a:r>
            <a:r>
              <a:rPr lang="en-US" sz="1600" b="0" i="0" u="none" strike="noStrike" cap="none" dirty="0">
                <a:solidFill>
                  <a:srgbClr val="333333"/>
                </a:solidFill>
                <a:latin typeface="Arial"/>
                <a:ea typeface="Arial"/>
                <a:cs typeface="Arial"/>
                <a:sym typeface="Arial"/>
              </a:rPr>
              <a:t>or that </a:t>
            </a:r>
            <a:r>
              <a:rPr lang="en-US" sz="1600" dirty="0"/>
              <a:t>were only collected from a certain date onwards (as </a:t>
            </a:r>
            <a:r>
              <a:rPr lang="en-US" sz="1600" dirty="0" err="1"/>
              <a:t>ingressi_terapia_intensiva</a:t>
            </a:r>
            <a:r>
              <a:rPr lang="en-US" sz="1600" dirty="0"/>
              <a:t> which was collected from 03/12/2020 and so 69% are missing values in the dataset) </a:t>
            </a:r>
            <a:r>
              <a:rPr lang="en-US" sz="1600" b="0" i="0" u="none" strike="noStrike" cap="none" dirty="0">
                <a:solidFill>
                  <a:srgbClr val="333333"/>
                </a:solidFill>
                <a:latin typeface="Arial"/>
                <a:ea typeface="Arial"/>
                <a:cs typeface="Arial"/>
                <a:sym typeface="Arial"/>
              </a:rPr>
              <a:t>have been removed, while notes were considered in evaluation of the dataset but not during the modeling procedure</a:t>
            </a:r>
            <a:endParaRPr dirty="0"/>
          </a:p>
        </p:txBody>
      </p:sp>
      <p:graphicFrame>
        <p:nvGraphicFramePr>
          <p:cNvPr id="73" name="Google Shape;73;p10"/>
          <p:cNvGraphicFramePr/>
          <p:nvPr>
            <p:extLst>
              <p:ext uri="{D42A27DB-BD31-4B8C-83A1-F6EECF244321}">
                <p14:modId xmlns:p14="http://schemas.microsoft.com/office/powerpoint/2010/main" val="2706532485"/>
              </p:ext>
            </p:extLst>
          </p:nvPr>
        </p:nvGraphicFramePr>
        <p:xfrm>
          <a:off x="5197289" y="625396"/>
          <a:ext cx="4367361" cy="6031554"/>
        </p:xfrm>
        <a:graphic>
          <a:graphicData uri="http://schemas.openxmlformats.org/drawingml/2006/table">
            <a:tbl>
              <a:tblPr>
                <a:noFill/>
                <a:tableStyleId>{C1684206-6398-4CA1-8865-4CDE3E835B52}</a:tableStyleId>
              </a:tblPr>
              <a:tblGrid>
                <a:gridCol w="1395129">
                  <a:extLst>
                    <a:ext uri="{9D8B030D-6E8A-4147-A177-3AD203B41FA5}">
                      <a16:colId xmlns:a16="http://schemas.microsoft.com/office/drawing/2014/main" val="20000"/>
                    </a:ext>
                  </a:extLst>
                </a:gridCol>
                <a:gridCol w="1395129">
                  <a:extLst>
                    <a:ext uri="{9D8B030D-6E8A-4147-A177-3AD203B41FA5}">
                      <a16:colId xmlns:a16="http://schemas.microsoft.com/office/drawing/2014/main" val="20001"/>
                    </a:ext>
                  </a:extLst>
                </a:gridCol>
                <a:gridCol w="1577103">
                  <a:extLst>
                    <a:ext uri="{9D8B030D-6E8A-4147-A177-3AD203B41FA5}">
                      <a16:colId xmlns:a16="http://schemas.microsoft.com/office/drawing/2014/main" val="20002"/>
                    </a:ext>
                  </a:extLst>
                </a:gridCol>
              </a:tblGrid>
              <a:tr h="436581">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terapia_intensiva</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Intensive Care</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Intensive_care</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0">
                <a:tc rowSpan="2">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ricoverati_con_sintomi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rowSpan="2">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Hospitalised patients with symptoms</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rowSpan="2">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Hos_symp</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1"/>
                  </a:ext>
                </a:extLst>
              </a:tr>
              <a:tr h="564889">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36581">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Date of notification</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Date</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436581">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totale_ospedalizzati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 hospitalised patients</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Total_Hos</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r h="436581">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isolamento_domiciliare</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Home confinement</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Home_con</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r h="607674">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dirty="0" err="1">
                          <a:solidFill>
                            <a:srgbClr val="000000"/>
                          </a:solidFill>
                          <a:latin typeface="Arial"/>
                          <a:ea typeface="Arial"/>
                          <a:cs typeface="Arial"/>
                          <a:sym typeface="Arial"/>
                        </a:rPr>
                        <a:t>totale_positivi</a:t>
                      </a:r>
                      <a:endParaRPr dirty="0"/>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 amount of current positive cases </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Total_pos</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6"/>
                  </a:ext>
                </a:extLst>
              </a:tr>
              <a:tr h="607674">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variazione_totale_positivi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Variation of current positive cases</a:t>
                      </a:r>
                      <a:endParaRPr dirty="0"/>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Variation_pos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7"/>
                  </a:ext>
                </a:extLst>
              </a:tr>
              <a:tr h="436581">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nuovi_positivi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Variation of current cases</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Variation_cases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8"/>
                  </a:ext>
                </a:extLst>
              </a:tr>
              <a:tr h="348085">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dimessi_guariti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Recovered</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Recovered</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9"/>
                  </a:ext>
                </a:extLst>
              </a:tr>
              <a:tr h="348085">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deceduti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Death</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Death</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10"/>
                  </a:ext>
                </a:extLst>
              </a:tr>
              <a:tr h="436581">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totale_casi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 amount of cases</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Total_cases</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11"/>
                  </a:ext>
                </a:extLst>
              </a:tr>
              <a:tr h="348085">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tamponi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Tests performed</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Test</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12"/>
                  </a:ext>
                </a:extLst>
              </a:tr>
              <a:tr h="438045">
                <a:tc>
                  <a:txBody>
                    <a:bodyPr/>
                    <a:lstStyle/>
                    <a:p>
                      <a:pPr marL="0" marR="0" lvl="0" indent="0" algn="l" rtl="0">
                        <a:lnSpc>
                          <a:spcPct val="93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casi_testati</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 number of people tested</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93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People</a:t>
                      </a:r>
                      <a:endParaRPr dirty="0"/>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13"/>
                  </a:ext>
                </a:extLst>
              </a:tr>
            </a:tbl>
          </a:graphicData>
        </a:graphic>
      </p:graphicFrame>
      <p:sp>
        <p:nvSpPr>
          <p:cNvPr id="8" name="Date Placeholder 7">
            <a:extLst>
              <a:ext uri="{FF2B5EF4-FFF2-40B4-BE49-F238E27FC236}">
                <a16:creationId xmlns:a16="http://schemas.microsoft.com/office/drawing/2014/main" id="{57FC678A-27AE-4EA0-9E43-AF812C2F349B}"/>
              </a:ext>
            </a:extLst>
          </p:cNvPr>
          <p:cNvSpPr>
            <a:spLocks noGrp="1"/>
          </p:cNvSpPr>
          <p:nvPr>
            <p:ph type="dt" idx="10"/>
          </p:nvPr>
        </p:nvSpPr>
        <p:spPr/>
        <p:txBody>
          <a:bodyPr/>
          <a:lstStyle/>
          <a:p>
            <a:fld id="{77361BD5-CA3A-4850-B064-9692057F741F}" type="datetime1">
              <a:rPr lang="en-US" smtClean="0"/>
              <a:t>2/2/2021</a:t>
            </a:fld>
            <a:endParaRPr lang="en-US"/>
          </a:p>
        </p:txBody>
      </p:sp>
      <p:sp>
        <p:nvSpPr>
          <p:cNvPr id="9" name="Footer Placeholder 8">
            <a:extLst>
              <a:ext uri="{FF2B5EF4-FFF2-40B4-BE49-F238E27FC236}">
                <a16:creationId xmlns:a16="http://schemas.microsoft.com/office/drawing/2014/main" id="{5A1B05D9-47CF-4D69-B1EB-6B7F027728A4}"/>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1E58412A-2C76-45A8-8F19-0AAAF3ED2D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sp>
        <p:nvSpPr>
          <p:cNvPr id="472" name="Google Shape;472;p55"/>
          <p:cNvSpPr txBox="1">
            <a:spLocks noGrp="1"/>
          </p:cNvSpPr>
          <p:nvPr>
            <p:ph type="body" idx="4294967295"/>
          </p:nvPr>
        </p:nvSpPr>
        <p:spPr>
          <a:xfrm>
            <a:off x="384525" y="1449179"/>
            <a:ext cx="8855100" cy="1108500"/>
          </a:xfrm>
          <a:prstGeom prst="rect">
            <a:avLst/>
          </a:prstGeom>
          <a:noFill/>
          <a:ln>
            <a:noFill/>
          </a:ln>
        </p:spPr>
        <p:txBody>
          <a:bodyPr spcFirstLastPara="1" wrap="square" lIns="0" tIns="0" rIns="0" bIns="0" anchor="t" anchorCtr="0">
            <a:noAutofit/>
          </a:bodyPr>
          <a:lstStyle/>
          <a:p>
            <a:pPr marL="628650" lvl="0" indent="-285750" algn="l" rtl="0">
              <a:lnSpc>
                <a:spcPct val="100000"/>
              </a:lnSpc>
              <a:spcBef>
                <a:spcPts val="0"/>
              </a:spcBef>
              <a:spcAft>
                <a:spcPts val="0"/>
              </a:spcAft>
              <a:buClr>
                <a:srgbClr val="FF0000"/>
              </a:buClr>
              <a:buFont typeface="Arial" panose="020B0604020202020204" pitchFamily="34" charset="0"/>
              <a:buChar char="•"/>
            </a:pPr>
            <a:endParaRPr sz="1600" dirty="0"/>
          </a:p>
          <a:p>
            <a:pPr marL="342900" lvl="0" indent="-444500" algn="l" rtl="0">
              <a:lnSpc>
                <a:spcPct val="100000"/>
              </a:lnSpc>
              <a:spcBef>
                <a:spcPts val="0"/>
              </a:spcBef>
              <a:spcAft>
                <a:spcPts val="0"/>
              </a:spcAft>
              <a:buClr>
                <a:srgbClr val="FF0000"/>
              </a:buClr>
              <a:buSzPts val="1600"/>
              <a:buFont typeface="Arial" panose="020B0604020202020204" pitchFamily="34" charset="0"/>
              <a:buChar char="•"/>
            </a:pPr>
            <a:r>
              <a:rPr lang="en-US" sz="1600" dirty="0">
                <a:solidFill>
                  <a:schemeClr val="dk1"/>
                </a:solidFill>
              </a:rPr>
              <a:t>We could frame our forecast problem with an input sequence of 7 past observations to  forecast 7 future observations and use the data as follows:</a:t>
            </a:r>
            <a:endParaRPr sz="1600" dirty="0"/>
          </a:p>
        </p:txBody>
      </p:sp>
      <p:pic>
        <p:nvPicPr>
          <p:cNvPr id="473" name="Google Shape;473;p55"/>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474" name="Google Shape;474;p55"/>
          <p:cNvPicPr preferRelativeResize="0"/>
          <p:nvPr/>
        </p:nvPicPr>
        <p:blipFill>
          <a:blip r:embed="rId4">
            <a:alphaModFix/>
          </a:blip>
          <a:stretch>
            <a:fillRect/>
          </a:stretch>
        </p:blipFill>
        <p:spPr>
          <a:xfrm>
            <a:off x="781838" y="2442248"/>
            <a:ext cx="8516949" cy="2308150"/>
          </a:xfrm>
          <a:prstGeom prst="rect">
            <a:avLst/>
          </a:prstGeom>
          <a:noFill/>
          <a:ln>
            <a:noFill/>
          </a:ln>
        </p:spPr>
      </p:pic>
      <p:sp>
        <p:nvSpPr>
          <p:cNvPr id="475" name="Google Shape;475;p55"/>
          <p:cNvSpPr/>
          <p:nvPr/>
        </p:nvSpPr>
        <p:spPr>
          <a:xfrm>
            <a:off x="4812075" y="2750025"/>
            <a:ext cx="2125200" cy="392100"/>
          </a:xfrm>
          <a:prstGeom prst="flowChartAlternate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5"/>
          <p:cNvSpPr/>
          <p:nvPr/>
        </p:nvSpPr>
        <p:spPr>
          <a:xfrm>
            <a:off x="4708625" y="3855625"/>
            <a:ext cx="4460100" cy="330600"/>
          </a:xfrm>
          <a:prstGeom prst="flowChartAlternateProcess">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7" name="Google Shape;477;p55"/>
          <p:cNvPicPr preferRelativeResize="0"/>
          <p:nvPr/>
        </p:nvPicPr>
        <p:blipFill>
          <a:blip r:embed="rId5">
            <a:alphaModFix/>
          </a:blip>
          <a:stretch>
            <a:fillRect/>
          </a:stretch>
        </p:blipFill>
        <p:spPr>
          <a:xfrm>
            <a:off x="824075" y="4802012"/>
            <a:ext cx="8432476" cy="2059163"/>
          </a:xfrm>
          <a:prstGeom prst="rect">
            <a:avLst/>
          </a:prstGeom>
          <a:noFill/>
          <a:ln>
            <a:noFill/>
          </a:ln>
        </p:spPr>
      </p:pic>
      <p:sp>
        <p:nvSpPr>
          <p:cNvPr id="478" name="Google Shape;478;p55"/>
          <p:cNvSpPr/>
          <p:nvPr/>
        </p:nvSpPr>
        <p:spPr>
          <a:xfrm>
            <a:off x="6223875" y="3746175"/>
            <a:ext cx="637500" cy="5190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5"/>
          <p:cNvSpPr txBox="1"/>
          <p:nvPr/>
        </p:nvSpPr>
        <p:spPr>
          <a:xfrm rot="-2037588">
            <a:off x="2550185" y="3236774"/>
            <a:ext cx="1184187" cy="5388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i="1"/>
              <a:t>TRAIN</a:t>
            </a:r>
            <a:endParaRPr sz="2300" i="1"/>
          </a:p>
        </p:txBody>
      </p:sp>
      <p:sp>
        <p:nvSpPr>
          <p:cNvPr id="480" name="Google Shape;480;p55"/>
          <p:cNvSpPr txBox="1"/>
          <p:nvPr/>
        </p:nvSpPr>
        <p:spPr>
          <a:xfrm rot="-2038032">
            <a:off x="2807592" y="5367795"/>
            <a:ext cx="1393368" cy="5388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i="1"/>
              <a:t>TEST</a:t>
            </a:r>
            <a:endParaRPr sz="2300" i="1"/>
          </a:p>
        </p:txBody>
      </p:sp>
      <p:sp>
        <p:nvSpPr>
          <p:cNvPr id="481" name="Google Shape;481;p55"/>
          <p:cNvSpPr txBox="1">
            <a:spLocks noGrp="1"/>
          </p:cNvSpPr>
          <p:nvPr>
            <p:ph type="title" idx="4294967295"/>
          </p:nvPr>
        </p:nvSpPr>
        <p:spPr>
          <a:xfrm>
            <a:off x="781850" y="322450"/>
            <a:ext cx="8855100" cy="10113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p>
          <a:p>
            <a:pPr marL="0" lvl="0" indent="0" algn="l" rtl="0">
              <a:lnSpc>
                <a:spcPct val="112000"/>
              </a:lnSpc>
              <a:spcBef>
                <a:spcPts val="0"/>
              </a:spcBef>
              <a:spcAft>
                <a:spcPts val="0"/>
              </a:spcAft>
              <a:buClr>
                <a:srgbClr val="333333"/>
              </a:buClr>
              <a:buSzPts val="3200"/>
              <a:buFont typeface="Arial"/>
              <a:buNone/>
            </a:pPr>
            <a:r>
              <a:rPr lang="en-US" sz="3200"/>
              <a:t>Shifting the dataset</a:t>
            </a:r>
            <a:endParaRPr sz="3200"/>
          </a:p>
        </p:txBody>
      </p:sp>
      <p:sp>
        <p:nvSpPr>
          <p:cNvPr id="8" name="Date Placeholder 7">
            <a:extLst>
              <a:ext uri="{FF2B5EF4-FFF2-40B4-BE49-F238E27FC236}">
                <a16:creationId xmlns:a16="http://schemas.microsoft.com/office/drawing/2014/main" id="{5BEC50A6-938E-4971-98E7-0CA7B69C769F}"/>
              </a:ext>
            </a:extLst>
          </p:cNvPr>
          <p:cNvSpPr>
            <a:spLocks noGrp="1"/>
          </p:cNvSpPr>
          <p:nvPr>
            <p:ph type="dt" idx="10"/>
          </p:nvPr>
        </p:nvSpPr>
        <p:spPr/>
        <p:txBody>
          <a:bodyPr/>
          <a:lstStyle/>
          <a:p>
            <a:fld id="{874A9568-FF6A-40A8-BCD6-542C98A0BCAB}" type="datetime1">
              <a:rPr lang="en-US" smtClean="0"/>
              <a:t>2/2/2021</a:t>
            </a:fld>
            <a:endParaRPr lang="en-US"/>
          </a:p>
        </p:txBody>
      </p:sp>
      <p:sp>
        <p:nvSpPr>
          <p:cNvPr id="9" name="Footer Placeholder 8">
            <a:extLst>
              <a:ext uri="{FF2B5EF4-FFF2-40B4-BE49-F238E27FC236}">
                <a16:creationId xmlns:a16="http://schemas.microsoft.com/office/drawing/2014/main" id="{20B11960-41FD-4528-BBCB-ED4B778866F5}"/>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DB5D1AD0-5D92-4B10-BF71-C9909EB0B9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88" name="Google Shape;488;p56"/>
          <p:cNvPicPr preferRelativeResize="0"/>
          <p:nvPr/>
        </p:nvPicPr>
        <p:blipFill>
          <a:blip r:embed="rId3">
            <a:alphaModFix/>
          </a:blip>
          <a:stretch>
            <a:fillRect/>
          </a:stretch>
        </p:blipFill>
        <p:spPr>
          <a:xfrm>
            <a:off x="738650" y="3344725"/>
            <a:ext cx="4176250" cy="3305457"/>
          </a:xfrm>
          <a:prstGeom prst="rect">
            <a:avLst/>
          </a:prstGeom>
          <a:noFill/>
          <a:ln>
            <a:noFill/>
          </a:ln>
        </p:spPr>
      </p:pic>
      <p:sp>
        <p:nvSpPr>
          <p:cNvPr id="489" name="Google Shape;489;p56"/>
          <p:cNvSpPr txBox="1"/>
          <p:nvPr/>
        </p:nvSpPr>
        <p:spPr>
          <a:xfrm>
            <a:off x="312149" y="1557549"/>
            <a:ext cx="8088900" cy="1862400"/>
          </a:xfrm>
          <a:prstGeom prst="rect">
            <a:avLst/>
          </a:prstGeom>
          <a:noFill/>
          <a:ln>
            <a:noFill/>
          </a:ln>
        </p:spPr>
        <p:txBody>
          <a:bodyPr spcFirstLastPara="1" wrap="square" lIns="91425" tIns="91425" rIns="91425" bIns="91425" anchor="t" anchorCtr="0">
            <a:spAutoFit/>
          </a:bodyPr>
          <a:lstStyle/>
          <a:p>
            <a:pPr marL="342900" lvl="0" indent="-4445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Added a feature indicating the percentage from the total available ICU beds for the individual days</a:t>
            </a:r>
            <a:endParaRPr sz="1600" dirty="0">
              <a:solidFill>
                <a:schemeClr val="dk1"/>
              </a:solidFill>
            </a:endParaRPr>
          </a:p>
          <a:p>
            <a:pPr marL="342900" lvl="0" indent="-44450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Did the hospitals make decisions who gets received/who stays in ICU based on this threshold? Based on this doubt, we state that the </a:t>
            </a:r>
            <a:r>
              <a:rPr lang="en-US" sz="1600" b="1" u="sng" dirty="0">
                <a:solidFill>
                  <a:schemeClr val="dk1"/>
                </a:solidFill>
              </a:rPr>
              <a:t>independence assumption is no longer valid</a:t>
            </a:r>
            <a:r>
              <a:rPr lang="en-US" sz="1600" dirty="0">
                <a:solidFill>
                  <a:schemeClr val="dk1"/>
                </a:solidFill>
              </a:rPr>
              <a:t>, between the individual response variables.</a:t>
            </a:r>
            <a:endParaRPr sz="1600" dirty="0">
              <a:solidFill>
                <a:schemeClr val="dk1"/>
              </a:solidFill>
            </a:endParaRPr>
          </a:p>
          <a:p>
            <a:pPr marL="742950" lvl="1" indent="-285750" algn="l" rtl="0">
              <a:spcBef>
                <a:spcPts val="0"/>
              </a:spcBef>
              <a:spcAft>
                <a:spcPts val="0"/>
              </a:spcAft>
              <a:buClr>
                <a:srgbClr val="FF0000"/>
              </a:buClr>
              <a:buSzPts val="1600"/>
              <a:buFont typeface="Arial" panose="020B0604020202020204" pitchFamily="34" charset="0"/>
              <a:buChar char="•"/>
            </a:pPr>
            <a:r>
              <a:rPr lang="en-US" sz="1600" dirty="0">
                <a:solidFill>
                  <a:schemeClr val="dk1"/>
                </a:solidFill>
              </a:rPr>
              <a:t>The threshold to be around is 30% (of 1016 beds in Veneto).</a:t>
            </a:r>
            <a:endParaRPr sz="1600" dirty="0">
              <a:solidFill>
                <a:schemeClr val="dk1"/>
              </a:solidFill>
            </a:endParaRPr>
          </a:p>
          <a:p>
            <a:pPr marL="742950" lvl="1" indent="-285750" algn="l" rtl="0">
              <a:spcBef>
                <a:spcPts val="0"/>
              </a:spcBef>
              <a:spcAft>
                <a:spcPts val="0"/>
              </a:spcAft>
              <a:buClr>
                <a:schemeClr val="dk1"/>
              </a:buClr>
              <a:buSzPts val="1300"/>
              <a:buNone/>
            </a:pPr>
            <a:endParaRPr sz="1300" dirty="0">
              <a:solidFill>
                <a:schemeClr val="dk1"/>
              </a:solidFill>
            </a:endParaRPr>
          </a:p>
        </p:txBody>
      </p:sp>
      <p:sp>
        <p:nvSpPr>
          <p:cNvPr id="490" name="Google Shape;490;p56"/>
          <p:cNvSpPr txBox="1"/>
          <p:nvPr/>
        </p:nvSpPr>
        <p:spPr>
          <a:xfrm>
            <a:off x="5341401" y="4846328"/>
            <a:ext cx="3071400" cy="1046700"/>
          </a:xfrm>
          <a:prstGeom prst="rect">
            <a:avLst/>
          </a:prstGeom>
          <a:solidFill>
            <a:srgbClr val="F9CB9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NOTE This metric is one of the predictors for a custom “new” model developed for the shifted approach itself</a:t>
            </a:r>
            <a:endParaRPr dirty="0"/>
          </a:p>
        </p:txBody>
      </p:sp>
      <p:sp>
        <p:nvSpPr>
          <p:cNvPr id="491" name="Google Shape;491;p56"/>
          <p:cNvSpPr txBox="1">
            <a:spLocks noGrp="1"/>
          </p:cNvSpPr>
          <p:nvPr>
            <p:ph type="title" idx="4294967295"/>
          </p:nvPr>
        </p:nvSpPr>
        <p:spPr>
          <a:xfrm>
            <a:off x="738650" y="322450"/>
            <a:ext cx="8855100" cy="10113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p>
          <a:p>
            <a:pPr marL="0" lvl="0" indent="0" algn="l" rtl="0">
              <a:lnSpc>
                <a:spcPct val="112000"/>
              </a:lnSpc>
              <a:spcBef>
                <a:spcPts val="0"/>
              </a:spcBef>
              <a:spcAft>
                <a:spcPts val="0"/>
              </a:spcAft>
              <a:buClr>
                <a:schemeClr val="dk1"/>
              </a:buClr>
              <a:buSzPts val="1100"/>
              <a:buFont typeface="Arial"/>
              <a:buNone/>
            </a:pPr>
            <a:r>
              <a:rPr lang="en-US" sz="2900"/>
              <a:t>The added covariate </a:t>
            </a:r>
            <a:r>
              <a:rPr lang="en-US" sz="2900" i="1"/>
              <a:t>percentage occupancy</a:t>
            </a:r>
            <a:endParaRPr sz="3200"/>
          </a:p>
        </p:txBody>
      </p:sp>
      <p:sp>
        <p:nvSpPr>
          <p:cNvPr id="8" name="Date Placeholder 7">
            <a:extLst>
              <a:ext uri="{FF2B5EF4-FFF2-40B4-BE49-F238E27FC236}">
                <a16:creationId xmlns:a16="http://schemas.microsoft.com/office/drawing/2014/main" id="{7103C21D-A009-4665-A2D0-9A383B483770}"/>
              </a:ext>
            </a:extLst>
          </p:cNvPr>
          <p:cNvSpPr>
            <a:spLocks noGrp="1"/>
          </p:cNvSpPr>
          <p:nvPr>
            <p:ph type="dt" idx="10"/>
          </p:nvPr>
        </p:nvSpPr>
        <p:spPr/>
        <p:txBody>
          <a:bodyPr/>
          <a:lstStyle/>
          <a:p>
            <a:fld id="{920D68C1-0FE6-4633-B8CD-35AA82124E1C}" type="datetime1">
              <a:rPr lang="en-US" smtClean="0"/>
              <a:t>2/2/2021</a:t>
            </a:fld>
            <a:endParaRPr lang="en-US"/>
          </a:p>
        </p:txBody>
      </p:sp>
      <p:sp>
        <p:nvSpPr>
          <p:cNvPr id="9" name="Footer Placeholder 8">
            <a:extLst>
              <a:ext uri="{FF2B5EF4-FFF2-40B4-BE49-F238E27FC236}">
                <a16:creationId xmlns:a16="http://schemas.microsoft.com/office/drawing/2014/main" id="{C6875BB4-EE71-4136-937F-4D9EFC240A4F}"/>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3958F293-2E26-40C2-8EF4-AC9F0DDFF9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p57"/>
          <p:cNvSpPr txBox="1">
            <a:spLocks noGrp="1"/>
          </p:cNvSpPr>
          <p:nvPr>
            <p:ph type="body" idx="4294967295"/>
          </p:nvPr>
        </p:nvSpPr>
        <p:spPr>
          <a:xfrm>
            <a:off x="265953" y="1895542"/>
            <a:ext cx="7233000" cy="1057500"/>
          </a:xfrm>
          <a:prstGeom prst="rect">
            <a:avLst/>
          </a:prstGeom>
          <a:noFill/>
          <a:ln>
            <a:noFill/>
          </a:ln>
        </p:spPr>
        <p:txBody>
          <a:bodyPr spcFirstLastPara="1" wrap="square" lIns="0" tIns="0" rIns="0" bIns="0" anchor="t" anchorCtr="0">
            <a:noAutofit/>
          </a:bodyPr>
          <a:lstStyle/>
          <a:p>
            <a:pPr marL="342900" lvl="0" indent="-444500" algn="l" rtl="0">
              <a:lnSpc>
                <a:spcPct val="100000"/>
              </a:lnSpc>
              <a:spcBef>
                <a:spcPts val="0"/>
              </a:spcBef>
              <a:spcAft>
                <a:spcPts val="0"/>
              </a:spcAft>
              <a:buClr>
                <a:srgbClr val="FF0000"/>
              </a:buClr>
              <a:buSzPts val="1600"/>
              <a:buFont typeface="Arial" panose="020B0604020202020204" pitchFamily="34" charset="0"/>
              <a:buChar char="•"/>
            </a:pPr>
            <a:r>
              <a:rPr lang="en-US" sz="1600" dirty="0">
                <a:solidFill>
                  <a:schemeClr val="dk1"/>
                </a:solidFill>
              </a:rPr>
              <a:t>Shifted data + </a:t>
            </a:r>
            <a:r>
              <a:rPr lang="en-US" sz="1600" b="1" u="sng" dirty="0">
                <a:solidFill>
                  <a:schemeClr val="dk1"/>
                </a:solidFill>
              </a:rPr>
              <a:t>proved well-suited model</a:t>
            </a:r>
            <a:endParaRPr sz="1600" b="1" u="sng" dirty="0">
              <a:solidFill>
                <a:schemeClr val="dk1"/>
              </a:solidFill>
            </a:endParaRPr>
          </a:p>
          <a:p>
            <a:pPr marL="342900" lvl="0" indent="-444500" algn="l" rtl="0">
              <a:lnSpc>
                <a:spcPct val="100000"/>
              </a:lnSpc>
              <a:spcBef>
                <a:spcPts val="0"/>
              </a:spcBef>
              <a:spcAft>
                <a:spcPts val="0"/>
              </a:spcAft>
              <a:buClr>
                <a:srgbClr val="FF0000"/>
              </a:buClr>
              <a:buSzPts val="1600"/>
              <a:buFont typeface="Arial" panose="020B0604020202020204" pitchFamily="34" charset="0"/>
              <a:buChar char="•"/>
            </a:pPr>
            <a:r>
              <a:rPr lang="en-US" sz="1600" dirty="0">
                <a:solidFill>
                  <a:schemeClr val="dk1"/>
                </a:solidFill>
              </a:rPr>
              <a:t>Trying the approach with the covariates and models that worked best for </a:t>
            </a:r>
            <a:endParaRPr sz="1600" dirty="0">
              <a:solidFill>
                <a:schemeClr val="dk1"/>
              </a:solidFill>
            </a:endParaRPr>
          </a:p>
          <a:p>
            <a:pPr marL="342900" lvl="0" indent="0" algn="l" rtl="0">
              <a:lnSpc>
                <a:spcPct val="100000"/>
              </a:lnSpc>
              <a:spcBef>
                <a:spcPts val="0"/>
              </a:spcBef>
              <a:spcAft>
                <a:spcPts val="0"/>
              </a:spcAft>
              <a:buClr>
                <a:srgbClr val="FF0000"/>
              </a:buClr>
            </a:pPr>
            <a:r>
              <a:rPr lang="en-US" sz="1600" dirty="0">
                <a:solidFill>
                  <a:schemeClr val="dk1"/>
                </a:solidFill>
              </a:rPr>
              <a:t>the original dataset shows quite good results in AIC scores, see further slides</a:t>
            </a:r>
            <a:endParaRPr sz="1600" dirty="0">
              <a:solidFill>
                <a:schemeClr val="dk1"/>
              </a:solidFill>
            </a:endParaRPr>
          </a:p>
          <a:p>
            <a:pPr marL="342900" lvl="0" indent="0" algn="l" rtl="0">
              <a:lnSpc>
                <a:spcPct val="100000"/>
              </a:lnSpc>
              <a:spcBef>
                <a:spcPts val="0"/>
              </a:spcBef>
              <a:spcAft>
                <a:spcPts val="0"/>
              </a:spcAft>
              <a:buNone/>
            </a:pPr>
            <a:endParaRPr sz="1300" dirty="0">
              <a:solidFill>
                <a:schemeClr val="dk1"/>
              </a:solidFill>
            </a:endParaRPr>
          </a:p>
          <a:p>
            <a:pPr marL="0" lvl="0" indent="0" algn="l" rtl="0">
              <a:lnSpc>
                <a:spcPct val="100000"/>
              </a:lnSpc>
              <a:spcBef>
                <a:spcPts val="0"/>
              </a:spcBef>
              <a:spcAft>
                <a:spcPts val="0"/>
              </a:spcAft>
              <a:buNone/>
            </a:pPr>
            <a:endParaRPr sz="1300" dirty="0">
              <a:solidFill>
                <a:schemeClr val="dk1"/>
              </a:solidFill>
            </a:endParaRPr>
          </a:p>
        </p:txBody>
      </p:sp>
      <p:pic>
        <p:nvPicPr>
          <p:cNvPr id="497" name="Google Shape;497;p57"/>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498" name="Google Shape;498;p57"/>
          <p:cNvPicPr preferRelativeResize="0"/>
          <p:nvPr/>
        </p:nvPicPr>
        <p:blipFill rotWithShape="1">
          <a:blip r:embed="rId4">
            <a:alphaModFix/>
          </a:blip>
          <a:srcRect l="6010" t="-15210" r="-6010" b="15209"/>
          <a:stretch/>
        </p:blipFill>
        <p:spPr>
          <a:xfrm>
            <a:off x="231821" y="2519898"/>
            <a:ext cx="5477812" cy="3672399"/>
          </a:xfrm>
          <a:prstGeom prst="rect">
            <a:avLst/>
          </a:prstGeom>
          <a:noFill/>
          <a:ln>
            <a:noFill/>
          </a:ln>
        </p:spPr>
      </p:pic>
      <p:graphicFrame>
        <p:nvGraphicFramePr>
          <p:cNvPr id="499" name="Google Shape;499;p57"/>
          <p:cNvGraphicFramePr/>
          <p:nvPr>
            <p:extLst>
              <p:ext uri="{D42A27DB-BD31-4B8C-83A1-F6EECF244321}">
                <p14:modId xmlns:p14="http://schemas.microsoft.com/office/powerpoint/2010/main" val="3780952452"/>
              </p:ext>
            </p:extLst>
          </p:nvPr>
        </p:nvGraphicFramePr>
        <p:xfrm>
          <a:off x="7678725" y="839420"/>
          <a:ext cx="1793225" cy="2645875"/>
        </p:xfrm>
        <a:graphic>
          <a:graphicData uri="http://schemas.openxmlformats.org/drawingml/2006/table">
            <a:tbl>
              <a:tblPr>
                <a:noFill/>
                <a:tableStyleId>{C1684206-6398-4CA1-8865-4CDE3E835B52}</a:tableStyleId>
              </a:tblPr>
              <a:tblGrid>
                <a:gridCol w="1793225">
                  <a:extLst>
                    <a:ext uri="{9D8B030D-6E8A-4147-A177-3AD203B41FA5}">
                      <a16:colId xmlns:a16="http://schemas.microsoft.com/office/drawing/2014/main" val="20000"/>
                    </a:ext>
                  </a:extLst>
                </a:gridCol>
              </a:tblGrid>
              <a:tr h="491550">
                <a:tc>
                  <a:txBody>
                    <a:bodyPr/>
                    <a:lstStyle/>
                    <a:p>
                      <a:pPr marL="0" marR="0" lvl="0" indent="0" algn="l" rtl="0">
                        <a:lnSpc>
                          <a:spcPct val="93000"/>
                        </a:lnSpc>
                        <a:spcBef>
                          <a:spcPts val="0"/>
                        </a:spcBef>
                        <a:spcAft>
                          <a:spcPts val="0"/>
                        </a:spcAft>
                        <a:buClr>
                          <a:srgbClr val="000000"/>
                        </a:buClr>
                        <a:buSzPts val="1800"/>
                        <a:buFont typeface="Arial"/>
                        <a:buNone/>
                      </a:pPr>
                      <a:r>
                        <a:rPr lang="en-US" sz="1800" dirty="0"/>
                        <a:t>Well-suited</a:t>
                      </a:r>
                      <a:r>
                        <a:rPr lang="en-US" sz="1800" b="0" i="0" u="none" strike="noStrike" cap="none" dirty="0">
                          <a:solidFill>
                            <a:srgbClr val="000000"/>
                          </a:solidFill>
                          <a:latin typeface="Arial"/>
                          <a:ea typeface="Arial"/>
                          <a:cs typeface="Arial"/>
                          <a:sym typeface="Arial"/>
                        </a:rPr>
                        <a:t> Predictors</a:t>
                      </a:r>
                      <a:endParaRPr dirty="0"/>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2889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2889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2889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2889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Test_today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r h="2889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Zone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5"/>
                  </a:ext>
                </a:extLst>
              </a:tr>
              <a:tr h="2889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Lag_zone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6"/>
                  </a:ext>
                </a:extLst>
              </a:tr>
              <a:tr h="288950">
                <a:tc>
                  <a:txBody>
                    <a:bodyPr/>
                    <a:lstStyle/>
                    <a:p>
                      <a:pPr marL="0" marR="0" lvl="0" indent="0" algn="l" rtl="0">
                        <a:lnSpc>
                          <a:spcPct val="93000"/>
                        </a:lnSpc>
                        <a:spcBef>
                          <a:spcPts val="0"/>
                        </a:spcBef>
                        <a:spcAft>
                          <a:spcPts val="0"/>
                        </a:spcAft>
                        <a:buNone/>
                      </a:pPr>
                      <a:r>
                        <a:rPr lang="en-US" sz="1300" dirty="0"/>
                        <a:t>Season</a:t>
                      </a:r>
                      <a:endParaRPr sz="1300" b="0" i="0" u="none" strike="noStrike" cap="none" dirty="0">
                        <a:solidFill>
                          <a:srgbClr val="000000"/>
                        </a:solidFill>
                        <a:latin typeface="Arial"/>
                        <a:ea typeface="Arial"/>
                        <a:cs typeface="Arial"/>
                        <a:sym typeface="Arial"/>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7"/>
                  </a:ext>
                </a:extLst>
              </a:tr>
            </a:tbl>
          </a:graphicData>
        </a:graphic>
      </p:graphicFrame>
      <p:pic>
        <p:nvPicPr>
          <p:cNvPr id="500" name="Google Shape;500;p57"/>
          <p:cNvPicPr preferRelativeResize="0"/>
          <p:nvPr/>
        </p:nvPicPr>
        <p:blipFill>
          <a:blip r:embed="rId5">
            <a:alphaModFix/>
          </a:blip>
          <a:stretch>
            <a:fillRect/>
          </a:stretch>
        </p:blipFill>
        <p:spPr>
          <a:xfrm>
            <a:off x="5423695" y="3770590"/>
            <a:ext cx="4150517" cy="2987170"/>
          </a:xfrm>
          <a:prstGeom prst="rect">
            <a:avLst/>
          </a:prstGeom>
          <a:noFill/>
          <a:ln>
            <a:noFill/>
          </a:ln>
        </p:spPr>
      </p:pic>
      <p:sp>
        <p:nvSpPr>
          <p:cNvPr id="501" name="Google Shape;501;p57"/>
          <p:cNvSpPr txBox="1"/>
          <p:nvPr/>
        </p:nvSpPr>
        <p:spPr>
          <a:xfrm>
            <a:off x="162250" y="6258522"/>
            <a:ext cx="36381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000" dirty="0">
                <a:solidFill>
                  <a:schemeClr val="dk1"/>
                </a:solidFill>
              </a:rPr>
              <a:t>NOTE: GAM REGULAR MISSING HERE, COMPUTATIONAL DIFFICULTIES</a:t>
            </a:r>
            <a:endParaRPr sz="1000" dirty="0"/>
          </a:p>
        </p:txBody>
      </p:sp>
      <p:sp>
        <p:nvSpPr>
          <p:cNvPr id="502" name="Google Shape;502;p57"/>
          <p:cNvSpPr/>
          <p:nvPr/>
        </p:nvSpPr>
        <p:spPr>
          <a:xfrm>
            <a:off x="3548350" y="3506237"/>
            <a:ext cx="504000" cy="331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7"/>
          <p:cNvSpPr txBox="1">
            <a:spLocks noGrp="1"/>
          </p:cNvSpPr>
          <p:nvPr>
            <p:ph type="title" idx="4294967295"/>
          </p:nvPr>
        </p:nvSpPr>
        <p:spPr>
          <a:xfrm>
            <a:off x="770300" y="214950"/>
            <a:ext cx="7022400" cy="14874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p>
          <a:p>
            <a:pPr marL="0" lvl="0" indent="0" algn="l" rtl="0">
              <a:lnSpc>
                <a:spcPct val="112000"/>
              </a:lnSpc>
              <a:spcBef>
                <a:spcPts val="0"/>
              </a:spcBef>
              <a:spcAft>
                <a:spcPts val="0"/>
              </a:spcAft>
              <a:buClr>
                <a:srgbClr val="333333"/>
              </a:buClr>
              <a:buSzPts val="3200"/>
              <a:buFont typeface="Arial"/>
              <a:buNone/>
            </a:pPr>
            <a:r>
              <a:rPr lang="en-US" sz="2900"/>
              <a:t>Performance with ultimate chosen model</a:t>
            </a:r>
            <a:endParaRPr sz="3200"/>
          </a:p>
        </p:txBody>
      </p:sp>
      <p:sp>
        <p:nvSpPr>
          <p:cNvPr id="8" name="Date Placeholder 7">
            <a:extLst>
              <a:ext uri="{FF2B5EF4-FFF2-40B4-BE49-F238E27FC236}">
                <a16:creationId xmlns:a16="http://schemas.microsoft.com/office/drawing/2014/main" id="{B62076E1-F0B3-4439-BC15-5FB967D43A7A}"/>
              </a:ext>
            </a:extLst>
          </p:cNvPr>
          <p:cNvSpPr>
            <a:spLocks noGrp="1"/>
          </p:cNvSpPr>
          <p:nvPr>
            <p:ph type="dt" idx="10"/>
          </p:nvPr>
        </p:nvSpPr>
        <p:spPr/>
        <p:txBody>
          <a:bodyPr/>
          <a:lstStyle/>
          <a:p>
            <a:fld id="{19985C1F-B03F-4686-B909-444B4889E0E5}" type="datetime1">
              <a:rPr lang="en-US" smtClean="0"/>
              <a:t>2/2/2021</a:t>
            </a:fld>
            <a:endParaRPr lang="en-US"/>
          </a:p>
        </p:txBody>
      </p:sp>
      <p:sp>
        <p:nvSpPr>
          <p:cNvPr id="9" name="Footer Placeholder 8">
            <a:extLst>
              <a:ext uri="{FF2B5EF4-FFF2-40B4-BE49-F238E27FC236}">
                <a16:creationId xmlns:a16="http://schemas.microsoft.com/office/drawing/2014/main" id="{94E6788F-6D93-4CA8-86B6-18D0F8402F3C}"/>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A9B52C9B-04C5-4C93-A9E5-A235A1E6F1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58"/>
          <p:cNvSpPr txBox="1">
            <a:spLocks noGrp="1"/>
          </p:cNvSpPr>
          <p:nvPr>
            <p:ph type="body" idx="4294967295"/>
          </p:nvPr>
        </p:nvSpPr>
        <p:spPr>
          <a:xfrm>
            <a:off x="490650" y="1844925"/>
            <a:ext cx="6603300" cy="692100"/>
          </a:xfrm>
          <a:prstGeom prst="rect">
            <a:avLst/>
          </a:prstGeom>
          <a:noFill/>
          <a:ln>
            <a:noFill/>
          </a:ln>
        </p:spPr>
        <p:txBody>
          <a:bodyPr spcFirstLastPara="1" wrap="square" lIns="0" tIns="0" rIns="0" bIns="0" anchor="t" anchorCtr="0">
            <a:noAutofit/>
          </a:bodyPr>
          <a:lstStyle/>
          <a:p>
            <a:pPr marL="342900" lvl="0" indent="-444500" algn="l" rtl="0">
              <a:lnSpc>
                <a:spcPct val="100000"/>
              </a:lnSpc>
              <a:spcBef>
                <a:spcPts val="0"/>
              </a:spcBef>
              <a:spcAft>
                <a:spcPts val="0"/>
              </a:spcAft>
              <a:buClr>
                <a:srgbClr val="FF0000"/>
              </a:buClr>
              <a:buSzPts val="1600"/>
              <a:buFont typeface="Arial" panose="020B0604020202020204" pitchFamily="34" charset="0"/>
              <a:buChar char="•"/>
            </a:pPr>
            <a:r>
              <a:rPr lang="en-US" sz="1600" dirty="0">
                <a:solidFill>
                  <a:schemeClr val="dk1"/>
                </a:solidFill>
              </a:rPr>
              <a:t>Shifted data + </a:t>
            </a:r>
            <a:r>
              <a:rPr lang="en-US" sz="1600" b="1" u="sng" dirty="0">
                <a:solidFill>
                  <a:schemeClr val="dk1"/>
                </a:solidFill>
              </a:rPr>
              <a:t>penultimate proved well-suited model</a:t>
            </a:r>
            <a:endParaRPr sz="1600" b="1" u="sng" dirty="0">
              <a:solidFill>
                <a:schemeClr val="dk1"/>
              </a:solidFill>
            </a:endParaRPr>
          </a:p>
          <a:p>
            <a:pPr marL="342900" lvl="0" indent="-444500" algn="l" rtl="0">
              <a:lnSpc>
                <a:spcPct val="100000"/>
              </a:lnSpc>
              <a:spcBef>
                <a:spcPts val="0"/>
              </a:spcBef>
              <a:spcAft>
                <a:spcPts val="0"/>
              </a:spcAft>
              <a:buClr>
                <a:srgbClr val="FF0000"/>
              </a:buClr>
              <a:buSzPts val="1600"/>
              <a:buFont typeface="Arial" panose="020B0604020202020204" pitchFamily="34" charset="0"/>
              <a:buChar char="•"/>
            </a:pPr>
            <a:r>
              <a:rPr lang="en-US" sz="1600" dirty="0">
                <a:solidFill>
                  <a:schemeClr val="dk1"/>
                </a:solidFill>
              </a:rPr>
              <a:t>Trying the approach with the penultimate set of covariates, indicates a promising solution with a gam model</a:t>
            </a:r>
            <a:endParaRPr sz="1600" dirty="0">
              <a:solidFill>
                <a:schemeClr val="dk1"/>
              </a:solidFill>
            </a:endParaRPr>
          </a:p>
        </p:txBody>
      </p:sp>
      <p:pic>
        <p:nvPicPr>
          <p:cNvPr id="509" name="Google Shape;509;p58"/>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510" name="Google Shape;510;p58"/>
          <p:cNvPicPr preferRelativeResize="0"/>
          <p:nvPr/>
        </p:nvPicPr>
        <p:blipFill>
          <a:blip r:embed="rId4">
            <a:alphaModFix/>
          </a:blip>
          <a:stretch>
            <a:fillRect/>
          </a:stretch>
        </p:blipFill>
        <p:spPr>
          <a:xfrm>
            <a:off x="329425" y="3218925"/>
            <a:ext cx="5382701" cy="3961250"/>
          </a:xfrm>
          <a:prstGeom prst="rect">
            <a:avLst/>
          </a:prstGeom>
          <a:noFill/>
          <a:ln>
            <a:noFill/>
          </a:ln>
        </p:spPr>
      </p:pic>
      <p:pic>
        <p:nvPicPr>
          <p:cNvPr id="511" name="Google Shape;511;p58"/>
          <p:cNvPicPr preferRelativeResize="0"/>
          <p:nvPr/>
        </p:nvPicPr>
        <p:blipFill>
          <a:blip r:embed="rId5">
            <a:alphaModFix/>
          </a:blip>
          <a:stretch>
            <a:fillRect/>
          </a:stretch>
        </p:blipFill>
        <p:spPr>
          <a:xfrm>
            <a:off x="5748500" y="3455950"/>
            <a:ext cx="4058600" cy="3278226"/>
          </a:xfrm>
          <a:prstGeom prst="rect">
            <a:avLst/>
          </a:prstGeom>
          <a:noFill/>
          <a:ln>
            <a:noFill/>
          </a:ln>
        </p:spPr>
      </p:pic>
      <p:graphicFrame>
        <p:nvGraphicFramePr>
          <p:cNvPr id="512" name="Google Shape;512;p58"/>
          <p:cNvGraphicFramePr/>
          <p:nvPr/>
        </p:nvGraphicFramePr>
        <p:xfrm>
          <a:off x="7623062" y="861713"/>
          <a:ext cx="1604200" cy="2356448"/>
        </p:xfrm>
        <a:graphic>
          <a:graphicData uri="http://schemas.openxmlformats.org/drawingml/2006/table">
            <a:tbl>
              <a:tblPr>
                <a:noFill/>
                <a:tableStyleId>{C1684206-6398-4CA1-8865-4CDE3E835B52}</a:tableStyleId>
              </a:tblPr>
              <a:tblGrid>
                <a:gridCol w="1604200">
                  <a:extLst>
                    <a:ext uri="{9D8B030D-6E8A-4147-A177-3AD203B41FA5}">
                      <a16:colId xmlns:a16="http://schemas.microsoft.com/office/drawing/2014/main" val="20000"/>
                    </a:ext>
                  </a:extLst>
                </a:gridCol>
              </a:tblGrid>
              <a:tr h="2888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Possible Predictors</a:t>
                      </a:r>
                      <a:endParaRPr/>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a:t>Hosp_symp</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Zone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5"/>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Lag_zone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6"/>
                  </a:ext>
                </a:extLst>
              </a:tr>
            </a:tbl>
          </a:graphicData>
        </a:graphic>
      </p:graphicFrame>
      <p:sp>
        <p:nvSpPr>
          <p:cNvPr id="513" name="Google Shape;513;p58"/>
          <p:cNvSpPr/>
          <p:nvPr/>
        </p:nvSpPr>
        <p:spPr>
          <a:xfrm rot="7109276">
            <a:off x="2877720" y="4741794"/>
            <a:ext cx="503801" cy="331175"/>
          </a:xfrm>
          <a:prstGeom prst="lef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8"/>
          <p:cNvSpPr txBox="1">
            <a:spLocks noGrp="1"/>
          </p:cNvSpPr>
          <p:nvPr>
            <p:ph type="title" idx="4294967295"/>
          </p:nvPr>
        </p:nvSpPr>
        <p:spPr>
          <a:xfrm>
            <a:off x="770300" y="214950"/>
            <a:ext cx="7022400" cy="14874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p>
          <a:p>
            <a:pPr marL="0" lvl="0" indent="0" algn="l" rtl="0">
              <a:lnSpc>
                <a:spcPct val="112000"/>
              </a:lnSpc>
              <a:spcBef>
                <a:spcPts val="0"/>
              </a:spcBef>
              <a:spcAft>
                <a:spcPts val="0"/>
              </a:spcAft>
              <a:buClr>
                <a:srgbClr val="333333"/>
              </a:buClr>
              <a:buSzPts val="3200"/>
              <a:buFont typeface="Arial"/>
              <a:buNone/>
            </a:pPr>
            <a:r>
              <a:rPr lang="en-US" sz="2900"/>
              <a:t>Performance with penultimate chosen model</a:t>
            </a:r>
            <a:endParaRPr sz="3200"/>
          </a:p>
        </p:txBody>
      </p:sp>
      <p:sp>
        <p:nvSpPr>
          <p:cNvPr id="8" name="Date Placeholder 7">
            <a:extLst>
              <a:ext uri="{FF2B5EF4-FFF2-40B4-BE49-F238E27FC236}">
                <a16:creationId xmlns:a16="http://schemas.microsoft.com/office/drawing/2014/main" id="{3FCBB730-D32F-48A6-B10E-CF9E0E3AE702}"/>
              </a:ext>
            </a:extLst>
          </p:cNvPr>
          <p:cNvSpPr>
            <a:spLocks noGrp="1"/>
          </p:cNvSpPr>
          <p:nvPr>
            <p:ph type="dt" idx="10"/>
          </p:nvPr>
        </p:nvSpPr>
        <p:spPr/>
        <p:txBody>
          <a:bodyPr/>
          <a:lstStyle/>
          <a:p>
            <a:fld id="{8840DE99-2214-4CFB-B742-9DC39B3821EF}" type="datetime1">
              <a:rPr lang="en-US" smtClean="0"/>
              <a:t>2/2/2021</a:t>
            </a:fld>
            <a:endParaRPr lang="en-US"/>
          </a:p>
        </p:txBody>
      </p:sp>
      <p:sp>
        <p:nvSpPr>
          <p:cNvPr id="9" name="Footer Placeholder 8">
            <a:extLst>
              <a:ext uri="{FF2B5EF4-FFF2-40B4-BE49-F238E27FC236}">
                <a16:creationId xmlns:a16="http://schemas.microsoft.com/office/drawing/2014/main" id="{34F021E7-696F-4C97-A7E9-61879FE9FD80}"/>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706F99CB-8B32-471C-88C6-9458D1EAC5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8"/>
        <p:cNvGrpSpPr/>
        <p:nvPr/>
      </p:nvGrpSpPr>
      <p:grpSpPr>
        <a:xfrm>
          <a:off x="0" y="0"/>
          <a:ext cx="0" cy="0"/>
          <a:chOff x="0" y="0"/>
          <a:chExt cx="0" cy="0"/>
        </a:xfrm>
      </p:grpSpPr>
      <p:sp>
        <p:nvSpPr>
          <p:cNvPr id="519" name="Google Shape;519;p59"/>
          <p:cNvSpPr txBox="1">
            <a:spLocks noGrp="1"/>
          </p:cNvSpPr>
          <p:nvPr>
            <p:ph type="body" idx="4294967295"/>
          </p:nvPr>
        </p:nvSpPr>
        <p:spPr>
          <a:xfrm>
            <a:off x="144475" y="1702350"/>
            <a:ext cx="7825500" cy="1278600"/>
          </a:xfrm>
          <a:prstGeom prst="rect">
            <a:avLst/>
          </a:prstGeom>
          <a:noFill/>
          <a:ln>
            <a:noFill/>
          </a:ln>
        </p:spPr>
        <p:txBody>
          <a:bodyPr spcFirstLastPara="1" wrap="square" lIns="0" tIns="0" rIns="0" bIns="0" anchor="t" anchorCtr="0">
            <a:noAutofit/>
          </a:bodyPr>
          <a:lstStyle/>
          <a:p>
            <a:pPr marL="342900" lvl="0" indent="-444500" algn="l" rtl="0">
              <a:lnSpc>
                <a:spcPct val="100000"/>
              </a:lnSpc>
              <a:spcBef>
                <a:spcPts val="0"/>
              </a:spcBef>
              <a:spcAft>
                <a:spcPts val="0"/>
              </a:spcAft>
              <a:buClr>
                <a:srgbClr val="FF0000"/>
              </a:buClr>
              <a:buSzPts val="1600"/>
              <a:buFont typeface="Arial" panose="020B0604020202020204" pitchFamily="34" charset="0"/>
              <a:buChar char="•"/>
            </a:pPr>
            <a:r>
              <a:rPr lang="en-US" sz="1600" dirty="0">
                <a:solidFill>
                  <a:schemeClr val="dk1"/>
                </a:solidFill>
              </a:rPr>
              <a:t>Shifted by 14 the data + </a:t>
            </a:r>
            <a:r>
              <a:rPr lang="en-US" sz="1600" b="1" u="sng" dirty="0">
                <a:solidFill>
                  <a:schemeClr val="dk1"/>
                </a:solidFill>
              </a:rPr>
              <a:t>new model</a:t>
            </a:r>
            <a:endParaRPr sz="1600" b="1" u="sng" dirty="0">
              <a:solidFill>
                <a:schemeClr val="dk1"/>
              </a:solidFill>
            </a:endParaRPr>
          </a:p>
          <a:p>
            <a:pPr marL="342900" lvl="0" indent="-425450" algn="l" rtl="0">
              <a:lnSpc>
                <a:spcPct val="100000"/>
              </a:lnSpc>
              <a:spcBef>
                <a:spcPts val="0"/>
              </a:spcBef>
              <a:spcAft>
                <a:spcPts val="0"/>
              </a:spcAft>
              <a:buClr>
                <a:srgbClr val="FF0000"/>
              </a:buClr>
              <a:buSzPts val="1300"/>
              <a:buFont typeface="Arial" panose="020B0604020202020204" pitchFamily="34" charset="0"/>
              <a:buChar char="•"/>
            </a:pPr>
            <a:r>
              <a:rPr lang="en-US" sz="1600" dirty="0">
                <a:solidFill>
                  <a:schemeClr val="dk1"/>
                </a:solidFill>
              </a:rPr>
              <a:t>NOTE: Two methodologies for selecting predictors: backward selection &amp; “it worked best”; here showing the version that had the best prediction when </a:t>
            </a:r>
            <a:r>
              <a:rPr lang="en-US" sz="1600" b="1" dirty="0">
                <a:solidFill>
                  <a:schemeClr val="dk1"/>
                </a:solidFill>
              </a:rPr>
              <a:t>adding least correlated covariates</a:t>
            </a:r>
            <a:r>
              <a:rPr lang="en-US" sz="1600" dirty="0">
                <a:solidFill>
                  <a:schemeClr val="dk1"/>
                </a:solidFill>
              </a:rPr>
              <a:t>, observing the </a:t>
            </a:r>
            <a:r>
              <a:rPr lang="en-US" sz="1600" b="1" dirty="0">
                <a:solidFill>
                  <a:schemeClr val="dk1"/>
                </a:solidFill>
              </a:rPr>
              <a:t>least residual deviance</a:t>
            </a:r>
            <a:r>
              <a:rPr lang="en-US" sz="1600" dirty="0">
                <a:solidFill>
                  <a:schemeClr val="dk1"/>
                </a:solidFill>
              </a:rPr>
              <a:t> + the conviction that </a:t>
            </a:r>
            <a:r>
              <a:rPr lang="en-US" sz="1600" b="1" dirty="0">
                <a:solidFill>
                  <a:schemeClr val="dk1"/>
                </a:solidFill>
              </a:rPr>
              <a:t>the percentage</a:t>
            </a:r>
            <a:r>
              <a:rPr lang="en-US" sz="1600" dirty="0">
                <a:solidFill>
                  <a:schemeClr val="dk1"/>
                </a:solidFill>
              </a:rPr>
              <a:t> influences decisions on accepted patients for ICU</a:t>
            </a:r>
            <a:r>
              <a:rPr lang="en-US" sz="1300" dirty="0">
                <a:solidFill>
                  <a:schemeClr val="dk1"/>
                </a:solidFill>
              </a:rPr>
              <a:t> </a:t>
            </a:r>
            <a:endParaRPr sz="1300" dirty="0">
              <a:solidFill>
                <a:schemeClr val="dk1"/>
              </a:solidFill>
            </a:endParaRPr>
          </a:p>
        </p:txBody>
      </p:sp>
      <p:pic>
        <p:nvPicPr>
          <p:cNvPr id="520" name="Google Shape;520;p59"/>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521" name="Google Shape;521;p59"/>
          <p:cNvPicPr preferRelativeResize="0"/>
          <p:nvPr/>
        </p:nvPicPr>
        <p:blipFill>
          <a:blip r:embed="rId4">
            <a:alphaModFix/>
          </a:blip>
          <a:stretch>
            <a:fillRect/>
          </a:stretch>
        </p:blipFill>
        <p:spPr>
          <a:xfrm>
            <a:off x="527725" y="3348676"/>
            <a:ext cx="7533551" cy="4026899"/>
          </a:xfrm>
          <a:prstGeom prst="rect">
            <a:avLst/>
          </a:prstGeom>
          <a:noFill/>
          <a:ln>
            <a:noFill/>
          </a:ln>
        </p:spPr>
      </p:pic>
      <p:sp>
        <p:nvSpPr>
          <p:cNvPr id="522" name="Google Shape;522;p59"/>
          <p:cNvSpPr/>
          <p:nvPr/>
        </p:nvSpPr>
        <p:spPr>
          <a:xfrm>
            <a:off x="6443900" y="5144550"/>
            <a:ext cx="1411800" cy="801900"/>
          </a:xfrm>
          <a:prstGeom prst="flowChartAlternateProcess">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23" name="Google Shape;523;p59"/>
          <p:cNvGraphicFramePr/>
          <p:nvPr/>
        </p:nvGraphicFramePr>
        <p:xfrm>
          <a:off x="7969987" y="745663"/>
          <a:ext cx="1604200" cy="2619852"/>
        </p:xfrm>
        <a:graphic>
          <a:graphicData uri="http://schemas.openxmlformats.org/drawingml/2006/table">
            <a:tbl>
              <a:tblPr>
                <a:noFill/>
                <a:tableStyleId>{C1684206-6398-4CA1-8865-4CDE3E835B52}</a:tableStyleId>
              </a:tblPr>
              <a:tblGrid>
                <a:gridCol w="1604200">
                  <a:extLst>
                    <a:ext uri="{9D8B030D-6E8A-4147-A177-3AD203B41FA5}">
                      <a16:colId xmlns:a16="http://schemas.microsoft.com/office/drawing/2014/main" val="20000"/>
                    </a:ext>
                  </a:extLst>
                </a:gridCol>
              </a:tblGrid>
              <a:tr h="288875">
                <a:tc>
                  <a:txBody>
                    <a:bodyPr/>
                    <a:lstStyle/>
                    <a:p>
                      <a:pPr marL="0" marR="0" lvl="0" indent="0" algn="l" rtl="0">
                        <a:lnSpc>
                          <a:spcPct val="93000"/>
                        </a:lnSpc>
                        <a:spcBef>
                          <a:spcPts val="0"/>
                        </a:spcBef>
                        <a:spcAft>
                          <a:spcPts val="0"/>
                        </a:spcAft>
                        <a:buClr>
                          <a:srgbClr val="000000"/>
                        </a:buClr>
                        <a:buSzPts val="1800"/>
                        <a:buFont typeface="Arial"/>
                        <a:buNone/>
                      </a:pPr>
                      <a:r>
                        <a:rPr lang="en-US" sz="1800"/>
                        <a:t>Chosen </a:t>
                      </a:r>
                      <a:r>
                        <a:rPr lang="en-US" sz="1800" b="0" i="0" u="none" strike="noStrike" cap="none">
                          <a:solidFill>
                            <a:srgbClr val="000000"/>
                          </a:solidFill>
                          <a:latin typeface="Arial"/>
                          <a:ea typeface="Arial"/>
                          <a:cs typeface="Arial"/>
                          <a:sym typeface="Arial"/>
                        </a:rPr>
                        <a:t>Predictors</a:t>
                      </a:r>
                      <a:endParaRPr/>
                    </a:p>
                  </a:txBody>
                  <a:tcPr marL="90000" marR="90000" marT="6280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1"/>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a:t>Moving avg Death</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a:t>Moving avg Total_Hosp</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3"/>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a:t>Variation Total Hosp</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4"/>
                  </a:ext>
                </a:extLst>
              </a:tr>
              <a:tr h="288875">
                <a:tc>
                  <a:txBody>
                    <a:bodyPr/>
                    <a:lstStyle/>
                    <a:p>
                      <a:pPr marL="0" marR="0" lvl="0" indent="0" algn="l" rtl="0">
                        <a:lnSpc>
                          <a:spcPct val="93000"/>
                        </a:lnSpc>
                        <a:spcBef>
                          <a:spcPts val="0"/>
                        </a:spcBef>
                        <a:spcAft>
                          <a:spcPts val="0"/>
                        </a:spcAft>
                        <a:buClr>
                          <a:srgbClr val="000000"/>
                        </a:buClr>
                        <a:buSzPts val="1300"/>
                        <a:buFont typeface="Arial"/>
                        <a:buNone/>
                      </a:pPr>
                      <a:r>
                        <a:rPr lang="en-US" sz="1300"/>
                        <a:t>Percentage Occupied</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2C4C9"/>
                    </a:solidFill>
                  </a:tcPr>
                </a:tc>
                <a:extLst>
                  <a:ext uri="{0D108BD9-81ED-4DB2-BD59-A6C34878D82A}">
                    <a16:rowId xmlns:a16="http://schemas.microsoft.com/office/drawing/2014/main" val="10005"/>
                  </a:ext>
                </a:extLst>
              </a:tr>
            </a:tbl>
          </a:graphicData>
        </a:graphic>
      </p:graphicFrame>
      <p:sp>
        <p:nvSpPr>
          <p:cNvPr id="524" name="Google Shape;524;p59"/>
          <p:cNvSpPr/>
          <p:nvPr/>
        </p:nvSpPr>
        <p:spPr>
          <a:xfrm>
            <a:off x="6093875" y="4356088"/>
            <a:ext cx="504000" cy="331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txBox="1">
            <a:spLocks noGrp="1"/>
          </p:cNvSpPr>
          <p:nvPr>
            <p:ph type="title" idx="4294967295"/>
          </p:nvPr>
        </p:nvSpPr>
        <p:spPr>
          <a:xfrm>
            <a:off x="770300" y="214950"/>
            <a:ext cx="7022400" cy="14874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p>
          <a:p>
            <a:pPr marL="0" lvl="0" indent="0" algn="l" rtl="0">
              <a:lnSpc>
                <a:spcPct val="112000"/>
              </a:lnSpc>
              <a:spcBef>
                <a:spcPts val="0"/>
              </a:spcBef>
              <a:spcAft>
                <a:spcPts val="0"/>
              </a:spcAft>
              <a:buClr>
                <a:srgbClr val="333333"/>
              </a:buClr>
              <a:buSzPts val="3200"/>
              <a:buFont typeface="Arial"/>
              <a:buNone/>
            </a:pPr>
            <a:r>
              <a:rPr lang="en-US" sz="2900"/>
              <a:t>Performance with a new model</a:t>
            </a:r>
            <a:endParaRPr sz="3200"/>
          </a:p>
        </p:txBody>
      </p:sp>
      <p:sp>
        <p:nvSpPr>
          <p:cNvPr id="8" name="Date Placeholder 7">
            <a:extLst>
              <a:ext uri="{FF2B5EF4-FFF2-40B4-BE49-F238E27FC236}">
                <a16:creationId xmlns:a16="http://schemas.microsoft.com/office/drawing/2014/main" id="{10896D39-D022-47CE-98A1-C5108BBDD878}"/>
              </a:ext>
            </a:extLst>
          </p:cNvPr>
          <p:cNvSpPr>
            <a:spLocks noGrp="1"/>
          </p:cNvSpPr>
          <p:nvPr>
            <p:ph type="dt" idx="10"/>
          </p:nvPr>
        </p:nvSpPr>
        <p:spPr/>
        <p:txBody>
          <a:bodyPr/>
          <a:lstStyle/>
          <a:p>
            <a:fld id="{0406C8E4-6608-46E0-B4DD-9EB53B9A1B28}" type="datetime1">
              <a:rPr lang="en-US" smtClean="0"/>
              <a:t>2/2/2021</a:t>
            </a:fld>
            <a:endParaRPr lang="en-US"/>
          </a:p>
        </p:txBody>
      </p:sp>
      <p:sp>
        <p:nvSpPr>
          <p:cNvPr id="9" name="Footer Placeholder 8">
            <a:extLst>
              <a:ext uri="{FF2B5EF4-FFF2-40B4-BE49-F238E27FC236}">
                <a16:creationId xmlns:a16="http://schemas.microsoft.com/office/drawing/2014/main" id="{4DAC4FB5-45BC-41D4-8454-649CF1F4DC66}"/>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0706E0D6-B993-4FE3-8E3E-1A94A19340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9"/>
        <p:cNvGrpSpPr/>
        <p:nvPr/>
      </p:nvGrpSpPr>
      <p:grpSpPr>
        <a:xfrm>
          <a:off x="0" y="0"/>
          <a:ext cx="0" cy="0"/>
          <a:chOff x="0" y="0"/>
          <a:chExt cx="0" cy="0"/>
        </a:xfrm>
      </p:grpSpPr>
      <p:pic>
        <p:nvPicPr>
          <p:cNvPr id="530" name="Google Shape;530;p60"/>
          <p:cNvPicPr preferRelativeResize="0"/>
          <p:nvPr/>
        </p:nvPicPr>
        <p:blipFill rotWithShape="1">
          <a:blip r:embed="rId3">
            <a:alphaModFix/>
          </a:blip>
          <a:srcRect t="6494" b="5909"/>
          <a:stretch/>
        </p:blipFill>
        <p:spPr>
          <a:xfrm>
            <a:off x="585292" y="2123382"/>
            <a:ext cx="7011549" cy="1672299"/>
          </a:xfrm>
          <a:prstGeom prst="rect">
            <a:avLst/>
          </a:prstGeom>
          <a:noFill/>
          <a:ln>
            <a:noFill/>
          </a:ln>
        </p:spPr>
      </p:pic>
      <p:pic>
        <p:nvPicPr>
          <p:cNvPr id="531" name="Google Shape;531;p60"/>
          <p:cNvPicPr preferRelativeResize="0"/>
          <p:nvPr/>
        </p:nvPicPr>
        <p:blipFill>
          <a:blip r:embed="rId4">
            <a:alphaModFix/>
          </a:blip>
          <a:stretch>
            <a:fillRect/>
          </a:stretch>
        </p:blipFill>
        <p:spPr>
          <a:xfrm>
            <a:off x="585292" y="3839753"/>
            <a:ext cx="7011549" cy="2872774"/>
          </a:xfrm>
          <a:prstGeom prst="rect">
            <a:avLst/>
          </a:prstGeom>
          <a:noFill/>
          <a:ln>
            <a:noFill/>
          </a:ln>
        </p:spPr>
      </p:pic>
      <p:sp>
        <p:nvSpPr>
          <p:cNvPr id="532" name="Google Shape;532;p60"/>
          <p:cNvSpPr txBox="1">
            <a:spLocks noGrp="1"/>
          </p:cNvSpPr>
          <p:nvPr>
            <p:ph type="body" idx="4294967295"/>
          </p:nvPr>
        </p:nvSpPr>
        <p:spPr>
          <a:xfrm>
            <a:off x="374075" y="1788325"/>
            <a:ext cx="8855100" cy="331200"/>
          </a:xfrm>
          <a:prstGeom prst="rect">
            <a:avLst/>
          </a:prstGeom>
          <a:noFill/>
          <a:ln>
            <a:noFill/>
          </a:ln>
        </p:spPr>
        <p:txBody>
          <a:bodyPr spcFirstLastPara="1" wrap="square" lIns="0" tIns="0" rIns="0" bIns="0" anchor="t" anchorCtr="0">
            <a:noAutofit/>
          </a:bodyPr>
          <a:lstStyle/>
          <a:p>
            <a:pPr marL="342900" lvl="0" indent="-444500" algn="l" rtl="0">
              <a:lnSpc>
                <a:spcPct val="100000"/>
              </a:lnSpc>
              <a:spcBef>
                <a:spcPts val="0"/>
              </a:spcBef>
              <a:spcAft>
                <a:spcPts val="0"/>
              </a:spcAft>
              <a:buClr>
                <a:srgbClr val="FF0000"/>
              </a:buClr>
              <a:buSzPts val="1600"/>
              <a:buFont typeface="Arial" panose="020B0604020202020204" pitchFamily="34" charset="0"/>
              <a:buChar char="•"/>
            </a:pPr>
            <a:r>
              <a:rPr lang="en-US" sz="1600" dirty="0">
                <a:solidFill>
                  <a:schemeClr val="dk1"/>
                </a:solidFill>
              </a:rPr>
              <a:t>AIC comparison of the models</a:t>
            </a:r>
            <a:endParaRPr sz="1600" dirty="0">
              <a:solidFill>
                <a:schemeClr val="dk1"/>
              </a:solidFill>
            </a:endParaRPr>
          </a:p>
          <a:p>
            <a:pPr marL="0" lvl="0" indent="0" algn="l" rtl="0">
              <a:lnSpc>
                <a:spcPct val="100000"/>
              </a:lnSpc>
              <a:spcBef>
                <a:spcPts val="0"/>
              </a:spcBef>
              <a:spcAft>
                <a:spcPts val="0"/>
              </a:spcAft>
              <a:buNone/>
            </a:pPr>
            <a:endParaRPr sz="1300" dirty="0">
              <a:solidFill>
                <a:schemeClr val="dk1"/>
              </a:solidFill>
            </a:endParaRPr>
          </a:p>
          <a:p>
            <a:pPr marL="0" lvl="0" indent="0" algn="l" rtl="0">
              <a:lnSpc>
                <a:spcPct val="100000"/>
              </a:lnSpc>
              <a:spcBef>
                <a:spcPts val="0"/>
              </a:spcBef>
              <a:spcAft>
                <a:spcPts val="0"/>
              </a:spcAft>
              <a:buNone/>
            </a:pPr>
            <a:endParaRPr sz="1300" dirty="0">
              <a:solidFill>
                <a:schemeClr val="dk1"/>
              </a:solidFill>
            </a:endParaRPr>
          </a:p>
        </p:txBody>
      </p:sp>
      <p:pic>
        <p:nvPicPr>
          <p:cNvPr id="533" name="Google Shape;533;p60"/>
          <p:cNvPicPr preferRelativeResize="0"/>
          <p:nvPr/>
        </p:nvPicPr>
        <p:blipFill rotWithShape="1">
          <a:blip r:embed="rId5">
            <a:alphaModFix/>
          </a:blip>
          <a:srcRect/>
          <a:stretch/>
        </p:blipFill>
        <p:spPr>
          <a:xfrm>
            <a:off x="1187450" y="4186237"/>
            <a:ext cx="71437" cy="169861"/>
          </a:xfrm>
          <a:prstGeom prst="rect">
            <a:avLst/>
          </a:prstGeom>
          <a:noFill/>
          <a:ln>
            <a:noFill/>
          </a:ln>
        </p:spPr>
      </p:pic>
      <p:sp>
        <p:nvSpPr>
          <p:cNvPr id="534" name="Google Shape;534;p60"/>
          <p:cNvSpPr/>
          <p:nvPr/>
        </p:nvSpPr>
        <p:spPr>
          <a:xfrm>
            <a:off x="4502062" y="5884864"/>
            <a:ext cx="362100" cy="519000"/>
          </a:xfrm>
          <a:prstGeom prst="curvedLeftArrow">
            <a:avLst>
              <a:gd name="adj1" fmla="val 25000"/>
              <a:gd name="adj2" fmla="val 50000"/>
              <a:gd name="adj3" fmla="val 25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rot="3362706">
            <a:off x="4629368" y="4497205"/>
            <a:ext cx="469589" cy="337392"/>
          </a:xfrm>
          <a:prstGeom prst="lef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0"/>
          <p:cNvSpPr/>
          <p:nvPr/>
        </p:nvSpPr>
        <p:spPr>
          <a:xfrm rot="-2315754">
            <a:off x="4549631" y="4039543"/>
            <a:ext cx="503989" cy="331292"/>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0"/>
          <p:cNvSpPr/>
          <p:nvPr/>
        </p:nvSpPr>
        <p:spPr>
          <a:xfrm>
            <a:off x="7359717" y="3060434"/>
            <a:ext cx="504000" cy="331200"/>
          </a:xfrm>
          <a:prstGeom prst="lef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460228" y="2350415"/>
            <a:ext cx="504000" cy="331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txBox="1">
            <a:spLocks noGrp="1"/>
          </p:cNvSpPr>
          <p:nvPr>
            <p:ph type="title" idx="4294967295"/>
          </p:nvPr>
        </p:nvSpPr>
        <p:spPr>
          <a:xfrm>
            <a:off x="806125" y="162325"/>
            <a:ext cx="7022400" cy="14874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p>
          <a:p>
            <a:pPr marL="0" lvl="0" indent="0" algn="l" rtl="0">
              <a:lnSpc>
                <a:spcPct val="112000"/>
              </a:lnSpc>
              <a:spcBef>
                <a:spcPts val="0"/>
              </a:spcBef>
              <a:spcAft>
                <a:spcPts val="0"/>
              </a:spcAft>
              <a:buClr>
                <a:srgbClr val="333333"/>
              </a:buClr>
              <a:buSzPts val="3200"/>
              <a:buFont typeface="Arial"/>
              <a:buNone/>
            </a:pPr>
            <a:r>
              <a:rPr lang="en-US" sz="2900"/>
              <a:t>Comparing the fit and predictions graph</a:t>
            </a:r>
            <a:endParaRPr sz="3200"/>
          </a:p>
        </p:txBody>
      </p:sp>
      <p:sp>
        <p:nvSpPr>
          <p:cNvPr id="8" name="Date Placeholder 7">
            <a:extLst>
              <a:ext uri="{FF2B5EF4-FFF2-40B4-BE49-F238E27FC236}">
                <a16:creationId xmlns:a16="http://schemas.microsoft.com/office/drawing/2014/main" id="{D28B8901-4434-4DA8-B1A4-D84A5B5344DE}"/>
              </a:ext>
            </a:extLst>
          </p:cNvPr>
          <p:cNvSpPr>
            <a:spLocks noGrp="1"/>
          </p:cNvSpPr>
          <p:nvPr>
            <p:ph type="dt" idx="10"/>
          </p:nvPr>
        </p:nvSpPr>
        <p:spPr/>
        <p:txBody>
          <a:bodyPr/>
          <a:lstStyle/>
          <a:p>
            <a:fld id="{34C88181-5C1F-4971-AB7E-9B1C219158B2}" type="datetime1">
              <a:rPr lang="en-US" smtClean="0"/>
              <a:t>2/2/2021</a:t>
            </a:fld>
            <a:endParaRPr lang="en-US"/>
          </a:p>
        </p:txBody>
      </p:sp>
      <p:sp>
        <p:nvSpPr>
          <p:cNvPr id="9" name="Footer Placeholder 8">
            <a:extLst>
              <a:ext uri="{FF2B5EF4-FFF2-40B4-BE49-F238E27FC236}">
                <a16:creationId xmlns:a16="http://schemas.microsoft.com/office/drawing/2014/main" id="{39BCCCEE-CAC3-4870-AA97-297F1E9D0705}"/>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A55C39A7-EC65-447A-B6CB-5792BC5048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3"/>
        <p:cNvGrpSpPr/>
        <p:nvPr/>
      </p:nvGrpSpPr>
      <p:grpSpPr>
        <a:xfrm>
          <a:off x="0" y="0"/>
          <a:ext cx="0" cy="0"/>
          <a:chOff x="0" y="0"/>
          <a:chExt cx="0" cy="0"/>
        </a:xfrm>
      </p:grpSpPr>
      <p:sp>
        <p:nvSpPr>
          <p:cNvPr id="544" name="Google Shape;544;p61"/>
          <p:cNvSpPr txBox="1">
            <a:spLocks noGrp="1"/>
          </p:cNvSpPr>
          <p:nvPr>
            <p:ph type="body" idx="4294967295"/>
          </p:nvPr>
        </p:nvSpPr>
        <p:spPr>
          <a:xfrm>
            <a:off x="436500" y="1768475"/>
            <a:ext cx="9207600" cy="4836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600" dirty="0"/>
          </a:p>
          <a:p>
            <a:pPr marL="0" lvl="0" indent="0" algn="l" rtl="0">
              <a:spcBef>
                <a:spcPts val="0"/>
              </a:spcBef>
              <a:spcAft>
                <a:spcPts val="0"/>
              </a:spcAft>
              <a:buNone/>
            </a:pPr>
            <a:endParaRPr sz="1800" dirty="0"/>
          </a:p>
          <a:p>
            <a:pPr marL="457200" lvl="0" indent="-342900" algn="l" rtl="0">
              <a:spcBef>
                <a:spcPts val="0"/>
              </a:spcBef>
              <a:spcAft>
                <a:spcPts val="0"/>
              </a:spcAft>
              <a:buClr>
                <a:srgbClr val="FF0000"/>
              </a:buClr>
              <a:buSzPts val="1800"/>
              <a:buFont typeface="Arial" panose="020B0604020202020204" pitchFamily="34" charset="0"/>
              <a:buChar char="•"/>
            </a:pPr>
            <a:r>
              <a:rPr lang="en-US" sz="1800" dirty="0"/>
              <a:t>Model comparison when using shifted/historical data from </a:t>
            </a:r>
            <a:r>
              <a:rPr lang="en-US" sz="1800" b="1" u="sng" dirty="0"/>
              <a:t>10th to 23rd January</a:t>
            </a:r>
            <a:r>
              <a:rPr lang="en-US" sz="1800" dirty="0"/>
              <a:t>.</a:t>
            </a:r>
            <a:endParaRPr sz="1800" b="1" u="sng" dirty="0"/>
          </a:p>
          <a:p>
            <a:pPr marL="0" lvl="0" indent="0" algn="l" rtl="0">
              <a:spcBef>
                <a:spcPts val="0"/>
              </a:spcBef>
              <a:spcAft>
                <a:spcPts val="0"/>
              </a:spcAft>
              <a:buNone/>
            </a:pPr>
            <a:endParaRPr sz="18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lvl="0" indent="0" algn="l" rtl="0">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endParaRPr sz="1600" dirty="0"/>
          </a:p>
          <a:p>
            <a:pPr marL="342900" marR="0" lvl="0" indent="0" algn="l" rtl="0">
              <a:lnSpc>
                <a:spcPct val="113000"/>
              </a:lnSpc>
              <a:spcBef>
                <a:spcPts val="0"/>
              </a:spcBef>
              <a:spcAft>
                <a:spcPts val="0"/>
              </a:spcAft>
              <a:buNone/>
            </a:pPr>
            <a:r>
              <a:rPr lang="en-US" sz="1600" dirty="0"/>
              <a:t>AIC for the used models, together with the metrics MSE, RMSE, NRMSE proved the good</a:t>
            </a:r>
            <a:endParaRPr sz="1600" dirty="0"/>
          </a:p>
          <a:p>
            <a:pPr marL="342900" marR="0" lvl="0" indent="0" algn="l" rtl="0">
              <a:lnSpc>
                <a:spcPct val="113000"/>
              </a:lnSpc>
              <a:spcBef>
                <a:spcPts val="0"/>
              </a:spcBef>
              <a:spcAft>
                <a:spcPts val="0"/>
              </a:spcAft>
              <a:buNone/>
            </a:pPr>
            <a:r>
              <a:rPr lang="en-US" sz="1600" dirty="0"/>
              <a:t>fit of the penultimate gam model. </a:t>
            </a:r>
            <a:endParaRPr sz="1600" dirty="0"/>
          </a:p>
          <a:p>
            <a:pPr marL="342900" marR="0" lvl="0" indent="0" algn="l" rtl="0">
              <a:lnSpc>
                <a:spcPct val="113000"/>
              </a:lnSpc>
              <a:spcBef>
                <a:spcPts val="0"/>
              </a:spcBef>
              <a:spcAft>
                <a:spcPts val="0"/>
              </a:spcAft>
              <a:buNone/>
            </a:pPr>
            <a:r>
              <a:rPr lang="en-US" sz="1600" dirty="0"/>
              <a:t>The decreasing trend was caught for January. Predicting using historical data </a:t>
            </a:r>
            <a:r>
              <a:rPr lang="en-US" sz="1600" b="1" i="1" u="sng" dirty="0"/>
              <a:t>gives good predictions</a:t>
            </a:r>
            <a:r>
              <a:rPr lang="en-US" sz="1600" dirty="0"/>
              <a:t>.</a:t>
            </a:r>
            <a:endParaRPr sz="1600" dirty="0"/>
          </a:p>
        </p:txBody>
      </p:sp>
      <p:pic>
        <p:nvPicPr>
          <p:cNvPr id="545" name="Google Shape;545;p61"/>
          <p:cNvPicPr preferRelativeResize="0"/>
          <p:nvPr/>
        </p:nvPicPr>
        <p:blipFill rotWithShape="1">
          <a:blip r:embed="rId3">
            <a:alphaModFix/>
          </a:blip>
          <a:srcRect/>
          <a:stretch/>
        </p:blipFill>
        <p:spPr>
          <a:xfrm>
            <a:off x="1187450" y="4186237"/>
            <a:ext cx="71437" cy="169861"/>
          </a:xfrm>
          <a:prstGeom prst="rect">
            <a:avLst/>
          </a:prstGeom>
          <a:noFill/>
          <a:ln>
            <a:noFill/>
          </a:ln>
        </p:spPr>
      </p:pic>
      <p:graphicFrame>
        <p:nvGraphicFramePr>
          <p:cNvPr id="546" name="Google Shape;546;p61"/>
          <p:cNvGraphicFramePr/>
          <p:nvPr/>
        </p:nvGraphicFramePr>
        <p:xfrm>
          <a:off x="840463" y="2969438"/>
          <a:ext cx="7643700" cy="1401990"/>
        </p:xfrm>
        <a:graphic>
          <a:graphicData uri="http://schemas.openxmlformats.org/drawingml/2006/table">
            <a:tbl>
              <a:tblPr>
                <a:noFill/>
                <a:tableStyleId>{7A9C8337-1FF5-414D-ACCF-3FABA9F999CD}</a:tableStyleId>
              </a:tblPr>
              <a:tblGrid>
                <a:gridCol w="1910925">
                  <a:extLst>
                    <a:ext uri="{9D8B030D-6E8A-4147-A177-3AD203B41FA5}">
                      <a16:colId xmlns:a16="http://schemas.microsoft.com/office/drawing/2014/main" val="20000"/>
                    </a:ext>
                  </a:extLst>
                </a:gridCol>
                <a:gridCol w="1910925">
                  <a:extLst>
                    <a:ext uri="{9D8B030D-6E8A-4147-A177-3AD203B41FA5}">
                      <a16:colId xmlns:a16="http://schemas.microsoft.com/office/drawing/2014/main" val="20001"/>
                    </a:ext>
                  </a:extLst>
                </a:gridCol>
                <a:gridCol w="1910925">
                  <a:extLst>
                    <a:ext uri="{9D8B030D-6E8A-4147-A177-3AD203B41FA5}">
                      <a16:colId xmlns:a16="http://schemas.microsoft.com/office/drawing/2014/main" val="20002"/>
                    </a:ext>
                  </a:extLst>
                </a:gridCol>
                <a:gridCol w="1910925">
                  <a:extLst>
                    <a:ext uri="{9D8B030D-6E8A-4147-A177-3AD203B41FA5}">
                      <a16:colId xmlns:a16="http://schemas.microsoft.com/office/drawing/2014/main" val="20003"/>
                    </a:ext>
                  </a:extLst>
                </a:gridCol>
              </a:tblGrid>
              <a:tr h="328375">
                <a:tc>
                  <a:txBody>
                    <a:bodyPr/>
                    <a:lstStyle/>
                    <a:p>
                      <a:pPr marL="0" lvl="0" indent="0" algn="ctr" rtl="0">
                        <a:spcBef>
                          <a:spcPts val="0"/>
                        </a:spcBef>
                        <a:spcAft>
                          <a:spcPts val="0"/>
                        </a:spcAft>
                        <a:buNone/>
                      </a:pPr>
                      <a:r>
                        <a:rPr lang="en-US"/>
                        <a:t>models</a:t>
                      </a:r>
                      <a:endParaRPr/>
                    </a:p>
                  </a:txBody>
                  <a:tcPr marL="91425" marR="91425" marT="91425" marB="91425">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a:t>MSE</a:t>
                      </a:r>
                      <a:endParaRPr/>
                    </a:p>
                  </a:txBody>
                  <a:tcPr marL="91425" marR="91425" marT="91425" marB="91425">
                    <a:solidFill>
                      <a:srgbClr val="F4CCCC"/>
                    </a:solidFill>
                  </a:tcPr>
                </a:tc>
                <a:tc>
                  <a:txBody>
                    <a:bodyPr/>
                    <a:lstStyle/>
                    <a:p>
                      <a:pPr marL="0" lvl="0" indent="0" algn="ctr" rtl="0">
                        <a:spcBef>
                          <a:spcPts val="0"/>
                        </a:spcBef>
                        <a:spcAft>
                          <a:spcPts val="0"/>
                        </a:spcAft>
                        <a:buNone/>
                      </a:pPr>
                      <a:r>
                        <a:rPr lang="en-US"/>
                        <a:t>RMSE</a:t>
                      </a:r>
                      <a:endParaRPr/>
                    </a:p>
                  </a:txBody>
                  <a:tcPr marL="91425" marR="91425" marT="91425" marB="91425">
                    <a:solidFill>
                      <a:srgbClr val="F4CCCC"/>
                    </a:solidFill>
                  </a:tcPr>
                </a:tc>
                <a:tc>
                  <a:txBody>
                    <a:bodyPr/>
                    <a:lstStyle/>
                    <a:p>
                      <a:pPr marL="0" lvl="0" indent="0" algn="ctr" rtl="0">
                        <a:spcBef>
                          <a:spcPts val="0"/>
                        </a:spcBef>
                        <a:spcAft>
                          <a:spcPts val="0"/>
                        </a:spcAft>
                        <a:buNone/>
                      </a:pPr>
                      <a:r>
                        <a:rPr lang="en-US"/>
                        <a:t>NRMSE</a:t>
                      </a:r>
                      <a:endParaRPr/>
                    </a:p>
                  </a:txBody>
                  <a:tcPr marL="91425" marR="91425" marT="91425" marB="91425">
                    <a:solidFill>
                      <a:srgbClr val="F4CCCC"/>
                    </a:solidFill>
                  </a:tcPr>
                </a:tc>
                <a:extLst>
                  <a:ext uri="{0D108BD9-81ED-4DB2-BD59-A6C34878D82A}">
                    <a16:rowId xmlns:a16="http://schemas.microsoft.com/office/drawing/2014/main" val="10000"/>
                  </a:ext>
                </a:extLst>
              </a:tr>
              <a:tr h="328375">
                <a:tc>
                  <a:txBody>
                    <a:bodyPr/>
                    <a:lstStyle/>
                    <a:p>
                      <a:pPr marL="0" lvl="0" indent="0" algn="ctr" rtl="0">
                        <a:spcBef>
                          <a:spcPts val="0"/>
                        </a:spcBef>
                        <a:spcAft>
                          <a:spcPts val="0"/>
                        </a:spcAft>
                        <a:buNone/>
                      </a:pPr>
                      <a:r>
                        <a:rPr lang="en-US"/>
                        <a:t>Poisson EXTRA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480.4996	</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dirty="0"/>
                        <a:t>21.92030	</a:t>
                      </a:r>
                      <a:endParaRPr dirty="0"/>
                    </a:p>
                  </a:txBody>
                  <a:tcPr marL="91425" marR="91425" marT="91425" marB="91425"/>
                </a:tc>
                <a:tc>
                  <a:txBody>
                    <a:bodyPr/>
                    <a:lstStyle/>
                    <a:p>
                      <a:pPr marL="0" lvl="0" indent="0" algn="ctr" rtl="0">
                        <a:spcBef>
                          <a:spcPts val="0"/>
                        </a:spcBef>
                        <a:spcAft>
                          <a:spcPts val="0"/>
                        </a:spcAft>
                        <a:buNone/>
                      </a:pPr>
                      <a:r>
                        <a:rPr lang="en-US" b="1"/>
                        <a:t>0.067</a:t>
                      </a:r>
                      <a:endParaRPr b="1"/>
                    </a:p>
                  </a:txBody>
                  <a:tcPr marL="91425" marR="91425" marT="91425" marB="91425"/>
                </a:tc>
                <a:extLst>
                  <a:ext uri="{0D108BD9-81ED-4DB2-BD59-A6C34878D82A}">
                    <a16:rowId xmlns:a16="http://schemas.microsoft.com/office/drawing/2014/main" val="10001"/>
                  </a:ext>
                </a:extLst>
              </a:tr>
              <a:tr h="328375">
                <a:tc>
                  <a:txBody>
                    <a:bodyPr/>
                    <a:lstStyle/>
                    <a:p>
                      <a:pPr marL="0" lvl="0" indent="0" algn="ctr" rtl="0">
                        <a:spcBef>
                          <a:spcPts val="0"/>
                        </a:spcBef>
                        <a:spcAft>
                          <a:spcPts val="0"/>
                        </a:spcAft>
                        <a:buNone/>
                      </a:pPr>
                      <a:r>
                        <a:rPr lang="en-US"/>
                        <a:t>GAM Penultimate 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234.2662</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US"/>
                        <a:t>15.30576</a:t>
                      </a:r>
                      <a:endParaRPr/>
                    </a:p>
                  </a:txBody>
                  <a:tcPr marL="91425" marR="91425" marT="91425" marB="91425"/>
                </a:tc>
                <a:tc>
                  <a:txBody>
                    <a:bodyPr/>
                    <a:lstStyle/>
                    <a:p>
                      <a:pPr marL="0" lvl="0" indent="0" algn="ctr" rtl="0">
                        <a:spcBef>
                          <a:spcPts val="0"/>
                        </a:spcBef>
                        <a:spcAft>
                          <a:spcPts val="0"/>
                        </a:spcAft>
                        <a:buNone/>
                      </a:pPr>
                      <a:r>
                        <a:rPr lang="en-US" b="1" dirty="0"/>
                        <a:t>0.047</a:t>
                      </a:r>
                      <a:endParaRPr b="1" dirty="0"/>
                    </a:p>
                  </a:txBody>
                  <a:tcPr marL="91425" marR="91425" marT="91425" marB="91425"/>
                </a:tc>
                <a:extLst>
                  <a:ext uri="{0D108BD9-81ED-4DB2-BD59-A6C34878D82A}">
                    <a16:rowId xmlns:a16="http://schemas.microsoft.com/office/drawing/2014/main" val="10002"/>
                  </a:ext>
                </a:extLst>
              </a:tr>
            </a:tbl>
          </a:graphicData>
        </a:graphic>
      </p:graphicFrame>
      <p:sp>
        <p:nvSpPr>
          <p:cNvPr id="547" name="Google Shape;547;p61"/>
          <p:cNvSpPr/>
          <p:nvPr/>
        </p:nvSpPr>
        <p:spPr>
          <a:xfrm>
            <a:off x="8398416" y="4015378"/>
            <a:ext cx="504000" cy="331200"/>
          </a:xfrm>
          <a:prstGeom prst="lef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1"/>
          <p:cNvSpPr/>
          <p:nvPr/>
        </p:nvSpPr>
        <p:spPr>
          <a:xfrm>
            <a:off x="8384126" y="3448637"/>
            <a:ext cx="504000" cy="331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1"/>
          <p:cNvSpPr txBox="1">
            <a:spLocks noGrp="1"/>
          </p:cNvSpPr>
          <p:nvPr>
            <p:ph type="title" idx="4294967295"/>
          </p:nvPr>
        </p:nvSpPr>
        <p:spPr>
          <a:xfrm>
            <a:off x="840475" y="137775"/>
            <a:ext cx="7022400" cy="14874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a:solidFill>
                  <a:srgbClr val="999999"/>
                </a:solidFill>
              </a:rPr>
              <a:t>Extra approach</a:t>
            </a:r>
            <a:endParaRPr sz="34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t>Comparing predictions - metrics</a:t>
            </a:r>
            <a:endParaRPr sz="3200"/>
          </a:p>
        </p:txBody>
      </p:sp>
      <p:sp>
        <p:nvSpPr>
          <p:cNvPr id="8" name="Date Placeholder 7">
            <a:extLst>
              <a:ext uri="{FF2B5EF4-FFF2-40B4-BE49-F238E27FC236}">
                <a16:creationId xmlns:a16="http://schemas.microsoft.com/office/drawing/2014/main" id="{8B9F252D-FC93-488F-B25F-4C2369B563CC}"/>
              </a:ext>
            </a:extLst>
          </p:cNvPr>
          <p:cNvSpPr>
            <a:spLocks noGrp="1"/>
          </p:cNvSpPr>
          <p:nvPr>
            <p:ph type="dt" idx="10"/>
          </p:nvPr>
        </p:nvSpPr>
        <p:spPr/>
        <p:txBody>
          <a:bodyPr/>
          <a:lstStyle/>
          <a:p>
            <a:fld id="{54CCFC4D-2E66-4303-8AF9-D233358C7A7D}" type="datetime1">
              <a:rPr lang="en-US" smtClean="0"/>
              <a:t>2/2/2021</a:t>
            </a:fld>
            <a:endParaRPr lang="en-US"/>
          </a:p>
        </p:txBody>
      </p:sp>
      <p:sp>
        <p:nvSpPr>
          <p:cNvPr id="9" name="Footer Placeholder 8">
            <a:extLst>
              <a:ext uri="{FF2B5EF4-FFF2-40B4-BE49-F238E27FC236}">
                <a16:creationId xmlns:a16="http://schemas.microsoft.com/office/drawing/2014/main" id="{6028BF05-D8BF-4094-ADD1-647482688670}"/>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15EAFF67-EE53-4972-A99A-CB3B2DE193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pic>
        <p:nvPicPr>
          <p:cNvPr id="554" name="Google Shape;554;p62"/>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555" name="Google Shape;555;p62"/>
          <p:cNvSpPr txBox="1"/>
          <p:nvPr/>
        </p:nvSpPr>
        <p:spPr>
          <a:xfrm>
            <a:off x="272875" y="1908500"/>
            <a:ext cx="8088900" cy="4847451"/>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FF0000"/>
              </a:buClr>
              <a:buSzPts val="1600"/>
              <a:buFont typeface="Arial" panose="020B0604020202020204" pitchFamily="34" charset="0"/>
              <a:buChar char="•"/>
            </a:pPr>
            <a:r>
              <a:rPr lang="en-US" sz="1600" dirty="0"/>
              <a:t>reduce days to predict</a:t>
            </a: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dirty="0"/>
              <a:t>apply transformations to covariates, to improve their efficiency</a:t>
            </a: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457200" lvl="0" indent="-330200" algn="l" rtl="0">
              <a:spcBef>
                <a:spcPts val="0"/>
              </a:spcBef>
              <a:spcAft>
                <a:spcPts val="0"/>
              </a:spcAft>
              <a:buClr>
                <a:srgbClr val="FF0000"/>
              </a:buClr>
              <a:buSzPts val="1600"/>
              <a:buFont typeface="Arial" panose="020B0604020202020204" pitchFamily="34" charset="0"/>
              <a:buChar char="•"/>
            </a:pPr>
            <a:r>
              <a:rPr lang="en-US" sz="1600" dirty="0"/>
              <a:t>Leverage the analysis from </a:t>
            </a:r>
            <a:r>
              <a:rPr lang="en-US" sz="1600" b="1" u="sng" dirty="0"/>
              <a:t>AR (Autoregressive), ARMA (Autoregressive Moving Average) and ARIMA methods (</a:t>
            </a:r>
            <a:r>
              <a:rPr lang="en-US" sz="1600" b="1" u="sng" dirty="0">
                <a:solidFill>
                  <a:schemeClr val="dk1"/>
                </a:solidFill>
              </a:rPr>
              <a:t>Autoregressive Integrated Moving Average</a:t>
            </a:r>
            <a:r>
              <a:rPr lang="en-US" sz="1600" b="1" u="sng" dirty="0"/>
              <a:t>)</a:t>
            </a:r>
            <a:r>
              <a:rPr lang="en-US" sz="1600" dirty="0"/>
              <a:t> methodologies.</a:t>
            </a: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285750" lvl="0" indent="-285750" algn="l" rtl="0">
              <a:spcBef>
                <a:spcPts val="0"/>
              </a:spcBef>
              <a:spcAft>
                <a:spcPts val="0"/>
              </a:spcAft>
              <a:buClr>
                <a:srgbClr val="FF0000"/>
              </a:buClr>
              <a:buFont typeface="Arial" panose="020B0604020202020204" pitchFamily="34" charset="0"/>
              <a:buChar char="•"/>
            </a:pPr>
            <a:r>
              <a:rPr lang="en-US" sz="1600" dirty="0"/>
              <a:t>OR </a:t>
            </a: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457200" lvl="0" indent="-317500" algn="l" rtl="0">
              <a:spcBef>
                <a:spcPts val="0"/>
              </a:spcBef>
              <a:spcAft>
                <a:spcPts val="0"/>
              </a:spcAft>
              <a:buClr>
                <a:srgbClr val="FF0000"/>
              </a:buClr>
              <a:buSzPts val="1400"/>
              <a:buFont typeface="Arial" panose="020B0604020202020204" pitchFamily="34" charset="0"/>
              <a:buChar char="•"/>
            </a:pPr>
            <a:r>
              <a:rPr lang="en-US" sz="1600" dirty="0"/>
              <a:t>We suggest the</a:t>
            </a:r>
            <a:r>
              <a:rPr lang="en-US" sz="1200" dirty="0"/>
              <a:t> </a:t>
            </a:r>
            <a:r>
              <a:rPr lang="en-US" sz="1600" b="1" dirty="0">
                <a:solidFill>
                  <a:srgbClr val="222222"/>
                </a:solidFill>
                <a:highlight>
                  <a:srgbClr val="FFFFFF"/>
                </a:highlight>
              </a:rPr>
              <a:t>Recursive Multi-step Forecast</a:t>
            </a:r>
            <a:r>
              <a:rPr lang="en-US" sz="1800" b="1" dirty="0">
                <a:solidFill>
                  <a:srgbClr val="222222"/>
                </a:solidFill>
                <a:highlight>
                  <a:srgbClr val="FFFFFF"/>
                </a:highlight>
              </a:rPr>
              <a:t> </a:t>
            </a:r>
            <a:r>
              <a:rPr lang="en-US" sz="1600" dirty="0">
                <a:solidFill>
                  <a:schemeClr val="dk1"/>
                </a:solidFill>
              </a:rPr>
              <a:t>technique, where the predicted values would be used as input for the successive data points.</a:t>
            </a:r>
            <a:endParaRPr sz="1600"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r>
              <a:rPr lang="en-US" dirty="0">
                <a:solidFill>
                  <a:schemeClr val="dk1"/>
                </a:solidFill>
              </a:rPr>
              <a:t>OR</a:t>
            </a:r>
            <a:endParaRPr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sz="1600" dirty="0">
              <a:solidFill>
                <a:schemeClr val="dk1"/>
              </a:solidFill>
            </a:endParaRPr>
          </a:p>
          <a:p>
            <a:pPr marL="285750" lvl="0" indent="-285750" algn="l" rtl="0">
              <a:spcBef>
                <a:spcPts val="0"/>
              </a:spcBef>
              <a:spcAft>
                <a:spcPts val="0"/>
              </a:spcAft>
              <a:buClr>
                <a:srgbClr val="FF0000"/>
              </a:buClr>
              <a:buFont typeface="Arial" panose="020B0604020202020204" pitchFamily="34" charset="0"/>
              <a:buChar char="•"/>
            </a:pPr>
            <a:endParaRPr dirty="0">
              <a:solidFill>
                <a:schemeClr val="dk1"/>
              </a:solidFill>
            </a:endParaRPr>
          </a:p>
          <a:p>
            <a:pPr marL="457200" lvl="0" indent="-317500" algn="l" rtl="0">
              <a:lnSpc>
                <a:spcPct val="150000"/>
              </a:lnSpc>
              <a:spcBef>
                <a:spcPts val="0"/>
              </a:spcBef>
              <a:spcAft>
                <a:spcPts val="0"/>
              </a:spcAft>
              <a:buClr>
                <a:srgbClr val="FF0000"/>
              </a:buClr>
              <a:buSzPts val="1400"/>
              <a:buFont typeface="Arial" panose="020B0604020202020204" pitchFamily="34" charset="0"/>
              <a:buChar char="•"/>
            </a:pPr>
            <a:r>
              <a:rPr lang="en-US" sz="1600" b="1" dirty="0">
                <a:solidFill>
                  <a:srgbClr val="222222"/>
                </a:solidFill>
                <a:highlight>
                  <a:srgbClr val="FFFFFF"/>
                </a:highlight>
              </a:rPr>
              <a:t>Direct Multi-step Forecast Strategy</a:t>
            </a:r>
            <a:r>
              <a:rPr lang="en-US" sz="1800" b="1" dirty="0">
                <a:solidFill>
                  <a:srgbClr val="222222"/>
                </a:solidFill>
                <a:highlight>
                  <a:srgbClr val="FFFFFF"/>
                </a:highlight>
              </a:rPr>
              <a:t>  </a:t>
            </a:r>
            <a:r>
              <a:rPr lang="en-US" sz="1600" dirty="0">
                <a:solidFill>
                  <a:srgbClr val="555555"/>
                </a:solidFill>
                <a:highlight>
                  <a:srgbClr val="FFFFFF"/>
                </a:highlight>
              </a:rPr>
              <a:t>The direct method involves developing a separate model for each forecast time step.</a:t>
            </a:r>
            <a:endParaRPr dirty="0">
              <a:solidFill>
                <a:schemeClr val="dk1"/>
              </a:solidFill>
            </a:endParaRPr>
          </a:p>
        </p:txBody>
      </p:sp>
      <p:sp>
        <p:nvSpPr>
          <p:cNvPr id="556" name="Google Shape;556;p62"/>
          <p:cNvSpPr txBox="1">
            <a:spLocks noGrp="1"/>
          </p:cNvSpPr>
          <p:nvPr>
            <p:ph type="title" idx="4294967295"/>
          </p:nvPr>
        </p:nvSpPr>
        <p:spPr>
          <a:xfrm>
            <a:off x="806125" y="162325"/>
            <a:ext cx="7022400" cy="14874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dirty="0">
                <a:solidFill>
                  <a:srgbClr val="999999"/>
                </a:solidFill>
              </a:rPr>
              <a:t>Extra approach</a:t>
            </a:r>
            <a:endParaRPr sz="3400" dirty="0"/>
          </a:p>
          <a:p>
            <a:pPr marL="0" lvl="0" indent="0" algn="l" rtl="0">
              <a:lnSpc>
                <a:spcPct val="112000"/>
              </a:lnSpc>
              <a:spcBef>
                <a:spcPts val="0"/>
              </a:spcBef>
              <a:spcAft>
                <a:spcPts val="0"/>
              </a:spcAft>
              <a:buClr>
                <a:srgbClr val="333333"/>
              </a:buClr>
              <a:buSzPts val="3200"/>
              <a:buFont typeface="Arial"/>
              <a:buNone/>
            </a:pPr>
            <a:r>
              <a:rPr lang="en-US" sz="2900" dirty="0"/>
              <a:t>Possible next steps</a:t>
            </a:r>
            <a:endParaRPr sz="3200" dirty="0"/>
          </a:p>
        </p:txBody>
      </p:sp>
      <p:sp>
        <p:nvSpPr>
          <p:cNvPr id="8" name="Date Placeholder 7">
            <a:extLst>
              <a:ext uri="{FF2B5EF4-FFF2-40B4-BE49-F238E27FC236}">
                <a16:creationId xmlns:a16="http://schemas.microsoft.com/office/drawing/2014/main" id="{3CC0DB96-E309-4564-A076-4B7A7A45649B}"/>
              </a:ext>
            </a:extLst>
          </p:cNvPr>
          <p:cNvSpPr>
            <a:spLocks noGrp="1"/>
          </p:cNvSpPr>
          <p:nvPr>
            <p:ph type="dt" idx="10"/>
          </p:nvPr>
        </p:nvSpPr>
        <p:spPr/>
        <p:txBody>
          <a:bodyPr/>
          <a:lstStyle/>
          <a:p>
            <a:fld id="{192B3F37-4737-4187-A405-24A6ABA51871}" type="datetime1">
              <a:rPr lang="en-US" smtClean="0"/>
              <a:t>2/2/2021</a:t>
            </a:fld>
            <a:endParaRPr lang="en-US"/>
          </a:p>
        </p:txBody>
      </p:sp>
      <p:sp>
        <p:nvSpPr>
          <p:cNvPr id="9" name="Footer Placeholder 8">
            <a:extLst>
              <a:ext uri="{FF2B5EF4-FFF2-40B4-BE49-F238E27FC236}">
                <a16:creationId xmlns:a16="http://schemas.microsoft.com/office/drawing/2014/main" id="{1D4F1D9E-6D8A-4CFF-8959-933ECF0E352E}"/>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496C2C02-A115-4FE3-9B8F-73ECF638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0"/>
        <p:cNvGrpSpPr/>
        <p:nvPr/>
      </p:nvGrpSpPr>
      <p:grpSpPr>
        <a:xfrm>
          <a:off x="0" y="0"/>
          <a:ext cx="0" cy="0"/>
          <a:chOff x="0" y="0"/>
          <a:chExt cx="0" cy="0"/>
        </a:xfrm>
      </p:grpSpPr>
      <p:sp>
        <p:nvSpPr>
          <p:cNvPr id="561" name="Google Shape;561;p63"/>
          <p:cNvSpPr txBox="1">
            <a:spLocks noGrp="1"/>
          </p:cNvSpPr>
          <p:nvPr>
            <p:ph type="title" idx="4294967295"/>
          </p:nvPr>
        </p:nvSpPr>
        <p:spPr>
          <a:xfrm>
            <a:off x="723225" y="494525"/>
            <a:ext cx="8855100" cy="747300"/>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2900"/>
              <a:t>Possible improvements</a:t>
            </a:r>
            <a:endParaRPr sz="2900"/>
          </a:p>
        </p:txBody>
      </p:sp>
      <p:pic>
        <p:nvPicPr>
          <p:cNvPr id="562" name="Google Shape;562;p63"/>
          <p:cNvPicPr preferRelativeResize="0"/>
          <p:nvPr/>
        </p:nvPicPr>
        <p:blipFill rotWithShape="1">
          <a:blip r:embed="rId3">
            <a:alphaModFix/>
          </a:blip>
          <a:srcRect/>
          <a:stretch/>
        </p:blipFill>
        <p:spPr>
          <a:xfrm>
            <a:off x="1187450" y="4186237"/>
            <a:ext cx="71437" cy="169861"/>
          </a:xfrm>
          <a:prstGeom prst="rect">
            <a:avLst/>
          </a:prstGeom>
          <a:noFill/>
          <a:ln>
            <a:noFill/>
          </a:ln>
        </p:spPr>
      </p:pic>
      <p:sp>
        <p:nvSpPr>
          <p:cNvPr id="563" name="Google Shape;563;p63"/>
          <p:cNvSpPr txBox="1"/>
          <p:nvPr/>
        </p:nvSpPr>
        <p:spPr>
          <a:xfrm>
            <a:off x="541049" y="2549487"/>
            <a:ext cx="7860000"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t>To further improve our analysis:</a:t>
            </a:r>
            <a:endParaRPr sz="1600" dirty="0"/>
          </a:p>
          <a:p>
            <a:pPr marL="285750" lvl="0" indent="-285750" algn="l" rtl="0">
              <a:spcBef>
                <a:spcPts val="0"/>
              </a:spcBef>
              <a:spcAft>
                <a:spcPts val="0"/>
              </a:spcAft>
              <a:buClr>
                <a:srgbClr val="FF0000"/>
              </a:buClr>
              <a:buFont typeface="Arial" panose="020B0604020202020204" pitchFamily="34" charset="0"/>
              <a:buChar char="•"/>
            </a:pPr>
            <a:endParaRPr sz="1600" dirty="0"/>
          </a:p>
          <a:p>
            <a:pPr marL="457200" lvl="0" indent="-317500" algn="l" rtl="0">
              <a:spcBef>
                <a:spcPts val="0"/>
              </a:spcBef>
              <a:spcAft>
                <a:spcPts val="0"/>
              </a:spcAft>
              <a:buClr>
                <a:srgbClr val="FF0000"/>
              </a:buClr>
              <a:buSzPts val="1400"/>
              <a:buFont typeface="Arial" panose="020B0604020202020204" pitchFamily="34" charset="0"/>
              <a:buChar char="•"/>
            </a:pPr>
            <a:r>
              <a:rPr lang="en-US" sz="1600" dirty="0"/>
              <a:t>Use the newly added covariates by the “Protezione Civile”.</a:t>
            </a:r>
          </a:p>
          <a:p>
            <a:pPr marL="457200" lvl="0" indent="-317500" algn="l" rtl="0">
              <a:spcBef>
                <a:spcPts val="0"/>
              </a:spcBef>
              <a:spcAft>
                <a:spcPts val="0"/>
              </a:spcAft>
              <a:buClr>
                <a:srgbClr val="FF0000"/>
              </a:buClr>
              <a:buSzPts val="1400"/>
              <a:buFont typeface="Arial" panose="020B0604020202020204" pitchFamily="34" charset="0"/>
              <a:buChar char="•"/>
            </a:pPr>
            <a:r>
              <a:rPr lang="en-US" sz="1600" dirty="0"/>
              <a:t>Use 1 month of data as training set.</a:t>
            </a:r>
          </a:p>
          <a:p>
            <a:pPr marL="457200" lvl="0" indent="-317500" algn="l" rtl="0">
              <a:spcBef>
                <a:spcPts val="0"/>
              </a:spcBef>
              <a:spcAft>
                <a:spcPts val="0"/>
              </a:spcAft>
              <a:buClr>
                <a:srgbClr val="FF0000"/>
              </a:buClr>
              <a:buSzPts val="1400"/>
              <a:buFont typeface="Arial" panose="020B0604020202020204" pitchFamily="34" charset="0"/>
              <a:buChar char="•"/>
            </a:pPr>
            <a:r>
              <a:rPr lang="en-US" sz="1600" dirty="0"/>
              <a:t>Explore better the reasoning behind the peculiar relationship between certain metrics of the dataset.</a:t>
            </a:r>
            <a:endParaRPr sz="1600" dirty="0"/>
          </a:p>
          <a:p>
            <a:pPr marL="457200" lvl="0" indent="-317500" algn="l" rtl="0">
              <a:spcBef>
                <a:spcPts val="0"/>
              </a:spcBef>
              <a:spcAft>
                <a:spcPts val="0"/>
              </a:spcAft>
              <a:buClr>
                <a:srgbClr val="FF0000"/>
              </a:buClr>
              <a:buSzPts val="1400"/>
              <a:buFont typeface="Arial" panose="020B0604020202020204" pitchFamily="34" charset="0"/>
              <a:buChar char="•"/>
            </a:pPr>
            <a:r>
              <a:rPr lang="en-US" sz="1600" dirty="0"/>
              <a:t>Take data from e.g. Oct/Nov when new algorithms for gathering data were introduced (government rules).</a:t>
            </a:r>
            <a:endParaRPr sz="1600" dirty="0"/>
          </a:p>
        </p:txBody>
      </p:sp>
      <p:sp>
        <p:nvSpPr>
          <p:cNvPr id="8" name="Date Placeholder 7">
            <a:extLst>
              <a:ext uri="{FF2B5EF4-FFF2-40B4-BE49-F238E27FC236}">
                <a16:creationId xmlns:a16="http://schemas.microsoft.com/office/drawing/2014/main" id="{1E224EE0-2635-4B3E-8C33-F38BAA60F6FE}"/>
              </a:ext>
            </a:extLst>
          </p:cNvPr>
          <p:cNvSpPr>
            <a:spLocks noGrp="1"/>
          </p:cNvSpPr>
          <p:nvPr>
            <p:ph type="dt" idx="10"/>
          </p:nvPr>
        </p:nvSpPr>
        <p:spPr/>
        <p:txBody>
          <a:bodyPr/>
          <a:lstStyle/>
          <a:p>
            <a:fld id="{48FE2B00-ACC5-4529-B817-D0D8656B5A7B}" type="datetime1">
              <a:rPr lang="en-US" smtClean="0"/>
              <a:t>2/2/2021</a:t>
            </a:fld>
            <a:endParaRPr lang="en-US"/>
          </a:p>
        </p:txBody>
      </p:sp>
      <p:sp>
        <p:nvSpPr>
          <p:cNvPr id="9" name="Footer Placeholder 8">
            <a:extLst>
              <a:ext uri="{FF2B5EF4-FFF2-40B4-BE49-F238E27FC236}">
                <a16:creationId xmlns:a16="http://schemas.microsoft.com/office/drawing/2014/main" id="{CE85125F-AC3F-4423-A906-43476EA0291A}"/>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859E8BF8-0374-424E-87D7-E2FB0F7103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7"/>
        <p:cNvGrpSpPr/>
        <p:nvPr/>
      </p:nvGrpSpPr>
      <p:grpSpPr>
        <a:xfrm>
          <a:off x="0" y="0"/>
          <a:ext cx="0" cy="0"/>
          <a:chOff x="0" y="0"/>
          <a:chExt cx="0" cy="0"/>
        </a:xfrm>
      </p:grpSpPr>
      <p:sp>
        <p:nvSpPr>
          <p:cNvPr id="568" name="Google Shape;568;p64"/>
          <p:cNvSpPr txBox="1">
            <a:spLocks noGrp="1"/>
          </p:cNvSpPr>
          <p:nvPr>
            <p:ph type="title" idx="4294967295"/>
          </p:nvPr>
        </p:nvSpPr>
        <p:spPr>
          <a:xfrm>
            <a:off x="720725" y="301625"/>
            <a:ext cx="8855075" cy="1262062"/>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200" b="1" i="0" u="none" dirty="0">
                <a:solidFill>
                  <a:srgbClr val="333333"/>
                </a:solidFill>
                <a:latin typeface="Arial"/>
                <a:ea typeface="Arial"/>
                <a:cs typeface="Arial"/>
                <a:sym typeface="Arial"/>
              </a:rPr>
              <a:t>References</a:t>
            </a:r>
            <a:endParaRPr dirty="0"/>
          </a:p>
        </p:txBody>
      </p:sp>
      <p:sp>
        <p:nvSpPr>
          <p:cNvPr id="569" name="Google Shape;569;p64"/>
          <p:cNvSpPr txBox="1">
            <a:spLocks noGrp="1"/>
          </p:cNvSpPr>
          <p:nvPr>
            <p:ph type="body" idx="4294967295"/>
          </p:nvPr>
        </p:nvSpPr>
        <p:spPr>
          <a:xfrm>
            <a:off x="503237" y="1587436"/>
            <a:ext cx="8713200" cy="4969227"/>
          </a:xfrm>
          <a:prstGeom prst="rect">
            <a:avLst/>
          </a:prstGeom>
          <a:noFill/>
          <a:ln>
            <a:noFill/>
          </a:ln>
        </p:spPr>
        <p:txBody>
          <a:bodyPr spcFirstLastPara="1" wrap="square" lIns="0" tIns="0" rIns="0" bIns="0" anchor="t" anchorCtr="0">
            <a:noAutofit/>
          </a:bodyPr>
          <a:lstStyle/>
          <a:p>
            <a:pPr marL="139700" lvl="0" indent="0" algn="l" rtl="0">
              <a:spcBef>
                <a:spcPts val="0"/>
              </a:spcBef>
              <a:spcAft>
                <a:spcPts val="0"/>
              </a:spcAft>
              <a:buClr>
                <a:srgbClr val="FF0000"/>
              </a:buClr>
              <a:buSzPts val="1400"/>
            </a:pPr>
            <a:r>
              <a:rPr lang="en-US" sz="1600" dirty="0">
                <a:solidFill>
                  <a:schemeClr val="tx1"/>
                </a:solidFill>
                <a:hlinkClick r:id="rId3">
                  <a:extLst>
                    <a:ext uri="{A12FA001-AC4F-418D-AE19-62706E023703}">
                      <ahyp:hlinkClr xmlns:ahyp="http://schemas.microsoft.com/office/drawing/2018/hyperlinkcolor" val="tx"/>
                    </a:ext>
                  </a:extLst>
                </a:hlinkClick>
              </a:rPr>
              <a:t>Course books:</a:t>
            </a: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a:solidFill>
                  <a:srgbClr val="0066FF"/>
                </a:solidFill>
                <a:hlinkClick r:id="rId3">
                  <a:extLst>
                    <a:ext uri="{A12FA001-AC4F-418D-AE19-62706E023703}">
                      <ahyp:hlinkClr xmlns:ahyp="http://schemas.microsoft.com/office/drawing/2018/hyperlinkcolor" val="tx"/>
                    </a:ext>
                  </a:extLst>
                </a:hlinkClick>
              </a:rPr>
              <a:t>https://moodle2.units.it/pluginfile.php/340058/mod_resource/content/1/core-statistics.pdf</a:t>
            </a:r>
            <a:r>
              <a:rPr lang="en-US" sz="1400" dirty="0">
                <a:solidFill>
                  <a:srgbClr val="0066FF"/>
                </a:solidFill>
              </a:rPr>
              <a:t> </a:t>
            </a:r>
            <a:endParaRPr sz="1400" dirty="0">
              <a:solidFill>
                <a:srgbClr val="0066FF"/>
              </a:solidFill>
            </a:endParaRP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a:solidFill>
                  <a:srgbClr val="0066FF"/>
                </a:solidFill>
                <a:hlinkClick r:id="rId4">
                  <a:extLst>
                    <a:ext uri="{A12FA001-AC4F-418D-AE19-62706E023703}">
                      <ahyp:hlinkClr xmlns:ahyp="http://schemas.microsoft.com/office/drawing/2018/hyperlinkcolor" val="tx"/>
                    </a:ext>
                  </a:extLst>
                </a:hlinkClick>
              </a:rPr>
              <a:t>https://moodle2.units.it/pluginfile.php/340059/mod_resource/content/1/Data-Analysis-and-Graphics-Using-R-An-Example-Based-Approach-Cambridge-Series-in-Statistical-and-Probabilistic-Mathematics-.pdf</a:t>
            </a:r>
            <a:r>
              <a:rPr lang="en-US" sz="1400" dirty="0">
                <a:solidFill>
                  <a:srgbClr val="0066FF"/>
                </a:solidFill>
              </a:rPr>
              <a:t> </a:t>
            </a:r>
          </a:p>
          <a:p>
            <a:pPr marL="139700" lvl="0" indent="0" algn="l" rtl="0">
              <a:spcBef>
                <a:spcPts val="0"/>
              </a:spcBef>
              <a:spcAft>
                <a:spcPts val="0"/>
              </a:spcAft>
              <a:buClr>
                <a:srgbClr val="FF0000"/>
              </a:buClr>
              <a:buSzPts val="1400"/>
            </a:pPr>
            <a:endParaRPr lang="en-US" sz="1600" u="sng" dirty="0">
              <a:solidFill>
                <a:schemeClr val="tx1"/>
              </a:solidFill>
            </a:endParaRPr>
          </a:p>
          <a:p>
            <a:pPr marL="139700" lvl="0" indent="0" algn="l" rtl="0">
              <a:spcBef>
                <a:spcPts val="0"/>
              </a:spcBef>
              <a:spcAft>
                <a:spcPts val="0"/>
              </a:spcAft>
              <a:buClr>
                <a:srgbClr val="FF0000"/>
              </a:buClr>
              <a:buSzPts val="1400"/>
            </a:pPr>
            <a:r>
              <a:rPr lang="en-US" sz="1600" u="sng" dirty="0">
                <a:solidFill>
                  <a:schemeClr val="tx1"/>
                </a:solidFill>
              </a:rPr>
              <a:t>Resources from the internet:</a:t>
            </a:r>
            <a:endParaRPr sz="1600" u="sng" dirty="0">
              <a:solidFill>
                <a:schemeClr val="tx1"/>
              </a:solidFill>
            </a:endParaRP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err="1">
                <a:solidFill>
                  <a:srgbClr val="0066FF"/>
                </a:solidFill>
                <a:hlinkClick r:id="rId5">
                  <a:extLst>
                    <a:ext uri="{A12FA001-AC4F-418D-AE19-62706E023703}">
                      <ahyp:hlinkClr xmlns:ahyp="http://schemas.microsoft.com/office/drawing/2018/hyperlinkcolor" val="tx"/>
                    </a:ext>
                  </a:extLst>
                </a:hlinkClick>
              </a:rPr>
              <a:t>Rapporto</a:t>
            </a:r>
            <a:r>
              <a:rPr lang="en-US" sz="1400" u="sng" dirty="0">
                <a:solidFill>
                  <a:srgbClr val="0066FF"/>
                </a:solidFill>
                <a:hlinkClick r:id="rId5">
                  <a:extLst>
                    <a:ext uri="{A12FA001-AC4F-418D-AE19-62706E023703}">
                      <ahyp:hlinkClr xmlns:ahyp="http://schemas.microsoft.com/office/drawing/2018/hyperlinkcolor" val="tx"/>
                    </a:ext>
                  </a:extLst>
                </a:hlinkClick>
              </a:rPr>
              <a:t> Covid-19</a:t>
            </a:r>
            <a:endParaRPr sz="1400" dirty="0">
              <a:solidFill>
                <a:srgbClr val="0066FF"/>
              </a:solidFill>
            </a:endParaRP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a:solidFill>
                  <a:srgbClr val="0066FF"/>
                </a:solidFill>
                <a:hlinkClick r:id="rId6">
                  <a:extLst>
                    <a:ext uri="{A12FA001-AC4F-418D-AE19-62706E023703}">
                      <ahyp:hlinkClr xmlns:ahyp="http://schemas.microsoft.com/office/drawing/2018/hyperlinkcolor" val="tx"/>
                    </a:ext>
                  </a:extLst>
                </a:hlinkClick>
              </a:rPr>
              <a:t>Intensive care management of coronavirus disease 2019 (COVID-19): challenges and recommendations</a:t>
            </a:r>
            <a:endParaRPr sz="1400" dirty="0">
              <a:solidFill>
                <a:srgbClr val="0066FF"/>
              </a:solidFill>
            </a:endParaRP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a:solidFill>
                  <a:srgbClr val="0066FF"/>
                </a:solidFill>
                <a:hlinkClick r:id="rId7">
                  <a:extLst>
                    <a:ext uri="{A12FA001-AC4F-418D-AE19-62706E023703}">
                      <ahyp:hlinkClr xmlns:ahyp="http://schemas.microsoft.com/office/drawing/2018/hyperlinkcolor" val="tx"/>
                    </a:ext>
                  </a:extLst>
                </a:hlinkClick>
              </a:rPr>
              <a:t>Generalized linear models. Introduction to advanced statistical… | by </a:t>
            </a:r>
            <a:r>
              <a:rPr lang="en-US" sz="1400" u="sng" dirty="0" err="1">
                <a:solidFill>
                  <a:srgbClr val="0066FF"/>
                </a:solidFill>
                <a:hlinkClick r:id="rId7">
                  <a:extLst>
                    <a:ext uri="{A12FA001-AC4F-418D-AE19-62706E023703}">
                      <ahyp:hlinkClr xmlns:ahyp="http://schemas.microsoft.com/office/drawing/2018/hyperlinkcolor" val="tx"/>
                    </a:ext>
                  </a:extLst>
                </a:hlinkClick>
              </a:rPr>
              <a:t>Yuho</a:t>
            </a:r>
            <a:r>
              <a:rPr lang="en-US" sz="1400" u="sng" dirty="0">
                <a:solidFill>
                  <a:srgbClr val="0066FF"/>
                </a:solidFill>
                <a:hlinkClick r:id="rId7">
                  <a:extLst>
                    <a:ext uri="{A12FA001-AC4F-418D-AE19-62706E023703}">
                      <ahyp:hlinkClr xmlns:ahyp="http://schemas.microsoft.com/office/drawing/2018/hyperlinkcolor" val="tx"/>
                    </a:ext>
                  </a:extLst>
                </a:hlinkClick>
              </a:rPr>
              <a:t> Kida</a:t>
            </a:r>
            <a:endParaRPr sz="1400" dirty="0">
              <a:solidFill>
                <a:srgbClr val="0066FF"/>
              </a:solidFill>
            </a:endParaRP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err="1">
                <a:solidFill>
                  <a:srgbClr val="0066FF"/>
                </a:solidFill>
                <a:hlinkClick r:id="rId8">
                  <a:extLst>
                    <a:ext uri="{A12FA001-AC4F-418D-AE19-62706E023703}">
                      <ahyp:hlinkClr xmlns:ahyp="http://schemas.microsoft.com/office/drawing/2018/hyperlinkcolor" val="tx"/>
                    </a:ext>
                  </a:extLst>
                </a:hlinkClick>
              </a:rPr>
              <a:t>Terapie</a:t>
            </a:r>
            <a:r>
              <a:rPr lang="en-US" sz="1400" u="sng" dirty="0">
                <a:solidFill>
                  <a:srgbClr val="0066FF"/>
                </a:solidFill>
                <a:hlinkClick r:id="rId8">
                  <a:extLst>
                    <a:ext uri="{A12FA001-AC4F-418D-AE19-62706E023703}">
                      <ahyp:hlinkClr xmlns:ahyp="http://schemas.microsoft.com/office/drawing/2018/hyperlinkcolor" val="tx"/>
                    </a:ext>
                  </a:extLst>
                </a:hlinkClick>
              </a:rPr>
              <a:t> intensive, </a:t>
            </a:r>
            <a:r>
              <a:rPr lang="en-US" sz="1400" u="sng" dirty="0" err="1">
                <a:solidFill>
                  <a:srgbClr val="0066FF"/>
                </a:solidFill>
                <a:hlinkClick r:id="rId8">
                  <a:extLst>
                    <a:ext uri="{A12FA001-AC4F-418D-AE19-62706E023703}">
                      <ahyp:hlinkClr xmlns:ahyp="http://schemas.microsoft.com/office/drawing/2018/hyperlinkcolor" val="tx"/>
                    </a:ext>
                  </a:extLst>
                </a:hlinkClick>
              </a:rPr>
              <a:t>scopri</a:t>
            </a:r>
            <a:r>
              <a:rPr lang="en-US" sz="1400" u="sng" dirty="0">
                <a:solidFill>
                  <a:srgbClr val="0066FF"/>
                </a:solidFill>
                <a:hlinkClick r:id="rId8">
                  <a:extLst>
                    <a:ext uri="{A12FA001-AC4F-418D-AE19-62706E023703}">
                      <ahyp:hlinkClr xmlns:ahyp="http://schemas.microsoft.com/office/drawing/2018/hyperlinkcolor" val="tx"/>
                    </a:ext>
                  </a:extLst>
                </a:hlinkClick>
              </a:rPr>
              <a:t> (in tempo </a:t>
            </a:r>
            <a:r>
              <a:rPr lang="en-US" sz="1400" u="sng" dirty="0" err="1">
                <a:solidFill>
                  <a:srgbClr val="0066FF"/>
                </a:solidFill>
                <a:hlinkClick r:id="rId8">
                  <a:extLst>
                    <a:ext uri="{A12FA001-AC4F-418D-AE19-62706E023703}">
                      <ahyp:hlinkClr xmlns:ahyp="http://schemas.microsoft.com/office/drawing/2018/hyperlinkcolor" val="tx"/>
                    </a:ext>
                  </a:extLst>
                </a:hlinkClick>
              </a:rPr>
              <a:t>reale</a:t>
            </a:r>
            <a:r>
              <a:rPr lang="en-US" sz="1400" u="sng" dirty="0">
                <a:solidFill>
                  <a:srgbClr val="0066FF"/>
                </a:solidFill>
                <a:hlinkClick r:id="rId8">
                  <a:extLst>
                    <a:ext uri="{A12FA001-AC4F-418D-AE19-62706E023703}">
                      <ahyp:hlinkClr xmlns:ahyp="http://schemas.microsoft.com/office/drawing/2018/hyperlinkcolor" val="tx"/>
                    </a:ext>
                  </a:extLst>
                </a:hlinkClick>
              </a:rPr>
              <a:t>) </a:t>
            </a:r>
            <a:r>
              <a:rPr lang="en-US" sz="1400" u="sng" dirty="0" err="1">
                <a:solidFill>
                  <a:srgbClr val="0066FF"/>
                </a:solidFill>
                <a:hlinkClick r:id="rId8">
                  <a:extLst>
                    <a:ext uri="{A12FA001-AC4F-418D-AE19-62706E023703}">
                      <ahyp:hlinkClr xmlns:ahyp="http://schemas.microsoft.com/office/drawing/2018/hyperlinkcolor" val="tx"/>
                    </a:ext>
                  </a:extLst>
                </a:hlinkClick>
              </a:rPr>
              <a:t>quanti</a:t>
            </a:r>
            <a:r>
              <a:rPr lang="en-US" sz="1400" u="sng" dirty="0">
                <a:solidFill>
                  <a:srgbClr val="0066FF"/>
                </a:solidFill>
                <a:hlinkClick r:id="rId8">
                  <a:extLst>
                    <a:ext uri="{A12FA001-AC4F-418D-AE19-62706E023703}">
                      <ahyp:hlinkClr xmlns:ahyp="http://schemas.microsoft.com/office/drawing/2018/hyperlinkcolor" val="tx"/>
                    </a:ext>
                  </a:extLst>
                </a:hlinkClick>
              </a:rPr>
              <a:t> </a:t>
            </a:r>
            <a:r>
              <a:rPr lang="en-US" sz="1400" u="sng" dirty="0" err="1">
                <a:solidFill>
                  <a:srgbClr val="0066FF"/>
                </a:solidFill>
                <a:hlinkClick r:id="rId8">
                  <a:extLst>
                    <a:ext uri="{A12FA001-AC4F-418D-AE19-62706E023703}">
                      <ahyp:hlinkClr xmlns:ahyp="http://schemas.microsoft.com/office/drawing/2018/hyperlinkcolor" val="tx"/>
                    </a:ext>
                  </a:extLst>
                </a:hlinkClick>
              </a:rPr>
              <a:t>posti</a:t>
            </a:r>
            <a:r>
              <a:rPr lang="en-US" sz="1400" u="sng" dirty="0">
                <a:solidFill>
                  <a:srgbClr val="0066FF"/>
                </a:solidFill>
                <a:hlinkClick r:id="rId8">
                  <a:extLst>
                    <a:ext uri="{A12FA001-AC4F-418D-AE19-62706E023703}">
                      <ahyp:hlinkClr xmlns:ahyp="http://schemas.microsoft.com/office/drawing/2018/hyperlinkcolor" val="tx"/>
                    </a:ext>
                  </a:extLst>
                </a:hlinkClick>
              </a:rPr>
              <a:t> </a:t>
            </a:r>
            <a:r>
              <a:rPr lang="en-US" sz="1400" u="sng" dirty="0" err="1">
                <a:solidFill>
                  <a:srgbClr val="0066FF"/>
                </a:solidFill>
                <a:hlinkClick r:id="rId8">
                  <a:extLst>
                    <a:ext uri="{A12FA001-AC4F-418D-AE19-62706E023703}">
                      <ahyp:hlinkClr xmlns:ahyp="http://schemas.microsoft.com/office/drawing/2018/hyperlinkcolor" val="tx"/>
                    </a:ext>
                  </a:extLst>
                </a:hlinkClick>
              </a:rPr>
              <a:t>sono</a:t>
            </a:r>
            <a:r>
              <a:rPr lang="en-US" sz="1400" u="sng" dirty="0">
                <a:solidFill>
                  <a:srgbClr val="0066FF"/>
                </a:solidFill>
                <a:hlinkClick r:id="rId8">
                  <a:extLst>
                    <a:ext uri="{A12FA001-AC4F-418D-AE19-62706E023703}">
                      <ahyp:hlinkClr xmlns:ahyp="http://schemas.microsoft.com/office/drawing/2018/hyperlinkcolor" val="tx"/>
                    </a:ext>
                  </a:extLst>
                </a:hlinkClick>
              </a:rPr>
              <a:t> </a:t>
            </a:r>
            <a:r>
              <a:rPr lang="en-US" sz="1400" u="sng" dirty="0" err="1">
                <a:solidFill>
                  <a:srgbClr val="0066FF"/>
                </a:solidFill>
                <a:hlinkClick r:id="rId8">
                  <a:extLst>
                    <a:ext uri="{A12FA001-AC4F-418D-AE19-62706E023703}">
                      <ahyp:hlinkClr xmlns:ahyp="http://schemas.microsoft.com/office/drawing/2018/hyperlinkcolor" val="tx"/>
                    </a:ext>
                  </a:extLst>
                </a:hlinkClick>
              </a:rPr>
              <a:t>occupati</a:t>
            </a:r>
            <a:r>
              <a:rPr lang="en-US" sz="1400" u="sng" dirty="0">
                <a:solidFill>
                  <a:srgbClr val="0066FF"/>
                </a:solidFill>
                <a:hlinkClick r:id="rId8">
                  <a:extLst>
                    <a:ext uri="{A12FA001-AC4F-418D-AE19-62706E023703}">
                      <ahyp:hlinkClr xmlns:ahyp="http://schemas.microsoft.com/office/drawing/2018/hyperlinkcolor" val="tx"/>
                    </a:ext>
                  </a:extLst>
                </a:hlinkClick>
              </a:rPr>
              <a:t> - Info Data</a:t>
            </a:r>
            <a:r>
              <a:rPr lang="en-US" sz="1400" dirty="0">
                <a:solidFill>
                  <a:srgbClr val="0066FF"/>
                </a:solidFill>
              </a:rPr>
              <a:t> </a:t>
            </a:r>
            <a:endParaRPr sz="1400" dirty="0">
              <a:solidFill>
                <a:srgbClr val="0066FF"/>
              </a:solidFill>
            </a:endParaRP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a:solidFill>
                  <a:srgbClr val="0066FF"/>
                </a:solidFill>
                <a:hlinkClick r:id="rId9">
                  <a:extLst>
                    <a:ext uri="{A12FA001-AC4F-418D-AE19-62706E023703}">
                      <ahyp:hlinkClr xmlns:ahyp="http://schemas.microsoft.com/office/drawing/2018/hyperlinkcolor" val="tx"/>
                    </a:ext>
                  </a:extLst>
                </a:hlinkClick>
              </a:rPr>
              <a:t>https://www.ilmessaggero.it/salute/focus/terapia_intensiva_covid_rianimazione_ospedali_precedenza_a_chi_puo_sopravvivere_iss_ricoveri_criteri_news-5600322.html</a:t>
            </a:r>
            <a:r>
              <a:rPr lang="en-US" sz="1400" dirty="0">
                <a:solidFill>
                  <a:srgbClr val="0066FF"/>
                </a:solidFill>
              </a:rPr>
              <a:t> </a:t>
            </a:r>
            <a:endParaRPr sz="1400" dirty="0">
              <a:solidFill>
                <a:srgbClr val="0066FF"/>
              </a:solidFill>
            </a:endParaRPr>
          </a:p>
          <a:p>
            <a:pPr marL="457200" lvl="0" indent="-317500" algn="l" rtl="0">
              <a:spcBef>
                <a:spcPts val="0"/>
              </a:spcBef>
              <a:spcAft>
                <a:spcPts val="0"/>
              </a:spcAft>
              <a:buClr>
                <a:srgbClr val="FF0000"/>
              </a:buClr>
              <a:buSzPts val="1400"/>
              <a:buFont typeface="Arial" panose="020B0604020202020204" pitchFamily="34" charset="0"/>
              <a:buChar char="•"/>
            </a:pPr>
            <a:r>
              <a:rPr lang="en-US" sz="1400" u="sng" dirty="0">
                <a:solidFill>
                  <a:srgbClr val="0066FF"/>
                </a:solidFill>
                <a:hlinkClick r:id="rId10">
                  <a:extLst>
                    <a:ext uri="{A12FA001-AC4F-418D-AE19-62706E023703}">
                      <ahyp:hlinkClr xmlns:ahyp="http://schemas.microsoft.com/office/drawing/2018/hyperlinkcolor" val="tx"/>
                    </a:ext>
                  </a:extLst>
                </a:hlinkClick>
              </a:rPr>
              <a:t>Interpreting Generalized Linear Models</a:t>
            </a:r>
            <a:endParaRPr sz="1400" dirty="0">
              <a:solidFill>
                <a:srgbClr val="0066FF"/>
              </a:solidFill>
            </a:endParaRPr>
          </a:p>
          <a:p>
            <a:pPr marL="457200" lvl="0" indent="-317500" algn="l" rtl="0">
              <a:lnSpc>
                <a:spcPct val="150000"/>
              </a:lnSpc>
              <a:spcBef>
                <a:spcPts val="0"/>
              </a:spcBef>
              <a:spcAft>
                <a:spcPts val="0"/>
              </a:spcAft>
              <a:buClr>
                <a:srgbClr val="FF0000"/>
              </a:buClr>
              <a:buSzPts val="1400"/>
              <a:buFont typeface="Arial" panose="020B0604020202020204" pitchFamily="34" charset="0"/>
              <a:buChar char="•"/>
            </a:pPr>
            <a:r>
              <a:rPr lang="en-US" sz="1600" dirty="0">
                <a:solidFill>
                  <a:schemeClr val="tx1"/>
                </a:solidFill>
                <a:highlight>
                  <a:srgbClr val="FFFFFF"/>
                </a:highlight>
              </a:rPr>
              <a:t>Certain terminology gotten from: </a:t>
            </a:r>
            <a:r>
              <a:rPr lang="en-US" sz="1400" u="sng" dirty="0">
                <a:solidFill>
                  <a:srgbClr val="0066FF"/>
                </a:solidFill>
                <a:highlight>
                  <a:srgbClr val="FFFFFF"/>
                </a:highlight>
                <a:hlinkClick r:id="rId11">
                  <a:extLst>
                    <a:ext uri="{A12FA001-AC4F-418D-AE19-62706E023703}">
                      <ahyp:hlinkClr xmlns:ahyp="http://schemas.microsoft.com/office/drawing/2018/hyperlinkcolor" val="tx"/>
                    </a:ext>
                  </a:extLst>
                </a:hlinkClick>
              </a:rPr>
              <a:t>171 Responses to 4 Strategies for Multi-Step Time Series Forecasting</a:t>
            </a:r>
            <a:r>
              <a:rPr lang="en-US" sz="1400" dirty="0">
                <a:solidFill>
                  <a:srgbClr val="0066FF"/>
                </a:solidFill>
                <a:highlight>
                  <a:srgbClr val="FFFFFF"/>
                </a:highlight>
              </a:rPr>
              <a:t> </a:t>
            </a:r>
          </a:p>
          <a:p>
            <a:pPr marL="139700" lvl="0" indent="0" algn="l" rtl="0">
              <a:lnSpc>
                <a:spcPct val="150000"/>
              </a:lnSpc>
              <a:spcBef>
                <a:spcPts val="0"/>
              </a:spcBef>
              <a:spcAft>
                <a:spcPts val="0"/>
              </a:spcAft>
              <a:buClr>
                <a:srgbClr val="FF0000"/>
              </a:buClr>
              <a:buSzPts val="1400"/>
            </a:pPr>
            <a:endParaRPr sz="1400" dirty="0">
              <a:solidFill>
                <a:srgbClr val="0066FF"/>
              </a:solidFill>
              <a:highlight>
                <a:srgbClr val="FFFFFF"/>
              </a:highlight>
            </a:endParaRPr>
          </a:p>
          <a:p>
            <a:pPr marL="457200" lvl="0" indent="-320675" algn="l" rtl="0">
              <a:lnSpc>
                <a:spcPct val="150000"/>
              </a:lnSpc>
              <a:spcBef>
                <a:spcPts val="0"/>
              </a:spcBef>
              <a:spcAft>
                <a:spcPts val="0"/>
              </a:spcAft>
              <a:buClr>
                <a:srgbClr val="FF0000"/>
              </a:buClr>
              <a:buSzPts val="1450"/>
              <a:buFont typeface="Arial" panose="020B0604020202020204" pitchFamily="34" charset="0"/>
              <a:buChar char="•"/>
            </a:pPr>
            <a:r>
              <a:rPr lang="en-US" sz="1600" u="sng" dirty="0">
                <a:solidFill>
                  <a:schemeClr val="tx1"/>
                </a:solidFill>
                <a:highlight>
                  <a:srgbClr val="FFFFFF"/>
                </a:highlight>
              </a:rPr>
              <a:t>SMDS Course slides and labs</a:t>
            </a:r>
            <a:endParaRPr sz="1600" u="sng" dirty="0">
              <a:solidFill>
                <a:schemeClr val="tx1"/>
              </a:solidFill>
              <a:highlight>
                <a:srgbClr val="FFFFFF"/>
              </a:highlight>
            </a:endParaRPr>
          </a:p>
          <a:p>
            <a:pPr marL="342900" marR="0" lvl="0" indent="0" algn="l" rtl="0">
              <a:lnSpc>
                <a:spcPct val="113000"/>
              </a:lnSpc>
              <a:spcBef>
                <a:spcPts val="1400"/>
              </a:spcBef>
              <a:spcAft>
                <a:spcPts val="0"/>
              </a:spcAft>
              <a:buNone/>
            </a:pPr>
            <a:endParaRPr sz="900" dirty="0"/>
          </a:p>
        </p:txBody>
      </p:sp>
      <p:sp>
        <p:nvSpPr>
          <p:cNvPr id="8" name="Date Placeholder 7">
            <a:extLst>
              <a:ext uri="{FF2B5EF4-FFF2-40B4-BE49-F238E27FC236}">
                <a16:creationId xmlns:a16="http://schemas.microsoft.com/office/drawing/2014/main" id="{707D7230-487E-408D-A1D2-36152829BF01}"/>
              </a:ext>
            </a:extLst>
          </p:cNvPr>
          <p:cNvSpPr>
            <a:spLocks noGrp="1"/>
          </p:cNvSpPr>
          <p:nvPr>
            <p:ph type="dt" idx="10"/>
          </p:nvPr>
        </p:nvSpPr>
        <p:spPr/>
        <p:txBody>
          <a:bodyPr/>
          <a:lstStyle/>
          <a:p>
            <a:fld id="{44AE016F-3CC1-4C44-A838-ABBDBC739447}" type="datetime1">
              <a:rPr lang="en-US" smtClean="0"/>
              <a:t>2/2/2021</a:t>
            </a:fld>
            <a:endParaRPr lang="en-US"/>
          </a:p>
        </p:txBody>
      </p:sp>
      <p:sp>
        <p:nvSpPr>
          <p:cNvPr id="9" name="Footer Placeholder 8">
            <a:extLst>
              <a:ext uri="{FF2B5EF4-FFF2-40B4-BE49-F238E27FC236}">
                <a16:creationId xmlns:a16="http://schemas.microsoft.com/office/drawing/2014/main" id="{28A5F3BB-24D7-4C17-9FDC-20B605A9A402}"/>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0F7387C9-DDBA-464A-A7D7-BAEE913A15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11"/>
          <p:cNvSpPr txBox="1">
            <a:spLocks noGrp="1"/>
          </p:cNvSpPr>
          <p:nvPr>
            <p:ph type="title" idx="4294967295"/>
          </p:nvPr>
        </p:nvSpPr>
        <p:spPr>
          <a:xfrm>
            <a:off x="720725" y="184150"/>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200">
              <a:solidFill>
                <a:srgbClr val="B7B7B7"/>
              </a:solidFill>
            </a:endParaRPr>
          </a:p>
          <a:p>
            <a:pPr marL="0" marR="0" lvl="0" indent="0" algn="l" rtl="0">
              <a:lnSpc>
                <a:spcPct val="112000"/>
              </a:lnSpc>
              <a:spcBef>
                <a:spcPts val="0"/>
              </a:spcBef>
              <a:spcAft>
                <a:spcPts val="0"/>
              </a:spcAft>
              <a:buClr>
                <a:srgbClr val="333333"/>
              </a:buClr>
              <a:buSzPts val="3200"/>
              <a:buFont typeface="Arial"/>
              <a:buNone/>
            </a:pPr>
            <a:r>
              <a:rPr lang="en-US" sz="2900" b="1" i="0" u="none">
                <a:solidFill>
                  <a:srgbClr val="333333"/>
                </a:solidFill>
                <a:latin typeface="Arial"/>
                <a:ea typeface="Arial"/>
                <a:cs typeface="Arial"/>
                <a:sym typeface="Arial"/>
              </a:rPr>
              <a:t>The dataset</a:t>
            </a:r>
            <a:endParaRPr sz="4100"/>
          </a:p>
        </p:txBody>
      </p:sp>
      <p:sp>
        <p:nvSpPr>
          <p:cNvPr id="79" name="Google Shape;79;p11"/>
          <p:cNvSpPr txBox="1">
            <a:spLocks noGrp="1"/>
          </p:cNvSpPr>
          <p:nvPr>
            <p:ph type="body" idx="4294967295"/>
          </p:nvPr>
        </p:nvSpPr>
        <p:spPr>
          <a:xfrm>
            <a:off x="581250" y="1446250"/>
            <a:ext cx="5000700" cy="5249018"/>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endParaRPr lang="en-US" sz="1600" b="0" i="0" u="none" strike="noStrike" cap="none" dirty="0">
              <a:solidFill>
                <a:srgbClr val="4A86E8"/>
              </a:solidFill>
              <a:latin typeface="Arial"/>
              <a:ea typeface="Arial"/>
              <a:cs typeface="Arial"/>
              <a:sym typeface="Arial"/>
            </a:endParaRPr>
          </a:p>
          <a:p>
            <a:pPr marL="431800" marR="0" lvl="0" indent="-323850" algn="l" rtl="0">
              <a:lnSpc>
                <a:spcPct val="113000"/>
              </a:lnSpc>
              <a:spcBef>
                <a:spcPts val="0"/>
              </a:spcBef>
              <a:spcAft>
                <a:spcPts val="0"/>
              </a:spcAft>
              <a:buClr>
                <a:srgbClr val="EF2929"/>
              </a:buClr>
              <a:buSzPts val="720"/>
              <a:buFont typeface="Noto Sans Symbols"/>
              <a:buChar char="●"/>
            </a:pPr>
            <a:endParaRPr lang="en-US" sz="1600" dirty="0">
              <a:solidFill>
                <a:srgbClr val="4A86E8"/>
              </a:solidFill>
            </a:endParaRPr>
          </a:p>
          <a:p>
            <a:pPr marL="431800" marR="0" lvl="0" indent="-323850" algn="l" rtl="0">
              <a:lnSpc>
                <a:spcPct val="113000"/>
              </a:lnSpc>
              <a:spcBef>
                <a:spcPts val="0"/>
              </a:spcBef>
              <a:spcAft>
                <a:spcPts val="0"/>
              </a:spcAft>
              <a:buClr>
                <a:srgbClr val="EF2929"/>
              </a:buClr>
              <a:buSzPts val="720"/>
              <a:buFont typeface="Noto Sans Symbols"/>
              <a:buChar char="●"/>
            </a:pPr>
            <a:r>
              <a:rPr lang="en-US" sz="1600" b="0" i="0" u="none" strike="noStrike" cap="none" dirty="0">
                <a:solidFill>
                  <a:srgbClr val="4A86E8"/>
                </a:solidFill>
                <a:latin typeface="Arial"/>
                <a:ea typeface="Arial"/>
                <a:cs typeface="Arial"/>
                <a:sym typeface="Arial"/>
              </a:rPr>
              <a:t>Blue</a:t>
            </a:r>
            <a:r>
              <a:rPr lang="en-US" sz="1600" b="0" i="0" u="none" strike="noStrike" cap="none" dirty="0">
                <a:solidFill>
                  <a:srgbClr val="333333"/>
                </a:solidFill>
                <a:latin typeface="Arial"/>
                <a:ea typeface="Arial"/>
                <a:cs typeface="Arial"/>
                <a:sym typeface="Arial"/>
              </a:rPr>
              <a:t> variables are cumulative and therefore have been </a:t>
            </a:r>
            <a:r>
              <a:rPr lang="en-US" sz="1600" b="1" u="sng" strike="noStrike" cap="none" dirty="0">
                <a:solidFill>
                  <a:srgbClr val="333333"/>
                </a:solidFill>
              </a:rPr>
              <a:t>replaced</a:t>
            </a:r>
            <a:r>
              <a:rPr lang="en-US" sz="1600" b="0" i="0" u="none" strike="noStrike" cap="none" dirty="0">
                <a:solidFill>
                  <a:srgbClr val="333333"/>
                </a:solidFill>
                <a:latin typeface="Arial"/>
                <a:ea typeface="Arial"/>
                <a:cs typeface="Arial"/>
                <a:sym typeface="Arial"/>
              </a:rPr>
              <a:t> by the corresponding daily changes.</a:t>
            </a:r>
            <a:endParaRPr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FF0000"/>
                </a:solidFill>
                <a:latin typeface="Arial"/>
                <a:ea typeface="Arial"/>
                <a:cs typeface="Arial"/>
                <a:sym typeface="Arial"/>
              </a:rPr>
              <a:t>Red</a:t>
            </a:r>
            <a:r>
              <a:rPr lang="en-US" sz="1600" b="0" i="0" u="none" strike="noStrike" cap="none" dirty="0">
                <a:solidFill>
                  <a:srgbClr val="333333"/>
                </a:solidFill>
                <a:latin typeface="Arial"/>
                <a:ea typeface="Arial"/>
                <a:cs typeface="Arial"/>
                <a:sym typeface="Arial"/>
              </a:rPr>
              <a:t> variables have been</a:t>
            </a:r>
            <a:r>
              <a:rPr lang="en-US" sz="1600" b="1" i="0" u="sng" strike="noStrike" cap="none" dirty="0">
                <a:solidFill>
                  <a:srgbClr val="333333"/>
                </a:solidFill>
              </a:rPr>
              <a:t> removed </a:t>
            </a:r>
            <a:r>
              <a:rPr lang="en-US" sz="1600" b="0" i="0" u="none" strike="noStrike" cap="none" dirty="0">
                <a:solidFill>
                  <a:srgbClr val="333333"/>
                </a:solidFill>
                <a:latin typeface="Arial"/>
                <a:ea typeface="Arial"/>
                <a:cs typeface="Arial"/>
                <a:sym typeface="Arial"/>
              </a:rPr>
              <a:t>because they are strongly correlated to other variables:</a:t>
            </a:r>
            <a:endParaRPr dirty="0"/>
          </a:p>
          <a:p>
            <a:pPr marL="0" marR="0" lvl="0" indent="0" algn="l" rtl="0">
              <a:lnSpc>
                <a:spcPct val="100000"/>
              </a:lnSpc>
              <a:spcBef>
                <a:spcPts val="1400"/>
              </a:spcBef>
              <a:spcAft>
                <a:spcPts val="0"/>
              </a:spcAft>
              <a:buClr>
                <a:srgbClr val="333333"/>
              </a:buClr>
              <a:buSzPts val="1100"/>
              <a:buFont typeface="Arial"/>
              <a:buNone/>
            </a:pPr>
            <a:r>
              <a:rPr lang="en-US" sz="1200" i="1" dirty="0"/>
              <a:t>         </a:t>
            </a:r>
            <a:r>
              <a:rPr lang="en-US" sz="1200" b="0" i="1" u="none" strike="noStrike" cap="none" dirty="0" err="1">
                <a:solidFill>
                  <a:srgbClr val="333333"/>
                </a:solidFill>
                <a:latin typeface="Arial"/>
                <a:ea typeface="Arial"/>
                <a:cs typeface="Arial"/>
                <a:sym typeface="Arial"/>
              </a:rPr>
              <a:t>Total_hosp</a:t>
            </a:r>
            <a:r>
              <a:rPr lang="en-US" sz="1200" b="0" i="1" u="none" strike="noStrike" cap="none" dirty="0">
                <a:solidFill>
                  <a:srgbClr val="333333"/>
                </a:solidFill>
                <a:latin typeface="Arial"/>
                <a:ea typeface="Arial"/>
                <a:cs typeface="Arial"/>
                <a:sym typeface="Arial"/>
              </a:rPr>
              <a:t> = </a:t>
            </a:r>
            <a:r>
              <a:rPr lang="en-US" sz="1200" b="0" i="1" u="none" strike="noStrike" cap="none" dirty="0" err="1">
                <a:solidFill>
                  <a:srgbClr val="333333"/>
                </a:solidFill>
                <a:latin typeface="Arial"/>
                <a:ea typeface="Arial"/>
                <a:cs typeface="Arial"/>
                <a:sym typeface="Arial"/>
              </a:rPr>
              <a:t>Hos_symp</a:t>
            </a:r>
            <a:r>
              <a:rPr lang="en-US" sz="1200" b="0" i="1" u="none" strike="noStrike" cap="none" dirty="0">
                <a:solidFill>
                  <a:srgbClr val="333333"/>
                </a:solidFill>
                <a:latin typeface="Arial"/>
                <a:ea typeface="Arial"/>
                <a:cs typeface="Arial"/>
                <a:sym typeface="Arial"/>
              </a:rPr>
              <a:t> + </a:t>
            </a:r>
            <a:r>
              <a:rPr lang="en-US" sz="1200" b="0" i="1" u="none" strike="noStrike" cap="none" dirty="0" err="1">
                <a:solidFill>
                  <a:srgbClr val="333333"/>
                </a:solidFill>
                <a:latin typeface="Arial"/>
                <a:ea typeface="Arial"/>
                <a:cs typeface="Arial"/>
                <a:sym typeface="Arial"/>
              </a:rPr>
              <a:t>Intensive_care</a:t>
            </a:r>
            <a:endParaRPr sz="2900" dirty="0"/>
          </a:p>
          <a:p>
            <a:pPr marL="0" marR="0" lvl="0" indent="0" algn="l" rtl="0">
              <a:lnSpc>
                <a:spcPct val="100000"/>
              </a:lnSpc>
              <a:spcBef>
                <a:spcPts val="1400"/>
              </a:spcBef>
              <a:spcAft>
                <a:spcPts val="0"/>
              </a:spcAft>
              <a:buClr>
                <a:srgbClr val="333333"/>
              </a:buClr>
              <a:buSzPts val="1300"/>
              <a:buFont typeface="Arial"/>
              <a:buNone/>
            </a:pPr>
            <a:r>
              <a:rPr lang="en-US" sz="1400" i="1" dirty="0"/>
              <a:t>       </a:t>
            </a:r>
            <a:r>
              <a:rPr lang="en-US" sz="1400" b="0" i="1" u="none" strike="noStrike" cap="none" dirty="0" err="1">
                <a:solidFill>
                  <a:srgbClr val="333333"/>
                </a:solidFill>
                <a:latin typeface="Arial"/>
                <a:ea typeface="Arial"/>
                <a:cs typeface="Arial"/>
                <a:sym typeface="Arial"/>
              </a:rPr>
              <a:t>T</a:t>
            </a:r>
            <a:r>
              <a:rPr lang="en-US" sz="1200" b="0" i="1" u="none" strike="noStrike" cap="none" dirty="0" err="1">
                <a:solidFill>
                  <a:srgbClr val="333333"/>
                </a:solidFill>
                <a:latin typeface="Arial"/>
                <a:ea typeface="Arial"/>
                <a:cs typeface="Arial"/>
                <a:sym typeface="Arial"/>
              </a:rPr>
              <a:t>otal_pos</a:t>
            </a:r>
            <a:r>
              <a:rPr lang="en-US" sz="1200" b="0" i="1" u="none" strike="noStrike" cap="none" dirty="0">
                <a:solidFill>
                  <a:srgbClr val="333333"/>
                </a:solidFill>
                <a:latin typeface="Arial"/>
                <a:ea typeface="Arial"/>
                <a:cs typeface="Arial"/>
                <a:sym typeface="Arial"/>
              </a:rPr>
              <a:t> = </a:t>
            </a:r>
            <a:r>
              <a:rPr lang="en-US" sz="1200" b="0" i="1" u="none" strike="noStrike" cap="none" dirty="0" err="1">
                <a:solidFill>
                  <a:srgbClr val="333333"/>
                </a:solidFill>
                <a:latin typeface="Arial"/>
                <a:ea typeface="Arial"/>
                <a:cs typeface="Arial"/>
                <a:sym typeface="Arial"/>
              </a:rPr>
              <a:t>Total_cases</a:t>
            </a:r>
            <a:r>
              <a:rPr lang="en-US" sz="1200" b="0" i="1" u="none" strike="noStrike" cap="none" dirty="0">
                <a:solidFill>
                  <a:srgbClr val="333333"/>
                </a:solidFill>
                <a:latin typeface="Arial"/>
                <a:ea typeface="Arial"/>
                <a:cs typeface="Arial"/>
                <a:sym typeface="Arial"/>
              </a:rPr>
              <a:t> – Recovered – Death</a:t>
            </a:r>
            <a:endParaRPr sz="1200" i="1" dirty="0"/>
          </a:p>
          <a:p>
            <a:pPr marL="0" marR="0" lvl="0" indent="0" algn="l" rtl="0">
              <a:lnSpc>
                <a:spcPct val="100000"/>
              </a:lnSpc>
              <a:spcBef>
                <a:spcPts val="1400"/>
              </a:spcBef>
              <a:spcAft>
                <a:spcPts val="0"/>
              </a:spcAft>
              <a:buClr>
                <a:srgbClr val="333333"/>
              </a:buClr>
              <a:buSzPts val="1300"/>
              <a:buFont typeface="Arial"/>
              <a:buNone/>
            </a:pPr>
            <a:r>
              <a:rPr lang="en-US" sz="1200" i="1" dirty="0"/>
              <a:t>        </a:t>
            </a:r>
            <a:r>
              <a:rPr lang="en-US" sz="1200" i="1" dirty="0" err="1"/>
              <a:t>Variation_pos</a:t>
            </a:r>
            <a:r>
              <a:rPr lang="en-US" sz="1200" i="1" dirty="0"/>
              <a:t>  = </a:t>
            </a:r>
            <a:r>
              <a:rPr lang="en-US" sz="1200" i="1" dirty="0" err="1"/>
              <a:t>Variation_cases</a:t>
            </a:r>
            <a:r>
              <a:rPr lang="en-US" sz="1200" i="1" dirty="0"/>
              <a:t> - </a:t>
            </a:r>
            <a:r>
              <a:rPr lang="en-US" sz="1200" i="1" dirty="0" err="1"/>
              <a:t>Recovered_today</a:t>
            </a:r>
            <a:r>
              <a:rPr lang="en-US" sz="1200" i="1" dirty="0"/>
              <a:t> - </a:t>
            </a:r>
            <a:r>
              <a:rPr lang="en-US" sz="1200" i="1" dirty="0" err="1"/>
              <a:t>Death_today</a:t>
            </a:r>
            <a:endParaRPr sz="1200" i="1" dirty="0"/>
          </a:p>
        </p:txBody>
      </p:sp>
      <p:graphicFrame>
        <p:nvGraphicFramePr>
          <p:cNvPr id="80" name="Google Shape;80;p11"/>
          <p:cNvGraphicFramePr/>
          <p:nvPr/>
        </p:nvGraphicFramePr>
        <p:xfrm>
          <a:off x="5884975" y="1128762"/>
          <a:ext cx="1468425" cy="5418523"/>
        </p:xfrm>
        <a:graphic>
          <a:graphicData uri="http://schemas.openxmlformats.org/drawingml/2006/table">
            <a:tbl>
              <a:tblPr>
                <a:noFill/>
                <a:tableStyleId>{C1684206-6398-4CA1-8865-4CDE3E835B52}</a:tableStyleId>
              </a:tblPr>
              <a:tblGrid>
                <a:gridCol w="1468425">
                  <a:extLst>
                    <a:ext uri="{9D8B030D-6E8A-4147-A177-3AD203B41FA5}">
                      <a16:colId xmlns:a16="http://schemas.microsoft.com/office/drawing/2014/main" val="20000"/>
                    </a:ext>
                  </a:extLst>
                </a:gridCol>
              </a:tblGrid>
              <a:tr h="317500">
                <a:tc>
                  <a:txBody>
                    <a:bodyPr/>
                    <a:lstStyle/>
                    <a:p>
                      <a:pPr marL="0" marR="0" lvl="0" indent="0" algn="l" rtl="0">
                        <a:lnSpc>
                          <a:spcPct val="93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Variable</a:t>
                      </a:r>
                      <a:endParaRPr/>
                    </a:p>
                  </a:txBody>
                  <a:tcPr marL="90000" marR="90000" marT="6012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Intensive_care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Hos_symp</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17500">
                <a:tc>
                  <a:txBody>
                    <a:bodyPr/>
                    <a:lstStyle/>
                    <a:p>
                      <a:pPr marL="0" marR="0" lvl="0" indent="0" algn="l" rtl="0">
                        <a:lnSpc>
                          <a:spcPct val="93000"/>
                        </a:lnSpc>
                        <a:spcBef>
                          <a:spcPts val="0"/>
                        </a:spcBef>
                        <a:spcAft>
                          <a:spcPts val="0"/>
                        </a:spcAft>
                        <a:buClr>
                          <a:srgbClr val="FF0000"/>
                        </a:buClr>
                        <a:buSzPts val="1300"/>
                        <a:buFont typeface="Arial"/>
                        <a:buNone/>
                      </a:pPr>
                      <a:r>
                        <a:rPr lang="en-US" sz="1300" b="0" i="0" u="none" strike="noStrike" cap="none">
                          <a:solidFill>
                            <a:srgbClr val="FF0000"/>
                          </a:solidFill>
                          <a:latin typeface="Arial"/>
                          <a:ea typeface="Arial"/>
                          <a:cs typeface="Arial"/>
                          <a:sym typeface="Arial"/>
                        </a:rPr>
                        <a:t>Total_hosp</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Home_con</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r h="317500">
                <a:tc>
                  <a:txBody>
                    <a:bodyPr/>
                    <a:lstStyle/>
                    <a:p>
                      <a:pPr marL="0" marR="0" lvl="0" indent="0" algn="l" rtl="0">
                        <a:lnSpc>
                          <a:spcPct val="93000"/>
                        </a:lnSpc>
                        <a:spcBef>
                          <a:spcPts val="0"/>
                        </a:spcBef>
                        <a:spcAft>
                          <a:spcPts val="0"/>
                        </a:spcAft>
                        <a:buClr>
                          <a:srgbClr val="FF0000"/>
                        </a:buClr>
                        <a:buSzPts val="1300"/>
                        <a:buFont typeface="Arial"/>
                        <a:buNone/>
                      </a:pPr>
                      <a:r>
                        <a:rPr lang="en-US" sz="1300" b="0" i="0" u="none" strike="noStrike" cap="none">
                          <a:solidFill>
                            <a:srgbClr val="FF0000"/>
                          </a:solidFill>
                          <a:latin typeface="Arial"/>
                          <a:ea typeface="Arial"/>
                          <a:cs typeface="Arial"/>
                          <a:sym typeface="Arial"/>
                        </a:rPr>
                        <a:t>Total_pos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6"/>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FF0000"/>
                          </a:solidFill>
                          <a:latin typeface="Arial"/>
                          <a:ea typeface="Arial"/>
                          <a:cs typeface="Arial"/>
                          <a:sym typeface="Arial"/>
                        </a:rPr>
                        <a:t>Variation_pos</a:t>
                      </a:r>
                      <a:endParaRPr>
                        <a:solidFill>
                          <a:srgbClr val="FF0000"/>
                        </a:solidFill>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7"/>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Variation_cases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8"/>
                  </a:ext>
                </a:extLst>
              </a:tr>
              <a:tr h="317500">
                <a:tc>
                  <a:txBody>
                    <a:bodyPr/>
                    <a:lstStyle/>
                    <a:p>
                      <a:pPr marL="0" marR="0" lvl="0" indent="0" algn="l" rtl="0">
                        <a:lnSpc>
                          <a:spcPct val="93000"/>
                        </a:lnSpc>
                        <a:spcBef>
                          <a:spcPts val="0"/>
                        </a:spcBef>
                        <a:spcAft>
                          <a:spcPts val="0"/>
                        </a:spcAft>
                        <a:buClr>
                          <a:srgbClr val="2A6099"/>
                        </a:buClr>
                        <a:buSzPts val="1300"/>
                        <a:buFont typeface="Arial"/>
                        <a:buNone/>
                      </a:pPr>
                      <a:r>
                        <a:rPr lang="en-US" sz="1300" b="0" i="0" u="none" strike="noStrike" cap="none">
                          <a:solidFill>
                            <a:srgbClr val="2A6099"/>
                          </a:solidFill>
                          <a:latin typeface="Arial"/>
                          <a:ea typeface="Arial"/>
                          <a:cs typeface="Arial"/>
                          <a:sym typeface="Arial"/>
                        </a:rPr>
                        <a:t>Recovered</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9"/>
                  </a:ext>
                </a:extLst>
              </a:tr>
              <a:tr h="317500">
                <a:tc>
                  <a:txBody>
                    <a:bodyPr/>
                    <a:lstStyle/>
                    <a:p>
                      <a:pPr marL="0" marR="0" lvl="0" indent="0" algn="l" rtl="0">
                        <a:lnSpc>
                          <a:spcPct val="93000"/>
                        </a:lnSpc>
                        <a:spcBef>
                          <a:spcPts val="0"/>
                        </a:spcBef>
                        <a:spcAft>
                          <a:spcPts val="0"/>
                        </a:spcAft>
                        <a:buClr>
                          <a:srgbClr val="2A6099"/>
                        </a:buClr>
                        <a:buSzPts val="1300"/>
                        <a:buFont typeface="Arial"/>
                        <a:buNone/>
                      </a:pPr>
                      <a:r>
                        <a:rPr lang="en-US" sz="1300" b="0" i="0" u="none" strike="noStrike" cap="none">
                          <a:solidFill>
                            <a:srgbClr val="2A6099"/>
                          </a:solidFill>
                          <a:latin typeface="Arial"/>
                          <a:ea typeface="Arial"/>
                          <a:cs typeface="Arial"/>
                          <a:sym typeface="Arial"/>
                        </a:rPr>
                        <a:t>Death</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10"/>
                  </a:ext>
                </a:extLst>
              </a:tr>
              <a:tr h="317500">
                <a:tc>
                  <a:txBody>
                    <a:bodyPr/>
                    <a:lstStyle/>
                    <a:p>
                      <a:pPr marL="0" marR="0" lvl="0" indent="0" algn="l" rtl="0">
                        <a:lnSpc>
                          <a:spcPct val="93000"/>
                        </a:lnSpc>
                        <a:spcBef>
                          <a:spcPts val="0"/>
                        </a:spcBef>
                        <a:spcAft>
                          <a:spcPts val="0"/>
                        </a:spcAft>
                        <a:buClr>
                          <a:srgbClr val="2A6099"/>
                        </a:buClr>
                        <a:buSzPts val="1300"/>
                        <a:buFont typeface="Arial"/>
                        <a:buNone/>
                      </a:pPr>
                      <a:r>
                        <a:rPr lang="en-US" sz="1300" b="0" i="0" u="none" strike="noStrike" cap="none">
                          <a:solidFill>
                            <a:srgbClr val="2A6099"/>
                          </a:solidFill>
                          <a:latin typeface="Arial"/>
                          <a:ea typeface="Arial"/>
                          <a:cs typeface="Arial"/>
                          <a:sym typeface="Arial"/>
                        </a:rPr>
                        <a:t>Total_cases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11"/>
                  </a:ext>
                </a:extLst>
              </a:tr>
              <a:tr h="317500">
                <a:tc>
                  <a:txBody>
                    <a:bodyPr/>
                    <a:lstStyle/>
                    <a:p>
                      <a:pPr marL="0" marR="0" lvl="0" indent="0" algn="l" rtl="0">
                        <a:lnSpc>
                          <a:spcPct val="93000"/>
                        </a:lnSpc>
                        <a:spcBef>
                          <a:spcPts val="0"/>
                        </a:spcBef>
                        <a:spcAft>
                          <a:spcPts val="0"/>
                        </a:spcAft>
                        <a:buClr>
                          <a:srgbClr val="2A6099"/>
                        </a:buClr>
                        <a:buSzPts val="1300"/>
                        <a:buFont typeface="Arial"/>
                        <a:buNone/>
                      </a:pPr>
                      <a:r>
                        <a:rPr lang="en-US" sz="1300" b="0" i="0" u="none" strike="noStrike" cap="none">
                          <a:solidFill>
                            <a:srgbClr val="2A6099"/>
                          </a:solidFill>
                          <a:latin typeface="Arial"/>
                          <a:ea typeface="Arial"/>
                          <a:cs typeface="Arial"/>
                          <a:sym typeface="Arial"/>
                        </a:rPr>
                        <a:t>Test</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12"/>
                  </a:ext>
                </a:extLst>
              </a:tr>
              <a:tr h="322250">
                <a:tc>
                  <a:txBody>
                    <a:bodyPr/>
                    <a:lstStyle/>
                    <a:p>
                      <a:pPr marL="0" marR="0" lvl="0" indent="0" algn="l" rtl="0">
                        <a:lnSpc>
                          <a:spcPct val="93000"/>
                        </a:lnSpc>
                        <a:spcBef>
                          <a:spcPts val="0"/>
                        </a:spcBef>
                        <a:spcAft>
                          <a:spcPts val="0"/>
                        </a:spcAft>
                        <a:buClr>
                          <a:srgbClr val="2A6099"/>
                        </a:buClr>
                        <a:buSzPts val="1300"/>
                        <a:buFont typeface="Arial"/>
                        <a:buNone/>
                      </a:pPr>
                      <a:r>
                        <a:rPr lang="en-US" sz="1300" b="0" i="0" u="none" strike="noStrike" cap="none">
                          <a:solidFill>
                            <a:srgbClr val="2A6099"/>
                          </a:solidFill>
                          <a:latin typeface="Arial"/>
                          <a:ea typeface="Arial"/>
                          <a:cs typeface="Arial"/>
                          <a:sym typeface="Arial"/>
                        </a:rPr>
                        <a:t>People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13"/>
                  </a:ext>
                </a:extLst>
              </a:tr>
              <a:tr h="322250">
                <a:tc>
                  <a:txBody>
                    <a:bodyPr/>
                    <a:lstStyle/>
                    <a:p>
                      <a:pPr marL="0" marR="0" lvl="0" indent="0" algn="l" rtl="0">
                        <a:lnSpc>
                          <a:spcPct val="93000"/>
                        </a:lnSpc>
                        <a:spcBef>
                          <a:spcPts val="0"/>
                        </a:spcBef>
                        <a:spcAft>
                          <a:spcPts val="0"/>
                        </a:spcAft>
                        <a:buClr>
                          <a:srgbClr val="00A933"/>
                        </a:buClr>
                        <a:buSzPts val="1200"/>
                        <a:buFont typeface="Arial"/>
                        <a:buNone/>
                      </a:pPr>
                      <a:r>
                        <a:rPr lang="en-US" sz="1200" b="0" i="0" u="none" strike="noStrike" cap="none" dirty="0" err="1">
                          <a:solidFill>
                            <a:srgbClr val="00A933"/>
                          </a:solidFill>
                          <a:latin typeface="Arial"/>
                          <a:ea typeface="Arial"/>
                          <a:cs typeface="Arial"/>
                          <a:sym typeface="Arial"/>
                        </a:rPr>
                        <a:t>Zone_color</a:t>
                      </a:r>
                      <a:endParaRPr dirty="0"/>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14"/>
                  </a:ext>
                </a:extLst>
              </a:tr>
              <a:tr h="322250">
                <a:tc>
                  <a:txBody>
                    <a:bodyPr/>
                    <a:lstStyle/>
                    <a:p>
                      <a:pPr marL="0" marR="0" lvl="0" indent="0" algn="l" rtl="0">
                        <a:lnSpc>
                          <a:spcPct val="93000"/>
                        </a:lnSpc>
                        <a:spcBef>
                          <a:spcPts val="0"/>
                        </a:spcBef>
                        <a:spcAft>
                          <a:spcPts val="0"/>
                        </a:spcAft>
                        <a:buClr>
                          <a:srgbClr val="00A933"/>
                        </a:buClr>
                        <a:buSzPts val="1200"/>
                        <a:buFont typeface="Arial"/>
                        <a:buNone/>
                      </a:pPr>
                      <a:r>
                        <a:rPr lang="en-US" sz="1200" b="0" i="0" u="none" strike="noStrike" cap="none">
                          <a:solidFill>
                            <a:srgbClr val="00A933"/>
                          </a:solidFill>
                          <a:latin typeface="Arial"/>
                          <a:ea typeface="Arial"/>
                          <a:cs typeface="Arial"/>
                          <a:sym typeface="Arial"/>
                        </a:rPr>
                        <a:t>Lag_zone_color</a:t>
                      </a:r>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15"/>
                  </a:ext>
                </a:extLst>
              </a:tr>
              <a:tr h="322250">
                <a:tc>
                  <a:txBody>
                    <a:bodyPr/>
                    <a:lstStyle/>
                    <a:p>
                      <a:pPr marL="0" marR="0" lvl="0" indent="0" algn="l" rtl="0">
                        <a:lnSpc>
                          <a:spcPct val="93000"/>
                        </a:lnSpc>
                        <a:spcBef>
                          <a:spcPts val="0"/>
                        </a:spcBef>
                        <a:spcAft>
                          <a:spcPts val="0"/>
                        </a:spcAft>
                        <a:buNone/>
                      </a:pPr>
                      <a:r>
                        <a:rPr lang="en-US" sz="1200" dirty="0">
                          <a:solidFill>
                            <a:srgbClr val="00A933"/>
                          </a:solidFill>
                        </a:rPr>
                        <a:t>Season</a:t>
                      </a:r>
                      <a:endParaRPr sz="1200" b="0" i="0" u="none" strike="noStrike" cap="none" dirty="0">
                        <a:solidFill>
                          <a:srgbClr val="00A933"/>
                        </a:solidFill>
                        <a:latin typeface="Arial"/>
                        <a:ea typeface="Arial"/>
                        <a:cs typeface="Arial"/>
                        <a:sym typeface="Arial"/>
                      </a:endParaRPr>
                    </a:p>
                  </a:txBody>
                  <a:tcPr marL="90000" marR="90000" marT="5747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16"/>
                  </a:ext>
                </a:extLst>
              </a:tr>
            </a:tbl>
          </a:graphicData>
        </a:graphic>
      </p:graphicFrame>
      <p:pic>
        <p:nvPicPr>
          <p:cNvPr id="81" name="Google Shape;81;p11"/>
          <p:cNvPicPr preferRelativeResize="0"/>
          <p:nvPr/>
        </p:nvPicPr>
        <p:blipFill rotWithShape="1">
          <a:blip r:embed="rId3">
            <a:alphaModFix/>
          </a:blip>
          <a:srcRect/>
          <a:stretch/>
        </p:blipFill>
        <p:spPr>
          <a:xfrm>
            <a:off x="1187450" y="4186237"/>
            <a:ext cx="71437" cy="169862"/>
          </a:xfrm>
          <a:prstGeom prst="rect">
            <a:avLst/>
          </a:prstGeom>
          <a:noFill/>
          <a:ln>
            <a:noFill/>
          </a:ln>
        </p:spPr>
      </p:pic>
      <p:graphicFrame>
        <p:nvGraphicFramePr>
          <p:cNvPr id="82" name="Google Shape;82;p11"/>
          <p:cNvGraphicFramePr/>
          <p:nvPr/>
        </p:nvGraphicFramePr>
        <p:xfrm>
          <a:off x="8218100" y="1596200"/>
          <a:ext cx="1574800" cy="4148523"/>
        </p:xfrm>
        <a:graphic>
          <a:graphicData uri="http://schemas.openxmlformats.org/drawingml/2006/table">
            <a:tbl>
              <a:tblPr>
                <a:noFill/>
                <a:tableStyleId>{C1684206-6398-4CA1-8865-4CDE3E835B52}</a:tableStyleId>
              </a:tblPr>
              <a:tblGrid>
                <a:gridCol w="1574800">
                  <a:extLst>
                    <a:ext uri="{9D8B030D-6E8A-4147-A177-3AD203B41FA5}">
                      <a16:colId xmlns:a16="http://schemas.microsoft.com/office/drawing/2014/main" val="20000"/>
                    </a:ext>
                  </a:extLst>
                </a:gridCol>
              </a:tblGrid>
              <a:tr h="317500">
                <a:tc>
                  <a:txBody>
                    <a:bodyPr/>
                    <a:lstStyle/>
                    <a:p>
                      <a:pPr marL="0" marR="0" lvl="0" indent="0" algn="l" rtl="0">
                        <a:lnSpc>
                          <a:spcPct val="93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Variable</a:t>
                      </a:r>
                      <a:endParaRPr/>
                    </a:p>
                  </a:txBody>
                  <a:tcPr marL="90000" marR="90000" marT="60125"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Intensive_care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Hos_symp</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Date</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Home_con</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Variation_cases</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5"/>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Recovered_today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6"/>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Death_today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7"/>
                  </a:ext>
                </a:extLst>
              </a:tr>
              <a:tr h="31750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Test_today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8"/>
                  </a:ext>
                </a:extLst>
              </a:tr>
              <a:tr h="3222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People_today</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9"/>
                  </a:ext>
                </a:extLst>
              </a:tr>
              <a:tr h="3222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Zone_color</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10"/>
                  </a:ext>
                </a:extLst>
              </a:tr>
              <a:tr h="322250">
                <a:tc>
                  <a:txBody>
                    <a:bodyPr/>
                    <a:lstStyle/>
                    <a:p>
                      <a:pPr marL="0" marR="0" lvl="0" indent="0" algn="l" rtl="0">
                        <a:lnSpc>
                          <a:spcPct val="93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Lag_zone_color</a:t>
                      </a:r>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11"/>
                  </a:ext>
                </a:extLst>
              </a:tr>
              <a:tr h="322250">
                <a:tc>
                  <a:txBody>
                    <a:bodyPr/>
                    <a:lstStyle/>
                    <a:p>
                      <a:pPr marL="0" marR="0" lvl="0" indent="0" algn="l" rtl="0">
                        <a:lnSpc>
                          <a:spcPct val="93000"/>
                        </a:lnSpc>
                        <a:spcBef>
                          <a:spcPts val="0"/>
                        </a:spcBef>
                        <a:spcAft>
                          <a:spcPts val="0"/>
                        </a:spcAft>
                        <a:buNone/>
                      </a:pPr>
                      <a:r>
                        <a:rPr lang="en-US" sz="1300"/>
                        <a:t>Season</a:t>
                      </a:r>
                      <a:endParaRPr sz="1300" b="0" i="0" u="none" strike="noStrike" cap="none">
                        <a:solidFill>
                          <a:srgbClr val="000000"/>
                        </a:solidFill>
                        <a:latin typeface="Arial"/>
                        <a:ea typeface="Arial"/>
                        <a:cs typeface="Arial"/>
                        <a:sym typeface="Arial"/>
                      </a:endParaRPr>
                    </a:p>
                  </a:txBody>
                  <a:tcPr marL="90000" marR="90000" marT="58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12"/>
                  </a:ext>
                </a:extLst>
              </a:tr>
            </a:tbl>
          </a:graphicData>
        </a:graphic>
      </p:graphicFrame>
      <p:sp>
        <p:nvSpPr>
          <p:cNvPr id="83" name="Google Shape;83;p11"/>
          <p:cNvSpPr/>
          <p:nvPr/>
        </p:nvSpPr>
        <p:spPr>
          <a:xfrm>
            <a:off x="7401150" y="3649650"/>
            <a:ext cx="769200" cy="506700"/>
          </a:xfrm>
          <a:prstGeom prst="rightArrow">
            <a:avLst>
              <a:gd name="adj1" fmla="val 50000"/>
              <a:gd name="adj2" fmla="val 50000"/>
            </a:avLst>
          </a:prstGeom>
          <a:solidFill>
            <a:srgbClr val="FF5429"/>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Date Placeholder 7">
            <a:extLst>
              <a:ext uri="{FF2B5EF4-FFF2-40B4-BE49-F238E27FC236}">
                <a16:creationId xmlns:a16="http://schemas.microsoft.com/office/drawing/2014/main" id="{952FA358-B858-4700-9AA1-363DB412C342}"/>
              </a:ext>
            </a:extLst>
          </p:cNvPr>
          <p:cNvSpPr>
            <a:spLocks noGrp="1"/>
          </p:cNvSpPr>
          <p:nvPr>
            <p:ph type="dt" idx="10"/>
          </p:nvPr>
        </p:nvSpPr>
        <p:spPr/>
        <p:txBody>
          <a:bodyPr/>
          <a:lstStyle/>
          <a:p>
            <a:fld id="{7F199637-DD89-4C2A-B77D-46ECF9B7A027}" type="datetime1">
              <a:rPr lang="en-US" smtClean="0"/>
              <a:t>2/2/2021</a:t>
            </a:fld>
            <a:endParaRPr lang="en-US"/>
          </a:p>
        </p:txBody>
      </p:sp>
      <p:sp>
        <p:nvSpPr>
          <p:cNvPr id="9" name="Footer Placeholder 8">
            <a:extLst>
              <a:ext uri="{FF2B5EF4-FFF2-40B4-BE49-F238E27FC236}">
                <a16:creationId xmlns:a16="http://schemas.microsoft.com/office/drawing/2014/main" id="{2BED20A0-2DCE-468C-A00A-806E612C4BBC}"/>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CA5E7395-A2F5-4D2C-AF07-EBF6D1BB71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2"/>
          <p:cNvSpPr txBox="1">
            <a:spLocks noGrp="1"/>
          </p:cNvSpPr>
          <p:nvPr>
            <p:ph type="title" idx="4294967295"/>
          </p:nvPr>
        </p:nvSpPr>
        <p:spPr>
          <a:xfrm>
            <a:off x="720725" y="301625"/>
            <a:ext cx="8855075" cy="1262062"/>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200">
              <a:solidFill>
                <a:srgbClr val="999999"/>
              </a:solidFill>
            </a:endParaRPr>
          </a:p>
          <a:p>
            <a:pPr marL="0" marR="0" lvl="0" indent="0" algn="l" rtl="0">
              <a:lnSpc>
                <a:spcPct val="112000"/>
              </a:lnSpc>
              <a:spcBef>
                <a:spcPts val="0"/>
              </a:spcBef>
              <a:spcAft>
                <a:spcPts val="0"/>
              </a:spcAft>
              <a:buClr>
                <a:srgbClr val="333333"/>
              </a:buClr>
              <a:buSzPts val="3200"/>
              <a:buFont typeface="Arial"/>
              <a:buNone/>
            </a:pPr>
            <a:r>
              <a:rPr lang="en-US" sz="2900" b="1" i="0" u="none">
                <a:solidFill>
                  <a:srgbClr val="333333"/>
                </a:solidFill>
                <a:latin typeface="Arial"/>
                <a:ea typeface="Arial"/>
                <a:cs typeface="Arial"/>
                <a:sym typeface="Arial"/>
              </a:rPr>
              <a:t>Quality of data</a:t>
            </a:r>
            <a:endParaRPr sz="4100"/>
          </a:p>
        </p:txBody>
      </p:sp>
      <p:sp>
        <p:nvSpPr>
          <p:cNvPr id="89" name="Google Shape;89;p12"/>
          <p:cNvSpPr txBox="1">
            <a:spLocks noGrp="1"/>
          </p:cNvSpPr>
          <p:nvPr>
            <p:ph type="body" idx="4294967295"/>
          </p:nvPr>
        </p:nvSpPr>
        <p:spPr>
          <a:xfrm>
            <a:off x="398607" y="1800487"/>
            <a:ext cx="4216500" cy="4771500"/>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Despite the fact that data was obtained by the official national source, the reliability depends on the procedures adopted to collect data. In this case, due to </a:t>
            </a:r>
            <a:r>
              <a:rPr lang="en-US" sz="1600" dirty="0"/>
              <a:t>relatively </a:t>
            </a:r>
            <a:r>
              <a:rPr lang="en-US" sz="1600" b="1" u="sng" dirty="0"/>
              <a:t>frequent algorithm changes</a:t>
            </a:r>
            <a:r>
              <a:rPr lang="en-US" sz="1600" dirty="0"/>
              <a:t> and new or deleted variables, data-gathering process does not guarantee the most accurate predictions possible</a:t>
            </a:r>
            <a:endParaRPr sz="1600"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The dependent variable, intensive care, is not always the effective measured value because there are many </a:t>
            </a:r>
            <a:r>
              <a:rPr lang="en-US" sz="1600" b="1" i="0" u="sng" strike="noStrike" cap="none" dirty="0">
                <a:solidFill>
                  <a:srgbClr val="333333"/>
                </a:solidFill>
              </a:rPr>
              <a:t>temporal misalignments of the information flow</a:t>
            </a:r>
            <a:r>
              <a:rPr lang="en-US" sz="1600" b="0" i="0" u="none" strike="noStrike" cap="none" dirty="0">
                <a:solidFill>
                  <a:srgbClr val="333333"/>
                </a:solidFill>
                <a:latin typeface="Arial"/>
                <a:ea typeface="Arial"/>
                <a:cs typeface="Arial"/>
                <a:sym typeface="Arial"/>
              </a:rPr>
              <a:t>, as reported in the notes of the dataset.</a:t>
            </a:r>
            <a:endParaRPr dirty="0"/>
          </a:p>
          <a:p>
            <a:pPr marL="431800" marR="0" lvl="0" indent="-323850" algn="l" rtl="0">
              <a:lnSpc>
                <a:spcPct val="113000"/>
              </a:lnSpc>
              <a:spcBef>
                <a:spcPts val="1400"/>
              </a:spcBef>
              <a:spcAft>
                <a:spcPts val="0"/>
              </a:spcAft>
              <a:buClr>
                <a:srgbClr val="EF2929"/>
              </a:buClr>
              <a:buSzPts val="720"/>
              <a:buFont typeface="Noto Sans Symbols"/>
              <a:buChar char="●"/>
            </a:pPr>
            <a:r>
              <a:rPr lang="en-US" sz="1600" dirty="0"/>
              <a:t>On the weekends or holidays, data collection slows down and is retrieved on subsequent weekdays.</a:t>
            </a:r>
            <a:r>
              <a:rPr lang="en-US" sz="1600" b="0" i="0" u="none" strike="noStrike" cap="none" dirty="0">
                <a:solidFill>
                  <a:srgbClr val="333333"/>
                </a:solidFill>
                <a:latin typeface="Arial"/>
                <a:ea typeface="Arial"/>
                <a:cs typeface="Arial"/>
                <a:sym typeface="Arial"/>
              </a:rPr>
              <a:t>.</a:t>
            </a:r>
            <a:endParaRPr dirty="0"/>
          </a:p>
        </p:txBody>
      </p:sp>
      <p:pic>
        <p:nvPicPr>
          <p:cNvPr id="90" name="Google Shape;90;p12"/>
          <p:cNvPicPr preferRelativeResize="0"/>
          <p:nvPr/>
        </p:nvPicPr>
        <p:blipFill rotWithShape="1">
          <a:blip r:embed="rId3">
            <a:alphaModFix/>
          </a:blip>
          <a:srcRect/>
          <a:stretch/>
        </p:blipFill>
        <p:spPr>
          <a:xfrm>
            <a:off x="1187450" y="4186237"/>
            <a:ext cx="71437" cy="169862"/>
          </a:xfrm>
          <a:prstGeom prst="rect">
            <a:avLst/>
          </a:prstGeom>
          <a:noFill/>
          <a:ln>
            <a:noFill/>
          </a:ln>
        </p:spPr>
      </p:pic>
      <p:pic>
        <p:nvPicPr>
          <p:cNvPr id="91" name="Google Shape;91;p12"/>
          <p:cNvPicPr preferRelativeResize="0"/>
          <p:nvPr/>
        </p:nvPicPr>
        <p:blipFill>
          <a:blip r:embed="rId4">
            <a:alphaModFix/>
          </a:blip>
          <a:stretch>
            <a:fillRect/>
          </a:stretch>
        </p:blipFill>
        <p:spPr>
          <a:xfrm>
            <a:off x="5241925" y="2493637"/>
            <a:ext cx="4838700" cy="2984960"/>
          </a:xfrm>
          <a:prstGeom prst="rect">
            <a:avLst/>
          </a:prstGeom>
          <a:noFill/>
          <a:ln>
            <a:noFill/>
          </a:ln>
        </p:spPr>
      </p:pic>
      <p:sp>
        <p:nvSpPr>
          <p:cNvPr id="8" name="Date Placeholder 7">
            <a:extLst>
              <a:ext uri="{FF2B5EF4-FFF2-40B4-BE49-F238E27FC236}">
                <a16:creationId xmlns:a16="http://schemas.microsoft.com/office/drawing/2014/main" id="{62B021F4-30DE-4B15-AE67-802F66D38A39}"/>
              </a:ext>
            </a:extLst>
          </p:cNvPr>
          <p:cNvSpPr>
            <a:spLocks noGrp="1"/>
          </p:cNvSpPr>
          <p:nvPr>
            <p:ph type="dt" idx="10"/>
          </p:nvPr>
        </p:nvSpPr>
        <p:spPr/>
        <p:txBody>
          <a:bodyPr/>
          <a:lstStyle/>
          <a:p>
            <a:fld id="{D6E710BF-E509-4511-8F39-F7C837B73ED0}" type="datetime1">
              <a:rPr lang="en-US" smtClean="0"/>
              <a:t>2/2/2021</a:t>
            </a:fld>
            <a:endParaRPr lang="en-US"/>
          </a:p>
        </p:txBody>
      </p:sp>
      <p:sp>
        <p:nvSpPr>
          <p:cNvPr id="9" name="Footer Placeholder 8">
            <a:extLst>
              <a:ext uri="{FF2B5EF4-FFF2-40B4-BE49-F238E27FC236}">
                <a16:creationId xmlns:a16="http://schemas.microsoft.com/office/drawing/2014/main" id="{F1660BF5-AA5A-49C8-9979-6D2A3E91B567}"/>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9C01E2F9-C8B8-42F7-981D-20E76D4798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idx="4294967295"/>
          </p:nvPr>
        </p:nvSpPr>
        <p:spPr>
          <a:xfrm>
            <a:off x="720725" y="301625"/>
            <a:ext cx="8855075" cy="1262062"/>
          </a:xfrm>
          <a:prstGeom prst="rect">
            <a:avLst/>
          </a:prstGeom>
          <a:noFill/>
          <a:ln>
            <a:noFill/>
          </a:ln>
        </p:spPr>
        <p:txBody>
          <a:bodyPr spcFirstLastPara="1" wrap="square" lIns="0" tIns="0" rIns="0" bIns="0" anchor="ctr" anchorCtr="0">
            <a:noAutofit/>
          </a:bodyPr>
          <a:lstStyle/>
          <a:p>
            <a:pPr marL="0" marR="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200" b="1" i="0" u="none">
              <a:solidFill>
                <a:srgbClr val="999999"/>
              </a:solidFill>
              <a:latin typeface="Arial"/>
              <a:ea typeface="Arial"/>
              <a:cs typeface="Arial"/>
              <a:sym typeface="Arial"/>
            </a:endParaRPr>
          </a:p>
          <a:p>
            <a:pPr marL="0" marR="0" lvl="0" indent="0" algn="l" rtl="0">
              <a:lnSpc>
                <a:spcPct val="112000"/>
              </a:lnSpc>
              <a:spcBef>
                <a:spcPts val="0"/>
              </a:spcBef>
              <a:spcAft>
                <a:spcPts val="0"/>
              </a:spcAft>
              <a:buClr>
                <a:srgbClr val="333333"/>
              </a:buClr>
              <a:buSzPts val="3200"/>
              <a:buFont typeface="Arial"/>
              <a:buNone/>
            </a:pPr>
            <a:r>
              <a:rPr lang="en-US" sz="2900"/>
              <a:t>Selecting covariates</a:t>
            </a:r>
            <a:endParaRPr sz="2900"/>
          </a:p>
        </p:txBody>
      </p:sp>
      <p:sp>
        <p:nvSpPr>
          <p:cNvPr id="97" name="Google Shape;97;p13"/>
          <p:cNvSpPr txBox="1">
            <a:spLocks noGrp="1"/>
          </p:cNvSpPr>
          <p:nvPr>
            <p:ph type="body" idx="4294967295"/>
          </p:nvPr>
        </p:nvSpPr>
        <p:spPr>
          <a:xfrm>
            <a:off x="503237" y="1901825"/>
            <a:ext cx="4216400" cy="4384675"/>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b="0" i="0" u="none" strike="noStrike" cap="none" dirty="0">
                <a:solidFill>
                  <a:srgbClr val="333333"/>
                </a:solidFill>
                <a:latin typeface="Arial"/>
                <a:ea typeface="Arial"/>
                <a:cs typeface="Arial"/>
                <a:sym typeface="Arial"/>
              </a:rPr>
              <a:t>Before starting to create a statistical model, it is convenient to analyze the variables and their relationship with the independent variable o</a:t>
            </a:r>
            <a:r>
              <a:rPr lang="en-US" sz="1600" dirty="0"/>
              <a:t>r with other covariates</a:t>
            </a:r>
            <a:r>
              <a:rPr lang="en-US" sz="1600" b="0" i="0" u="none" strike="noStrike" cap="none" dirty="0">
                <a:solidFill>
                  <a:srgbClr val="333333"/>
                </a:solidFill>
                <a:latin typeface="Arial"/>
                <a:ea typeface="Arial"/>
                <a:cs typeface="Arial"/>
                <a:sym typeface="Arial"/>
              </a:rPr>
              <a:t>.</a:t>
            </a:r>
            <a:endParaRPr sz="1600" b="0" i="0" u="none" strike="noStrike" cap="none" dirty="0">
              <a:solidFill>
                <a:srgbClr val="333333"/>
              </a:solidFill>
              <a:latin typeface="Arial"/>
              <a:ea typeface="Arial"/>
              <a:cs typeface="Arial"/>
              <a:sym typeface="Arial"/>
            </a:endParaRPr>
          </a:p>
          <a:p>
            <a:pPr marL="342900" marR="0" lvl="0" indent="0" algn="l" rtl="0">
              <a:lnSpc>
                <a:spcPct val="113000"/>
              </a:lnSpc>
              <a:spcBef>
                <a:spcPts val="0"/>
              </a:spcBef>
              <a:spcAft>
                <a:spcPts val="0"/>
              </a:spcAft>
              <a:buNone/>
            </a:pPr>
            <a:endParaRPr sz="1600" dirty="0"/>
          </a:p>
          <a:p>
            <a:pPr marL="431800" lvl="0" indent="-323850" algn="l" rtl="0">
              <a:spcBef>
                <a:spcPts val="0"/>
              </a:spcBef>
              <a:spcAft>
                <a:spcPts val="0"/>
              </a:spcAft>
              <a:buClr>
                <a:srgbClr val="EF2929"/>
              </a:buClr>
              <a:buSzPts val="720"/>
              <a:buFont typeface="Noto Sans Symbols"/>
              <a:buChar char="●"/>
            </a:pPr>
            <a:r>
              <a:rPr lang="en-US" sz="1600" dirty="0"/>
              <a:t>There aren’t any missing values in the chosen dataset.</a:t>
            </a:r>
            <a:endParaRPr sz="1600" dirty="0"/>
          </a:p>
          <a:p>
            <a:pPr marL="0" lvl="0" indent="0" algn="l" rtl="0">
              <a:spcBef>
                <a:spcPts val="0"/>
              </a:spcBef>
              <a:spcAft>
                <a:spcPts val="0"/>
              </a:spcAft>
              <a:buNone/>
            </a:pPr>
            <a:endParaRPr sz="1600" dirty="0"/>
          </a:p>
          <a:p>
            <a:pPr marL="431800" lvl="0" indent="-323850" algn="l" rtl="0">
              <a:spcBef>
                <a:spcPts val="0"/>
              </a:spcBef>
              <a:spcAft>
                <a:spcPts val="0"/>
              </a:spcAft>
              <a:buClr>
                <a:srgbClr val="EF2929"/>
              </a:buClr>
              <a:buSzPts val="720"/>
              <a:buFont typeface="Noto Sans Symbols"/>
              <a:buChar char="●"/>
            </a:pPr>
            <a:r>
              <a:rPr lang="en-US" sz="1600" dirty="0"/>
              <a:t>There is a strong correlation between the people tested and the number of tests performed, so only one of them can be used in the model. The number of tests is chosen, being more correlated to the response variable. </a:t>
            </a:r>
            <a:endParaRPr sz="1600" dirty="0"/>
          </a:p>
        </p:txBody>
      </p:sp>
      <p:pic>
        <p:nvPicPr>
          <p:cNvPr id="98" name="Google Shape;98;p13"/>
          <p:cNvPicPr preferRelativeResize="0"/>
          <p:nvPr/>
        </p:nvPicPr>
        <p:blipFill rotWithShape="1">
          <a:blip r:embed="rId3">
            <a:alphaModFix/>
          </a:blip>
          <a:srcRect/>
          <a:stretch/>
        </p:blipFill>
        <p:spPr>
          <a:xfrm>
            <a:off x="1187450" y="4186237"/>
            <a:ext cx="71437" cy="169862"/>
          </a:xfrm>
          <a:prstGeom prst="rect">
            <a:avLst/>
          </a:prstGeom>
          <a:noFill/>
          <a:ln>
            <a:noFill/>
          </a:ln>
        </p:spPr>
      </p:pic>
      <p:pic>
        <p:nvPicPr>
          <p:cNvPr id="99" name="Google Shape;99;p13"/>
          <p:cNvPicPr preferRelativeResize="0"/>
          <p:nvPr/>
        </p:nvPicPr>
        <p:blipFill>
          <a:blip r:embed="rId4">
            <a:alphaModFix/>
          </a:blip>
          <a:stretch>
            <a:fillRect/>
          </a:stretch>
        </p:blipFill>
        <p:spPr>
          <a:xfrm>
            <a:off x="5195673" y="3821843"/>
            <a:ext cx="4691350" cy="2894075"/>
          </a:xfrm>
          <a:prstGeom prst="rect">
            <a:avLst/>
          </a:prstGeom>
          <a:noFill/>
          <a:ln>
            <a:noFill/>
          </a:ln>
        </p:spPr>
      </p:pic>
      <p:pic>
        <p:nvPicPr>
          <p:cNvPr id="100" name="Google Shape;100;p13"/>
          <p:cNvPicPr preferRelativeResize="0"/>
          <p:nvPr/>
        </p:nvPicPr>
        <p:blipFill>
          <a:blip r:embed="rId5">
            <a:alphaModFix/>
          </a:blip>
          <a:stretch>
            <a:fillRect/>
          </a:stretch>
        </p:blipFill>
        <p:spPr>
          <a:xfrm>
            <a:off x="5195673" y="1255937"/>
            <a:ext cx="4600850" cy="2838225"/>
          </a:xfrm>
          <a:prstGeom prst="rect">
            <a:avLst/>
          </a:prstGeom>
          <a:noFill/>
          <a:ln>
            <a:noFill/>
          </a:ln>
        </p:spPr>
      </p:pic>
      <p:sp>
        <p:nvSpPr>
          <p:cNvPr id="8" name="Date Placeholder 7">
            <a:extLst>
              <a:ext uri="{FF2B5EF4-FFF2-40B4-BE49-F238E27FC236}">
                <a16:creationId xmlns:a16="http://schemas.microsoft.com/office/drawing/2014/main" id="{ACA64B06-6B07-40CE-AB76-CB6F6118DA7D}"/>
              </a:ext>
            </a:extLst>
          </p:cNvPr>
          <p:cNvSpPr>
            <a:spLocks noGrp="1"/>
          </p:cNvSpPr>
          <p:nvPr>
            <p:ph type="dt" idx="10"/>
          </p:nvPr>
        </p:nvSpPr>
        <p:spPr/>
        <p:txBody>
          <a:bodyPr/>
          <a:lstStyle/>
          <a:p>
            <a:fld id="{D8F60144-5970-4324-9A43-E2518F70B5F1}" type="datetime1">
              <a:rPr lang="en-US" smtClean="0"/>
              <a:t>2/2/2021</a:t>
            </a:fld>
            <a:endParaRPr lang="en-US"/>
          </a:p>
        </p:txBody>
      </p:sp>
      <p:sp>
        <p:nvSpPr>
          <p:cNvPr id="9" name="Footer Placeholder 8">
            <a:extLst>
              <a:ext uri="{FF2B5EF4-FFF2-40B4-BE49-F238E27FC236}">
                <a16:creationId xmlns:a16="http://schemas.microsoft.com/office/drawing/2014/main" id="{384C6798-4169-4CF3-9BCC-8CF2D5667964}"/>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4D9655AA-E9AD-406B-A0F4-AA0474982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4"/>
          <p:cNvSpPr txBox="1">
            <a:spLocks noGrp="1"/>
          </p:cNvSpPr>
          <p:nvPr>
            <p:ph type="title" idx="4294967295"/>
          </p:nvPr>
        </p:nvSpPr>
        <p:spPr>
          <a:xfrm>
            <a:off x="720725" y="301625"/>
            <a:ext cx="8855100" cy="1262100"/>
          </a:xfrm>
          <a:prstGeom prst="rect">
            <a:avLst/>
          </a:prstGeom>
          <a:noFill/>
          <a:ln>
            <a:noFill/>
          </a:ln>
        </p:spPr>
        <p:txBody>
          <a:bodyPr spcFirstLastPara="1" wrap="square" lIns="0" tIns="0" rIns="0" bIns="0" anchor="ctr" anchorCtr="0">
            <a:noAutofit/>
          </a:bodyPr>
          <a:lstStyle/>
          <a:p>
            <a:pPr marL="0" lvl="0" indent="0" algn="l" rtl="0">
              <a:lnSpc>
                <a:spcPct val="112000"/>
              </a:lnSpc>
              <a:spcBef>
                <a:spcPts val="0"/>
              </a:spcBef>
              <a:spcAft>
                <a:spcPts val="0"/>
              </a:spcAft>
              <a:buClr>
                <a:srgbClr val="333333"/>
              </a:buClr>
              <a:buSzPts val="3200"/>
              <a:buFont typeface="Arial"/>
              <a:buNone/>
            </a:pPr>
            <a:r>
              <a:rPr lang="en-US" sz="3400">
                <a:solidFill>
                  <a:srgbClr val="999999"/>
                </a:solidFill>
              </a:rPr>
              <a:t>Explanatory analysis</a:t>
            </a:r>
            <a:endParaRPr sz="3200">
              <a:solidFill>
                <a:srgbClr val="999999"/>
              </a:solidFill>
            </a:endParaRPr>
          </a:p>
          <a:p>
            <a:pPr marL="0" lvl="0" indent="0" algn="l" rtl="0">
              <a:lnSpc>
                <a:spcPct val="112000"/>
              </a:lnSpc>
              <a:spcBef>
                <a:spcPts val="0"/>
              </a:spcBef>
              <a:spcAft>
                <a:spcPts val="0"/>
              </a:spcAft>
              <a:buClr>
                <a:srgbClr val="333333"/>
              </a:buClr>
              <a:buSzPts val="3200"/>
              <a:buFont typeface="Arial"/>
              <a:buNone/>
            </a:pPr>
            <a:r>
              <a:rPr lang="en-US" sz="2900"/>
              <a:t>Selecting covariates</a:t>
            </a:r>
            <a:endParaRPr sz="2900"/>
          </a:p>
        </p:txBody>
      </p:sp>
      <p:sp>
        <p:nvSpPr>
          <p:cNvPr id="106" name="Google Shape;106;p14"/>
          <p:cNvSpPr txBox="1">
            <a:spLocks noGrp="1"/>
          </p:cNvSpPr>
          <p:nvPr>
            <p:ph type="body" idx="4294967295"/>
          </p:nvPr>
        </p:nvSpPr>
        <p:spPr>
          <a:xfrm>
            <a:off x="326592" y="1759534"/>
            <a:ext cx="8855100" cy="1418400"/>
          </a:xfrm>
          <a:prstGeom prst="rect">
            <a:avLst/>
          </a:prstGeom>
          <a:noFill/>
          <a:ln>
            <a:noFill/>
          </a:ln>
        </p:spPr>
        <p:txBody>
          <a:bodyPr spcFirstLastPara="1" wrap="square" lIns="0" tIns="0" rIns="0" bIns="0" anchor="t" anchorCtr="0">
            <a:noAutofit/>
          </a:bodyPr>
          <a:lstStyle/>
          <a:p>
            <a:pPr marL="431800" marR="0" lvl="0" indent="-323850" algn="l" rtl="0">
              <a:lnSpc>
                <a:spcPct val="113000"/>
              </a:lnSpc>
              <a:spcBef>
                <a:spcPts val="0"/>
              </a:spcBef>
              <a:spcAft>
                <a:spcPts val="0"/>
              </a:spcAft>
              <a:buClr>
                <a:srgbClr val="EF2929"/>
              </a:buClr>
              <a:buSzPts val="720"/>
              <a:buFont typeface="Noto Sans Symbols"/>
              <a:buChar char="●"/>
            </a:pPr>
            <a:r>
              <a:rPr lang="en-US" sz="1600" dirty="0"/>
              <a:t>The other possible predictors are all correlated to the variable intensive care. However, home confinement and hospitalized with symptoms are highly correlated with other covariates and so have been removed.</a:t>
            </a:r>
            <a:endParaRPr sz="1600" dirty="0"/>
          </a:p>
        </p:txBody>
      </p:sp>
      <p:pic>
        <p:nvPicPr>
          <p:cNvPr id="107" name="Google Shape;107;p14"/>
          <p:cNvPicPr preferRelativeResize="0"/>
          <p:nvPr/>
        </p:nvPicPr>
        <p:blipFill rotWithShape="1">
          <a:blip r:embed="rId3">
            <a:alphaModFix/>
          </a:blip>
          <a:srcRect/>
          <a:stretch/>
        </p:blipFill>
        <p:spPr>
          <a:xfrm>
            <a:off x="1187450" y="4186237"/>
            <a:ext cx="71437" cy="169861"/>
          </a:xfrm>
          <a:prstGeom prst="rect">
            <a:avLst/>
          </a:prstGeom>
          <a:noFill/>
          <a:ln>
            <a:noFill/>
          </a:ln>
        </p:spPr>
      </p:pic>
      <p:pic>
        <p:nvPicPr>
          <p:cNvPr id="108" name="Google Shape;108;p14"/>
          <p:cNvPicPr preferRelativeResize="0"/>
          <p:nvPr/>
        </p:nvPicPr>
        <p:blipFill rotWithShape="1">
          <a:blip r:embed="rId4">
            <a:alphaModFix/>
          </a:blip>
          <a:srcRect t="4062"/>
          <a:stretch/>
        </p:blipFill>
        <p:spPr>
          <a:xfrm>
            <a:off x="1444573" y="2632723"/>
            <a:ext cx="6972427" cy="4253852"/>
          </a:xfrm>
          <a:prstGeom prst="rect">
            <a:avLst/>
          </a:prstGeom>
          <a:noFill/>
          <a:ln>
            <a:noFill/>
          </a:ln>
        </p:spPr>
      </p:pic>
      <p:sp>
        <p:nvSpPr>
          <p:cNvPr id="8" name="Date Placeholder 7">
            <a:extLst>
              <a:ext uri="{FF2B5EF4-FFF2-40B4-BE49-F238E27FC236}">
                <a16:creationId xmlns:a16="http://schemas.microsoft.com/office/drawing/2014/main" id="{2483CF14-3504-4096-8EF3-BE146EB9EDD8}"/>
              </a:ext>
            </a:extLst>
          </p:cNvPr>
          <p:cNvSpPr>
            <a:spLocks noGrp="1"/>
          </p:cNvSpPr>
          <p:nvPr>
            <p:ph type="dt" idx="10"/>
          </p:nvPr>
        </p:nvSpPr>
        <p:spPr/>
        <p:txBody>
          <a:bodyPr/>
          <a:lstStyle/>
          <a:p>
            <a:fld id="{4EBC29EA-2BA3-4379-BF04-3DC53F8B431D}" type="datetime1">
              <a:rPr lang="en-US" smtClean="0"/>
              <a:t>2/2/2021</a:t>
            </a:fld>
            <a:endParaRPr lang="en-US"/>
          </a:p>
        </p:txBody>
      </p:sp>
      <p:sp>
        <p:nvSpPr>
          <p:cNvPr id="9" name="Footer Placeholder 8">
            <a:extLst>
              <a:ext uri="{FF2B5EF4-FFF2-40B4-BE49-F238E27FC236}">
                <a16:creationId xmlns:a16="http://schemas.microsoft.com/office/drawing/2014/main" id="{55DAE9E8-6949-4495-8972-4A02E30BD5FE}"/>
              </a:ext>
            </a:extLst>
          </p:cNvPr>
          <p:cNvSpPr>
            <a:spLocks noGrp="1"/>
          </p:cNvSpPr>
          <p:nvPr>
            <p:ph type="ftr" idx="11"/>
          </p:nvPr>
        </p:nvSpPr>
        <p:spPr/>
        <p:txBody>
          <a:bodyPr/>
          <a:lstStyle/>
          <a:p>
            <a:r>
              <a:rPr lang="en-US"/>
              <a:t>Covid19 Case Study</a:t>
            </a:r>
          </a:p>
        </p:txBody>
      </p:sp>
      <p:sp>
        <p:nvSpPr>
          <p:cNvPr id="10" name="Slide Number Placeholder 9">
            <a:extLst>
              <a:ext uri="{FF2B5EF4-FFF2-40B4-BE49-F238E27FC236}">
                <a16:creationId xmlns:a16="http://schemas.microsoft.com/office/drawing/2014/main" id="{4EE67350-1E32-4E35-9866-ED3F1DF61A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5039</Words>
  <Application>Microsoft Office PowerPoint</Application>
  <PresentationFormat>Custom</PresentationFormat>
  <Paragraphs>1440</Paragraphs>
  <Slides>59</Slides>
  <Notes>59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59</vt:i4>
      </vt:variant>
    </vt:vector>
  </HeadingPairs>
  <TitlesOfParts>
    <vt:vector size="63" baseType="lpstr">
      <vt:lpstr>Arial</vt:lpstr>
      <vt:lpstr>Noto Sans Symbols</vt:lpstr>
      <vt:lpstr>POI_THEME_TEMPLATE_DESIGN</vt:lpstr>
      <vt:lpstr>POI_THEME_TEMPLATE_DESIGN</vt:lpstr>
      <vt:lpstr>Covid-19 Case Study</vt:lpstr>
      <vt:lpstr>Overview</vt:lpstr>
      <vt:lpstr>Introduction Why studying intensive care?</vt:lpstr>
      <vt:lpstr>Introduction Why a statistical analysis?</vt:lpstr>
      <vt:lpstr>Explanatory analysis The dataset</vt:lpstr>
      <vt:lpstr>Explanatory analysis The dataset</vt:lpstr>
      <vt:lpstr>Explanatory analysis Quality of data</vt:lpstr>
      <vt:lpstr>Explanatory analysis Selecting covariates</vt:lpstr>
      <vt:lpstr>Explanatory analysis Selecting covariates</vt:lpstr>
      <vt:lpstr>Explanatory analysis Selecting covariates</vt:lpstr>
      <vt:lpstr> Explanatory analysis Selecting covariates </vt:lpstr>
      <vt:lpstr>Explanatory analysis Selecting covariates</vt:lpstr>
      <vt:lpstr>Building model Model specification</vt:lpstr>
      <vt:lpstr>Building model Generalized Linear Model (GLM)</vt:lpstr>
      <vt:lpstr>Building model Criteria</vt:lpstr>
      <vt:lpstr>Building model Flow</vt:lpstr>
      <vt:lpstr>Building model Baseline Poisson Model</vt:lpstr>
      <vt:lpstr>Building model Adding the variable Death_today</vt:lpstr>
      <vt:lpstr>Building model Adding the variable Recovered_today</vt:lpstr>
      <vt:lpstr>Building model Poisson Model</vt:lpstr>
      <vt:lpstr>Building model Poisson Model Plots</vt:lpstr>
      <vt:lpstr>Building model Poisson Model Plots</vt:lpstr>
      <vt:lpstr>Building model Poisson Model Plots</vt:lpstr>
      <vt:lpstr>Building model Quasi-Poisson Model</vt:lpstr>
      <vt:lpstr>Building model Quasi-Poisson Model Plots</vt:lpstr>
      <vt:lpstr>Building model Quasi-Poisson Model Plots</vt:lpstr>
      <vt:lpstr>Building model Quasi-Poisson Model Plots</vt:lpstr>
      <vt:lpstr>Building model Negative Binomial Model (NB)</vt:lpstr>
      <vt:lpstr>Building model Negative Binomial Model (NB) Plots</vt:lpstr>
      <vt:lpstr>Building model Negative Binomial Model (NB) Plots</vt:lpstr>
      <vt:lpstr>Building model Negative Binomial Model (NB) Plots</vt:lpstr>
      <vt:lpstr>Building model GAM Model</vt:lpstr>
      <vt:lpstr>Building model GAM Model Plots</vt:lpstr>
      <vt:lpstr>Building model GAM Model Plots</vt:lpstr>
      <vt:lpstr>Building model Random Forest model (RF)</vt:lpstr>
      <vt:lpstr>Building model Models comparison</vt:lpstr>
      <vt:lpstr>Building model Fitted values for NB model</vt:lpstr>
      <vt:lpstr>Building model Adding new covariates</vt:lpstr>
      <vt:lpstr>Building model Adding new covariates</vt:lpstr>
      <vt:lpstr>Building model Adding new covariates</vt:lpstr>
      <vt:lpstr>Building model Poisson model- with new covariates</vt:lpstr>
      <vt:lpstr>Building model Quasi-Poisson model- with new covariates</vt:lpstr>
      <vt:lpstr>Model comparison  After adding new covariates</vt:lpstr>
      <vt:lpstr>Prediction Predictive information criteria </vt:lpstr>
      <vt:lpstr>Prediction On test dataset from 14th to 23rd Jan</vt:lpstr>
      <vt:lpstr>Prediction On test dataset</vt:lpstr>
      <vt:lpstr>Prediction On test dataset</vt:lpstr>
      <vt:lpstr>Prediction The fit on all the dataset</vt:lpstr>
      <vt:lpstr>Extra approach Predicting on shifted/historical data</vt:lpstr>
      <vt:lpstr>Extra approach Shifting the dataset</vt:lpstr>
      <vt:lpstr>Extra approach The added covariate percentage occupancy</vt:lpstr>
      <vt:lpstr>Extra approach Performance with ultimate chosen model</vt:lpstr>
      <vt:lpstr>Extra approach Performance with penultimate chosen model</vt:lpstr>
      <vt:lpstr>Extra approach Performance with a new model</vt:lpstr>
      <vt:lpstr>Extra approach Comparing the fit and predictions graph</vt:lpstr>
      <vt:lpstr>Extra approach Comparing predictions - metrics</vt:lpstr>
      <vt:lpstr>Extra approach Possible next steps</vt:lpstr>
      <vt:lpstr>Possible improvements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case-study</dc:title>
  <dc:creator>LENOVO</dc:creator>
  <cp:lastModifiedBy>ELHAM BABAEI</cp:lastModifiedBy>
  <cp:revision>20</cp:revision>
  <dcterms:modified xsi:type="dcterms:W3CDTF">2021-02-02T08:58:54Z</dcterms:modified>
</cp:coreProperties>
</file>