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84" r:id="rId2"/>
    <p:sldId id="257" r:id="rId3"/>
    <p:sldId id="268" r:id="rId4"/>
    <p:sldId id="262" r:id="rId5"/>
    <p:sldId id="282" r:id="rId6"/>
    <p:sldId id="270" r:id="rId7"/>
    <p:sldId id="274" r:id="rId8"/>
    <p:sldId id="272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730"/>
    <a:srgbClr val="0B1196"/>
    <a:srgbClr val="FFA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07AD4-BBBE-4CC3-9B8F-435CF1A6C273}" v="169" dt="2025-02-12T19:54:43.257"/>
    <p1510:client id="{6B2EF98B-627D-2D59-5BAE-CBCDE45A8F7A}" v="2" dt="2025-02-14T09:00:41.059"/>
    <p1510:client id="{AC2521DF-1C15-4899-BDB6-B2156BD41FEE}" v="382" dt="2025-02-12T16:54:58.086"/>
    <p1510:client id="{DC18DE36-304D-4436-9741-219A85EC264A}" v="69" dt="2025-02-13T08:12:53.227"/>
    <p1510:client id="{E9D17864-C653-4E01-BCC1-9BC5CB3F446B}" v="557" dt="2025-02-12T14:28:16.815"/>
    <p1510:client id="{F2210E3B-7BAA-4D7D-AA9B-CB7925AE5C6D}" v="14" dt="2025-02-14T10:20:21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76638-8192-4536-9F00-F0E62A053ACC}" type="datetimeFigureOut"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E01D-4B84-4F97-93C7-150CE54124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36027-C34E-B61B-7A89-5D2E1F810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814E8-71AC-9DBD-57BF-6412DF822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6C0F2-5791-DA40-1F96-8058B26C1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/>
          </a:p>
          <a:p>
            <a:r>
              <a:rPr lang="en-US"/>
              <a:t>This chart compares the </a:t>
            </a:r>
            <a:r>
              <a:rPr lang="en-US" b="1" i="1"/>
              <a:t>actual (blue)</a:t>
            </a:r>
            <a:r>
              <a:rPr lang="en-US"/>
              <a:t> with the </a:t>
            </a:r>
            <a:r>
              <a:rPr lang="en-US" b="1" i="1"/>
              <a:t>predicted data (orange) </a:t>
            </a:r>
            <a:r>
              <a:rPr lang="en-US"/>
              <a:t>to evaluate the model’s accuracy.</a:t>
            </a:r>
            <a:endParaRPr lang="en-US">
              <a:ea typeface="Calibri"/>
              <a:cs typeface="Calibri"/>
            </a:endParaRPr>
          </a:p>
          <a:p>
            <a:endParaRPr lang="en-US" b="1" i="1"/>
          </a:p>
          <a:p>
            <a:r>
              <a:rPr lang="en-US" b="1" i="1"/>
              <a:t>Temperature predictions from 2024 to 2030 (orange) </a:t>
            </a:r>
            <a:r>
              <a:rPr lang="en-US" i="1"/>
              <a:t>compared with </a:t>
            </a:r>
            <a:r>
              <a:rPr lang="en-US" b="1" i="1"/>
              <a:t>actual (blue) </a:t>
            </a:r>
            <a:r>
              <a:rPr lang="en-US" i="1"/>
              <a:t>data. The red dashed line marks the start of predictions.</a:t>
            </a:r>
            <a:endParaRPr lang="en-US">
              <a:ea typeface="Calibri"/>
              <a:cs typeface="Calibri"/>
            </a:endParaRPr>
          </a:p>
          <a:p>
            <a:endParaRPr lang="en-US" i="1">
              <a:ea typeface="Calibri"/>
              <a:cs typeface="Calibri"/>
            </a:endParaRPr>
          </a:p>
          <a:p>
            <a:endParaRPr lang="en-US" i="1">
              <a:ea typeface="Calibri"/>
              <a:cs typeface="Calibri"/>
            </a:endParaRPr>
          </a:p>
          <a:p>
            <a:endParaRPr lang="en-US" i="1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You used an "LSTM" model for monthly temperature prediction in a specific region in Germany.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plot compares actual data with predicted data.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high R-squared value indicates a strong alignment between past and predicted data, showing good accuracy.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predictions closely follow actual trends.</a:t>
            </a:r>
          </a:p>
          <a:p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5875-4E5A-41B5-1E7E-6DA10E2E6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0E01D-4B84-4F97-93C7-150CE54124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/>
          </a:p>
          <a:p>
            <a:r>
              <a:rPr lang="en-US"/>
              <a:t>This chart compares the </a:t>
            </a:r>
            <a:r>
              <a:rPr lang="en-US" b="1" i="1"/>
              <a:t>actual (blue)</a:t>
            </a:r>
            <a:r>
              <a:rPr lang="en-US"/>
              <a:t> with the </a:t>
            </a:r>
            <a:r>
              <a:rPr lang="en-US" b="1" i="1"/>
              <a:t>predicted data (orange) </a:t>
            </a:r>
            <a:r>
              <a:rPr lang="en-US"/>
              <a:t>to evaluate the model’s accuracy.</a:t>
            </a:r>
            <a:endParaRPr lang="en-US">
              <a:ea typeface="Calibri"/>
              <a:cs typeface="Calibri"/>
            </a:endParaRPr>
          </a:p>
          <a:p>
            <a:endParaRPr lang="en-US" b="1" i="1"/>
          </a:p>
          <a:p>
            <a:r>
              <a:rPr lang="en-US" b="1" i="1"/>
              <a:t>Temperature predictions from 2024 to 2030 (orange) </a:t>
            </a:r>
            <a:r>
              <a:rPr lang="en-US" i="1"/>
              <a:t>compared with </a:t>
            </a:r>
            <a:r>
              <a:rPr lang="en-US" b="1" i="1"/>
              <a:t>actual (blue) </a:t>
            </a:r>
            <a:r>
              <a:rPr lang="en-US" i="1"/>
              <a:t>data. The red dashed line marks the start of predictions.</a:t>
            </a:r>
            <a:endParaRPr lang="en-US">
              <a:ea typeface="Calibri"/>
              <a:cs typeface="Calibri"/>
            </a:endParaRPr>
          </a:p>
          <a:p>
            <a:endParaRPr lang="en-US" i="1">
              <a:ea typeface="Calibri"/>
              <a:cs typeface="Calibri"/>
            </a:endParaRPr>
          </a:p>
          <a:p>
            <a:endParaRPr lang="en-US" i="1">
              <a:ea typeface="Calibri"/>
              <a:cs typeface="Calibri"/>
            </a:endParaRPr>
          </a:p>
          <a:p>
            <a:endParaRPr lang="en-US" i="1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You used an "LSTM" model for monthly temperature prediction in a specific region in Germany.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plot compares actual data with predicted data.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high R-squared value indicates a strong alignment between past and predicted data, showing good accuracy.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predictions closely follow actual trends.</a:t>
            </a:r>
          </a:p>
          <a:p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0E01D-4B84-4F97-93C7-150CE54124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Visualization: Used matplotlib and </a:t>
            </a:r>
            <a:r>
              <a:rPr lang="en-US" i="1" err="1"/>
              <a:t>geopandas</a:t>
            </a:r>
            <a:r>
              <a:rPr lang="en-US" i="1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0E01D-4B84-4F97-93C7-150CE54124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Historical &amp; Projected Temperature Analysis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July temperatures (1940–2025) show an increasing trend in the DEA region.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Projections indicate a continued rise under the RCP4.5 scenario.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ML Model for Temperature Prediction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The LSTM model demonstrated strong accuracy in predicting monthly temperatures with metrics:</a:t>
            </a:r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MAE: 1.44, MSE: 3.32, RMSE: 1.82, R²: 0.93.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Predicted temperatures align well with actual historical trends.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Temperature Visualization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Successfully combined historical and predicted data for spatial mapping across German regions.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Geospatial visualization highlights regional variations in temperature.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Historical &amp; Projected Precipitation Analysis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Precipitation data shows seasonal variability without strong long-term trends in July (1940–2100).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ML Model for Precipitation Prediction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The SARIMAX and 1D CNN models underperformed, failing to capture variability due to insufficient features.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Correlation Analysis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Weak correlation between temperature and precipitation trends in Germany (2020–2024).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Correlation coefficients:</a:t>
            </a:r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Pearson: 0.088 (p=0.550)</a:t>
            </a:r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Spearman: 0.055 (p=0.710)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Suggests independence between seasonal variations in temperature and precipitation.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0E01D-4B84-4F97-93C7-150CE54124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05FDF-FA96-B604-8377-AAA2C9B6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1D8BA-36F9-958F-E98A-D46C9AEE4A4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ea typeface="+mn-lt"/>
                <a:cs typeface="+mn-lt"/>
              </a:rPr>
              <a:t>Temperature Forecasting</a:t>
            </a:r>
            <a:r>
              <a:rPr lang="en-US" sz="540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F4918-6B2F-D1B3-5E9D-824F0936868F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Prepared by: Aida Rabbani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Date : 13.02.2025</a:t>
            </a:r>
          </a:p>
        </p:txBody>
      </p:sp>
      <p:pic>
        <p:nvPicPr>
          <p:cNvPr id="4" name="Picture 3" descr="A group of people looking at a large screen with images on it&#10;&#10;AI-generated content may be incorrect.">
            <a:extLst>
              <a:ext uri="{FF2B5EF4-FFF2-40B4-BE49-F238E27FC236}">
                <a16:creationId xmlns:a16="http://schemas.microsoft.com/office/drawing/2014/main" id="{63E50732-8400-A392-A72D-893F25B3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64" r="2651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86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4C8E0-EB7B-D5F4-BE0E-FCD0379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+mn-lt"/>
                <a:ea typeface="+mn-ea"/>
                <a:cs typeface="+mn-cs"/>
              </a:rPr>
              <a:t>Overview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92EA-0554-0BD0-DA06-5E5E28B5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/>
              <a:t>☀️  Temperature Analysis  </a:t>
            </a:r>
            <a:endParaRPr lang="en-US" sz="2200"/>
          </a:p>
          <a:p>
            <a:pPr marL="0" indent="0">
              <a:buNone/>
            </a:pPr>
            <a:r>
              <a:rPr lang="en-US" sz="2200" b="1"/>
              <a:t>☀️  ML Model for Temperature Prediction  </a:t>
            </a:r>
            <a:endParaRPr lang="en-US" sz="2200"/>
          </a:p>
          <a:p>
            <a:pPr>
              <a:spcBef>
                <a:spcPts val="0"/>
              </a:spcBef>
            </a:pPr>
            <a:endParaRPr lang="en-US" sz="2200">
              <a:latin typeface="Calibri"/>
            </a:endParaRPr>
          </a:p>
        </p:txBody>
      </p:sp>
      <p:pic>
        <p:nvPicPr>
          <p:cNvPr id="6" name="Picture 5" descr="A planet with red and blue colors&#10;&#10;AI-generated content may be incorrect.">
            <a:extLst>
              <a:ext uri="{FF2B5EF4-FFF2-40B4-BE49-F238E27FC236}">
                <a16:creationId xmlns:a16="http://schemas.microsoft.com/office/drawing/2014/main" id="{E6133140-C856-D474-78EC-2B4C582A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0" r="398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13D83-69DA-967B-E066-2206B6D4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8433C-E80A-FFE1-DBB9-5458AFC9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6" y="503470"/>
            <a:ext cx="10515600" cy="6726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4400" b="1">
                <a:solidFill>
                  <a:srgbClr val="39393A"/>
                </a:solidFill>
              </a:rPr>
              <a:t>Data</a:t>
            </a:r>
            <a:endParaRPr lang="en-US"/>
          </a:p>
          <a:p>
            <a:pPr>
              <a:buNone/>
            </a:pPr>
            <a:endParaRPr lang="en-US" sz="2000">
              <a:solidFill>
                <a:srgbClr val="39393A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39393A"/>
                </a:solidFill>
              </a:rPr>
              <a:t>Dataset: </a:t>
            </a:r>
            <a:r>
              <a:rPr lang="en-US" sz="2000">
                <a:solidFill>
                  <a:srgbClr val="39393A"/>
                </a:solidFill>
              </a:rPr>
              <a:t>Climate indicators for Europe / </a:t>
            </a:r>
            <a:r>
              <a:rPr lang="en-US" sz="2000" b="1">
                <a:solidFill>
                  <a:srgbClr val="39393A"/>
                </a:solidFill>
              </a:rPr>
              <a:t>Copernicus Climate Data Store (CDS)</a:t>
            </a:r>
            <a:endParaRPr lang="en-US" b="1"/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8D5F8D-76ED-C4E4-CBA3-7FB6E66E9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0157"/>
              </p:ext>
            </p:extLst>
          </p:nvPr>
        </p:nvGraphicFramePr>
        <p:xfrm>
          <a:off x="652909" y="2288150"/>
          <a:ext cx="5529075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9432">
                  <a:extLst>
                    <a:ext uri="{9D8B030D-6E8A-4147-A177-3AD203B41FA5}">
                      <a16:colId xmlns:a16="http://schemas.microsoft.com/office/drawing/2014/main" val="625546995"/>
                    </a:ext>
                  </a:extLst>
                </a:gridCol>
                <a:gridCol w="3699643">
                  <a:extLst>
                    <a:ext uri="{9D8B030D-6E8A-4147-A177-3AD203B41FA5}">
                      <a16:colId xmlns:a16="http://schemas.microsoft.com/office/drawing/2014/main" val="2886499475"/>
                    </a:ext>
                  </a:extLst>
                </a:gridCol>
              </a:tblGrid>
              <a:tr h="23404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>
                          <a:solidFill>
                            <a:srgbClr val="39393A"/>
                          </a:solidFill>
                          <a:effectLst/>
                        </a:rPr>
                        <a:t>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Germany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73680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rgbClr val="39393A"/>
                          </a:solidFill>
                          <a:effectLst/>
                        </a:rPr>
                        <a:t>Temporal coverage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1940-2023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88080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rgbClr val="39393A"/>
                          </a:solidFill>
                          <a:effectLst/>
                        </a:rPr>
                        <a:t>Temporal resolution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Monthly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5516"/>
                  </a:ext>
                </a:extLst>
              </a:tr>
              <a:tr h="23404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baseline="0" noProof="0">
                          <a:solidFill>
                            <a:srgbClr val="39393A"/>
                          </a:solidFill>
                          <a:effectLst/>
                          <a:latin typeface="Aptos"/>
                        </a:rPr>
                        <a:t>variables</a:t>
                      </a:r>
                      <a:endParaRPr lang="en-US" sz="1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9F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Mean temperature 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E6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9F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784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9E1FCC-3A37-6A41-64F4-56CDB68F9DBE}"/>
              </a:ext>
            </a:extLst>
          </p:cNvPr>
          <p:cNvSpPr txBox="1"/>
          <p:nvPr/>
        </p:nvSpPr>
        <p:spPr>
          <a:xfrm>
            <a:off x="655127" y="4070263"/>
            <a:ext cx="72283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0070C0"/>
                </a:solidFill>
              </a:rPr>
              <a:t>Source: https://cds.climate.copernicus.eu/datasets/sis-ecde-climate-indicators?tab=overview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1F30-9558-F30A-F06F-3F0BACCD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891" y="630812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map of germany with white text&#10;&#10;AI-generated content may be incorrect.">
            <a:extLst>
              <a:ext uri="{FF2B5EF4-FFF2-40B4-BE49-F238E27FC236}">
                <a16:creationId xmlns:a16="http://schemas.microsoft.com/office/drawing/2014/main" id="{DF14709A-D4EC-60D3-DB59-49A9AE1B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60" y="2292752"/>
            <a:ext cx="3854370" cy="38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485F-5E68-4A6A-647D-B728041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949940" cy="134080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b="1">
              <a:ea typeface="+mj-lt"/>
              <a:cs typeface="+mj-lt"/>
            </a:endParaRPr>
          </a:p>
          <a:p>
            <a:br>
              <a:rPr lang="en-US"/>
            </a:br>
            <a:endParaRPr lang="en-US" sz="3200" b="1"/>
          </a:p>
          <a:p>
            <a:endParaRPr lang="en-US" b="1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84883-D7E5-CC67-D39B-C262B0EFABF8}"/>
              </a:ext>
            </a:extLst>
          </p:cNvPr>
          <p:cNvSpPr txBox="1"/>
          <p:nvPr/>
        </p:nvSpPr>
        <p:spPr>
          <a:xfrm>
            <a:off x="603343" y="336603"/>
            <a:ext cx="10088880" cy="901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900" b="1">
                <a:solidFill>
                  <a:srgbClr val="39393A"/>
                </a:solidFill>
              </a:rPr>
              <a:t>Temperature Analysis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>
                <a:solidFill>
                  <a:srgbClr val="C00000"/>
                </a:solidFill>
              </a:rPr>
              <a:t>Yearly Summer in DEA, 1940–2023 </a:t>
            </a:r>
            <a:r>
              <a:rPr lang="en-US" sz="1600" b="1"/>
              <a:t>☀️</a:t>
            </a:r>
          </a:p>
        </p:txBody>
      </p:sp>
      <p:pic>
        <p:nvPicPr>
          <p:cNvPr id="7" name="Picture 6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DD56CB85-4D65-5CBB-B27F-E401E700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5" y="1403734"/>
            <a:ext cx="7985561" cy="43275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EE7130-AC2F-6FF4-9C31-502A71B361D0}"/>
              </a:ext>
            </a:extLst>
          </p:cNvPr>
          <p:cNvSpPr txBox="1"/>
          <p:nvPr/>
        </p:nvSpPr>
        <p:spPr>
          <a:xfrm>
            <a:off x="1554232" y="5734957"/>
            <a:ext cx="111845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39393A"/>
                </a:solidFill>
              </a:rPr>
              <a:t>Slope: </a:t>
            </a:r>
            <a:r>
              <a:rPr lang="en-US" sz="1600" b="1">
                <a:solidFill>
                  <a:srgbClr val="39393A"/>
                </a:solidFill>
              </a:rPr>
              <a:t>0.0226</a:t>
            </a:r>
            <a:r>
              <a:rPr lang="en-US" sz="1600">
                <a:solidFill>
                  <a:srgbClr val="39393A"/>
                </a:solidFill>
              </a:rPr>
              <a:t>  °C/year   →  Indicates a</a:t>
            </a:r>
            <a:r>
              <a:rPr lang="en-US" sz="1600" b="1">
                <a:solidFill>
                  <a:srgbClr val="39393A"/>
                </a:solidFill>
              </a:rPr>
              <a:t> </a:t>
            </a:r>
            <a:r>
              <a:rPr lang="en-US" sz="1600" b="1">
                <a:solidFill>
                  <a:srgbClr val="C00000"/>
                </a:solidFill>
              </a:rPr>
              <a:t>gradual increase </a:t>
            </a:r>
            <a:r>
              <a:rPr lang="en-US" sz="1600">
                <a:solidFill>
                  <a:srgbClr val="39393A"/>
                </a:solidFill>
              </a:rPr>
              <a:t>in summer temperatures.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15D1-E0B7-E11E-43F1-3626E94D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9EE91-4017-2263-F1B2-35C39CC4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ECCD-8DF7-434E-4B6C-97317AD5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10949940" cy="134080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b="1">
              <a:ea typeface="+mj-lt"/>
              <a:cs typeface="+mj-lt"/>
            </a:endParaRPr>
          </a:p>
          <a:p>
            <a:br>
              <a:rPr lang="en-US"/>
            </a:br>
            <a:endParaRPr lang="en-US" sz="3200" b="1"/>
          </a:p>
          <a:p>
            <a:endParaRPr lang="en-US" b="1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4064F-631D-00B9-6B81-2899D78B68B3}"/>
              </a:ext>
            </a:extLst>
          </p:cNvPr>
          <p:cNvSpPr txBox="1"/>
          <p:nvPr/>
        </p:nvSpPr>
        <p:spPr>
          <a:xfrm>
            <a:off x="963749" y="220618"/>
            <a:ext cx="10020300" cy="1294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900" b="1">
                <a:solidFill>
                  <a:srgbClr val="39393A"/>
                </a:solidFill>
              </a:rPr>
              <a:t>ML Model for Temperature Prediction </a:t>
            </a:r>
            <a:r>
              <a:rPr lang="en-US"/>
              <a:t>☀️</a:t>
            </a:r>
            <a:endParaRPr lang="en-US" sz="2800"/>
          </a:p>
          <a:p>
            <a:pPr algn="ctr"/>
            <a:r>
              <a:rPr lang="en-US" sz="1600" b="1">
                <a:solidFill>
                  <a:srgbClr val="C00000"/>
                </a:solidFill>
              </a:rPr>
              <a:t>Monthly Temperature Predictions for DEA using the LSTM model</a:t>
            </a:r>
          </a:p>
          <a:p>
            <a:pPr algn="ctr"/>
            <a:endParaRPr lang="en-US" sz="36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3DF29-2E91-8B78-55CA-4F787BB7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65E10-5174-5C09-FCE7-560B0AF3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36" y="1088064"/>
            <a:ext cx="7883716" cy="4465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8AE2A-F42C-A07C-3794-95C92DB481C5}"/>
              </a:ext>
            </a:extLst>
          </p:cNvPr>
          <p:cNvSpPr txBox="1"/>
          <p:nvPr/>
        </p:nvSpPr>
        <p:spPr>
          <a:xfrm>
            <a:off x="2177453" y="1389707"/>
            <a:ext cx="70420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R²: 0.93</a:t>
            </a:r>
            <a:endParaRPr lang="en-US" b="1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188EB-BD75-FA64-0313-B40E91859A9F}"/>
              </a:ext>
            </a:extLst>
          </p:cNvPr>
          <p:cNvSpPr txBox="1"/>
          <p:nvPr/>
        </p:nvSpPr>
        <p:spPr>
          <a:xfrm>
            <a:off x="1673260" y="5612110"/>
            <a:ext cx="859215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✅ </a:t>
            </a:r>
            <a:r>
              <a:rPr lang="en-US" sz="1400" b="1">
                <a:ea typeface="+mn-lt"/>
                <a:cs typeface="+mn-lt"/>
              </a:rPr>
              <a:t>Prediction Accuracy: 93%</a:t>
            </a:r>
            <a:r>
              <a:rPr lang="en-US" sz="1400">
                <a:ea typeface="+mn-lt"/>
                <a:cs typeface="+mn-lt"/>
              </a:rPr>
              <a:t> confirms strong alignment between past and predicted data.</a:t>
            </a:r>
            <a:endParaRPr lang="en-US">
              <a:ea typeface="+mn-lt"/>
              <a:cs typeface="+mn-lt"/>
            </a:endParaRPr>
          </a:p>
          <a:p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✅ The model </a:t>
            </a:r>
            <a:r>
              <a:rPr lang="en-US" sz="1400" b="1">
                <a:ea typeface="+mn-lt"/>
                <a:cs typeface="+mn-lt"/>
              </a:rPr>
              <a:t>effectively </a:t>
            </a:r>
            <a:r>
              <a:rPr lang="en-US" sz="1400">
                <a:ea typeface="+mn-lt"/>
                <a:cs typeface="+mn-lt"/>
              </a:rPr>
              <a:t>captures temperature variations over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9E52E-45B2-E52D-9897-0E69655CC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74D9-03AF-1B7C-2660-9926FE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10949940" cy="134080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b="1">
              <a:ea typeface="+mj-lt"/>
              <a:cs typeface="+mj-lt"/>
            </a:endParaRPr>
          </a:p>
          <a:p>
            <a:br>
              <a:rPr lang="en-US"/>
            </a:br>
            <a:endParaRPr lang="en-US" sz="3200" b="1"/>
          </a:p>
          <a:p>
            <a:endParaRPr lang="en-US" b="1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8FC0A-552A-6F1A-97EC-9B59F71C5BAD}"/>
              </a:ext>
            </a:extLst>
          </p:cNvPr>
          <p:cNvSpPr txBox="1"/>
          <p:nvPr/>
        </p:nvSpPr>
        <p:spPr>
          <a:xfrm>
            <a:off x="963749" y="356689"/>
            <a:ext cx="10020300" cy="1294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900" b="1">
                <a:solidFill>
                  <a:srgbClr val="39393A"/>
                </a:solidFill>
              </a:rPr>
              <a:t>ML Model for Temperature Prediction </a:t>
            </a:r>
            <a:r>
              <a:rPr lang="en-US"/>
              <a:t>☀️</a:t>
            </a:r>
            <a:endParaRPr lang="en-US" sz="2800"/>
          </a:p>
          <a:p>
            <a:pPr algn="ctr"/>
            <a:r>
              <a:rPr lang="en-US" sz="1600" b="1">
                <a:solidFill>
                  <a:srgbClr val="C00000"/>
                </a:solidFill>
              </a:rPr>
              <a:t>Monthly Temperature Predictions for DEA using the LSTM model</a:t>
            </a:r>
          </a:p>
          <a:p>
            <a:pPr algn="ctr"/>
            <a:endParaRPr lang="en-US" sz="3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66FD8-5E5C-B18E-7F8E-4EDE66055F52}"/>
              </a:ext>
            </a:extLst>
          </p:cNvPr>
          <p:cNvSpPr txBox="1"/>
          <p:nvPr/>
        </p:nvSpPr>
        <p:spPr>
          <a:xfrm>
            <a:off x="1781432" y="5289899"/>
            <a:ext cx="84142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✅ The model has successfully </a:t>
            </a:r>
            <a:r>
              <a:rPr lang="en-US" sz="1400" b="1">
                <a:ea typeface="+mn-lt"/>
                <a:cs typeface="+mn-lt"/>
              </a:rPr>
              <a:t>preserved seasonal temperature fluctuations</a:t>
            </a:r>
            <a:r>
              <a:rPr lang="en-US" sz="1400">
                <a:ea typeface="+mn-lt"/>
                <a:cs typeface="+mn-lt"/>
              </a:rPr>
              <a:t> in its predictions.</a:t>
            </a:r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✅ By analyzing the variation range, we can see that the model </a:t>
            </a:r>
            <a:r>
              <a:rPr lang="en-US" sz="1400" b="1">
                <a:ea typeface="+mn-lt"/>
                <a:cs typeface="+mn-lt"/>
              </a:rPr>
              <a:t>captures seasonal dynamics well</a:t>
            </a:r>
            <a:r>
              <a:rPr lang="en-US" sz="1400">
                <a:ea typeface="+mn-lt"/>
                <a:cs typeface="+mn-lt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253CD-8FEF-000D-0BF5-75643C6A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A96C5-3987-2971-2FC0-8DD67603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79" y="1001051"/>
            <a:ext cx="7879080" cy="42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D3BB-4883-1529-B5DC-FE44E8C4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374196"/>
            <a:ext cx="7657752" cy="412838"/>
          </a:xfrm>
        </p:spPr>
        <p:txBody>
          <a:bodyPr>
            <a:normAutofit fontScale="90000"/>
          </a:bodyPr>
          <a:lstStyle/>
          <a:p>
            <a:r>
              <a:rPr lang="en-US" sz="3200" b="1">
                <a:solidFill>
                  <a:srgbClr val="39393A"/>
                </a:solidFill>
                <a:latin typeface="+mn-lt"/>
                <a:ea typeface="+mn-ea"/>
                <a:cs typeface="+mn-cs"/>
              </a:rPr>
              <a:t>Temperature Visualization for Germany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8BC871-B3BB-85E6-809D-60E1C128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DACDE-8083-D7F4-3159-DFE45CEF2BF9}"/>
              </a:ext>
            </a:extLst>
          </p:cNvPr>
          <p:cNvSpPr txBox="1"/>
          <p:nvPr/>
        </p:nvSpPr>
        <p:spPr>
          <a:xfrm>
            <a:off x="896257" y="5702795"/>
            <a:ext cx="110707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✅ </a:t>
            </a:r>
            <a:r>
              <a:rPr lang="en-US" sz="1400" b="1">
                <a:ea typeface="+mn-lt"/>
                <a:cs typeface="+mn-lt"/>
              </a:rPr>
              <a:t>Gradual temperature increase</a:t>
            </a:r>
            <a:r>
              <a:rPr lang="en-US" sz="1400">
                <a:ea typeface="+mn-lt"/>
                <a:cs typeface="+mn-lt"/>
              </a:rPr>
              <a:t> over time..</a:t>
            </a:r>
            <a:endParaRPr lang="en-US"/>
          </a:p>
          <a:p>
            <a:br>
              <a:rPr lang="en-US" sz="1400"/>
            </a:br>
            <a:r>
              <a:rPr lang="en-US" sz="1400">
                <a:ea typeface="+mn-lt"/>
                <a:cs typeface="+mn-lt"/>
              </a:rPr>
              <a:t>✅ </a:t>
            </a:r>
            <a:r>
              <a:rPr lang="en-US" sz="1400" b="1">
                <a:ea typeface="+mn-lt"/>
                <a:cs typeface="+mn-lt"/>
              </a:rPr>
              <a:t>Regional warming differences</a:t>
            </a:r>
            <a:r>
              <a:rPr lang="en-US" sz="1400">
                <a:ea typeface="+mn-lt"/>
                <a:cs typeface="+mn-lt"/>
              </a:rPr>
              <a:t> show that the model has learned </a:t>
            </a:r>
            <a:r>
              <a:rPr lang="en-US" sz="1400" b="1">
                <a:ea typeface="+mn-lt"/>
                <a:cs typeface="+mn-lt"/>
              </a:rPr>
              <a:t>local temperature variations.</a:t>
            </a:r>
            <a:br>
              <a:rPr lang="en-US"/>
            </a:br>
            <a:endParaRPr lang="en-US"/>
          </a:p>
        </p:txBody>
      </p:sp>
      <p:pic>
        <p:nvPicPr>
          <p:cNvPr id="6" name="Picture 5" descr="A map of germany with different colored states&#10;&#10;AI-generated content may be incorrect.">
            <a:extLst>
              <a:ext uri="{FF2B5EF4-FFF2-40B4-BE49-F238E27FC236}">
                <a16:creationId xmlns:a16="http://schemas.microsoft.com/office/drawing/2014/main" id="{B319F27F-6D05-7A62-B5A2-193E746C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97" y="999671"/>
            <a:ext cx="3967336" cy="4468586"/>
          </a:xfrm>
          <a:prstGeom prst="rect">
            <a:avLst/>
          </a:prstGeom>
        </p:spPr>
      </p:pic>
      <p:pic>
        <p:nvPicPr>
          <p:cNvPr id="8" name="Picture 7" descr="A map of germany with red shades&#10;&#10;AI-generated content may be incorrect.">
            <a:extLst>
              <a:ext uri="{FF2B5EF4-FFF2-40B4-BE49-F238E27FC236}">
                <a16:creationId xmlns:a16="http://schemas.microsoft.com/office/drawing/2014/main" id="{5A05FAB1-5A52-936B-5754-76A5F397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082" y="999671"/>
            <a:ext cx="3967335" cy="4468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6421FA-45D3-9DDC-9B3B-C3F213EE9154}"/>
              </a:ext>
            </a:extLst>
          </p:cNvPr>
          <p:cNvSpPr txBox="1"/>
          <p:nvPr/>
        </p:nvSpPr>
        <p:spPr>
          <a:xfrm>
            <a:off x="6609163" y="5192625"/>
            <a:ext cx="26427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Predicted Temperature by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39C69-7C5B-2308-F961-E67EE145C369}"/>
              </a:ext>
            </a:extLst>
          </p:cNvPr>
          <p:cNvSpPr txBox="1"/>
          <p:nvPr/>
        </p:nvSpPr>
        <p:spPr>
          <a:xfrm>
            <a:off x="1968779" y="519541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Actual Temperatures</a:t>
            </a:r>
          </a:p>
        </p:txBody>
      </p:sp>
    </p:spTree>
    <p:extLst>
      <p:ext uri="{BB962C8B-B14F-4D97-AF65-F5344CB8AC3E}">
        <p14:creationId xmlns:p14="http://schemas.microsoft.com/office/powerpoint/2010/main" val="133177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7757-0122-7264-3541-6AE0D3FB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24" y="1390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>
                    <a:lumMod val="76000"/>
                    <a:lumOff val="24000"/>
                  </a:schemeClr>
                </a:solidFill>
                <a:latin typeface="+mn-lt"/>
                <a:ea typeface="+mn-ea"/>
                <a:cs typeface="+mn-cs"/>
              </a:rPr>
              <a:t>Results: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5309-FCFD-89DD-E118-63BBB0A3F17B}"/>
              </a:ext>
            </a:extLst>
          </p:cNvPr>
          <p:cNvSpPr txBox="1"/>
          <p:nvPr/>
        </p:nvSpPr>
        <p:spPr>
          <a:xfrm>
            <a:off x="699284" y="1085919"/>
            <a:ext cx="10260156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Temperature Analysis (1940–2023):</a:t>
            </a: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Summer temperatures have been increasing, indicating a </a:t>
            </a: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gradual warming trend.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Model Performance:</a:t>
            </a: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The model demonstrated </a:t>
            </a: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high accuracy (93%)</a:t>
            </a: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, making it effective in capturing </a:t>
            </a: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seasonal temperature variations</a:t>
            </a: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endParaRPr lang="en-US" sz="2000">
              <a:solidFill>
                <a:srgbClr val="39393A"/>
              </a:solidFill>
            </a:endParaRPr>
          </a:p>
          <a:p>
            <a:endParaRPr lang="en-US">
              <a:solidFill>
                <a:srgbClr val="39393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1AC0-22C5-9397-6F41-284B0077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72A1-3139-4122-EA97-67F441B1BF9B}"/>
              </a:ext>
            </a:extLst>
          </p:cNvPr>
          <p:cNvSpPr txBox="1"/>
          <p:nvPr/>
        </p:nvSpPr>
        <p:spPr>
          <a:xfrm>
            <a:off x="701735" y="4335250"/>
            <a:ext cx="1065462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,Sans-Serif"/>
              <a:buChar char="•"/>
            </a:pPr>
            <a:r>
              <a:rPr lang="en-US">
                <a:solidFill>
                  <a:schemeClr val="accent3">
                    <a:lumMod val="76000"/>
                  </a:schemeClr>
                </a:solidFill>
                <a:ea typeface="+mn-lt"/>
                <a:cs typeface="+mn-lt"/>
              </a:rPr>
              <a:t>Increase features</a:t>
            </a:r>
          </a:p>
          <a:p>
            <a:endParaRPr lang="en-US">
              <a:solidFill>
                <a:schemeClr val="accent3">
                  <a:lumMod val="76000"/>
                </a:schemeClr>
              </a:solidFill>
              <a:ea typeface="+mn-lt"/>
              <a:cs typeface="+mn-lt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chemeClr val="accent3">
                    <a:lumMod val="76000"/>
                  </a:schemeClr>
                </a:solidFill>
                <a:ea typeface="+mn-lt"/>
                <a:cs typeface="+mn-lt"/>
              </a:rPr>
              <a:t>Explore advanced forecasting techniques to enhance long-term trend accuracy</a:t>
            </a:r>
          </a:p>
          <a:p>
            <a:endParaRPr lang="en-US" sz="2000">
              <a:solidFill>
                <a:schemeClr val="accent3">
                  <a:lumMod val="76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B967-CA1C-416F-5629-0181393245B5}"/>
              </a:ext>
            </a:extLst>
          </p:cNvPr>
          <p:cNvSpPr txBox="1"/>
          <p:nvPr/>
        </p:nvSpPr>
        <p:spPr>
          <a:xfrm>
            <a:off x="779185" y="3628919"/>
            <a:ext cx="60213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accent3">
                    <a:lumMod val="76000"/>
                  </a:schemeClr>
                </a:solidFill>
              </a:rPr>
              <a:t>Recommendations: </a:t>
            </a:r>
          </a:p>
        </p:txBody>
      </p:sp>
    </p:spTree>
    <p:extLst>
      <p:ext uri="{BB962C8B-B14F-4D97-AF65-F5344CB8AC3E}">
        <p14:creationId xmlns:p14="http://schemas.microsoft.com/office/powerpoint/2010/main" val="52373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un rising over the earth&#10;&#10;AI-generated content may be incorrect.">
            <a:extLst>
              <a:ext uri="{FF2B5EF4-FFF2-40B4-BE49-F238E27FC236}">
                <a16:creationId xmlns:a16="http://schemas.microsoft.com/office/drawing/2014/main" id="{3491DDEA-DED6-6567-185D-995F2790F0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46" r="99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4302B-4B2B-27E7-59E2-E2D95945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075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Overview</vt:lpstr>
      <vt:lpstr>PowerPoint Presentation</vt:lpstr>
      <vt:lpstr>    </vt:lpstr>
      <vt:lpstr>    </vt:lpstr>
      <vt:lpstr>    </vt:lpstr>
      <vt:lpstr>Temperature Visualization for Germany</vt:lpstr>
      <vt:lpstr>Results: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</cp:revision>
  <dcterms:created xsi:type="dcterms:W3CDTF">2025-02-09T20:04:13Z</dcterms:created>
  <dcterms:modified xsi:type="dcterms:W3CDTF">2025-02-14T10:20:33Z</dcterms:modified>
</cp:coreProperties>
</file>