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3"/>
  </p:sldMasterIdLst>
  <p:notesMasterIdLst>
    <p:notesMasterId r:id="rId10"/>
  </p:notesMasterIdLst>
  <p:sldIdLst>
    <p:sldId id="288" r:id="rId4"/>
    <p:sldId id="287" r:id="rId5"/>
    <p:sldId id="289" r:id="rId6"/>
    <p:sldId id="290" r:id="rId7"/>
    <p:sldId id="291" r:id="rId8"/>
    <p:sldId id="292" r:id="rId9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CCC"/>
    <a:srgbClr val="D8D8E0"/>
    <a:srgbClr val="EEE8E8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 with 27 </a:t>
            </a:r>
            <a:r>
              <a:rPr lang="en-GB" err="1"/>
              <a:t>pt</a:t>
            </a:r>
            <a:r>
              <a:rPr lang="en-GB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/>
              <a:t>Sample slide with table and text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chart</a:t>
            </a: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 with 27 </a:t>
            </a:r>
            <a:r>
              <a:rPr lang="en-GB" err="1"/>
              <a:t>pt</a:t>
            </a:r>
            <a:r>
              <a:rPr lang="en-GB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 27pt headline on a slide with three images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 with 27 </a:t>
            </a:r>
            <a:r>
              <a:rPr lang="en-GB" err="1"/>
              <a:t>pt</a:t>
            </a:r>
            <a:r>
              <a:rPr lang="en-GB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err="1"/>
              <a:t>Klik</a:t>
            </a:r>
            <a:r>
              <a:rPr lang="en-GB"/>
              <a:t> om de </a:t>
            </a:r>
            <a:r>
              <a:rPr lang="en-GB" err="1"/>
              <a:t>modelstijlen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bewerken</a:t>
            </a:r>
            <a:endParaRPr lang="en-GB"/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GB"/>
              <a:t>Title of the presentation - by tab Insert -&gt; Header text and Footer text</a:t>
            </a: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61" r:id="rId3"/>
    <p:sldLayoutId id="2147483662" r:id="rId4"/>
    <p:sldLayoutId id="2147483664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neywell per l’University of Technology di Eindhoven | Arketipo">
            <a:extLst>
              <a:ext uri="{FF2B5EF4-FFF2-40B4-BE49-F238E27FC236}">
                <a16:creationId xmlns:a16="http://schemas.microsoft.com/office/drawing/2014/main" id="{FF53C0AD-7514-9666-0C3F-44C517328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9143998" cy="44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3FB7C8-1594-1713-7E5C-FB7E54C46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Discussion about stakeholder’s needs and defining the scope of the project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0258C-77E0-3369-14C6-0A07847FA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23/02/2023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B788D-F27D-4E2A-27EB-141C9FD293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990976"/>
            <a:ext cx="9143999" cy="508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Elham Honarvar, Project manager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1FCC3-2586-983A-3F33-7F1ACA5D57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/>
              <a:t>Mechatronic System Design</a:t>
            </a:r>
          </a:p>
          <a:p>
            <a:r>
              <a:rPr lang="en-US" b="1"/>
              <a:t>Autonomous Referee</a:t>
            </a:r>
            <a:endParaRPr lang="en-NL" b="1"/>
          </a:p>
        </p:txBody>
      </p:sp>
    </p:spTree>
    <p:extLst>
      <p:ext uri="{BB962C8B-B14F-4D97-AF65-F5344CB8AC3E}">
        <p14:creationId xmlns:p14="http://schemas.microsoft.com/office/powerpoint/2010/main" val="46230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961383F3-9EE7-42D7-9D56-E6A73889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22555"/>
            <a:ext cx="7915993" cy="372962"/>
          </a:xfrm>
        </p:spPr>
        <p:txBody>
          <a:bodyPr/>
          <a:lstStyle/>
          <a:p>
            <a:pPr algn="ctr"/>
            <a:r>
              <a:rPr lang="en-US" sz="2000" dirty="0"/>
              <a:t>Project Activities</a:t>
            </a:r>
            <a:endParaRPr lang="en-NL" sz="2000" dirty="0"/>
          </a:p>
        </p:txBody>
      </p:sp>
      <p:sp>
        <p:nvSpPr>
          <p:cNvPr id="46" name="Slide Number Placeholder 4">
            <a:extLst>
              <a:ext uri="{FF2B5EF4-FFF2-40B4-BE49-F238E27FC236}">
                <a16:creationId xmlns:a16="http://schemas.microsoft.com/office/drawing/2014/main" id="{FAF5C8AA-D74E-4212-880F-48699E0E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" y="4820945"/>
            <a:ext cx="1015998" cy="319740"/>
          </a:xfrm>
        </p:spPr>
        <p:txBody>
          <a:bodyPr/>
          <a:lstStyle/>
          <a:p>
            <a:fld id="{B7CEC10D-CD46-426F-915E-6C78530279CB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D45486-339C-4706-B223-D02DB992F956}"/>
              </a:ext>
            </a:extLst>
          </p:cNvPr>
          <p:cNvSpPr txBox="1"/>
          <p:nvPr/>
        </p:nvSpPr>
        <p:spPr>
          <a:xfrm>
            <a:off x="2114551" y="853819"/>
            <a:ext cx="457200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First version of PMP is provided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Feasibility check of different input data</a:t>
            </a:r>
          </a:p>
        </p:txBody>
      </p:sp>
      <p:graphicFrame>
        <p:nvGraphicFramePr>
          <p:cNvPr id="2" name="Content Placeholder 5">
            <a:extLst>
              <a:ext uri="{FF2B5EF4-FFF2-40B4-BE49-F238E27FC236}">
                <a16:creationId xmlns:a16="http://schemas.microsoft.com/office/drawing/2014/main" id="{52E94A47-4B86-07DE-F457-7DB18A7F9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037503"/>
              </p:ext>
            </p:extLst>
          </p:nvPr>
        </p:nvGraphicFramePr>
        <p:xfrm>
          <a:off x="748559" y="1832261"/>
          <a:ext cx="7646882" cy="24574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723953">
                  <a:extLst>
                    <a:ext uri="{9D8B030D-6E8A-4147-A177-3AD203B41FA5}">
                      <a16:colId xmlns:a16="http://schemas.microsoft.com/office/drawing/2014/main" val="2605097270"/>
                    </a:ext>
                  </a:extLst>
                </a:gridCol>
                <a:gridCol w="638892">
                  <a:extLst>
                    <a:ext uri="{9D8B030D-6E8A-4147-A177-3AD203B41FA5}">
                      <a16:colId xmlns:a16="http://schemas.microsoft.com/office/drawing/2014/main" val="660376294"/>
                    </a:ext>
                  </a:extLst>
                </a:gridCol>
                <a:gridCol w="757754">
                  <a:extLst>
                    <a:ext uri="{9D8B030D-6E8A-4147-A177-3AD203B41FA5}">
                      <a16:colId xmlns:a16="http://schemas.microsoft.com/office/drawing/2014/main" val="3221601107"/>
                    </a:ext>
                  </a:extLst>
                </a:gridCol>
                <a:gridCol w="701803">
                  <a:extLst>
                    <a:ext uri="{9D8B030D-6E8A-4147-A177-3AD203B41FA5}">
                      <a16:colId xmlns:a16="http://schemas.microsoft.com/office/drawing/2014/main" val="1682713115"/>
                    </a:ext>
                  </a:extLst>
                </a:gridCol>
                <a:gridCol w="606862">
                  <a:extLst>
                    <a:ext uri="{9D8B030D-6E8A-4147-A177-3AD203B41FA5}">
                      <a16:colId xmlns:a16="http://schemas.microsoft.com/office/drawing/2014/main" val="3953252166"/>
                    </a:ext>
                  </a:extLst>
                </a:gridCol>
                <a:gridCol w="686844">
                  <a:extLst>
                    <a:ext uri="{9D8B030D-6E8A-4147-A177-3AD203B41FA5}">
                      <a16:colId xmlns:a16="http://schemas.microsoft.com/office/drawing/2014/main" val="65841579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91216348"/>
                    </a:ext>
                  </a:extLst>
                </a:gridCol>
                <a:gridCol w="799254">
                  <a:extLst>
                    <a:ext uri="{9D8B030D-6E8A-4147-A177-3AD203B41FA5}">
                      <a16:colId xmlns:a16="http://schemas.microsoft.com/office/drawing/2014/main" val="2561201405"/>
                    </a:ext>
                  </a:extLst>
                </a:gridCol>
              </a:tblGrid>
              <a:tr h="146452"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Week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Final week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204628"/>
                  </a:ext>
                </a:extLst>
              </a:tr>
              <a:tr h="1464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Project activities schedule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900" b="1" u="none" strike="noStrike">
                          <a:effectLst/>
                        </a:rPr>
                        <a:t>1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900" b="1" u="none" strike="noStrike">
                          <a:effectLst/>
                        </a:rPr>
                        <a:t>2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900" b="1" u="none" strike="noStrike">
                          <a:effectLst/>
                        </a:rPr>
                        <a:t>3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900" b="1" u="none" strike="noStrike">
                          <a:effectLst/>
                        </a:rPr>
                        <a:t>4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900" b="1" u="none" strike="noStrike">
                          <a:effectLst/>
                        </a:rPr>
                        <a:t>5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900" b="1" u="none" strike="noStrike">
                          <a:effectLst/>
                        </a:rPr>
                        <a:t>6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900" b="1" u="none" strike="noStrike">
                          <a:effectLst/>
                        </a:rPr>
                        <a:t>7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61563"/>
                  </a:ext>
                </a:extLst>
              </a:tr>
              <a:tr h="274597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06/02-1</a:t>
                      </a:r>
                      <a:r>
                        <a:rPr lang="en-US" sz="900" b="1" u="none" strike="noStrike">
                          <a:effectLst/>
                        </a:rPr>
                        <a:t>3</a:t>
                      </a:r>
                      <a:r>
                        <a:rPr lang="en-NL" sz="900" b="1" u="none" strike="noStrike">
                          <a:effectLst/>
                        </a:rPr>
                        <a:t>/02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13/02-19/02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20/02-26/02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27/02-05/03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06/03-12/03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13/03-19/03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900" b="1" u="none" strike="noStrike">
                          <a:effectLst/>
                        </a:rPr>
                        <a:t>20/03-24/03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714328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Project Management Plan creation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Final version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782994"/>
                  </a:ext>
                </a:extLst>
              </a:tr>
              <a:tr h="1464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2021-2022 MSD project documents review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32526"/>
                  </a:ext>
                </a:extLst>
              </a:tr>
              <a:tr h="1464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Hardware and software options evaluation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340933"/>
                  </a:ext>
                </a:extLst>
              </a:tr>
              <a:tr h="1464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Project scope definition 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69620"/>
                  </a:ext>
                </a:extLst>
              </a:tr>
              <a:tr h="1464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New requirements creation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887384"/>
                  </a:ext>
                </a:extLst>
              </a:tr>
              <a:tr h="1464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Feasibility Check of input data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 dirty="0">
                          <a:effectLst/>
                        </a:rPr>
                        <a:t> </a:t>
                      </a:r>
                      <a:endParaRPr lang="en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 dirty="0">
                          <a:effectLst/>
                        </a:rPr>
                        <a:t> </a:t>
                      </a:r>
                      <a:endParaRPr lang="en-NL" sz="9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 dirty="0">
                          <a:effectLst/>
                        </a:rPr>
                        <a:t> </a:t>
                      </a:r>
                      <a:endParaRPr lang="en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 dirty="0">
                          <a:effectLst/>
                        </a:rPr>
                        <a:t> </a:t>
                      </a:r>
                      <a:endParaRPr lang="en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 dirty="0">
                          <a:effectLst/>
                        </a:rPr>
                        <a:t> </a:t>
                      </a:r>
                      <a:endParaRPr lang="en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 dirty="0">
                          <a:effectLst/>
                        </a:rPr>
                        <a:t> </a:t>
                      </a:r>
                      <a:endParaRPr lang="en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967214"/>
                  </a:ext>
                </a:extLst>
              </a:tr>
              <a:tr h="1464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System Architecture definition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065746"/>
                  </a:ext>
                </a:extLst>
              </a:tr>
              <a:tr h="1464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Software creation and integration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 dirty="0">
                          <a:effectLst/>
                        </a:rPr>
                        <a:t> </a:t>
                      </a:r>
                      <a:endParaRPr lang="en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413511"/>
                  </a:ext>
                </a:extLst>
              </a:tr>
              <a:tr h="16328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Systems test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 dirty="0">
                          <a:effectLst/>
                        </a:rPr>
                        <a:t> </a:t>
                      </a:r>
                      <a:endParaRPr lang="en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 dirty="0">
                          <a:effectLst/>
                        </a:rPr>
                        <a:t> </a:t>
                      </a:r>
                      <a:endParaRPr lang="en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2057"/>
                  </a:ext>
                </a:extLst>
              </a:tr>
              <a:tr h="1464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Documentations and main </a:t>
                      </a:r>
                      <a:r>
                        <a:rPr lang="en-US" sz="900" b="1" u="none" strike="noStrike" dirty="0" err="1">
                          <a:effectLst/>
                        </a:rPr>
                        <a:t>delivarables</a:t>
                      </a:r>
                      <a:r>
                        <a:rPr lang="en-US" sz="900" b="1" u="none" strike="noStrike" dirty="0">
                          <a:effectLst/>
                        </a:rPr>
                        <a:t>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Final Presentation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881087"/>
                  </a:ext>
                </a:extLst>
              </a:tr>
              <a:tr h="1464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Weekly meeting with stakeholders</a:t>
                      </a: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06354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EE650875-42AE-905D-9FB9-511B83452FCD}"/>
              </a:ext>
            </a:extLst>
          </p:cNvPr>
          <p:cNvSpPr/>
          <p:nvPr/>
        </p:nvSpPr>
        <p:spPr>
          <a:xfrm>
            <a:off x="651164" y="3236119"/>
            <a:ext cx="1656267" cy="200025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624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C151-A4CD-3D96-9F6A-F797461C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24" y="246774"/>
            <a:ext cx="7556500" cy="539038"/>
          </a:xfrm>
        </p:spPr>
        <p:txBody>
          <a:bodyPr/>
          <a:lstStyle/>
          <a:p>
            <a:pPr algn="ctr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Sensors Mounted on top of each player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B0523-89A8-B076-FD61-1F7F7A6A8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950119"/>
            <a:ext cx="7556501" cy="3407569"/>
          </a:xfrm>
        </p:spPr>
        <p:txBody>
          <a:bodyPr/>
          <a:lstStyle/>
          <a:p>
            <a:pPr algn="l" rtl="0" fontAlgn="base"/>
            <a:r>
              <a:rPr lang="en-US" sz="1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Advantages: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Trustable and reliable data source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Comprehensive (Full view of field)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Available cameras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Easy to record and re-use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Could be built upon in the future generations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Contribution of other teams is possible </a:t>
            </a:r>
          </a:p>
          <a:p>
            <a:pPr algn="l" rtl="0" fontAlgn="base"/>
            <a:endParaRPr lang="en-US" sz="120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Disadvantage: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Design a mounting device for the camera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Expensive Solution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Might involve additional regulation on players (Hardware constraints)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Processing time for decision making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Processing work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Fusion of more than one camera for a better field understanding </a:t>
            </a:r>
          </a:p>
          <a:p>
            <a:endParaRPr lang="en-NL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85E5B-B474-4987-FA5B-D28A7B30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0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02FA-05D7-0C3D-57D2-3C4F17CA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0" y="205712"/>
            <a:ext cx="7556500" cy="539038"/>
          </a:xfrm>
        </p:spPr>
        <p:txBody>
          <a:bodyPr/>
          <a:lstStyle/>
          <a:p>
            <a:pPr algn="ctr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Using Data Fusion for data collection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35DB-1C0B-EE3B-FC12-28321DB2D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642938"/>
            <a:ext cx="7556501" cy="3586162"/>
          </a:xfrm>
        </p:spPr>
        <p:txBody>
          <a:bodyPr/>
          <a:lstStyle/>
          <a:p>
            <a:pPr algn="l" rtl="0" fontAlgn="base"/>
            <a:r>
              <a:rPr lang="en-US" sz="1200" b="1" i="1" dirty="0">
                <a:solidFill>
                  <a:srgbClr val="4472C4"/>
                </a:solidFill>
                <a:effectLst/>
                <a:latin typeface="Calibri" panose="020F0502020204030204" pitchFamily="34" charset="0"/>
              </a:rPr>
              <a:t>Choose almost any rule, not real time for our scope, no theoretical knowledge nor ready to use implementation</a:t>
            </a:r>
            <a:r>
              <a:rPr lang="en-US" sz="1200" b="0" i="0" dirty="0">
                <a:solidFill>
                  <a:srgbClr val="4472C4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Advantage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Easy to use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 available from both teams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Easy to record and re-use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Could be built upon in the future generations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 advanced technologies in the future with no additional cost for referee </a:t>
            </a:r>
          </a:p>
          <a:p>
            <a:pPr algn="l" rtl="0" fontAlgn="base"/>
            <a:endParaRPr lang="en-US" sz="120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Disadvantage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Possibility of misleading data due to cheating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Possibility of not having all field covered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Additional verification and validation may be required </a:t>
            </a:r>
          </a:p>
          <a:p>
            <a:pPr algn="l" rtl="0" fontAlgn="base"/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NL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092E6-3A8F-EFB3-ED94-17E7659B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9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BC69-4868-F45D-9A7E-72674B41F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97230"/>
            <a:ext cx="7556500" cy="539038"/>
          </a:xfrm>
        </p:spPr>
        <p:txBody>
          <a:bodyPr/>
          <a:lstStyle/>
          <a:p>
            <a:pPr algn="ctr"/>
            <a:r>
              <a:rPr lang="en-US" sz="1800" b="1" i="0" dirty="0">
                <a:solidFill>
                  <a:srgbClr val="000000"/>
                </a:solidFill>
                <a:effectLst/>
                <a:latin typeface="WordVisi_MSFontService"/>
              </a:rPr>
              <a:t>Using Tech United Data</a:t>
            </a:r>
            <a:endParaRPr lang="en-NL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50D5-3990-DAB9-5315-02EC8FCFC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94" y="585789"/>
            <a:ext cx="7793831" cy="4039000"/>
          </a:xfrm>
        </p:spPr>
        <p:txBody>
          <a:bodyPr/>
          <a:lstStyle/>
          <a:p>
            <a:pPr algn="l" rtl="0" fontAlgn="base"/>
            <a:r>
              <a:rPr lang="en-US" sz="1200" b="1" i="1" dirty="0">
                <a:solidFill>
                  <a:srgbClr val="4472C4"/>
                </a:solidFill>
                <a:effectLst/>
                <a:latin typeface="Calibri" panose="020F0502020204030204" pitchFamily="34" charset="0"/>
              </a:rPr>
              <a:t>Any rule can be applied, Provides real-time data for our scoop, Extra rules need to be added.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</a:p>
          <a:p>
            <a:pPr algn="l" rtl="0" fontAlgn="base"/>
            <a:endParaRPr lang="en-US" sz="12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Advantage: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All data which is needed for rule violation detection is available and can be used to prepare an algorithm for referee decision making.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state of the game has been announced from inside the game and this can give a chance of having accurate data. 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Reliable hardware and software are available </a:t>
            </a:r>
            <a:r>
              <a:rPr lang="en-US" sz="120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(copy from last year's report).</a:t>
            </a: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Real robot soccer can be represented. </a:t>
            </a:r>
          </a:p>
          <a:p>
            <a:pPr algn="l" rtl="0" fontAlgn="base"/>
            <a:r>
              <a:rPr lang="en-US" sz="1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 rtl="0" fontAlgn="base"/>
            <a:r>
              <a:rPr lang="en-US" sz="1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Disadvantage (this is based on the information of last year research):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data can be unreliable due to noise since localization during robot movement is distorted and the field is highly symmetrical.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position of the ball has been estimated by several sources and the new designed algorithm needs to merge all the information. </a:t>
            </a:r>
          </a:p>
          <a:p>
            <a:endParaRPr lang="en-NL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59E6F-ECCC-A720-7CF3-476430D4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3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5CA7-2511-FE29-FF22-156FB11D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31" y="241431"/>
            <a:ext cx="7556500" cy="539038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rgbClr val="7030A0"/>
                </a:solidFill>
              </a:rPr>
              <a:t>Using Stadium Cameras</a:t>
            </a:r>
            <a:endParaRPr lang="en-NL" sz="1800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AABB1-2880-5F21-8BDB-1BF0EA570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707231"/>
            <a:ext cx="7556501" cy="3600450"/>
          </a:xfrm>
        </p:spPr>
        <p:txBody>
          <a:bodyPr/>
          <a:lstStyle/>
          <a:p>
            <a:pPr algn="l" rtl="0" fontAlgn="base"/>
            <a:r>
              <a:rPr lang="en-US" sz="1200" b="1" i="1" dirty="0">
                <a:solidFill>
                  <a:srgbClr val="4472C4"/>
                </a:solidFill>
                <a:effectLst/>
                <a:latin typeface="Calibri" panose="020F0502020204030204" pitchFamily="34" charset="0"/>
              </a:rPr>
              <a:t>Choose one rule such as corner kick procedure, not real time for our scope, additional computational solutions may be needed</a:t>
            </a:r>
            <a:r>
              <a:rPr lang="en-US" sz="1200" b="0" i="0" dirty="0">
                <a:solidFill>
                  <a:srgbClr val="4472C4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 rtl="0" fontAlgn="base"/>
            <a:endParaRPr lang="en-US" sz="12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Advantage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Trustable and reliable data source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Availability – off the shelf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Accessible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Comprehensive data (Full view of field)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Easy to record and re-use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Could be built upon in the future generations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Multi-functioning: Use as an assistant referee and can be further developed </a:t>
            </a:r>
          </a:p>
          <a:p>
            <a:pPr algn="l" rtl="0" fontAlgn="base"/>
            <a:endParaRPr lang="en-US" sz="120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Disadvantage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Processing time for decision making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Processing work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Fusion of more than one camera for a better field understanding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Calibration  </a:t>
            </a:r>
          </a:p>
          <a:p>
            <a:endParaRPr lang="en-NL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F7EEA-60D0-C12E-ADC3-7B316349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92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16x9.potx" id="{9370F84E-7576-4FDA-B736-A09996DF8429}" vid="{ED81D3C9-A1FB-4E5B-AF38-E92F700A58F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0A92BA5A06BE4A9B59021F16D48411" ma:contentTypeVersion="2" ma:contentTypeDescription="Create a new document." ma:contentTypeScope="" ma:versionID="89b115a075ebf809e383d4031dcf5bd3">
  <xsd:schema xmlns:xsd="http://www.w3.org/2001/XMLSchema" xmlns:xs="http://www.w3.org/2001/XMLSchema" xmlns:p="http://schemas.microsoft.com/office/2006/metadata/properties" xmlns:ns2="83fdc049-73a2-4611-862f-f4b0d38035ca" targetNamespace="http://schemas.microsoft.com/office/2006/metadata/properties" ma:root="true" ma:fieldsID="8f9cb61f3139417da7c1f3597f135c1e" ns2:_="">
    <xsd:import namespace="83fdc049-73a2-4611-862f-f4b0d38035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dc049-73a2-4611-862f-f4b0d38035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08EEA2-1153-4B2A-8F40-118D230AC2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E0ADA5-559F-4326-958A-D94F01B568FC}">
  <ds:schemaRefs>
    <ds:schemaRef ds:uri="83fdc049-73a2-4611-862f-f4b0d38035c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TUe_16x9 (2)</Template>
  <TotalTime>25</TotalTime>
  <Words>574</Words>
  <Application>Microsoft Office PowerPoint</Application>
  <PresentationFormat>On-screen Show (16:9)</PresentationFormat>
  <Paragraphs>161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Wingdings</vt:lpstr>
      <vt:lpstr>WordVisi_MSFontService</vt:lpstr>
      <vt:lpstr>Kantoorthema</vt:lpstr>
      <vt:lpstr>Discussion about stakeholder’s needs and defining the scope of the project</vt:lpstr>
      <vt:lpstr>Project Activities</vt:lpstr>
      <vt:lpstr>Sensors Mounted on top of each player </vt:lpstr>
      <vt:lpstr>Using Data Fusion for data collection </vt:lpstr>
      <vt:lpstr>Using Tech United Data</vt:lpstr>
      <vt:lpstr>Using Stadium Cameras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title at the top</dc:title>
  <dc:creator>Ven, I.M.J. van de</dc:creator>
  <cp:lastModifiedBy>Honarvar, Elham</cp:lastModifiedBy>
  <cp:revision>3</cp:revision>
  <dcterms:created xsi:type="dcterms:W3CDTF">2019-11-27T15:26:32Z</dcterms:created>
  <dcterms:modified xsi:type="dcterms:W3CDTF">2023-02-23T10:20:55Z</dcterms:modified>
</cp:coreProperties>
</file>