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7" r:id="rId2"/>
    <p:sldId id="258" r:id="rId3"/>
    <p:sldId id="271" r:id="rId4"/>
    <p:sldId id="259" r:id="rId5"/>
    <p:sldId id="260" r:id="rId6"/>
    <p:sldId id="272" r:id="rId7"/>
    <p:sldId id="267" r:id="rId8"/>
    <p:sldId id="269" r:id="rId9"/>
    <p:sldId id="270" r:id="rId10"/>
    <p:sldId id="268" r:id="rId11"/>
    <p:sldId id="261" r:id="rId12"/>
    <p:sldId id="262" r:id="rId13"/>
    <p:sldId id="263" r:id="rId14"/>
    <p:sldId id="264" r:id="rId15"/>
    <p:sldId id="265" r:id="rId16"/>
    <p:sldId id="266"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E62D1CF-6061-46B6-BA76-AF297C2770B5}" type="datetimeFigureOut">
              <a:rPr lang="en-US" smtClean="0"/>
              <a:t>3/10/2018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6E47BA-8F7A-4FEF-A85C-87D2B6A85DA8}"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E62D1CF-6061-46B6-BA76-AF297C2770B5}" type="datetimeFigureOut">
              <a:rPr lang="en-US" smtClean="0"/>
              <a:t>3/10/2018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6E47BA-8F7A-4FEF-A85C-87D2B6A85DA8}"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E62D1CF-6061-46B6-BA76-AF297C2770B5}" type="datetimeFigureOut">
              <a:rPr lang="en-US" smtClean="0"/>
              <a:t>3/10/2018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6E47BA-8F7A-4FEF-A85C-87D2B6A85DA8}"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E62D1CF-6061-46B6-BA76-AF297C2770B5}" type="datetimeFigureOut">
              <a:rPr lang="en-US" smtClean="0"/>
              <a:t>3/10/2018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6E47BA-8F7A-4FEF-A85C-87D2B6A85DA8}"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E62D1CF-6061-46B6-BA76-AF297C2770B5}" type="datetimeFigureOut">
              <a:rPr lang="en-US" smtClean="0"/>
              <a:t>3/10/2018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6E47BA-8F7A-4FEF-A85C-87D2B6A85DA8}"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E62D1CF-6061-46B6-BA76-AF297C2770B5}" type="datetimeFigureOut">
              <a:rPr lang="en-US" smtClean="0"/>
              <a:t>3/10/2018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6E47BA-8F7A-4FEF-A85C-87D2B6A85DA8}"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E62D1CF-6061-46B6-BA76-AF297C2770B5}" type="datetimeFigureOut">
              <a:rPr lang="en-US" smtClean="0"/>
              <a:t>3/10/2018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A6E47BA-8F7A-4FEF-A85C-87D2B6A85DA8}"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E62D1CF-6061-46B6-BA76-AF297C2770B5}" type="datetimeFigureOut">
              <a:rPr lang="en-US" smtClean="0"/>
              <a:t>3/10/2018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A6E47BA-8F7A-4FEF-A85C-87D2B6A85DA8}"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62D1CF-6061-46B6-BA76-AF297C2770B5}" type="datetimeFigureOut">
              <a:rPr lang="en-US" smtClean="0"/>
              <a:t>3/10/2018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A6E47BA-8F7A-4FEF-A85C-87D2B6A85DA8}"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E62D1CF-6061-46B6-BA76-AF297C2770B5}" type="datetimeFigureOut">
              <a:rPr lang="en-US" smtClean="0"/>
              <a:t>3/10/2018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6E47BA-8F7A-4FEF-A85C-87D2B6A85DA8}" type="slidenum">
              <a:rPr lang="en-US" smtClean="0"/>
              <a:t>‹#›</a:t>
            </a:fld>
            <a:endParaRPr lang="en-US"/>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1E62D1CF-6061-46B6-BA76-AF297C2770B5}" type="datetimeFigureOut">
              <a:rPr lang="en-US" smtClean="0"/>
              <a:t>3/10/2018</a:t>
            </a:fld>
            <a:endParaRPr lang="en-US"/>
          </a:p>
        </p:txBody>
      </p:sp>
      <p:sp>
        <p:nvSpPr>
          <p:cNvPr id="9" name="Slide Number Placeholder 8"/>
          <p:cNvSpPr>
            <a:spLocks noGrp="1"/>
          </p:cNvSpPr>
          <p:nvPr>
            <p:ph type="sldNum" sz="quarter" idx="11"/>
          </p:nvPr>
        </p:nvSpPr>
        <p:spPr/>
        <p:txBody>
          <a:bodyPr/>
          <a:lstStyle/>
          <a:p>
            <a:fld id="{CA6E47BA-8F7A-4FEF-A85C-87D2B6A85DA8}" type="slidenum">
              <a:rPr lang="en-US" smtClean="0"/>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CA6E47BA-8F7A-4FEF-A85C-87D2B6A85DA8}" type="slidenum">
              <a:rPr lang="en-US" smtClean="0"/>
              <a:t>‹#›</a:t>
            </a:fld>
            <a:endParaRPr lang="en-US"/>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US"/>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1E62D1CF-6061-46B6-BA76-AF297C2770B5}" type="datetimeFigureOut">
              <a:rPr lang="en-US" smtClean="0"/>
              <a:t>3/10/2018</a:t>
            </a:fld>
            <a:endParaRPr lang="en-US"/>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computerhope.com/jargon/o/object.htm" TargetMode="External"/><Relationship Id="rId7" Type="http://schemas.openxmlformats.org/officeDocument/2006/relationships/hyperlink" Target="https://www.computerhope.com/jargon/v/vb.htm" TargetMode="External"/><Relationship Id="rId2" Type="http://schemas.openxmlformats.org/officeDocument/2006/relationships/hyperlink" Target="https://www.computerhope.com/jargon/v/variable.htm" TargetMode="External"/><Relationship Id="rId1" Type="http://schemas.openxmlformats.org/officeDocument/2006/relationships/slideLayout" Target="../slideLayouts/slideLayout2.xml"/><Relationship Id="rId6" Type="http://schemas.openxmlformats.org/officeDocument/2006/relationships/hyperlink" Target="https://www.computerhope.com/jargon/j/javascri.htm" TargetMode="External"/><Relationship Id="rId5" Type="http://schemas.openxmlformats.org/officeDocument/2006/relationships/hyperlink" Target="https://www.computerhope.com/jargon/c/cplus.htm" TargetMode="External"/><Relationship Id="rId4" Type="http://schemas.openxmlformats.org/officeDocument/2006/relationships/hyperlink" Target="https://www.computerhope.com/jargon/c/csharp.htm"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Types</a:t>
            </a:r>
            <a:endParaRPr lang="en-US" dirty="0"/>
          </a:p>
        </p:txBody>
      </p:sp>
      <p:sp>
        <p:nvSpPr>
          <p:cNvPr id="3" name="Content Placeholder 2"/>
          <p:cNvSpPr>
            <a:spLocks noGrp="1"/>
          </p:cNvSpPr>
          <p:nvPr>
            <p:ph idx="1"/>
          </p:nvPr>
        </p:nvSpPr>
        <p:spPr>
          <a:xfrm>
            <a:off x="457200" y="1371600"/>
            <a:ext cx="7620000" cy="5029200"/>
          </a:xfrm>
        </p:spPr>
        <p:txBody>
          <a:bodyPr>
            <a:normAutofit/>
          </a:bodyPr>
          <a:lstStyle/>
          <a:p>
            <a:r>
              <a:rPr lang="en-US" dirty="0"/>
              <a:t>Unlike humans, a computer does not know the difference between "1234" and "</a:t>
            </a:r>
            <a:r>
              <a:rPr lang="en-US" dirty="0" err="1"/>
              <a:t>abcd</a:t>
            </a:r>
            <a:r>
              <a:rPr lang="en-US" dirty="0"/>
              <a:t>." A </a:t>
            </a:r>
            <a:r>
              <a:rPr lang="en-US" b="1" dirty="0"/>
              <a:t>data type</a:t>
            </a:r>
            <a:r>
              <a:rPr lang="en-US" dirty="0"/>
              <a:t> is a classification of the type of data that a </a:t>
            </a:r>
            <a:r>
              <a:rPr lang="en-US" u="sng" dirty="0">
                <a:hlinkClick r:id="rId2"/>
              </a:rPr>
              <a:t>variable</a:t>
            </a:r>
            <a:r>
              <a:rPr lang="en-US" dirty="0"/>
              <a:t> or </a:t>
            </a:r>
            <a:r>
              <a:rPr lang="en-US" u="sng" dirty="0" smtClean="0">
                <a:hlinkClick r:id="rId3"/>
              </a:rPr>
              <a:t>object</a:t>
            </a:r>
            <a:r>
              <a:rPr lang="en-US" u="sng" dirty="0" smtClean="0"/>
              <a:t> </a:t>
            </a:r>
            <a:r>
              <a:rPr lang="en-US" dirty="0" smtClean="0"/>
              <a:t>can </a:t>
            </a:r>
            <a:r>
              <a:rPr lang="en-US" dirty="0"/>
              <a:t>hold in computer programming. Data types are an important factor in </a:t>
            </a:r>
            <a:r>
              <a:rPr lang="en-US" dirty="0" smtClean="0"/>
              <a:t>all </a:t>
            </a:r>
            <a:r>
              <a:rPr lang="en-US" dirty="0"/>
              <a:t>computer programming languages, including </a:t>
            </a:r>
            <a:r>
              <a:rPr lang="en-US" u="sng" dirty="0">
                <a:hlinkClick r:id="rId4"/>
              </a:rPr>
              <a:t>C#</a:t>
            </a:r>
            <a:r>
              <a:rPr lang="en-US" dirty="0"/>
              <a:t>, </a:t>
            </a:r>
            <a:r>
              <a:rPr lang="en-US" u="sng" dirty="0">
                <a:hlinkClick r:id="rId5"/>
              </a:rPr>
              <a:t>C++</a:t>
            </a:r>
            <a:r>
              <a:rPr lang="en-US" dirty="0"/>
              <a:t>, </a:t>
            </a:r>
            <a:r>
              <a:rPr lang="en-US" u="sng" dirty="0">
                <a:hlinkClick r:id="rId6"/>
              </a:rPr>
              <a:t>JavaScript</a:t>
            </a:r>
            <a:r>
              <a:rPr lang="en-US" dirty="0"/>
              <a:t>, and </a:t>
            </a:r>
            <a:r>
              <a:rPr lang="en-US" u="sng" dirty="0">
                <a:hlinkClick r:id="rId7"/>
              </a:rPr>
              <a:t>Visual Basic</a:t>
            </a:r>
            <a:r>
              <a:rPr lang="en-US" dirty="0"/>
              <a:t>. When programmers create computer applications, both desktop and web-based, data types must be referenced and used correctly, to ensure the proper result and an error-free program</a:t>
            </a:r>
            <a:r>
              <a:rPr lang="en-US" dirty="0" smtClean="0"/>
              <a:t>.</a:t>
            </a:r>
          </a:p>
          <a:p>
            <a:pPr marL="114300" indent="0">
              <a:buNone/>
            </a:pPr>
            <a:r>
              <a:rPr lang="en-US" dirty="0"/>
              <a:t>The variables in C#, are categorized into the following types: </a:t>
            </a:r>
          </a:p>
          <a:p>
            <a:r>
              <a:rPr lang="en-US" dirty="0"/>
              <a:t>Value types </a:t>
            </a:r>
          </a:p>
          <a:p>
            <a:r>
              <a:rPr lang="en-US" dirty="0"/>
              <a:t>Reference types </a:t>
            </a:r>
            <a:endParaRPr lang="en-US" dirty="0" smtClean="0"/>
          </a:p>
          <a:p>
            <a:r>
              <a:rPr lang="en-US" dirty="0" smtClean="0"/>
              <a:t>Pointer Types</a:t>
            </a:r>
            <a:endParaRPr lang="en-US" dirty="0"/>
          </a:p>
          <a:p>
            <a:pPr marL="114300" indent="0">
              <a:buNone/>
            </a:pPr>
            <a:endParaRPr lang="en-US" dirty="0"/>
          </a:p>
          <a:p>
            <a:endParaRPr lang="en-US" dirty="0"/>
          </a:p>
        </p:txBody>
      </p:sp>
    </p:spTree>
    <p:extLst>
      <p:ext uri="{BB962C8B-B14F-4D97-AF65-F5344CB8AC3E}">
        <p14:creationId xmlns:p14="http://schemas.microsoft.com/office/powerpoint/2010/main" val="427342016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of Explicit Conversion</a:t>
            </a:r>
            <a:endParaRPr lang="en-US" dirty="0"/>
          </a:p>
        </p:txBody>
      </p:sp>
      <p:sp>
        <p:nvSpPr>
          <p:cNvPr id="3" name="Content Placeholder 2"/>
          <p:cNvSpPr>
            <a:spLocks noGrp="1"/>
          </p:cNvSpPr>
          <p:nvPr>
            <p:ph idx="1"/>
          </p:nvPr>
        </p:nvSpPr>
        <p:spPr>
          <a:xfrm>
            <a:off x="457200" y="1447800"/>
            <a:ext cx="7620000" cy="4953000"/>
          </a:xfrm>
        </p:spPr>
        <p:txBody>
          <a:bodyPr>
            <a:normAutofit fontScale="85000" lnSpcReduction="20000"/>
          </a:bodyPr>
          <a:lstStyle/>
          <a:p>
            <a:pPr marL="114300" indent="0">
              <a:buNone/>
            </a:pPr>
            <a:r>
              <a:rPr lang="en-US" dirty="0"/>
              <a:t>The following example shows an explicit type conversion: </a:t>
            </a:r>
          </a:p>
          <a:p>
            <a:r>
              <a:rPr lang="en-US" dirty="0"/>
              <a:t>namespace </a:t>
            </a:r>
            <a:r>
              <a:rPr lang="en-US" dirty="0" err="1"/>
              <a:t>TypeConversionApplication</a:t>
            </a:r>
            <a:r>
              <a:rPr lang="en-US" dirty="0"/>
              <a:t> </a:t>
            </a:r>
          </a:p>
          <a:p>
            <a:r>
              <a:rPr lang="en-US" dirty="0"/>
              <a:t>{ </a:t>
            </a:r>
          </a:p>
          <a:p>
            <a:r>
              <a:rPr lang="en-US" dirty="0"/>
              <a:t>class </a:t>
            </a:r>
            <a:r>
              <a:rPr lang="en-US" dirty="0" err="1"/>
              <a:t>ExplicitConversion</a:t>
            </a:r>
            <a:r>
              <a:rPr lang="en-US" dirty="0"/>
              <a:t> </a:t>
            </a:r>
          </a:p>
          <a:p>
            <a:r>
              <a:rPr lang="en-US" dirty="0"/>
              <a:t>{ </a:t>
            </a:r>
          </a:p>
          <a:p>
            <a:r>
              <a:rPr lang="en-US" dirty="0"/>
              <a:t>static void Main(string[] </a:t>
            </a:r>
            <a:r>
              <a:rPr lang="en-US" dirty="0" err="1"/>
              <a:t>args</a:t>
            </a:r>
            <a:r>
              <a:rPr lang="en-US" dirty="0"/>
              <a:t>) </a:t>
            </a:r>
          </a:p>
          <a:p>
            <a:r>
              <a:rPr lang="en-US" dirty="0"/>
              <a:t>{ </a:t>
            </a:r>
          </a:p>
          <a:p>
            <a:r>
              <a:rPr lang="en-US" dirty="0"/>
              <a:t>double d = 5673.74; </a:t>
            </a:r>
          </a:p>
          <a:p>
            <a:r>
              <a:rPr lang="en-US" dirty="0" err="1"/>
              <a:t>int</a:t>
            </a:r>
            <a:r>
              <a:rPr lang="en-US" dirty="0"/>
              <a:t> i; </a:t>
            </a:r>
          </a:p>
          <a:p>
            <a:r>
              <a:rPr lang="en-US" dirty="0"/>
              <a:t>// cast double to int. </a:t>
            </a:r>
          </a:p>
          <a:p>
            <a:r>
              <a:rPr lang="en-US" dirty="0"/>
              <a:t>i = (</a:t>
            </a:r>
            <a:r>
              <a:rPr lang="en-US" dirty="0" err="1"/>
              <a:t>int</a:t>
            </a:r>
            <a:r>
              <a:rPr lang="en-US" dirty="0"/>
              <a:t>)d; </a:t>
            </a:r>
          </a:p>
          <a:p>
            <a:r>
              <a:rPr lang="en-US" dirty="0" err="1"/>
              <a:t>Console.WriteLine</a:t>
            </a:r>
            <a:r>
              <a:rPr lang="en-US" dirty="0"/>
              <a:t>(i); </a:t>
            </a:r>
          </a:p>
          <a:p>
            <a:r>
              <a:rPr lang="en-US" dirty="0" err="1"/>
              <a:t>Console.ReadKey</a:t>
            </a:r>
            <a:r>
              <a:rPr lang="en-US" dirty="0"/>
              <a:t>(); </a:t>
            </a:r>
          </a:p>
          <a:p>
            <a:r>
              <a:rPr lang="en-US" dirty="0"/>
              <a:t>} </a:t>
            </a:r>
          </a:p>
          <a:p>
            <a:r>
              <a:rPr lang="en-US" dirty="0"/>
              <a:t>} </a:t>
            </a:r>
          </a:p>
          <a:p>
            <a:r>
              <a:rPr lang="en-US" dirty="0"/>
              <a:t>} </a:t>
            </a:r>
          </a:p>
        </p:txBody>
      </p:sp>
    </p:spTree>
    <p:extLst>
      <p:ext uri="{BB962C8B-B14F-4D97-AF65-F5344CB8AC3E}">
        <p14:creationId xmlns:p14="http://schemas.microsoft.com/office/powerpoint/2010/main" val="64076602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Variable</a:t>
            </a:r>
            <a:endParaRPr lang="en-US" dirty="0"/>
          </a:p>
        </p:txBody>
      </p:sp>
      <p:sp>
        <p:nvSpPr>
          <p:cNvPr id="3" name="Content Placeholder 2"/>
          <p:cNvSpPr>
            <a:spLocks noGrp="1"/>
          </p:cNvSpPr>
          <p:nvPr>
            <p:ph idx="1"/>
          </p:nvPr>
        </p:nvSpPr>
        <p:spPr/>
        <p:txBody>
          <a:bodyPr>
            <a:normAutofit/>
          </a:bodyPr>
          <a:lstStyle/>
          <a:p>
            <a:pPr marL="114300" indent="0">
              <a:buNone/>
            </a:pPr>
            <a:r>
              <a:rPr lang="en-US" dirty="0"/>
              <a:t>A variable is nothing but a name given to a storage area that our programs can manipulate. Each variable in C# has a specific type, which determines the size and layout of the variable's memory, the range of values that can be stored within that memory, and the set of operations that can be applied to the variable. </a:t>
            </a:r>
            <a:endParaRPr lang="en-US" dirty="0" smtClean="0"/>
          </a:p>
          <a:p>
            <a:pPr marL="114300" indent="0">
              <a:buNone/>
            </a:pPr>
            <a:r>
              <a:rPr lang="en-US" dirty="0"/>
              <a:t>The basic value types provided in C# can be categorized as: </a:t>
            </a:r>
            <a:endParaRPr lang="en-US" dirty="0" smtClean="0"/>
          </a:p>
          <a:p>
            <a:pPr marL="114300" indent="0">
              <a:buNone/>
            </a:pPr>
            <a:r>
              <a:rPr lang="fr-FR" dirty="0"/>
              <a:t>	</a:t>
            </a:r>
          </a:p>
          <a:p>
            <a:pPr marL="114300" indent="0">
              <a:buNone/>
            </a:pP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095623054"/>
              </p:ext>
            </p:extLst>
          </p:nvPr>
        </p:nvGraphicFramePr>
        <p:xfrm>
          <a:off x="685800" y="4191000"/>
          <a:ext cx="6629400" cy="2438400"/>
        </p:xfrm>
        <a:graphic>
          <a:graphicData uri="http://schemas.openxmlformats.org/drawingml/2006/table">
            <a:tbl>
              <a:tblPr firstRow="1" firstCol="1" bandRow="1">
                <a:tableStyleId>{5C22544A-7EE6-4342-B048-85BDC9FD1C3A}</a:tableStyleId>
              </a:tblPr>
              <a:tblGrid>
                <a:gridCol w="2418958"/>
                <a:gridCol w="4210442"/>
              </a:tblGrid>
              <a:tr h="406400">
                <a:tc>
                  <a:txBody>
                    <a:bodyPr/>
                    <a:lstStyle/>
                    <a:p>
                      <a:pPr marL="0" marR="0">
                        <a:lnSpc>
                          <a:spcPct val="115000"/>
                        </a:lnSpc>
                        <a:spcBef>
                          <a:spcPts val="0"/>
                        </a:spcBef>
                        <a:spcAft>
                          <a:spcPts val="0"/>
                        </a:spcAft>
                      </a:pPr>
                      <a:r>
                        <a:rPr lang="en-US" sz="1100" dirty="0">
                          <a:effectLst/>
                        </a:rPr>
                        <a:t>Type </a:t>
                      </a:r>
                      <a:endParaRPr lang="en-US" sz="1100" dirty="0">
                        <a:effectLst/>
                        <a:latin typeface="Calibri"/>
                        <a:ea typeface="Calibri"/>
                        <a:cs typeface="Arial"/>
                      </a:endParaRPr>
                    </a:p>
                  </a:txBody>
                  <a:tcPr marL="68580" marR="68580" marT="0" marB="0"/>
                </a:tc>
                <a:tc>
                  <a:txBody>
                    <a:bodyPr/>
                    <a:lstStyle/>
                    <a:p>
                      <a:pPr marL="0" marR="0">
                        <a:lnSpc>
                          <a:spcPct val="115000"/>
                        </a:lnSpc>
                        <a:spcBef>
                          <a:spcPts val="0"/>
                        </a:spcBef>
                        <a:spcAft>
                          <a:spcPts val="0"/>
                        </a:spcAft>
                      </a:pPr>
                      <a:r>
                        <a:rPr lang="en-US" sz="1100">
                          <a:effectLst/>
                        </a:rPr>
                        <a:t>Example </a:t>
                      </a:r>
                      <a:endParaRPr lang="en-US" sz="1100">
                        <a:effectLst/>
                        <a:latin typeface="Calibri"/>
                        <a:ea typeface="Calibri"/>
                        <a:cs typeface="Arial"/>
                      </a:endParaRPr>
                    </a:p>
                  </a:txBody>
                  <a:tcPr marL="68580" marR="68580" marT="0" marB="0"/>
                </a:tc>
              </a:tr>
              <a:tr h="406400">
                <a:tc>
                  <a:txBody>
                    <a:bodyPr/>
                    <a:lstStyle/>
                    <a:p>
                      <a:pPr marL="0" marR="0">
                        <a:lnSpc>
                          <a:spcPct val="115000"/>
                        </a:lnSpc>
                        <a:spcBef>
                          <a:spcPts val="0"/>
                        </a:spcBef>
                        <a:spcAft>
                          <a:spcPts val="0"/>
                        </a:spcAft>
                      </a:pPr>
                      <a:r>
                        <a:rPr lang="en-US" sz="1100">
                          <a:effectLst/>
                        </a:rPr>
                        <a:t>Integral types </a:t>
                      </a:r>
                      <a:endParaRPr lang="en-US" sz="1100">
                        <a:effectLst/>
                        <a:latin typeface="Calibri"/>
                        <a:ea typeface="Calibri"/>
                        <a:cs typeface="Arial"/>
                      </a:endParaRPr>
                    </a:p>
                  </a:txBody>
                  <a:tcPr marL="68580" marR="68580" marT="0" marB="0"/>
                </a:tc>
                <a:tc>
                  <a:txBody>
                    <a:bodyPr/>
                    <a:lstStyle/>
                    <a:p>
                      <a:pPr marL="0" marR="0">
                        <a:lnSpc>
                          <a:spcPct val="115000"/>
                        </a:lnSpc>
                        <a:spcBef>
                          <a:spcPts val="0"/>
                        </a:spcBef>
                        <a:spcAft>
                          <a:spcPts val="0"/>
                        </a:spcAft>
                      </a:pPr>
                      <a:r>
                        <a:rPr lang="en-US" sz="1100">
                          <a:effectLst/>
                        </a:rPr>
                        <a:t>sbyte, byte, short, ushort, int, uint, long, ulong, and char </a:t>
                      </a:r>
                      <a:endParaRPr lang="en-US" sz="1100">
                        <a:effectLst/>
                        <a:latin typeface="Calibri"/>
                        <a:ea typeface="Calibri"/>
                        <a:cs typeface="Arial"/>
                      </a:endParaRPr>
                    </a:p>
                  </a:txBody>
                  <a:tcPr marL="68580" marR="68580" marT="0" marB="0"/>
                </a:tc>
              </a:tr>
              <a:tr h="406400">
                <a:tc>
                  <a:txBody>
                    <a:bodyPr/>
                    <a:lstStyle/>
                    <a:p>
                      <a:pPr marL="0" marR="0">
                        <a:lnSpc>
                          <a:spcPct val="115000"/>
                        </a:lnSpc>
                        <a:spcBef>
                          <a:spcPts val="0"/>
                        </a:spcBef>
                        <a:spcAft>
                          <a:spcPts val="0"/>
                        </a:spcAft>
                      </a:pPr>
                      <a:r>
                        <a:rPr lang="en-US" sz="1100">
                          <a:effectLst/>
                        </a:rPr>
                        <a:t>Floating point types </a:t>
                      </a:r>
                      <a:endParaRPr lang="en-US" sz="1100">
                        <a:effectLst/>
                        <a:latin typeface="Calibri"/>
                        <a:ea typeface="Calibri"/>
                        <a:cs typeface="Arial"/>
                      </a:endParaRPr>
                    </a:p>
                  </a:txBody>
                  <a:tcPr marL="68580" marR="68580" marT="0" marB="0"/>
                </a:tc>
                <a:tc>
                  <a:txBody>
                    <a:bodyPr/>
                    <a:lstStyle/>
                    <a:p>
                      <a:pPr marL="0" marR="0">
                        <a:lnSpc>
                          <a:spcPct val="115000"/>
                        </a:lnSpc>
                        <a:spcBef>
                          <a:spcPts val="0"/>
                        </a:spcBef>
                        <a:spcAft>
                          <a:spcPts val="0"/>
                        </a:spcAft>
                      </a:pPr>
                      <a:r>
                        <a:rPr lang="en-US" sz="1100">
                          <a:effectLst/>
                        </a:rPr>
                        <a:t>float and double </a:t>
                      </a:r>
                      <a:endParaRPr lang="en-US" sz="1100">
                        <a:effectLst/>
                        <a:latin typeface="Calibri"/>
                        <a:ea typeface="Calibri"/>
                        <a:cs typeface="Arial"/>
                      </a:endParaRPr>
                    </a:p>
                  </a:txBody>
                  <a:tcPr marL="68580" marR="68580" marT="0" marB="0"/>
                </a:tc>
              </a:tr>
              <a:tr h="406400">
                <a:tc>
                  <a:txBody>
                    <a:bodyPr/>
                    <a:lstStyle/>
                    <a:p>
                      <a:pPr marL="0" marR="0">
                        <a:lnSpc>
                          <a:spcPct val="115000"/>
                        </a:lnSpc>
                        <a:spcBef>
                          <a:spcPts val="0"/>
                        </a:spcBef>
                        <a:spcAft>
                          <a:spcPts val="0"/>
                        </a:spcAft>
                      </a:pPr>
                      <a:r>
                        <a:rPr lang="en-US" sz="1100">
                          <a:effectLst/>
                        </a:rPr>
                        <a:t>Decimal types </a:t>
                      </a:r>
                      <a:endParaRPr lang="en-US" sz="1100">
                        <a:effectLst/>
                        <a:latin typeface="Calibri"/>
                        <a:ea typeface="Calibri"/>
                        <a:cs typeface="Arial"/>
                      </a:endParaRPr>
                    </a:p>
                  </a:txBody>
                  <a:tcPr marL="68580" marR="68580" marT="0" marB="0"/>
                </a:tc>
                <a:tc>
                  <a:txBody>
                    <a:bodyPr/>
                    <a:lstStyle/>
                    <a:p>
                      <a:pPr marL="0" marR="0">
                        <a:lnSpc>
                          <a:spcPct val="115000"/>
                        </a:lnSpc>
                        <a:spcBef>
                          <a:spcPts val="0"/>
                        </a:spcBef>
                        <a:spcAft>
                          <a:spcPts val="0"/>
                        </a:spcAft>
                      </a:pPr>
                      <a:r>
                        <a:rPr lang="en-US" sz="1100">
                          <a:effectLst/>
                        </a:rPr>
                        <a:t>decimal </a:t>
                      </a:r>
                      <a:endParaRPr lang="en-US" sz="1100">
                        <a:effectLst/>
                        <a:latin typeface="Calibri"/>
                        <a:ea typeface="Calibri"/>
                        <a:cs typeface="Arial"/>
                      </a:endParaRPr>
                    </a:p>
                  </a:txBody>
                  <a:tcPr marL="68580" marR="68580" marT="0" marB="0"/>
                </a:tc>
              </a:tr>
              <a:tr h="406400">
                <a:tc>
                  <a:txBody>
                    <a:bodyPr/>
                    <a:lstStyle/>
                    <a:p>
                      <a:pPr marL="0" marR="0">
                        <a:lnSpc>
                          <a:spcPct val="115000"/>
                        </a:lnSpc>
                        <a:spcBef>
                          <a:spcPts val="0"/>
                        </a:spcBef>
                        <a:spcAft>
                          <a:spcPts val="0"/>
                        </a:spcAft>
                      </a:pPr>
                      <a:r>
                        <a:rPr lang="en-US" sz="1100">
                          <a:effectLst/>
                        </a:rPr>
                        <a:t>Boolean types </a:t>
                      </a:r>
                      <a:endParaRPr lang="en-US" sz="1100">
                        <a:effectLst/>
                        <a:latin typeface="Calibri"/>
                        <a:ea typeface="Calibri"/>
                        <a:cs typeface="Arial"/>
                      </a:endParaRPr>
                    </a:p>
                  </a:txBody>
                  <a:tcPr marL="68580" marR="68580" marT="0" marB="0"/>
                </a:tc>
                <a:tc>
                  <a:txBody>
                    <a:bodyPr/>
                    <a:lstStyle/>
                    <a:p>
                      <a:pPr marL="0" marR="0">
                        <a:lnSpc>
                          <a:spcPct val="115000"/>
                        </a:lnSpc>
                        <a:spcBef>
                          <a:spcPts val="0"/>
                        </a:spcBef>
                        <a:spcAft>
                          <a:spcPts val="0"/>
                        </a:spcAft>
                      </a:pPr>
                      <a:r>
                        <a:rPr lang="en-US" sz="1100">
                          <a:effectLst/>
                        </a:rPr>
                        <a:t>true or false values, as assigned </a:t>
                      </a:r>
                      <a:endParaRPr lang="en-US" sz="1100">
                        <a:effectLst/>
                        <a:latin typeface="Calibri"/>
                        <a:ea typeface="Calibri"/>
                        <a:cs typeface="Arial"/>
                      </a:endParaRPr>
                    </a:p>
                  </a:txBody>
                  <a:tcPr marL="68580" marR="68580" marT="0" marB="0"/>
                </a:tc>
              </a:tr>
              <a:tr h="406400">
                <a:tc>
                  <a:txBody>
                    <a:bodyPr/>
                    <a:lstStyle/>
                    <a:p>
                      <a:pPr marL="0" marR="0">
                        <a:lnSpc>
                          <a:spcPct val="115000"/>
                        </a:lnSpc>
                        <a:spcBef>
                          <a:spcPts val="0"/>
                        </a:spcBef>
                        <a:spcAft>
                          <a:spcPts val="0"/>
                        </a:spcAft>
                      </a:pPr>
                      <a:endParaRPr lang="en-US" sz="1100" dirty="0">
                        <a:effectLst/>
                        <a:latin typeface="Calibri"/>
                        <a:ea typeface="Calibri"/>
                        <a:cs typeface="Arial"/>
                      </a:endParaRPr>
                    </a:p>
                  </a:txBody>
                  <a:tcPr marL="68580" marR="68580" marT="0" marB="0"/>
                </a:tc>
                <a:tc>
                  <a:txBody>
                    <a:bodyPr/>
                    <a:lstStyle/>
                    <a:p>
                      <a:pPr marL="0" marR="0">
                        <a:lnSpc>
                          <a:spcPct val="115000"/>
                        </a:lnSpc>
                        <a:spcBef>
                          <a:spcPts val="0"/>
                        </a:spcBef>
                        <a:spcAft>
                          <a:spcPts val="0"/>
                        </a:spcAft>
                      </a:pPr>
                      <a:endParaRPr lang="en-US" sz="1100" dirty="0">
                        <a:effectLst/>
                        <a:latin typeface="Calibri"/>
                        <a:ea typeface="Calibri"/>
                        <a:cs typeface="Arial"/>
                      </a:endParaRPr>
                    </a:p>
                  </a:txBody>
                  <a:tcPr marL="68580" marR="68580" marT="0" marB="0"/>
                </a:tc>
              </a:tr>
            </a:tbl>
          </a:graphicData>
        </a:graphic>
      </p:graphicFrame>
    </p:spTree>
    <p:extLst>
      <p:ext uri="{BB962C8B-B14F-4D97-AF65-F5344CB8AC3E}">
        <p14:creationId xmlns:p14="http://schemas.microsoft.com/office/powerpoint/2010/main" val="90074770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Defining Variables</a:t>
            </a:r>
            <a:r>
              <a:rPr lang="en-US" b="1" dirty="0"/>
              <a:t> </a:t>
            </a:r>
            <a:r>
              <a:rPr lang="en-US" dirty="0"/>
              <a:t/>
            </a:r>
            <a:br>
              <a:rPr lang="en-US" dirty="0"/>
            </a:br>
            <a:endParaRPr lang="en-US" dirty="0"/>
          </a:p>
        </p:txBody>
      </p:sp>
      <p:sp>
        <p:nvSpPr>
          <p:cNvPr id="3" name="Content Placeholder 2"/>
          <p:cNvSpPr>
            <a:spLocks noGrp="1"/>
          </p:cNvSpPr>
          <p:nvPr>
            <p:ph idx="1"/>
          </p:nvPr>
        </p:nvSpPr>
        <p:spPr/>
        <p:txBody>
          <a:bodyPr/>
          <a:lstStyle/>
          <a:p>
            <a:r>
              <a:rPr lang="en-US" dirty="0" smtClean="0"/>
              <a:t>Syntax </a:t>
            </a:r>
            <a:r>
              <a:rPr lang="en-US" dirty="0"/>
              <a:t>for variable definition in C# is: </a:t>
            </a:r>
          </a:p>
          <a:p>
            <a:pPr marL="114300" indent="0">
              <a:buNone/>
            </a:pPr>
            <a:r>
              <a:rPr lang="en-US" dirty="0"/>
              <a:t>&lt;</a:t>
            </a:r>
            <a:r>
              <a:rPr lang="en-US" dirty="0" err="1"/>
              <a:t>data_type</a:t>
            </a:r>
            <a:r>
              <a:rPr lang="en-US" dirty="0"/>
              <a:t>&gt; &lt;</a:t>
            </a:r>
            <a:r>
              <a:rPr lang="en-US" dirty="0" err="1"/>
              <a:t>variable_list</a:t>
            </a:r>
            <a:r>
              <a:rPr lang="en-US" dirty="0"/>
              <a:t>&gt;; </a:t>
            </a:r>
          </a:p>
          <a:p>
            <a:pPr marL="114300" indent="0">
              <a:buNone/>
            </a:pPr>
            <a:r>
              <a:rPr lang="en-US" dirty="0"/>
              <a:t>Here, </a:t>
            </a:r>
            <a:r>
              <a:rPr lang="en-US" dirty="0" err="1"/>
              <a:t>data_type</a:t>
            </a:r>
            <a:r>
              <a:rPr lang="en-US" dirty="0"/>
              <a:t> must be a valid C# data type including char, </a:t>
            </a:r>
            <a:r>
              <a:rPr lang="en-US" dirty="0" err="1"/>
              <a:t>int</a:t>
            </a:r>
            <a:r>
              <a:rPr lang="en-US" dirty="0"/>
              <a:t>, float, double, or any user-defined data type, and </a:t>
            </a:r>
            <a:r>
              <a:rPr lang="en-US" dirty="0" err="1"/>
              <a:t>variable_list</a:t>
            </a:r>
            <a:r>
              <a:rPr lang="en-US" dirty="0"/>
              <a:t> may consist of one or more identifier names separated by commas. </a:t>
            </a:r>
          </a:p>
          <a:p>
            <a:pPr marL="114300" indent="0">
              <a:buNone/>
            </a:pPr>
            <a:r>
              <a:rPr lang="en-US" dirty="0"/>
              <a:t>Some </a:t>
            </a:r>
            <a:r>
              <a:rPr lang="en-US" dirty="0" smtClean="0"/>
              <a:t>valid variable definitions are shown here:</a:t>
            </a:r>
          </a:p>
          <a:p>
            <a:r>
              <a:rPr lang="en-US" dirty="0" err="1"/>
              <a:t>int</a:t>
            </a:r>
            <a:r>
              <a:rPr lang="en-US" dirty="0"/>
              <a:t> i, j, k; </a:t>
            </a:r>
          </a:p>
          <a:p>
            <a:r>
              <a:rPr lang="en-US" dirty="0"/>
              <a:t>char c, </a:t>
            </a:r>
            <a:r>
              <a:rPr lang="en-US" dirty="0" err="1"/>
              <a:t>ch</a:t>
            </a:r>
            <a:r>
              <a:rPr lang="en-US" dirty="0"/>
              <a:t>; </a:t>
            </a:r>
          </a:p>
          <a:p>
            <a:r>
              <a:rPr lang="en-US" dirty="0"/>
              <a:t>float f, salary; </a:t>
            </a:r>
          </a:p>
        </p:txBody>
      </p:sp>
    </p:spTree>
    <p:extLst>
      <p:ext uri="{BB962C8B-B14F-4D97-AF65-F5344CB8AC3E}">
        <p14:creationId xmlns:p14="http://schemas.microsoft.com/office/powerpoint/2010/main" val="69467822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Initializing Variables </a:t>
            </a:r>
          </a:p>
        </p:txBody>
      </p:sp>
      <p:sp>
        <p:nvSpPr>
          <p:cNvPr id="3" name="Content Placeholder 2"/>
          <p:cNvSpPr>
            <a:spLocks noGrp="1"/>
          </p:cNvSpPr>
          <p:nvPr>
            <p:ph idx="1"/>
          </p:nvPr>
        </p:nvSpPr>
        <p:spPr/>
        <p:txBody>
          <a:bodyPr/>
          <a:lstStyle/>
          <a:p>
            <a:pPr marL="114300" indent="0">
              <a:buNone/>
            </a:pPr>
            <a:r>
              <a:rPr lang="en-US" dirty="0"/>
              <a:t>Variables are initialized (assigned a value) with an equal sign followed by a constant expression. The general form of initialization is: </a:t>
            </a:r>
          </a:p>
          <a:p>
            <a:pPr marL="114300" indent="0">
              <a:buNone/>
            </a:pPr>
            <a:r>
              <a:rPr lang="en-US" dirty="0" err="1"/>
              <a:t>variable_name</a:t>
            </a:r>
            <a:r>
              <a:rPr lang="en-US" dirty="0"/>
              <a:t> = value; </a:t>
            </a:r>
          </a:p>
          <a:p>
            <a:pPr marL="114300" indent="0">
              <a:buNone/>
            </a:pPr>
            <a:r>
              <a:rPr lang="en-US" dirty="0"/>
              <a:t>Variables can be initialized in their declaration. The initializer consists of an equal sign followed by a constant expression as: </a:t>
            </a:r>
          </a:p>
          <a:p>
            <a:pPr marL="114300" indent="0">
              <a:buNone/>
            </a:pPr>
            <a:r>
              <a:rPr lang="en-US" dirty="0"/>
              <a:t>&lt;</a:t>
            </a:r>
            <a:r>
              <a:rPr lang="en-US" dirty="0" err="1"/>
              <a:t>data_type</a:t>
            </a:r>
            <a:r>
              <a:rPr lang="en-US" dirty="0"/>
              <a:t>&gt; &lt;</a:t>
            </a:r>
            <a:r>
              <a:rPr lang="en-US" dirty="0" err="1"/>
              <a:t>variable_name</a:t>
            </a:r>
            <a:r>
              <a:rPr lang="en-US" dirty="0"/>
              <a:t>&gt; = value; </a:t>
            </a:r>
          </a:p>
          <a:p>
            <a:pPr marL="114300" indent="0">
              <a:buNone/>
            </a:pPr>
            <a:r>
              <a:rPr lang="en-US" dirty="0"/>
              <a:t>Some examples are: </a:t>
            </a:r>
          </a:p>
          <a:p>
            <a:pPr marL="114300" indent="0">
              <a:buNone/>
            </a:pPr>
            <a:r>
              <a:rPr lang="en-US" dirty="0" err="1"/>
              <a:t>int</a:t>
            </a:r>
            <a:r>
              <a:rPr lang="en-US" dirty="0"/>
              <a:t> d = 3, f = 5; </a:t>
            </a:r>
            <a:r>
              <a:rPr lang="en-US" dirty="0" smtClean="0"/>
              <a:t>		/* </a:t>
            </a:r>
            <a:r>
              <a:rPr lang="en-US" dirty="0"/>
              <a:t>initializing d and f. */ </a:t>
            </a:r>
          </a:p>
          <a:p>
            <a:pPr marL="114300" indent="0">
              <a:buNone/>
            </a:pPr>
            <a:r>
              <a:rPr lang="en-US" dirty="0"/>
              <a:t>byte z = 22; </a:t>
            </a:r>
            <a:r>
              <a:rPr lang="en-US" dirty="0" smtClean="0"/>
              <a:t>      	/* </a:t>
            </a:r>
            <a:r>
              <a:rPr lang="en-US" dirty="0"/>
              <a:t>initializes z. */ </a:t>
            </a:r>
          </a:p>
          <a:p>
            <a:pPr marL="114300" indent="0">
              <a:buNone/>
            </a:pPr>
            <a:r>
              <a:rPr lang="en-US" dirty="0"/>
              <a:t>double pi = 3.14159</a:t>
            </a:r>
            <a:r>
              <a:rPr lang="en-US" dirty="0" smtClean="0"/>
              <a:t>;	 </a:t>
            </a:r>
            <a:r>
              <a:rPr lang="en-US" dirty="0"/>
              <a:t>/* declares an approximation of pi. */ </a:t>
            </a:r>
          </a:p>
          <a:p>
            <a:pPr marL="114300" indent="0">
              <a:buNone/>
            </a:pPr>
            <a:r>
              <a:rPr lang="en-US" dirty="0"/>
              <a:t>char x = 'x</a:t>
            </a:r>
            <a:r>
              <a:rPr lang="en-US" dirty="0" smtClean="0"/>
              <a:t>';		 </a:t>
            </a:r>
            <a:r>
              <a:rPr lang="en-US" dirty="0"/>
              <a:t>/* the variable x has the value 'x'. */ </a:t>
            </a:r>
          </a:p>
        </p:txBody>
      </p:sp>
    </p:spTree>
    <p:extLst>
      <p:ext uri="{BB962C8B-B14F-4D97-AF65-F5344CB8AC3E}">
        <p14:creationId xmlns:p14="http://schemas.microsoft.com/office/powerpoint/2010/main" val="165817729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r>
            <a:br>
              <a:rPr lang="en-US" dirty="0"/>
            </a:br>
            <a:r>
              <a:rPr lang="en-US" dirty="0"/>
              <a:t>CONSTANTS AND LITERALS </a:t>
            </a:r>
            <a:br>
              <a:rPr lang="en-US" dirty="0"/>
            </a:br>
            <a:r>
              <a:rPr lang="en-US" dirty="0"/>
              <a:t/>
            </a:r>
            <a:br>
              <a:rPr lang="en-US" dirty="0"/>
            </a:br>
            <a:endParaRPr lang="en-US" dirty="0"/>
          </a:p>
        </p:txBody>
      </p:sp>
      <p:sp>
        <p:nvSpPr>
          <p:cNvPr id="3" name="Content Placeholder 2"/>
          <p:cNvSpPr>
            <a:spLocks noGrp="1"/>
          </p:cNvSpPr>
          <p:nvPr>
            <p:ph idx="1"/>
          </p:nvPr>
        </p:nvSpPr>
        <p:spPr/>
        <p:txBody>
          <a:bodyPr/>
          <a:lstStyle/>
          <a:p>
            <a:r>
              <a:rPr lang="en-US" dirty="0"/>
              <a:t>The constants refer to fixed values that the program may not alter during its execution. These fixed values are also called literals. Constants can be of any of the basic data types like an integer constant, a floating constant, a character constant, or a string literal</a:t>
            </a:r>
            <a:r>
              <a:rPr lang="en-US" dirty="0" smtClean="0"/>
              <a:t>.</a:t>
            </a:r>
            <a:endParaRPr lang="en-US" dirty="0"/>
          </a:p>
          <a:p>
            <a:r>
              <a:rPr lang="en-US" dirty="0"/>
              <a:t>The constants are treated just like regular variables except that their values cannot be modified after </a:t>
            </a:r>
            <a:r>
              <a:rPr lang="en-US" dirty="0" smtClean="0"/>
              <a:t>their </a:t>
            </a:r>
            <a:r>
              <a:rPr lang="en-US" dirty="0"/>
              <a:t>definition. </a:t>
            </a:r>
            <a:endParaRPr lang="en-US" dirty="0" smtClean="0"/>
          </a:p>
          <a:p>
            <a:pPr marL="114300" indent="0">
              <a:buNone/>
            </a:pPr>
            <a:endParaRPr lang="en-US" dirty="0"/>
          </a:p>
        </p:txBody>
      </p:sp>
    </p:spTree>
    <p:extLst>
      <p:ext uri="{BB962C8B-B14F-4D97-AF65-F5344CB8AC3E}">
        <p14:creationId xmlns:p14="http://schemas.microsoft.com/office/powerpoint/2010/main" val="207951039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Integer Literals </a:t>
            </a:r>
            <a:endParaRPr lang="en-US" dirty="0"/>
          </a:p>
        </p:txBody>
      </p:sp>
      <p:sp>
        <p:nvSpPr>
          <p:cNvPr id="3" name="Content Placeholder 2"/>
          <p:cNvSpPr>
            <a:spLocks noGrp="1"/>
          </p:cNvSpPr>
          <p:nvPr>
            <p:ph idx="1"/>
          </p:nvPr>
        </p:nvSpPr>
        <p:spPr/>
        <p:txBody>
          <a:bodyPr>
            <a:normAutofit lnSpcReduction="10000"/>
          </a:bodyPr>
          <a:lstStyle/>
          <a:p>
            <a:r>
              <a:rPr lang="en-US" dirty="0"/>
              <a:t>An integer literal can be a decimal, octal, or hexadecimal constant. A prefix specifies the base or radix: 0x or 0X for hexadecimal, 0 for octal, and no prefix id for decimal. </a:t>
            </a:r>
          </a:p>
          <a:p>
            <a:r>
              <a:rPr lang="en-US" dirty="0"/>
              <a:t>An integer literal can also have a suffix that is a combination of U and L, for unsigned and long, respectively. The suffix can be uppercase or lowercase and can be in any order. </a:t>
            </a:r>
          </a:p>
          <a:p>
            <a:r>
              <a:rPr lang="en-US" dirty="0"/>
              <a:t>Here are some examples of integer literals: </a:t>
            </a:r>
            <a:endParaRPr lang="en-US" dirty="0" smtClean="0"/>
          </a:p>
          <a:p>
            <a:pPr marL="114300" indent="0">
              <a:buNone/>
            </a:pPr>
            <a:r>
              <a:rPr lang="en-US" sz="2600" dirty="0"/>
              <a:t>212 /* Legal */ </a:t>
            </a:r>
          </a:p>
          <a:p>
            <a:pPr marL="114300" indent="0">
              <a:buNone/>
            </a:pPr>
            <a:r>
              <a:rPr lang="en-US" sz="2600" dirty="0"/>
              <a:t>215u /* Legal */ </a:t>
            </a:r>
          </a:p>
          <a:p>
            <a:pPr marL="114300" indent="0">
              <a:buNone/>
            </a:pPr>
            <a:r>
              <a:rPr lang="en-US" sz="2600" dirty="0"/>
              <a:t>0xFeeL /* Legal */ </a:t>
            </a:r>
          </a:p>
          <a:p>
            <a:pPr marL="114300" indent="0">
              <a:buNone/>
            </a:pPr>
            <a:r>
              <a:rPr lang="en-US" sz="2600" dirty="0"/>
              <a:t>078 /* Illegal: 8 is not an octal digit */ </a:t>
            </a:r>
          </a:p>
          <a:p>
            <a:pPr marL="114300" indent="0">
              <a:buNone/>
            </a:pPr>
            <a:r>
              <a:rPr lang="en-US" sz="2600" dirty="0"/>
              <a:t>032UU /* Illegal: cannot repeat a suffix */ </a:t>
            </a:r>
          </a:p>
        </p:txBody>
      </p:sp>
    </p:spTree>
    <p:extLst>
      <p:ext uri="{BB962C8B-B14F-4D97-AF65-F5344CB8AC3E}">
        <p14:creationId xmlns:p14="http://schemas.microsoft.com/office/powerpoint/2010/main" val="385881338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114300" indent="0">
              <a:buNone/>
            </a:pPr>
            <a:r>
              <a:rPr lang="en-US" sz="2400" dirty="0"/>
              <a:t>Following are other examples of various types of Integer literals: </a:t>
            </a:r>
          </a:p>
          <a:p>
            <a:pPr marL="114300" indent="0">
              <a:buNone/>
            </a:pPr>
            <a:r>
              <a:rPr lang="en-US" sz="2400" dirty="0"/>
              <a:t>85 /* decimal */ </a:t>
            </a:r>
          </a:p>
          <a:p>
            <a:pPr marL="114300" indent="0">
              <a:buNone/>
            </a:pPr>
            <a:r>
              <a:rPr lang="en-US" sz="2400" dirty="0"/>
              <a:t>0213 /* octal */ </a:t>
            </a:r>
          </a:p>
          <a:p>
            <a:pPr marL="114300" indent="0">
              <a:buNone/>
            </a:pPr>
            <a:r>
              <a:rPr lang="en-US" sz="2400" dirty="0"/>
              <a:t>0x4b /* hexadecimal */ </a:t>
            </a:r>
          </a:p>
          <a:p>
            <a:pPr marL="114300" indent="0">
              <a:buNone/>
            </a:pPr>
            <a:r>
              <a:rPr lang="en-US" sz="2400" dirty="0"/>
              <a:t>30 /* </a:t>
            </a:r>
            <a:r>
              <a:rPr lang="en-US" sz="2400" dirty="0" err="1"/>
              <a:t>int</a:t>
            </a:r>
            <a:r>
              <a:rPr lang="en-US" sz="2400" dirty="0"/>
              <a:t> */ </a:t>
            </a:r>
          </a:p>
          <a:p>
            <a:pPr marL="114300" indent="0">
              <a:buNone/>
            </a:pPr>
            <a:r>
              <a:rPr lang="en-US" sz="2400" dirty="0"/>
              <a:t>30u /* unsigned </a:t>
            </a:r>
            <a:r>
              <a:rPr lang="en-US" sz="2400" dirty="0" err="1"/>
              <a:t>int</a:t>
            </a:r>
            <a:r>
              <a:rPr lang="en-US" sz="2400" dirty="0"/>
              <a:t> */ </a:t>
            </a:r>
          </a:p>
          <a:p>
            <a:pPr marL="114300" indent="0">
              <a:buNone/>
            </a:pPr>
            <a:r>
              <a:rPr lang="en-US" sz="2400" dirty="0"/>
              <a:t>30l /* long */ </a:t>
            </a:r>
          </a:p>
          <a:p>
            <a:pPr marL="114300" indent="0">
              <a:buNone/>
            </a:pPr>
            <a:r>
              <a:rPr lang="en-US" sz="2400" dirty="0"/>
              <a:t>30ul /* unsigned long */ </a:t>
            </a:r>
            <a:endParaRPr lang="en-US" sz="2400" dirty="0" smtClean="0"/>
          </a:p>
          <a:p>
            <a:pPr marL="114300" indent="0">
              <a:buNone/>
            </a:pPr>
            <a:endParaRPr lang="en-US" sz="2400" dirty="0"/>
          </a:p>
          <a:p>
            <a:pPr marL="114300" indent="0">
              <a:buNone/>
            </a:pPr>
            <a:endParaRPr lang="en-US" dirty="0"/>
          </a:p>
        </p:txBody>
      </p:sp>
    </p:spTree>
    <p:extLst>
      <p:ext uri="{BB962C8B-B14F-4D97-AF65-F5344CB8AC3E}">
        <p14:creationId xmlns:p14="http://schemas.microsoft.com/office/powerpoint/2010/main" val="87636938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Value Type </a:t>
            </a:r>
          </a:p>
        </p:txBody>
      </p:sp>
      <p:sp>
        <p:nvSpPr>
          <p:cNvPr id="3" name="Content Placeholder 2"/>
          <p:cNvSpPr>
            <a:spLocks noGrp="1"/>
          </p:cNvSpPr>
          <p:nvPr>
            <p:ph idx="1"/>
          </p:nvPr>
        </p:nvSpPr>
        <p:spPr>
          <a:xfrm>
            <a:off x="457200" y="1371600"/>
            <a:ext cx="7620000" cy="5105400"/>
          </a:xfrm>
        </p:spPr>
        <p:txBody>
          <a:bodyPr>
            <a:normAutofit fontScale="85000" lnSpcReduction="20000"/>
          </a:bodyPr>
          <a:lstStyle/>
          <a:p>
            <a:r>
              <a:rPr lang="en-US" dirty="0"/>
              <a:t>Value type variables can be assigned a value directly. They are derived from the class </a:t>
            </a:r>
            <a:r>
              <a:rPr lang="en-US" b="1" dirty="0" err="1"/>
              <a:t>System.ValueType</a:t>
            </a:r>
            <a:r>
              <a:rPr lang="en-US" dirty="0"/>
              <a:t>. </a:t>
            </a:r>
          </a:p>
          <a:p>
            <a:r>
              <a:rPr lang="en-US" dirty="0"/>
              <a:t>The value types directly contain data. Some examples are </a:t>
            </a:r>
            <a:r>
              <a:rPr lang="en-US" b="1" dirty="0" err="1"/>
              <a:t>int</a:t>
            </a:r>
            <a:r>
              <a:rPr lang="en-US" b="1" dirty="0"/>
              <a:t>, char, and float</a:t>
            </a:r>
            <a:r>
              <a:rPr lang="en-US" dirty="0"/>
              <a:t>, which stores numbers, alphabets, and floating point numbers, respectively. When you declare an </a:t>
            </a:r>
            <a:r>
              <a:rPr lang="en-US" b="1" dirty="0" err="1"/>
              <a:t>int</a:t>
            </a:r>
            <a:r>
              <a:rPr lang="en-US" b="1" dirty="0"/>
              <a:t> </a:t>
            </a:r>
            <a:r>
              <a:rPr lang="en-US" dirty="0"/>
              <a:t>type, the system </a:t>
            </a:r>
            <a:r>
              <a:rPr lang="en-US" dirty="0" smtClean="0"/>
              <a:t>allocates </a:t>
            </a:r>
            <a:r>
              <a:rPr lang="en-US" dirty="0"/>
              <a:t>memory to </a:t>
            </a:r>
            <a:r>
              <a:rPr lang="en-US" dirty="0" smtClean="0"/>
              <a:t>store </a:t>
            </a:r>
            <a:r>
              <a:rPr lang="en-US" dirty="0"/>
              <a:t>the value. </a:t>
            </a:r>
            <a:endParaRPr lang="en-US" dirty="0" smtClean="0"/>
          </a:p>
          <a:p>
            <a:r>
              <a:rPr lang="en-US" dirty="0" smtClean="0"/>
              <a:t>To find out the size of a </a:t>
            </a:r>
            <a:r>
              <a:rPr lang="en-US" dirty="0" err="1" smtClean="0"/>
              <a:t>DataType</a:t>
            </a:r>
            <a:r>
              <a:rPr lang="en-US" dirty="0" smtClean="0"/>
              <a:t> use </a:t>
            </a:r>
            <a:r>
              <a:rPr lang="en-US" b="1" dirty="0" err="1" smtClean="0"/>
              <a:t>sizeof</a:t>
            </a:r>
            <a:r>
              <a:rPr lang="en-US" b="1" dirty="0" smtClean="0"/>
              <a:t>(</a:t>
            </a:r>
            <a:r>
              <a:rPr lang="en-US" b="1" dirty="0" err="1" smtClean="0"/>
              <a:t>typeName</a:t>
            </a:r>
            <a:r>
              <a:rPr lang="en-US" b="1" dirty="0" smtClean="0"/>
              <a:t>) </a:t>
            </a:r>
            <a:r>
              <a:rPr lang="en-US" dirty="0" err="1" smtClean="0"/>
              <a:t>Experession</a:t>
            </a:r>
            <a:r>
              <a:rPr lang="en-US" dirty="0"/>
              <a:t>.</a:t>
            </a:r>
            <a:endParaRPr lang="en-US" dirty="0" smtClean="0"/>
          </a:p>
          <a:p>
            <a:pPr marL="114300" indent="0">
              <a:buNone/>
            </a:pPr>
            <a:r>
              <a:rPr lang="en-US" dirty="0"/>
              <a:t>namespace </a:t>
            </a:r>
            <a:r>
              <a:rPr lang="en-US" dirty="0" err="1" smtClean="0"/>
              <a:t>ConsolApp</a:t>
            </a:r>
            <a:endParaRPr lang="en-US" dirty="0"/>
          </a:p>
          <a:p>
            <a:pPr marL="114300" indent="0">
              <a:buNone/>
            </a:pPr>
            <a:r>
              <a:rPr lang="en-US" dirty="0"/>
              <a:t>{ </a:t>
            </a:r>
          </a:p>
          <a:p>
            <a:pPr marL="114300" indent="0">
              <a:buNone/>
            </a:pPr>
            <a:r>
              <a:rPr lang="en-US" dirty="0"/>
              <a:t>class Program </a:t>
            </a:r>
          </a:p>
          <a:p>
            <a:pPr marL="114300" indent="0">
              <a:buNone/>
            </a:pPr>
            <a:r>
              <a:rPr lang="en-US" dirty="0"/>
              <a:t>{ </a:t>
            </a:r>
          </a:p>
          <a:p>
            <a:pPr marL="114300" indent="0">
              <a:buNone/>
            </a:pPr>
            <a:r>
              <a:rPr lang="en-US" dirty="0"/>
              <a:t>static void Main(string[] </a:t>
            </a:r>
            <a:r>
              <a:rPr lang="en-US" dirty="0" err="1"/>
              <a:t>args</a:t>
            </a:r>
            <a:r>
              <a:rPr lang="en-US" dirty="0"/>
              <a:t>) </a:t>
            </a:r>
          </a:p>
          <a:p>
            <a:pPr marL="114300" indent="0">
              <a:buNone/>
            </a:pPr>
            <a:r>
              <a:rPr lang="en-US" dirty="0"/>
              <a:t>{ </a:t>
            </a:r>
          </a:p>
          <a:p>
            <a:pPr marL="114300" indent="0">
              <a:buNone/>
            </a:pPr>
            <a:r>
              <a:rPr lang="en-US" dirty="0" err="1"/>
              <a:t>Console.WriteLine</a:t>
            </a:r>
            <a:r>
              <a:rPr lang="en-US" dirty="0"/>
              <a:t>("Size of </a:t>
            </a:r>
            <a:r>
              <a:rPr lang="en-US" dirty="0" err="1" smtClean="0"/>
              <a:t>int</a:t>
            </a:r>
            <a:r>
              <a:rPr lang="en-US" dirty="0" smtClean="0"/>
              <a:t>:”+</a:t>
            </a:r>
            <a:r>
              <a:rPr lang="en-US" dirty="0" err="1" smtClean="0"/>
              <a:t>sizeof</a:t>
            </a:r>
            <a:r>
              <a:rPr lang="en-US" dirty="0" smtClean="0"/>
              <a:t>(</a:t>
            </a:r>
            <a:r>
              <a:rPr lang="en-US" dirty="0" err="1" smtClean="0"/>
              <a:t>int</a:t>
            </a:r>
            <a:r>
              <a:rPr lang="en-US" dirty="0"/>
              <a:t>)); </a:t>
            </a:r>
          </a:p>
          <a:p>
            <a:pPr marL="114300" indent="0">
              <a:buNone/>
            </a:pPr>
            <a:r>
              <a:rPr lang="en-US" dirty="0" err="1"/>
              <a:t>Console.ReadLine</a:t>
            </a:r>
            <a:r>
              <a:rPr lang="en-US" dirty="0"/>
              <a:t>(); </a:t>
            </a:r>
          </a:p>
          <a:p>
            <a:pPr marL="114300" indent="0">
              <a:buNone/>
            </a:pPr>
            <a:r>
              <a:rPr lang="en-US" dirty="0"/>
              <a:t>} </a:t>
            </a:r>
          </a:p>
          <a:p>
            <a:pPr marL="114300" indent="0">
              <a:buNone/>
            </a:pPr>
            <a:r>
              <a:rPr lang="en-US" dirty="0"/>
              <a:t>} </a:t>
            </a:r>
          </a:p>
          <a:p>
            <a:pPr marL="114300" indent="0">
              <a:buNone/>
            </a:pPr>
            <a:r>
              <a:rPr lang="en-US" dirty="0"/>
              <a:t>} </a:t>
            </a:r>
          </a:p>
        </p:txBody>
      </p:sp>
    </p:spTree>
    <p:extLst>
      <p:ext uri="{BB962C8B-B14F-4D97-AF65-F5344CB8AC3E}">
        <p14:creationId xmlns:p14="http://schemas.microsoft.com/office/powerpoint/2010/main" val="175414932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3731381128"/>
              </p:ext>
            </p:extLst>
          </p:nvPr>
        </p:nvGraphicFramePr>
        <p:xfrm>
          <a:off x="152400" y="152400"/>
          <a:ext cx="8001000" cy="6080760"/>
        </p:xfrm>
        <a:graphic>
          <a:graphicData uri="http://schemas.openxmlformats.org/drawingml/2006/table">
            <a:tbl>
              <a:tblPr>
                <a:tableStyleId>{5C22544A-7EE6-4342-B048-85BDC9FD1C3A}</a:tableStyleId>
              </a:tblPr>
              <a:tblGrid>
                <a:gridCol w="762000"/>
                <a:gridCol w="3238500"/>
                <a:gridCol w="3238500"/>
                <a:gridCol w="762000"/>
              </a:tblGrid>
              <a:tr h="297873">
                <a:tc>
                  <a:txBody>
                    <a:bodyPr/>
                    <a:lstStyle/>
                    <a:p>
                      <a:pPr marL="0" marR="0">
                        <a:spcBef>
                          <a:spcPts val="0"/>
                        </a:spcBef>
                        <a:spcAft>
                          <a:spcPts val="0"/>
                        </a:spcAft>
                      </a:pPr>
                      <a:r>
                        <a:rPr lang="en-US" sz="2100" dirty="0">
                          <a:effectLst/>
                        </a:rPr>
                        <a:t>Type </a:t>
                      </a:r>
                      <a:endParaRPr lang="en-US" sz="2100" dirty="0">
                        <a:solidFill>
                          <a:srgbClr val="000000"/>
                        </a:solidFill>
                        <a:effectLst/>
                        <a:latin typeface="Calibri"/>
                        <a:ea typeface="Calibri"/>
                        <a:cs typeface="Arial"/>
                      </a:endParaRPr>
                    </a:p>
                  </a:txBody>
                  <a:tcPr marL="68580" marR="68580" marT="0" marB="0"/>
                </a:tc>
                <a:tc>
                  <a:txBody>
                    <a:bodyPr/>
                    <a:lstStyle/>
                    <a:p>
                      <a:pPr marL="0" marR="0">
                        <a:spcBef>
                          <a:spcPts val="0"/>
                        </a:spcBef>
                        <a:spcAft>
                          <a:spcPts val="0"/>
                        </a:spcAft>
                      </a:pPr>
                      <a:r>
                        <a:rPr lang="en-US" sz="2100">
                          <a:effectLst/>
                        </a:rPr>
                        <a:t>Represents </a:t>
                      </a:r>
                      <a:endParaRPr lang="en-US" sz="2100">
                        <a:solidFill>
                          <a:srgbClr val="000000"/>
                        </a:solidFill>
                        <a:effectLst/>
                        <a:latin typeface="Calibri"/>
                        <a:ea typeface="Calibri"/>
                        <a:cs typeface="Arial"/>
                      </a:endParaRPr>
                    </a:p>
                  </a:txBody>
                  <a:tcPr marL="68580" marR="68580" marT="0" marB="0"/>
                </a:tc>
                <a:tc>
                  <a:txBody>
                    <a:bodyPr/>
                    <a:lstStyle/>
                    <a:p>
                      <a:pPr marL="0" marR="0">
                        <a:spcBef>
                          <a:spcPts val="0"/>
                        </a:spcBef>
                        <a:spcAft>
                          <a:spcPts val="0"/>
                        </a:spcAft>
                      </a:pPr>
                      <a:r>
                        <a:rPr lang="en-US" sz="2100">
                          <a:effectLst/>
                        </a:rPr>
                        <a:t>Range </a:t>
                      </a:r>
                      <a:endParaRPr lang="en-US" sz="2100">
                        <a:solidFill>
                          <a:srgbClr val="000000"/>
                        </a:solidFill>
                        <a:effectLst/>
                        <a:latin typeface="Calibri"/>
                        <a:ea typeface="Calibri"/>
                        <a:cs typeface="Arial"/>
                      </a:endParaRPr>
                    </a:p>
                  </a:txBody>
                  <a:tcPr marL="68580" marR="68580" marT="0" marB="0"/>
                </a:tc>
                <a:tc>
                  <a:txBody>
                    <a:bodyPr/>
                    <a:lstStyle/>
                    <a:p>
                      <a:pPr marL="0" marR="0">
                        <a:spcBef>
                          <a:spcPts val="0"/>
                        </a:spcBef>
                        <a:spcAft>
                          <a:spcPts val="0"/>
                        </a:spcAft>
                      </a:pPr>
                      <a:r>
                        <a:rPr lang="en-US" sz="2100">
                          <a:effectLst/>
                        </a:rPr>
                        <a:t>Default Value </a:t>
                      </a:r>
                      <a:endParaRPr lang="en-US" sz="2100">
                        <a:solidFill>
                          <a:srgbClr val="000000"/>
                        </a:solidFill>
                        <a:effectLst/>
                        <a:latin typeface="Calibri"/>
                        <a:ea typeface="Calibri"/>
                        <a:cs typeface="Arial"/>
                      </a:endParaRPr>
                    </a:p>
                  </a:txBody>
                  <a:tcPr marL="68580" marR="68580" marT="0" marB="0"/>
                </a:tc>
              </a:tr>
              <a:tr h="297873">
                <a:tc>
                  <a:txBody>
                    <a:bodyPr/>
                    <a:lstStyle/>
                    <a:p>
                      <a:pPr marL="0" marR="0">
                        <a:spcBef>
                          <a:spcPts val="0"/>
                        </a:spcBef>
                        <a:spcAft>
                          <a:spcPts val="0"/>
                        </a:spcAft>
                      </a:pPr>
                      <a:r>
                        <a:rPr lang="en-US" sz="2100">
                          <a:effectLst/>
                        </a:rPr>
                        <a:t>bool </a:t>
                      </a:r>
                      <a:endParaRPr lang="en-US" sz="2100">
                        <a:solidFill>
                          <a:srgbClr val="000000"/>
                        </a:solidFill>
                        <a:effectLst/>
                        <a:latin typeface="Calibri"/>
                        <a:ea typeface="Calibri"/>
                        <a:cs typeface="Arial"/>
                      </a:endParaRPr>
                    </a:p>
                  </a:txBody>
                  <a:tcPr marL="68580" marR="68580" marT="0" marB="0"/>
                </a:tc>
                <a:tc>
                  <a:txBody>
                    <a:bodyPr/>
                    <a:lstStyle/>
                    <a:p>
                      <a:pPr marL="0" marR="0">
                        <a:spcBef>
                          <a:spcPts val="0"/>
                        </a:spcBef>
                        <a:spcAft>
                          <a:spcPts val="0"/>
                        </a:spcAft>
                      </a:pPr>
                      <a:r>
                        <a:rPr lang="en-US" sz="2100">
                          <a:effectLst/>
                        </a:rPr>
                        <a:t>Boolean value </a:t>
                      </a:r>
                      <a:endParaRPr lang="en-US" sz="2100">
                        <a:solidFill>
                          <a:srgbClr val="000000"/>
                        </a:solidFill>
                        <a:effectLst/>
                        <a:latin typeface="Calibri"/>
                        <a:ea typeface="Calibri"/>
                        <a:cs typeface="Arial"/>
                      </a:endParaRPr>
                    </a:p>
                  </a:txBody>
                  <a:tcPr marL="68580" marR="68580" marT="0" marB="0"/>
                </a:tc>
                <a:tc>
                  <a:txBody>
                    <a:bodyPr/>
                    <a:lstStyle/>
                    <a:p>
                      <a:pPr marL="0" marR="0">
                        <a:spcBef>
                          <a:spcPts val="0"/>
                        </a:spcBef>
                        <a:spcAft>
                          <a:spcPts val="0"/>
                        </a:spcAft>
                      </a:pPr>
                      <a:r>
                        <a:rPr lang="en-US" sz="2100">
                          <a:effectLst/>
                        </a:rPr>
                        <a:t>True or False </a:t>
                      </a:r>
                      <a:endParaRPr lang="en-US" sz="2100">
                        <a:solidFill>
                          <a:srgbClr val="000000"/>
                        </a:solidFill>
                        <a:effectLst/>
                        <a:latin typeface="Calibri"/>
                        <a:ea typeface="Calibri"/>
                        <a:cs typeface="Arial"/>
                      </a:endParaRPr>
                    </a:p>
                  </a:txBody>
                  <a:tcPr marL="68580" marR="68580" marT="0" marB="0"/>
                </a:tc>
                <a:tc>
                  <a:txBody>
                    <a:bodyPr/>
                    <a:lstStyle/>
                    <a:p>
                      <a:pPr marL="0" marR="0">
                        <a:spcBef>
                          <a:spcPts val="0"/>
                        </a:spcBef>
                        <a:spcAft>
                          <a:spcPts val="0"/>
                        </a:spcAft>
                      </a:pPr>
                      <a:r>
                        <a:rPr lang="en-US" sz="2100">
                          <a:effectLst/>
                        </a:rPr>
                        <a:t>False </a:t>
                      </a:r>
                      <a:endParaRPr lang="en-US" sz="2100">
                        <a:solidFill>
                          <a:srgbClr val="000000"/>
                        </a:solidFill>
                        <a:effectLst/>
                        <a:latin typeface="Calibri"/>
                        <a:ea typeface="Calibri"/>
                        <a:cs typeface="Arial"/>
                      </a:endParaRPr>
                    </a:p>
                  </a:txBody>
                  <a:tcPr marL="68580" marR="68580" marT="0" marB="0"/>
                </a:tc>
              </a:tr>
              <a:tr h="297873">
                <a:tc>
                  <a:txBody>
                    <a:bodyPr/>
                    <a:lstStyle/>
                    <a:p>
                      <a:pPr marL="0" marR="0">
                        <a:spcBef>
                          <a:spcPts val="0"/>
                        </a:spcBef>
                        <a:spcAft>
                          <a:spcPts val="0"/>
                        </a:spcAft>
                      </a:pPr>
                      <a:r>
                        <a:rPr lang="en-US" sz="2100">
                          <a:effectLst/>
                        </a:rPr>
                        <a:t>byte </a:t>
                      </a:r>
                      <a:endParaRPr lang="en-US" sz="2100">
                        <a:solidFill>
                          <a:srgbClr val="000000"/>
                        </a:solidFill>
                        <a:effectLst/>
                        <a:latin typeface="Calibri"/>
                        <a:ea typeface="Calibri"/>
                        <a:cs typeface="Arial"/>
                      </a:endParaRPr>
                    </a:p>
                  </a:txBody>
                  <a:tcPr marL="68580" marR="68580" marT="0" marB="0"/>
                </a:tc>
                <a:tc>
                  <a:txBody>
                    <a:bodyPr/>
                    <a:lstStyle/>
                    <a:p>
                      <a:pPr marL="0" marR="0">
                        <a:spcBef>
                          <a:spcPts val="0"/>
                        </a:spcBef>
                        <a:spcAft>
                          <a:spcPts val="0"/>
                        </a:spcAft>
                      </a:pPr>
                      <a:r>
                        <a:rPr lang="en-US" sz="2100">
                          <a:effectLst/>
                        </a:rPr>
                        <a:t>8-bit unsigned integer </a:t>
                      </a:r>
                      <a:endParaRPr lang="en-US" sz="2100">
                        <a:solidFill>
                          <a:srgbClr val="000000"/>
                        </a:solidFill>
                        <a:effectLst/>
                        <a:latin typeface="Calibri"/>
                        <a:ea typeface="Calibri"/>
                        <a:cs typeface="Arial"/>
                      </a:endParaRPr>
                    </a:p>
                  </a:txBody>
                  <a:tcPr marL="68580" marR="68580" marT="0" marB="0"/>
                </a:tc>
                <a:tc>
                  <a:txBody>
                    <a:bodyPr/>
                    <a:lstStyle/>
                    <a:p>
                      <a:pPr marL="0" marR="0">
                        <a:spcBef>
                          <a:spcPts val="0"/>
                        </a:spcBef>
                        <a:spcAft>
                          <a:spcPts val="0"/>
                        </a:spcAft>
                      </a:pPr>
                      <a:r>
                        <a:rPr lang="en-US" sz="2100">
                          <a:effectLst/>
                        </a:rPr>
                        <a:t>0 to 255 </a:t>
                      </a:r>
                      <a:endParaRPr lang="en-US" sz="2100">
                        <a:solidFill>
                          <a:srgbClr val="000000"/>
                        </a:solidFill>
                        <a:effectLst/>
                        <a:latin typeface="Calibri"/>
                        <a:ea typeface="Calibri"/>
                        <a:cs typeface="Arial"/>
                      </a:endParaRPr>
                    </a:p>
                  </a:txBody>
                  <a:tcPr marL="68580" marR="68580" marT="0" marB="0"/>
                </a:tc>
                <a:tc>
                  <a:txBody>
                    <a:bodyPr/>
                    <a:lstStyle/>
                    <a:p>
                      <a:pPr marL="0" marR="0">
                        <a:spcBef>
                          <a:spcPts val="0"/>
                        </a:spcBef>
                        <a:spcAft>
                          <a:spcPts val="0"/>
                        </a:spcAft>
                      </a:pPr>
                      <a:r>
                        <a:rPr lang="en-US" sz="2100">
                          <a:effectLst/>
                        </a:rPr>
                        <a:t>0 </a:t>
                      </a:r>
                      <a:endParaRPr lang="en-US" sz="2100">
                        <a:solidFill>
                          <a:srgbClr val="000000"/>
                        </a:solidFill>
                        <a:effectLst/>
                        <a:latin typeface="Calibri"/>
                        <a:ea typeface="Calibri"/>
                        <a:cs typeface="Arial"/>
                      </a:endParaRPr>
                    </a:p>
                  </a:txBody>
                  <a:tcPr marL="68580" marR="68580" marT="0" marB="0"/>
                </a:tc>
              </a:tr>
              <a:tr h="249381">
                <a:tc>
                  <a:txBody>
                    <a:bodyPr/>
                    <a:lstStyle/>
                    <a:p>
                      <a:pPr marL="0" marR="0">
                        <a:spcBef>
                          <a:spcPts val="0"/>
                        </a:spcBef>
                        <a:spcAft>
                          <a:spcPts val="0"/>
                        </a:spcAft>
                      </a:pPr>
                      <a:r>
                        <a:rPr lang="en-US" sz="2100">
                          <a:effectLst/>
                        </a:rPr>
                        <a:t>char </a:t>
                      </a:r>
                      <a:endParaRPr lang="en-US" sz="2100">
                        <a:solidFill>
                          <a:srgbClr val="000000"/>
                        </a:solidFill>
                        <a:effectLst/>
                        <a:latin typeface="Calibri"/>
                        <a:ea typeface="Calibri"/>
                        <a:cs typeface="Arial"/>
                      </a:endParaRPr>
                    </a:p>
                  </a:txBody>
                  <a:tcPr marL="68580" marR="68580" marT="0" marB="0"/>
                </a:tc>
                <a:tc>
                  <a:txBody>
                    <a:bodyPr/>
                    <a:lstStyle/>
                    <a:p>
                      <a:pPr marL="0" marR="0">
                        <a:spcBef>
                          <a:spcPts val="0"/>
                        </a:spcBef>
                        <a:spcAft>
                          <a:spcPts val="0"/>
                        </a:spcAft>
                      </a:pPr>
                      <a:r>
                        <a:rPr lang="en-US" sz="2100">
                          <a:effectLst/>
                        </a:rPr>
                        <a:t>16-bit Unicode character </a:t>
                      </a:r>
                      <a:endParaRPr lang="en-US" sz="2100">
                        <a:solidFill>
                          <a:srgbClr val="000000"/>
                        </a:solidFill>
                        <a:effectLst/>
                        <a:latin typeface="Calibri"/>
                        <a:ea typeface="Calibri"/>
                        <a:cs typeface="Arial"/>
                      </a:endParaRPr>
                    </a:p>
                  </a:txBody>
                  <a:tcPr marL="68580" marR="68580" marT="0" marB="0"/>
                </a:tc>
                <a:tc>
                  <a:txBody>
                    <a:bodyPr/>
                    <a:lstStyle/>
                    <a:p>
                      <a:pPr marL="0" marR="0">
                        <a:spcBef>
                          <a:spcPts val="0"/>
                        </a:spcBef>
                        <a:spcAft>
                          <a:spcPts val="0"/>
                        </a:spcAft>
                      </a:pPr>
                      <a:r>
                        <a:rPr lang="en-US" sz="2100">
                          <a:effectLst/>
                        </a:rPr>
                        <a:t>U +0000 to U +ffff </a:t>
                      </a:r>
                      <a:endParaRPr lang="en-US" sz="2100">
                        <a:solidFill>
                          <a:srgbClr val="000000"/>
                        </a:solidFill>
                        <a:effectLst/>
                        <a:latin typeface="Calibri"/>
                        <a:ea typeface="Calibri"/>
                        <a:cs typeface="Arial"/>
                      </a:endParaRPr>
                    </a:p>
                  </a:txBody>
                  <a:tcPr marL="68580" marR="68580" marT="0" marB="0"/>
                </a:tc>
                <a:tc>
                  <a:txBody>
                    <a:bodyPr/>
                    <a:lstStyle/>
                    <a:p>
                      <a:pPr marL="0" marR="0">
                        <a:spcBef>
                          <a:spcPts val="0"/>
                        </a:spcBef>
                        <a:spcAft>
                          <a:spcPts val="0"/>
                        </a:spcAft>
                      </a:pPr>
                      <a:r>
                        <a:rPr lang="en-US" sz="2100" dirty="0">
                          <a:effectLst/>
                        </a:rPr>
                        <a:t>'\0' </a:t>
                      </a:r>
                      <a:endParaRPr lang="en-US" sz="2100" dirty="0">
                        <a:solidFill>
                          <a:srgbClr val="000000"/>
                        </a:solidFill>
                        <a:effectLst/>
                        <a:latin typeface="Calibri"/>
                        <a:ea typeface="Calibri"/>
                        <a:cs typeface="Arial"/>
                      </a:endParaRPr>
                    </a:p>
                  </a:txBody>
                  <a:tcPr marL="68580" marR="68580" marT="0" marB="0"/>
                </a:tc>
              </a:tr>
              <a:tr h="457200">
                <a:tc>
                  <a:txBody>
                    <a:bodyPr/>
                    <a:lstStyle/>
                    <a:p>
                      <a:pPr marL="0" marR="0">
                        <a:spcBef>
                          <a:spcPts val="0"/>
                        </a:spcBef>
                        <a:spcAft>
                          <a:spcPts val="0"/>
                        </a:spcAft>
                      </a:pPr>
                      <a:r>
                        <a:rPr lang="en-US" sz="2100">
                          <a:effectLst/>
                        </a:rPr>
                        <a:t>decimal </a:t>
                      </a:r>
                      <a:endParaRPr lang="en-US" sz="2100">
                        <a:solidFill>
                          <a:srgbClr val="000000"/>
                        </a:solidFill>
                        <a:effectLst/>
                        <a:latin typeface="Calibri"/>
                        <a:ea typeface="Calibri"/>
                        <a:cs typeface="Arial"/>
                      </a:endParaRPr>
                    </a:p>
                  </a:txBody>
                  <a:tcPr marL="68580" marR="68580" marT="0" marB="0"/>
                </a:tc>
                <a:tc>
                  <a:txBody>
                    <a:bodyPr/>
                    <a:lstStyle/>
                    <a:p>
                      <a:pPr marL="0" marR="0">
                        <a:spcBef>
                          <a:spcPts val="0"/>
                        </a:spcBef>
                        <a:spcAft>
                          <a:spcPts val="0"/>
                        </a:spcAft>
                      </a:pPr>
                      <a:r>
                        <a:rPr lang="en-US" sz="2100">
                          <a:effectLst/>
                        </a:rPr>
                        <a:t>128-bit precise decimal values with 28-29 significant digits </a:t>
                      </a:r>
                      <a:endParaRPr lang="en-US" sz="2100">
                        <a:solidFill>
                          <a:srgbClr val="000000"/>
                        </a:solidFill>
                        <a:effectLst/>
                        <a:latin typeface="Calibri"/>
                        <a:ea typeface="Calibri"/>
                        <a:cs typeface="Arial"/>
                      </a:endParaRPr>
                    </a:p>
                  </a:txBody>
                  <a:tcPr marL="68580" marR="68580" marT="0" marB="0"/>
                </a:tc>
                <a:tc>
                  <a:txBody>
                    <a:bodyPr/>
                    <a:lstStyle/>
                    <a:p>
                      <a:pPr marL="0" marR="0">
                        <a:spcBef>
                          <a:spcPts val="0"/>
                        </a:spcBef>
                        <a:spcAft>
                          <a:spcPts val="0"/>
                        </a:spcAft>
                      </a:pPr>
                      <a:r>
                        <a:rPr lang="en-US" sz="2100">
                          <a:effectLst/>
                        </a:rPr>
                        <a:t>(-7.9 x 1028 to 7.9 x 1028) / 100 to 28 </a:t>
                      </a:r>
                      <a:endParaRPr lang="en-US" sz="2100">
                        <a:solidFill>
                          <a:srgbClr val="000000"/>
                        </a:solidFill>
                        <a:effectLst/>
                        <a:latin typeface="Calibri"/>
                        <a:ea typeface="Calibri"/>
                        <a:cs typeface="Arial"/>
                      </a:endParaRPr>
                    </a:p>
                  </a:txBody>
                  <a:tcPr marL="68580" marR="68580" marT="0" marB="0"/>
                </a:tc>
                <a:tc>
                  <a:txBody>
                    <a:bodyPr/>
                    <a:lstStyle/>
                    <a:p>
                      <a:pPr marL="0" marR="0">
                        <a:spcBef>
                          <a:spcPts val="0"/>
                        </a:spcBef>
                        <a:spcAft>
                          <a:spcPts val="0"/>
                        </a:spcAft>
                      </a:pPr>
                      <a:r>
                        <a:rPr lang="en-US" sz="2100">
                          <a:effectLst/>
                        </a:rPr>
                        <a:t>0.0M </a:t>
                      </a:r>
                      <a:endParaRPr lang="en-US" sz="2100">
                        <a:solidFill>
                          <a:srgbClr val="000000"/>
                        </a:solidFill>
                        <a:effectLst/>
                        <a:latin typeface="Calibri"/>
                        <a:ea typeface="Calibri"/>
                        <a:cs typeface="Arial"/>
                      </a:endParaRPr>
                    </a:p>
                  </a:txBody>
                  <a:tcPr marL="68580" marR="68580" marT="0" marB="0"/>
                </a:tc>
              </a:tr>
              <a:tr h="381000">
                <a:tc>
                  <a:txBody>
                    <a:bodyPr/>
                    <a:lstStyle/>
                    <a:p>
                      <a:pPr marL="0" marR="0">
                        <a:spcBef>
                          <a:spcPts val="0"/>
                        </a:spcBef>
                        <a:spcAft>
                          <a:spcPts val="0"/>
                        </a:spcAft>
                      </a:pPr>
                      <a:r>
                        <a:rPr lang="en-US" sz="2100">
                          <a:effectLst/>
                        </a:rPr>
                        <a:t>double </a:t>
                      </a:r>
                      <a:endParaRPr lang="en-US" sz="2100">
                        <a:solidFill>
                          <a:srgbClr val="000000"/>
                        </a:solidFill>
                        <a:effectLst/>
                        <a:latin typeface="Calibri"/>
                        <a:ea typeface="Calibri"/>
                        <a:cs typeface="Arial"/>
                      </a:endParaRPr>
                    </a:p>
                  </a:txBody>
                  <a:tcPr marL="68580" marR="68580" marT="0" marB="0"/>
                </a:tc>
                <a:tc>
                  <a:txBody>
                    <a:bodyPr/>
                    <a:lstStyle/>
                    <a:p>
                      <a:pPr marL="0" marR="0">
                        <a:spcBef>
                          <a:spcPts val="0"/>
                        </a:spcBef>
                        <a:spcAft>
                          <a:spcPts val="0"/>
                        </a:spcAft>
                      </a:pPr>
                      <a:r>
                        <a:rPr lang="en-US" sz="2100" dirty="0">
                          <a:effectLst/>
                        </a:rPr>
                        <a:t>64-bit double-precision floating point type </a:t>
                      </a:r>
                      <a:endParaRPr lang="en-US" sz="2100" dirty="0">
                        <a:solidFill>
                          <a:srgbClr val="000000"/>
                        </a:solidFill>
                        <a:effectLst/>
                        <a:latin typeface="Calibri"/>
                        <a:ea typeface="Calibri"/>
                        <a:cs typeface="Arial"/>
                      </a:endParaRPr>
                    </a:p>
                  </a:txBody>
                  <a:tcPr marL="68580" marR="68580" marT="0" marB="0"/>
                </a:tc>
                <a:tc>
                  <a:txBody>
                    <a:bodyPr/>
                    <a:lstStyle/>
                    <a:p>
                      <a:pPr marL="0" marR="0">
                        <a:spcBef>
                          <a:spcPts val="0"/>
                        </a:spcBef>
                        <a:spcAft>
                          <a:spcPts val="0"/>
                        </a:spcAft>
                      </a:pPr>
                      <a:r>
                        <a:rPr lang="en-US" sz="2100">
                          <a:effectLst/>
                        </a:rPr>
                        <a:t>(+/-)5.0 x 10-324 to (+/-)1.7 x 10308 </a:t>
                      </a:r>
                      <a:endParaRPr lang="en-US" sz="2100">
                        <a:solidFill>
                          <a:srgbClr val="000000"/>
                        </a:solidFill>
                        <a:effectLst/>
                        <a:latin typeface="Calibri"/>
                        <a:ea typeface="Calibri"/>
                        <a:cs typeface="Arial"/>
                      </a:endParaRPr>
                    </a:p>
                  </a:txBody>
                  <a:tcPr marL="68580" marR="68580" marT="0" marB="0"/>
                </a:tc>
                <a:tc>
                  <a:txBody>
                    <a:bodyPr/>
                    <a:lstStyle/>
                    <a:p>
                      <a:pPr marL="0" marR="0">
                        <a:spcBef>
                          <a:spcPts val="0"/>
                        </a:spcBef>
                        <a:spcAft>
                          <a:spcPts val="0"/>
                        </a:spcAft>
                      </a:pPr>
                      <a:r>
                        <a:rPr lang="en-US" sz="2100">
                          <a:effectLst/>
                        </a:rPr>
                        <a:t>0.0D </a:t>
                      </a:r>
                      <a:endParaRPr lang="en-US" sz="2100">
                        <a:solidFill>
                          <a:srgbClr val="000000"/>
                        </a:solidFill>
                        <a:effectLst/>
                        <a:latin typeface="Calibri"/>
                        <a:ea typeface="Calibri"/>
                        <a:cs typeface="Arial"/>
                      </a:endParaRPr>
                    </a:p>
                  </a:txBody>
                  <a:tcPr marL="68580" marR="68580" marT="0" marB="0"/>
                </a:tc>
              </a:tr>
              <a:tr h="381000">
                <a:tc>
                  <a:txBody>
                    <a:bodyPr/>
                    <a:lstStyle/>
                    <a:p>
                      <a:pPr marL="0" marR="0">
                        <a:spcBef>
                          <a:spcPts val="0"/>
                        </a:spcBef>
                        <a:spcAft>
                          <a:spcPts val="0"/>
                        </a:spcAft>
                      </a:pPr>
                      <a:r>
                        <a:rPr lang="en-US" sz="2100">
                          <a:effectLst/>
                        </a:rPr>
                        <a:t>float </a:t>
                      </a:r>
                      <a:endParaRPr lang="en-US" sz="2100">
                        <a:solidFill>
                          <a:srgbClr val="000000"/>
                        </a:solidFill>
                        <a:effectLst/>
                        <a:latin typeface="Calibri"/>
                        <a:ea typeface="Calibri"/>
                        <a:cs typeface="Arial"/>
                      </a:endParaRPr>
                    </a:p>
                  </a:txBody>
                  <a:tcPr marL="68580" marR="68580" marT="0" marB="0"/>
                </a:tc>
                <a:tc>
                  <a:txBody>
                    <a:bodyPr/>
                    <a:lstStyle/>
                    <a:p>
                      <a:pPr marL="0" marR="0">
                        <a:spcBef>
                          <a:spcPts val="0"/>
                        </a:spcBef>
                        <a:spcAft>
                          <a:spcPts val="0"/>
                        </a:spcAft>
                      </a:pPr>
                      <a:r>
                        <a:rPr lang="en-US" sz="2100">
                          <a:effectLst/>
                        </a:rPr>
                        <a:t>32-bit single-precision floating point type </a:t>
                      </a:r>
                      <a:endParaRPr lang="en-US" sz="2100">
                        <a:solidFill>
                          <a:srgbClr val="000000"/>
                        </a:solidFill>
                        <a:effectLst/>
                        <a:latin typeface="Calibri"/>
                        <a:ea typeface="Calibri"/>
                        <a:cs typeface="Arial"/>
                      </a:endParaRPr>
                    </a:p>
                  </a:txBody>
                  <a:tcPr marL="68580" marR="68580" marT="0" marB="0"/>
                </a:tc>
                <a:tc>
                  <a:txBody>
                    <a:bodyPr/>
                    <a:lstStyle/>
                    <a:p>
                      <a:pPr marL="0" marR="0">
                        <a:spcBef>
                          <a:spcPts val="0"/>
                        </a:spcBef>
                        <a:spcAft>
                          <a:spcPts val="0"/>
                        </a:spcAft>
                      </a:pPr>
                      <a:r>
                        <a:rPr lang="en-US" sz="2100">
                          <a:effectLst/>
                        </a:rPr>
                        <a:t>-3.4 x 1038 to + 3.4 x 1038 </a:t>
                      </a:r>
                      <a:endParaRPr lang="en-US" sz="2100">
                        <a:solidFill>
                          <a:srgbClr val="000000"/>
                        </a:solidFill>
                        <a:effectLst/>
                        <a:latin typeface="Calibri"/>
                        <a:ea typeface="Calibri"/>
                        <a:cs typeface="Arial"/>
                      </a:endParaRPr>
                    </a:p>
                  </a:txBody>
                  <a:tcPr marL="68580" marR="68580" marT="0" marB="0"/>
                </a:tc>
                <a:tc>
                  <a:txBody>
                    <a:bodyPr/>
                    <a:lstStyle/>
                    <a:p>
                      <a:pPr marL="0" marR="0">
                        <a:spcBef>
                          <a:spcPts val="0"/>
                        </a:spcBef>
                        <a:spcAft>
                          <a:spcPts val="0"/>
                        </a:spcAft>
                      </a:pPr>
                      <a:r>
                        <a:rPr lang="en-US" sz="2100">
                          <a:effectLst/>
                        </a:rPr>
                        <a:t>0.0F </a:t>
                      </a:r>
                      <a:endParaRPr lang="en-US" sz="2100">
                        <a:solidFill>
                          <a:srgbClr val="000000"/>
                        </a:solidFill>
                        <a:effectLst/>
                        <a:latin typeface="Calibri"/>
                        <a:ea typeface="Calibri"/>
                        <a:cs typeface="Arial"/>
                      </a:endParaRPr>
                    </a:p>
                  </a:txBody>
                  <a:tcPr marL="68580" marR="68580" marT="0" marB="0"/>
                </a:tc>
              </a:tr>
              <a:tr h="304800">
                <a:tc>
                  <a:txBody>
                    <a:bodyPr/>
                    <a:lstStyle/>
                    <a:p>
                      <a:pPr marL="0" marR="0">
                        <a:spcBef>
                          <a:spcPts val="0"/>
                        </a:spcBef>
                        <a:spcAft>
                          <a:spcPts val="0"/>
                        </a:spcAft>
                      </a:pPr>
                      <a:r>
                        <a:rPr lang="en-US" sz="2100">
                          <a:effectLst/>
                        </a:rPr>
                        <a:t>Int </a:t>
                      </a:r>
                      <a:endParaRPr lang="en-US" sz="2100">
                        <a:solidFill>
                          <a:srgbClr val="000000"/>
                        </a:solidFill>
                        <a:effectLst/>
                        <a:latin typeface="Calibri"/>
                        <a:ea typeface="Calibri"/>
                        <a:cs typeface="Arial"/>
                      </a:endParaRPr>
                    </a:p>
                  </a:txBody>
                  <a:tcPr marL="68580" marR="68580" marT="0" marB="0"/>
                </a:tc>
                <a:tc>
                  <a:txBody>
                    <a:bodyPr/>
                    <a:lstStyle/>
                    <a:p>
                      <a:pPr marL="0" marR="0">
                        <a:spcBef>
                          <a:spcPts val="0"/>
                        </a:spcBef>
                        <a:spcAft>
                          <a:spcPts val="0"/>
                        </a:spcAft>
                      </a:pPr>
                      <a:r>
                        <a:rPr lang="en-US" sz="2100">
                          <a:effectLst/>
                        </a:rPr>
                        <a:t>32-bit signed integer type </a:t>
                      </a:r>
                      <a:endParaRPr lang="en-US" sz="2100">
                        <a:solidFill>
                          <a:srgbClr val="000000"/>
                        </a:solidFill>
                        <a:effectLst/>
                        <a:latin typeface="Calibri"/>
                        <a:ea typeface="Calibri"/>
                        <a:cs typeface="Arial"/>
                      </a:endParaRPr>
                    </a:p>
                  </a:txBody>
                  <a:tcPr marL="68580" marR="68580" marT="0" marB="0"/>
                </a:tc>
                <a:tc>
                  <a:txBody>
                    <a:bodyPr/>
                    <a:lstStyle/>
                    <a:p>
                      <a:pPr marL="0" marR="0">
                        <a:spcBef>
                          <a:spcPts val="0"/>
                        </a:spcBef>
                        <a:spcAft>
                          <a:spcPts val="0"/>
                        </a:spcAft>
                      </a:pPr>
                      <a:r>
                        <a:rPr lang="en-US" sz="2100">
                          <a:effectLst/>
                        </a:rPr>
                        <a:t>-2,147,483,648 to 2,147,483,647 </a:t>
                      </a:r>
                      <a:endParaRPr lang="en-US" sz="2100">
                        <a:solidFill>
                          <a:srgbClr val="000000"/>
                        </a:solidFill>
                        <a:effectLst/>
                        <a:latin typeface="Calibri"/>
                        <a:ea typeface="Calibri"/>
                        <a:cs typeface="Arial"/>
                      </a:endParaRPr>
                    </a:p>
                  </a:txBody>
                  <a:tcPr marL="68580" marR="68580" marT="0" marB="0"/>
                </a:tc>
                <a:tc>
                  <a:txBody>
                    <a:bodyPr/>
                    <a:lstStyle/>
                    <a:p>
                      <a:pPr marL="0" marR="0">
                        <a:spcBef>
                          <a:spcPts val="0"/>
                        </a:spcBef>
                        <a:spcAft>
                          <a:spcPts val="0"/>
                        </a:spcAft>
                      </a:pPr>
                      <a:r>
                        <a:rPr lang="en-US" sz="2100">
                          <a:effectLst/>
                        </a:rPr>
                        <a:t>0 </a:t>
                      </a:r>
                      <a:endParaRPr lang="en-US" sz="2100">
                        <a:solidFill>
                          <a:srgbClr val="000000"/>
                        </a:solidFill>
                        <a:effectLst/>
                        <a:latin typeface="Calibri"/>
                        <a:ea typeface="Calibri"/>
                        <a:cs typeface="Arial"/>
                      </a:endParaRPr>
                    </a:p>
                  </a:txBody>
                  <a:tcPr marL="68580" marR="68580" marT="0" marB="0"/>
                </a:tc>
              </a:tr>
              <a:tr h="381000">
                <a:tc>
                  <a:txBody>
                    <a:bodyPr/>
                    <a:lstStyle/>
                    <a:p>
                      <a:pPr marL="0" marR="0">
                        <a:spcBef>
                          <a:spcPts val="0"/>
                        </a:spcBef>
                        <a:spcAft>
                          <a:spcPts val="0"/>
                        </a:spcAft>
                      </a:pPr>
                      <a:r>
                        <a:rPr lang="en-US" sz="2100" dirty="0">
                          <a:effectLst/>
                        </a:rPr>
                        <a:t>long </a:t>
                      </a:r>
                      <a:endParaRPr lang="en-US" sz="2100" dirty="0">
                        <a:solidFill>
                          <a:srgbClr val="000000"/>
                        </a:solidFill>
                        <a:effectLst/>
                        <a:latin typeface="Calibri"/>
                        <a:ea typeface="Calibri"/>
                        <a:cs typeface="Arial"/>
                      </a:endParaRPr>
                    </a:p>
                  </a:txBody>
                  <a:tcPr marL="68580" marR="68580" marT="0" marB="0"/>
                </a:tc>
                <a:tc>
                  <a:txBody>
                    <a:bodyPr/>
                    <a:lstStyle/>
                    <a:p>
                      <a:pPr marL="0" marR="0">
                        <a:spcBef>
                          <a:spcPts val="0"/>
                        </a:spcBef>
                        <a:spcAft>
                          <a:spcPts val="0"/>
                        </a:spcAft>
                      </a:pPr>
                      <a:r>
                        <a:rPr lang="en-US" sz="2100">
                          <a:effectLst/>
                        </a:rPr>
                        <a:t>64-bit signed integer type </a:t>
                      </a:r>
                      <a:endParaRPr lang="en-US" sz="2100">
                        <a:solidFill>
                          <a:srgbClr val="000000"/>
                        </a:solidFill>
                        <a:effectLst/>
                        <a:latin typeface="Calibri"/>
                        <a:ea typeface="Calibri"/>
                        <a:cs typeface="Arial"/>
                      </a:endParaRPr>
                    </a:p>
                  </a:txBody>
                  <a:tcPr marL="68580" marR="68580" marT="0" marB="0"/>
                </a:tc>
                <a:tc>
                  <a:txBody>
                    <a:bodyPr/>
                    <a:lstStyle/>
                    <a:p>
                      <a:pPr marL="0" marR="0">
                        <a:spcBef>
                          <a:spcPts val="0"/>
                        </a:spcBef>
                        <a:spcAft>
                          <a:spcPts val="0"/>
                        </a:spcAft>
                      </a:pPr>
                      <a:r>
                        <a:rPr lang="en-US" sz="2100" dirty="0">
                          <a:effectLst/>
                        </a:rPr>
                        <a:t>-923,372,036,854,775,808 to 9,223,372,036,854,775,807 </a:t>
                      </a:r>
                      <a:endParaRPr lang="en-US" sz="2100" dirty="0">
                        <a:solidFill>
                          <a:srgbClr val="000000"/>
                        </a:solidFill>
                        <a:effectLst/>
                        <a:latin typeface="Calibri"/>
                        <a:ea typeface="Calibri"/>
                        <a:cs typeface="Arial"/>
                      </a:endParaRPr>
                    </a:p>
                  </a:txBody>
                  <a:tcPr marL="68580" marR="68580" marT="0" marB="0"/>
                </a:tc>
                <a:tc>
                  <a:txBody>
                    <a:bodyPr/>
                    <a:lstStyle/>
                    <a:p>
                      <a:pPr marL="0" marR="0">
                        <a:spcBef>
                          <a:spcPts val="0"/>
                        </a:spcBef>
                        <a:spcAft>
                          <a:spcPts val="0"/>
                        </a:spcAft>
                      </a:pPr>
                      <a:r>
                        <a:rPr lang="en-US" sz="2100" dirty="0">
                          <a:effectLst/>
                        </a:rPr>
                        <a:t>0L </a:t>
                      </a:r>
                      <a:endParaRPr lang="en-US" sz="2100" dirty="0">
                        <a:solidFill>
                          <a:srgbClr val="000000"/>
                        </a:solidFill>
                        <a:effectLst/>
                        <a:latin typeface="Calibri"/>
                        <a:ea typeface="Calibri"/>
                        <a:cs typeface="Arial"/>
                      </a:endParaRPr>
                    </a:p>
                  </a:txBody>
                  <a:tcPr marL="68580" marR="68580" marT="0" marB="0"/>
                </a:tc>
              </a:tr>
              <a:tr h="228600">
                <a:tc>
                  <a:txBody>
                    <a:bodyPr/>
                    <a:lstStyle/>
                    <a:p>
                      <a:pPr marL="0" marR="0">
                        <a:spcBef>
                          <a:spcPts val="0"/>
                        </a:spcBef>
                        <a:spcAft>
                          <a:spcPts val="0"/>
                        </a:spcAft>
                      </a:pPr>
                      <a:r>
                        <a:rPr lang="en-US" sz="2100">
                          <a:effectLst/>
                        </a:rPr>
                        <a:t>sbyte </a:t>
                      </a:r>
                      <a:endParaRPr lang="en-US" sz="2100">
                        <a:solidFill>
                          <a:srgbClr val="000000"/>
                        </a:solidFill>
                        <a:effectLst/>
                        <a:latin typeface="Calibri"/>
                        <a:ea typeface="Calibri"/>
                        <a:cs typeface="Arial"/>
                      </a:endParaRPr>
                    </a:p>
                  </a:txBody>
                  <a:tcPr marL="68580" marR="68580" marT="0" marB="0"/>
                </a:tc>
                <a:tc>
                  <a:txBody>
                    <a:bodyPr/>
                    <a:lstStyle/>
                    <a:p>
                      <a:pPr marL="0" marR="0">
                        <a:spcBef>
                          <a:spcPts val="0"/>
                        </a:spcBef>
                        <a:spcAft>
                          <a:spcPts val="0"/>
                        </a:spcAft>
                      </a:pPr>
                      <a:r>
                        <a:rPr lang="en-US" sz="2100">
                          <a:effectLst/>
                        </a:rPr>
                        <a:t>8-bit signed integer type </a:t>
                      </a:r>
                      <a:endParaRPr lang="en-US" sz="2100">
                        <a:solidFill>
                          <a:srgbClr val="000000"/>
                        </a:solidFill>
                        <a:effectLst/>
                        <a:latin typeface="Calibri"/>
                        <a:ea typeface="Calibri"/>
                        <a:cs typeface="Arial"/>
                      </a:endParaRPr>
                    </a:p>
                  </a:txBody>
                  <a:tcPr marL="68580" marR="68580" marT="0" marB="0"/>
                </a:tc>
                <a:tc>
                  <a:txBody>
                    <a:bodyPr/>
                    <a:lstStyle/>
                    <a:p>
                      <a:pPr marL="0" marR="0">
                        <a:spcBef>
                          <a:spcPts val="0"/>
                        </a:spcBef>
                        <a:spcAft>
                          <a:spcPts val="0"/>
                        </a:spcAft>
                      </a:pPr>
                      <a:r>
                        <a:rPr lang="en-US" sz="2100">
                          <a:effectLst/>
                        </a:rPr>
                        <a:t>-128 to 127 </a:t>
                      </a:r>
                      <a:endParaRPr lang="en-US" sz="2100">
                        <a:solidFill>
                          <a:srgbClr val="000000"/>
                        </a:solidFill>
                        <a:effectLst/>
                        <a:latin typeface="Calibri"/>
                        <a:ea typeface="Calibri"/>
                        <a:cs typeface="Arial"/>
                      </a:endParaRPr>
                    </a:p>
                  </a:txBody>
                  <a:tcPr marL="68580" marR="68580" marT="0" marB="0"/>
                </a:tc>
                <a:tc>
                  <a:txBody>
                    <a:bodyPr/>
                    <a:lstStyle/>
                    <a:p>
                      <a:pPr marL="0" marR="0">
                        <a:spcBef>
                          <a:spcPts val="0"/>
                        </a:spcBef>
                        <a:spcAft>
                          <a:spcPts val="0"/>
                        </a:spcAft>
                      </a:pPr>
                      <a:r>
                        <a:rPr lang="en-US" sz="2100" dirty="0">
                          <a:effectLst/>
                        </a:rPr>
                        <a:t>0 </a:t>
                      </a:r>
                      <a:endParaRPr lang="en-US" sz="2100" dirty="0">
                        <a:solidFill>
                          <a:srgbClr val="000000"/>
                        </a:solidFill>
                        <a:effectLst/>
                        <a:latin typeface="Calibri"/>
                        <a:ea typeface="Calibri"/>
                        <a:cs typeface="Arial"/>
                      </a:endParaRPr>
                    </a:p>
                  </a:txBody>
                  <a:tcPr marL="68580" marR="68580" marT="0" marB="0"/>
                </a:tc>
              </a:tr>
            </a:tbl>
          </a:graphicData>
        </a:graphic>
      </p:graphicFrame>
    </p:spTree>
    <p:extLst>
      <p:ext uri="{BB962C8B-B14F-4D97-AF65-F5344CB8AC3E}">
        <p14:creationId xmlns:p14="http://schemas.microsoft.com/office/powerpoint/2010/main" val="29406622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7620000" cy="914400"/>
          </a:xfrm>
        </p:spPr>
        <p:txBody>
          <a:bodyPr/>
          <a:lstStyle/>
          <a:p>
            <a:r>
              <a:rPr lang="en-US" b="1" dirty="0"/>
              <a:t>Reference Type </a:t>
            </a:r>
            <a:endParaRPr lang="en-US" dirty="0"/>
          </a:p>
        </p:txBody>
      </p:sp>
      <p:sp>
        <p:nvSpPr>
          <p:cNvPr id="3" name="Content Placeholder 2"/>
          <p:cNvSpPr>
            <a:spLocks noGrp="1"/>
          </p:cNvSpPr>
          <p:nvPr>
            <p:ph idx="1"/>
          </p:nvPr>
        </p:nvSpPr>
        <p:spPr>
          <a:xfrm>
            <a:off x="457200" y="1143000"/>
            <a:ext cx="7620000" cy="5257800"/>
          </a:xfrm>
        </p:spPr>
        <p:txBody>
          <a:bodyPr>
            <a:normAutofit/>
          </a:bodyPr>
          <a:lstStyle/>
          <a:p>
            <a:r>
              <a:rPr lang="en-US" dirty="0"/>
              <a:t>The reference types do not contain the actual data stored in a variable, but they contain a reference to the variables. </a:t>
            </a:r>
          </a:p>
          <a:p>
            <a:r>
              <a:rPr lang="en-US" dirty="0"/>
              <a:t>In other words, they refer to a memory location. Using multiple variables, the reference types can refer to a memory location. If the data in the memory location is changed by one of the variables, the other variable automatically reflects this change in value. </a:t>
            </a:r>
            <a:endParaRPr lang="en-US" dirty="0" smtClean="0"/>
          </a:p>
          <a:p>
            <a:pPr marL="114300" indent="0">
              <a:buNone/>
            </a:pPr>
            <a:r>
              <a:rPr lang="en-US" dirty="0" smtClean="0"/>
              <a:t>  Example </a:t>
            </a:r>
            <a:r>
              <a:rPr lang="en-US" dirty="0"/>
              <a:t>of </a:t>
            </a:r>
            <a:r>
              <a:rPr lang="en-US" b="1" dirty="0"/>
              <a:t>built-in </a:t>
            </a:r>
            <a:r>
              <a:rPr lang="en-US" dirty="0"/>
              <a:t>reference types are: </a:t>
            </a:r>
            <a:r>
              <a:rPr lang="en-US" b="1" dirty="0" smtClean="0"/>
              <a:t>object </a:t>
            </a:r>
            <a:r>
              <a:rPr lang="en-US" dirty="0"/>
              <a:t>and </a:t>
            </a:r>
            <a:r>
              <a:rPr lang="en-US" b="1" dirty="0" smtClean="0"/>
              <a:t>string </a:t>
            </a:r>
            <a:r>
              <a:rPr lang="en-US" dirty="0" smtClean="0"/>
              <a:t>etc. </a:t>
            </a:r>
          </a:p>
          <a:p>
            <a:pPr marL="114300" indent="0">
              <a:buNone/>
            </a:pPr>
            <a:r>
              <a:rPr lang="en-US" b="1" dirty="0" smtClean="0"/>
              <a:t>1. Object Type:</a:t>
            </a:r>
            <a:endParaRPr lang="en-US" dirty="0" smtClean="0"/>
          </a:p>
          <a:p>
            <a:pPr marL="114300" indent="0">
              <a:buNone/>
            </a:pPr>
            <a:r>
              <a:rPr lang="en-US" dirty="0"/>
              <a:t>The </a:t>
            </a:r>
            <a:r>
              <a:rPr lang="en-US" b="1" dirty="0"/>
              <a:t>Object Type </a:t>
            </a:r>
            <a:r>
              <a:rPr lang="en-US" dirty="0"/>
              <a:t>is the ultimate base class for all data types in C# Common Type System (CTS) .</a:t>
            </a:r>
          </a:p>
          <a:p>
            <a:pPr marL="114300" indent="0">
              <a:buNone/>
            </a:pPr>
            <a:r>
              <a:rPr lang="en-US" dirty="0"/>
              <a:t>Object is an alias for System.Object class. The object types can be assigned values of any other </a:t>
            </a:r>
            <a:r>
              <a:rPr lang="en-US" dirty="0" smtClean="0"/>
              <a:t>types</a:t>
            </a:r>
          </a:p>
        </p:txBody>
      </p:sp>
    </p:spTree>
    <p:extLst>
      <p:ext uri="{BB962C8B-B14F-4D97-AF65-F5344CB8AC3E}">
        <p14:creationId xmlns:p14="http://schemas.microsoft.com/office/powerpoint/2010/main" val="337636416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7620000" cy="6172200"/>
          </a:xfrm>
        </p:spPr>
        <p:txBody>
          <a:bodyPr>
            <a:normAutofit/>
          </a:bodyPr>
          <a:lstStyle/>
          <a:p>
            <a:pPr marL="114300" indent="0">
              <a:buNone/>
            </a:pPr>
            <a:r>
              <a:rPr lang="en-US" dirty="0"/>
              <a:t>When a value type is converted to object type, it is called </a:t>
            </a:r>
            <a:r>
              <a:rPr lang="en-US" b="1" dirty="0"/>
              <a:t>boxing </a:t>
            </a:r>
            <a:r>
              <a:rPr lang="en-US" dirty="0"/>
              <a:t>and on the other hand, when an object type is converted to a value type, it is called </a:t>
            </a:r>
            <a:r>
              <a:rPr lang="en-US" b="1" dirty="0"/>
              <a:t>unboxing</a:t>
            </a:r>
            <a:r>
              <a:rPr lang="en-US" dirty="0"/>
              <a:t>. </a:t>
            </a:r>
          </a:p>
          <a:p>
            <a:pPr marL="114300" indent="0">
              <a:buNone/>
            </a:pPr>
            <a:r>
              <a:rPr lang="en-US" dirty="0"/>
              <a:t>object </a:t>
            </a:r>
            <a:r>
              <a:rPr lang="en-US" dirty="0" err="1"/>
              <a:t>obj</a:t>
            </a:r>
            <a:r>
              <a:rPr lang="en-US" dirty="0"/>
              <a:t>; </a:t>
            </a:r>
            <a:endParaRPr lang="en-US" dirty="0" smtClean="0"/>
          </a:p>
          <a:p>
            <a:pPr marL="114300" indent="0">
              <a:buNone/>
            </a:pPr>
            <a:r>
              <a:rPr lang="en-US" dirty="0" err="1" smtClean="0"/>
              <a:t>obj</a:t>
            </a:r>
            <a:r>
              <a:rPr lang="en-US" dirty="0" smtClean="0"/>
              <a:t> </a:t>
            </a:r>
            <a:r>
              <a:rPr lang="en-US" dirty="0"/>
              <a:t>= 100; // this is </a:t>
            </a:r>
            <a:r>
              <a:rPr lang="en-US" dirty="0" smtClean="0"/>
              <a:t>boxing</a:t>
            </a:r>
          </a:p>
          <a:p>
            <a:pPr marL="114300" indent="0">
              <a:buNone/>
            </a:pPr>
            <a:r>
              <a:rPr lang="en-US" b="1" dirty="0" smtClean="0"/>
              <a:t>2. String Type:</a:t>
            </a:r>
          </a:p>
          <a:p>
            <a:pPr marL="114300" indent="0">
              <a:buNone/>
            </a:pPr>
            <a:r>
              <a:rPr lang="en-US" dirty="0" smtClean="0"/>
              <a:t>The </a:t>
            </a:r>
            <a:r>
              <a:rPr lang="en-US" b="1" dirty="0"/>
              <a:t>String Type </a:t>
            </a:r>
            <a:r>
              <a:rPr lang="en-US" dirty="0"/>
              <a:t>allows you to assign any string values to a variable. The string type is an alias for the </a:t>
            </a:r>
            <a:r>
              <a:rPr lang="en-US" dirty="0" err="1"/>
              <a:t>System.String</a:t>
            </a:r>
            <a:r>
              <a:rPr lang="en-US" dirty="0"/>
              <a:t> class. It is derived from object type. The value for a string type can be assigned using string literals in two forms</a:t>
            </a:r>
            <a:r>
              <a:rPr lang="en-US" dirty="0" smtClean="0"/>
              <a:t>: </a:t>
            </a:r>
            <a:r>
              <a:rPr lang="en-US" dirty="0"/>
              <a:t>quoted and @quoted. </a:t>
            </a:r>
            <a:endParaRPr lang="en-US" dirty="0" smtClean="0"/>
          </a:p>
          <a:p>
            <a:pPr marL="114300" indent="0">
              <a:buNone/>
            </a:pPr>
            <a:r>
              <a:rPr lang="en-US" dirty="0" smtClean="0"/>
              <a:t>Example:</a:t>
            </a:r>
          </a:p>
          <a:p>
            <a:pPr marL="114300" indent="0">
              <a:buNone/>
            </a:pPr>
            <a:r>
              <a:rPr lang="en-US" dirty="0" smtClean="0"/>
              <a:t>String </a:t>
            </a:r>
            <a:r>
              <a:rPr lang="en-US" dirty="0" err="1" smtClean="0"/>
              <a:t>str</a:t>
            </a:r>
            <a:r>
              <a:rPr lang="en-US" dirty="0" smtClean="0"/>
              <a:t>=“Hello world”;</a:t>
            </a:r>
          </a:p>
          <a:p>
            <a:pPr marL="114300" indent="0">
              <a:buNone/>
            </a:pPr>
            <a:r>
              <a:rPr lang="en-US" dirty="0" smtClean="0"/>
              <a:t>String str1=@”Hello World”;</a:t>
            </a:r>
          </a:p>
          <a:p>
            <a:pPr marL="114300" indent="0">
              <a:buNone/>
            </a:pPr>
            <a:r>
              <a:rPr lang="en-US" dirty="0"/>
              <a:t>The user-defined reference types are: class, interface, or delegate. We will discuss these types in later chapter. </a:t>
            </a:r>
          </a:p>
        </p:txBody>
      </p:sp>
    </p:spTree>
    <p:extLst>
      <p:ext uri="{BB962C8B-B14F-4D97-AF65-F5344CB8AC3E}">
        <p14:creationId xmlns:p14="http://schemas.microsoft.com/office/powerpoint/2010/main" val="162342320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Pointer Type </a:t>
            </a:r>
            <a:r>
              <a:rPr lang="en-US" dirty="0"/>
              <a:t/>
            </a:r>
            <a:br>
              <a:rPr lang="en-US" dirty="0"/>
            </a:br>
            <a:endParaRPr lang="en-US" dirty="0"/>
          </a:p>
        </p:txBody>
      </p:sp>
      <p:sp>
        <p:nvSpPr>
          <p:cNvPr id="3" name="Content Placeholder 2"/>
          <p:cNvSpPr>
            <a:spLocks noGrp="1"/>
          </p:cNvSpPr>
          <p:nvPr>
            <p:ph idx="1"/>
          </p:nvPr>
        </p:nvSpPr>
        <p:spPr/>
        <p:txBody>
          <a:bodyPr/>
          <a:lstStyle/>
          <a:p>
            <a:r>
              <a:rPr lang="en-US" dirty="0" smtClean="0"/>
              <a:t>Pointer </a:t>
            </a:r>
            <a:r>
              <a:rPr lang="en-US" dirty="0"/>
              <a:t>type variables store the memory address of another type. Pointers in C# have the same capabilities as the pointers in C or C++. </a:t>
            </a:r>
          </a:p>
          <a:p>
            <a:r>
              <a:rPr lang="en-US" dirty="0"/>
              <a:t>Syntax for declaring a pointer type is: </a:t>
            </a:r>
          </a:p>
          <a:p>
            <a:r>
              <a:rPr lang="en-US" dirty="0"/>
              <a:t>type* identifier; </a:t>
            </a:r>
          </a:p>
          <a:p>
            <a:r>
              <a:rPr lang="en-US" dirty="0"/>
              <a:t>For example, </a:t>
            </a:r>
          </a:p>
          <a:p>
            <a:r>
              <a:rPr lang="en-US" dirty="0"/>
              <a:t>char* </a:t>
            </a:r>
            <a:r>
              <a:rPr lang="en-US" dirty="0" err="1"/>
              <a:t>cptr</a:t>
            </a:r>
            <a:r>
              <a:rPr lang="en-US" dirty="0"/>
              <a:t>; </a:t>
            </a:r>
          </a:p>
          <a:p>
            <a:r>
              <a:rPr lang="en-US" dirty="0" err="1"/>
              <a:t>int</a:t>
            </a:r>
            <a:r>
              <a:rPr lang="en-US" dirty="0"/>
              <a:t>* </a:t>
            </a:r>
            <a:r>
              <a:rPr lang="en-US" dirty="0" err="1"/>
              <a:t>iptr</a:t>
            </a:r>
            <a:r>
              <a:rPr lang="en-US" dirty="0"/>
              <a:t>; </a:t>
            </a:r>
            <a:endParaRPr lang="en-US" dirty="0"/>
          </a:p>
        </p:txBody>
      </p:sp>
    </p:spTree>
    <p:extLst>
      <p:ext uri="{BB962C8B-B14F-4D97-AF65-F5344CB8AC3E}">
        <p14:creationId xmlns:p14="http://schemas.microsoft.com/office/powerpoint/2010/main" val="9757584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r>
            <a:br>
              <a:rPr lang="en-US" dirty="0"/>
            </a:br>
            <a:r>
              <a:rPr lang="en-US" dirty="0"/>
              <a:t>TYPE CONVERSION </a:t>
            </a:r>
            <a:br>
              <a:rPr lang="en-US" dirty="0"/>
            </a:br>
            <a:r>
              <a:rPr lang="en-US" dirty="0"/>
              <a:t/>
            </a:r>
            <a:br>
              <a:rPr lang="en-US" dirty="0"/>
            </a:br>
            <a:endParaRPr lang="en-US" dirty="0"/>
          </a:p>
        </p:txBody>
      </p:sp>
      <p:sp>
        <p:nvSpPr>
          <p:cNvPr id="3" name="Content Placeholder 2"/>
          <p:cNvSpPr>
            <a:spLocks noGrp="1"/>
          </p:cNvSpPr>
          <p:nvPr>
            <p:ph idx="1"/>
          </p:nvPr>
        </p:nvSpPr>
        <p:spPr/>
        <p:txBody>
          <a:bodyPr/>
          <a:lstStyle/>
          <a:p>
            <a:r>
              <a:rPr lang="en-US" dirty="0"/>
              <a:t>Type conversion is converting one type of data to another type. It is also known as Type Casting. In C#, type casting has two forms: </a:t>
            </a:r>
          </a:p>
          <a:p>
            <a:r>
              <a:rPr lang="en-US" b="1" dirty="0" smtClean="0"/>
              <a:t>Implicit </a:t>
            </a:r>
            <a:r>
              <a:rPr lang="en-US" b="1" dirty="0"/>
              <a:t>type conversion </a:t>
            </a:r>
            <a:r>
              <a:rPr lang="en-US" dirty="0"/>
              <a:t>- These conversions are performed by C# in a type-safe manner. For example, conversions from smaller to larger integral types and conversions from derived classes to base classes. </a:t>
            </a:r>
          </a:p>
          <a:p>
            <a:r>
              <a:rPr lang="en-US" b="1" dirty="0" smtClean="0"/>
              <a:t>Explicit </a:t>
            </a:r>
            <a:r>
              <a:rPr lang="en-US" b="1" dirty="0"/>
              <a:t>type conversion </a:t>
            </a:r>
            <a:r>
              <a:rPr lang="en-US" dirty="0"/>
              <a:t>- These conversions are done explicitly by users using the pre-defined functions. Explicit conversions require a cast operator. </a:t>
            </a:r>
          </a:p>
          <a:p>
            <a:pPr marL="114300" indent="0">
              <a:buNone/>
            </a:pPr>
            <a:endParaRPr lang="en-US" dirty="0"/>
          </a:p>
        </p:txBody>
      </p:sp>
    </p:spTree>
    <p:extLst>
      <p:ext uri="{BB962C8B-B14F-4D97-AF65-F5344CB8AC3E}">
        <p14:creationId xmlns:p14="http://schemas.microsoft.com/office/powerpoint/2010/main" val="281040734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 Type Conversion Methods </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609058679"/>
              </p:ext>
            </p:extLst>
          </p:nvPr>
        </p:nvGraphicFramePr>
        <p:xfrm>
          <a:off x="152400" y="1371598"/>
          <a:ext cx="8229600" cy="5090306"/>
        </p:xfrm>
        <a:graphic>
          <a:graphicData uri="http://schemas.openxmlformats.org/drawingml/2006/table">
            <a:tbl>
              <a:tblPr>
                <a:tableStyleId>{5C22544A-7EE6-4342-B048-85BDC9FD1C3A}</a:tableStyleId>
              </a:tblPr>
              <a:tblGrid>
                <a:gridCol w="1271143"/>
                <a:gridCol w="6958457"/>
              </a:tblGrid>
              <a:tr h="342253">
                <a:tc>
                  <a:txBody>
                    <a:bodyPr/>
                    <a:lstStyle/>
                    <a:p>
                      <a:pPr marL="0" marR="0">
                        <a:spcBef>
                          <a:spcPts val="0"/>
                        </a:spcBef>
                        <a:spcAft>
                          <a:spcPts val="0"/>
                        </a:spcAft>
                      </a:pPr>
                      <a:r>
                        <a:rPr lang="en-US" sz="2000" dirty="0">
                          <a:effectLst/>
                        </a:rPr>
                        <a:t>Sr. No. </a:t>
                      </a:r>
                      <a:endParaRPr lang="en-US" sz="2000" dirty="0">
                        <a:solidFill>
                          <a:srgbClr val="000000"/>
                        </a:solidFill>
                        <a:effectLst/>
                        <a:latin typeface="Verdana"/>
                        <a:ea typeface="Calibri"/>
                        <a:cs typeface="Verdana"/>
                      </a:endParaRPr>
                    </a:p>
                  </a:txBody>
                  <a:tcPr marL="56111" marR="56111" marT="0" marB="0"/>
                </a:tc>
                <a:tc>
                  <a:txBody>
                    <a:bodyPr/>
                    <a:lstStyle/>
                    <a:p>
                      <a:pPr marL="0" marR="0">
                        <a:spcBef>
                          <a:spcPts val="0"/>
                        </a:spcBef>
                        <a:spcAft>
                          <a:spcPts val="0"/>
                        </a:spcAft>
                      </a:pPr>
                      <a:r>
                        <a:rPr lang="en-US" sz="2000">
                          <a:effectLst/>
                        </a:rPr>
                        <a:t>Methods </a:t>
                      </a:r>
                      <a:endParaRPr lang="en-US" sz="2000">
                        <a:solidFill>
                          <a:srgbClr val="000000"/>
                        </a:solidFill>
                        <a:effectLst/>
                        <a:latin typeface="Verdana"/>
                        <a:ea typeface="Calibri"/>
                        <a:cs typeface="Verdana"/>
                      </a:endParaRPr>
                    </a:p>
                  </a:txBody>
                  <a:tcPr marL="56111" marR="56111" marT="0" marB="0"/>
                </a:tc>
              </a:tr>
              <a:tr h="684506">
                <a:tc>
                  <a:txBody>
                    <a:bodyPr/>
                    <a:lstStyle/>
                    <a:p>
                      <a:pPr marL="0" marR="0">
                        <a:spcBef>
                          <a:spcPts val="0"/>
                        </a:spcBef>
                        <a:spcAft>
                          <a:spcPts val="0"/>
                        </a:spcAft>
                      </a:pPr>
                      <a:r>
                        <a:rPr lang="en-US" sz="2000">
                          <a:effectLst/>
                        </a:rPr>
                        <a:t>1 </a:t>
                      </a:r>
                      <a:endParaRPr lang="en-US" sz="2000">
                        <a:solidFill>
                          <a:srgbClr val="000000"/>
                        </a:solidFill>
                        <a:effectLst/>
                        <a:latin typeface="Verdana"/>
                        <a:ea typeface="Calibri"/>
                        <a:cs typeface="Verdana"/>
                      </a:endParaRPr>
                    </a:p>
                  </a:txBody>
                  <a:tcPr marL="56111" marR="56111" marT="0" marB="0"/>
                </a:tc>
                <a:tc>
                  <a:txBody>
                    <a:bodyPr/>
                    <a:lstStyle/>
                    <a:p>
                      <a:pPr marL="0" marR="0">
                        <a:spcBef>
                          <a:spcPts val="0"/>
                        </a:spcBef>
                        <a:spcAft>
                          <a:spcPts val="0"/>
                        </a:spcAft>
                      </a:pPr>
                      <a:r>
                        <a:rPr lang="en-US" sz="2000">
                          <a:effectLst/>
                        </a:rPr>
                        <a:t>ToBoolean </a:t>
                      </a:r>
                    </a:p>
                    <a:p>
                      <a:pPr marL="0" marR="0">
                        <a:spcBef>
                          <a:spcPts val="0"/>
                        </a:spcBef>
                        <a:spcAft>
                          <a:spcPts val="0"/>
                        </a:spcAft>
                      </a:pPr>
                      <a:r>
                        <a:rPr lang="en-US" sz="2000">
                          <a:effectLst/>
                        </a:rPr>
                        <a:t>Converts a type to a Boolean value, where possible. </a:t>
                      </a:r>
                      <a:endParaRPr lang="en-US" sz="2000">
                        <a:solidFill>
                          <a:srgbClr val="000000"/>
                        </a:solidFill>
                        <a:effectLst/>
                        <a:latin typeface="Verdana"/>
                        <a:ea typeface="Calibri"/>
                        <a:cs typeface="Verdana"/>
                      </a:endParaRPr>
                    </a:p>
                  </a:txBody>
                  <a:tcPr marL="56111" marR="56111" marT="0" marB="0"/>
                </a:tc>
              </a:tr>
              <a:tr h="684506">
                <a:tc>
                  <a:txBody>
                    <a:bodyPr/>
                    <a:lstStyle/>
                    <a:p>
                      <a:pPr marL="0" marR="0">
                        <a:spcBef>
                          <a:spcPts val="0"/>
                        </a:spcBef>
                        <a:spcAft>
                          <a:spcPts val="0"/>
                        </a:spcAft>
                      </a:pPr>
                      <a:r>
                        <a:rPr lang="en-US" sz="2000">
                          <a:effectLst/>
                        </a:rPr>
                        <a:t>2 </a:t>
                      </a:r>
                      <a:endParaRPr lang="en-US" sz="2000">
                        <a:solidFill>
                          <a:srgbClr val="000000"/>
                        </a:solidFill>
                        <a:effectLst/>
                        <a:latin typeface="Verdana"/>
                        <a:ea typeface="Calibri"/>
                        <a:cs typeface="Verdana"/>
                      </a:endParaRPr>
                    </a:p>
                  </a:txBody>
                  <a:tcPr marL="56111" marR="56111" marT="0" marB="0"/>
                </a:tc>
                <a:tc>
                  <a:txBody>
                    <a:bodyPr/>
                    <a:lstStyle/>
                    <a:p>
                      <a:pPr marL="0" marR="0">
                        <a:spcBef>
                          <a:spcPts val="0"/>
                        </a:spcBef>
                        <a:spcAft>
                          <a:spcPts val="0"/>
                        </a:spcAft>
                      </a:pPr>
                      <a:r>
                        <a:rPr lang="en-US" sz="2000">
                          <a:effectLst/>
                        </a:rPr>
                        <a:t>ToByte </a:t>
                      </a:r>
                    </a:p>
                    <a:p>
                      <a:pPr marL="0" marR="0">
                        <a:spcBef>
                          <a:spcPts val="0"/>
                        </a:spcBef>
                        <a:spcAft>
                          <a:spcPts val="0"/>
                        </a:spcAft>
                      </a:pPr>
                      <a:r>
                        <a:rPr lang="en-US" sz="2000">
                          <a:effectLst/>
                        </a:rPr>
                        <a:t>Converts a type to a byte. </a:t>
                      </a:r>
                      <a:endParaRPr lang="en-US" sz="2000">
                        <a:solidFill>
                          <a:srgbClr val="000000"/>
                        </a:solidFill>
                        <a:effectLst/>
                        <a:latin typeface="Verdana"/>
                        <a:ea typeface="Calibri"/>
                        <a:cs typeface="Verdana"/>
                      </a:endParaRPr>
                    </a:p>
                  </a:txBody>
                  <a:tcPr marL="56111" marR="56111" marT="0" marB="0"/>
                </a:tc>
              </a:tr>
              <a:tr h="650937">
                <a:tc>
                  <a:txBody>
                    <a:bodyPr/>
                    <a:lstStyle/>
                    <a:p>
                      <a:pPr marL="0" marR="0">
                        <a:spcBef>
                          <a:spcPts val="0"/>
                        </a:spcBef>
                        <a:spcAft>
                          <a:spcPts val="0"/>
                        </a:spcAft>
                      </a:pPr>
                      <a:r>
                        <a:rPr lang="en-US" sz="2000" dirty="0">
                          <a:effectLst/>
                        </a:rPr>
                        <a:t>3 </a:t>
                      </a:r>
                      <a:endParaRPr lang="en-US" sz="2000" dirty="0">
                        <a:solidFill>
                          <a:srgbClr val="000000"/>
                        </a:solidFill>
                        <a:effectLst/>
                        <a:latin typeface="Verdana"/>
                        <a:ea typeface="Calibri"/>
                        <a:cs typeface="Verdana"/>
                      </a:endParaRPr>
                    </a:p>
                  </a:txBody>
                  <a:tcPr marL="56111" marR="56111" marT="0" marB="0"/>
                </a:tc>
                <a:tc>
                  <a:txBody>
                    <a:bodyPr/>
                    <a:lstStyle/>
                    <a:p>
                      <a:pPr marL="0" marR="0">
                        <a:spcBef>
                          <a:spcPts val="0"/>
                        </a:spcBef>
                        <a:spcAft>
                          <a:spcPts val="0"/>
                        </a:spcAft>
                      </a:pPr>
                      <a:r>
                        <a:rPr lang="en-US" sz="2000">
                          <a:effectLst/>
                        </a:rPr>
                        <a:t>ToChar </a:t>
                      </a:r>
                    </a:p>
                    <a:p>
                      <a:pPr marL="0" marR="0">
                        <a:spcBef>
                          <a:spcPts val="0"/>
                        </a:spcBef>
                        <a:spcAft>
                          <a:spcPts val="0"/>
                        </a:spcAft>
                      </a:pPr>
                      <a:r>
                        <a:rPr lang="en-US" sz="2000">
                          <a:effectLst/>
                        </a:rPr>
                        <a:t>Converts a type to a single Unicode character, where possible. </a:t>
                      </a:r>
                      <a:endParaRPr lang="en-US" sz="2000">
                        <a:solidFill>
                          <a:srgbClr val="000000"/>
                        </a:solidFill>
                        <a:effectLst/>
                        <a:latin typeface="Verdana"/>
                        <a:ea typeface="Calibri"/>
                        <a:cs typeface="Verdana"/>
                      </a:endParaRPr>
                    </a:p>
                  </a:txBody>
                  <a:tcPr marL="56111" marR="56111" marT="0" marB="0"/>
                </a:tc>
              </a:tr>
              <a:tr h="674586">
                <a:tc>
                  <a:txBody>
                    <a:bodyPr/>
                    <a:lstStyle/>
                    <a:p>
                      <a:pPr marL="0" marR="0">
                        <a:spcBef>
                          <a:spcPts val="0"/>
                        </a:spcBef>
                        <a:spcAft>
                          <a:spcPts val="0"/>
                        </a:spcAft>
                      </a:pPr>
                      <a:r>
                        <a:rPr lang="en-US" sz="2000">
                          <a:effectLst/>
                        </a:rPr>
                        <a:t>4 </a:t>
                      </a:r>
                      <a:endParaRPr lang="en-US" sz="2000">
                        <a:solidFill>
                          <a:srgbClr val="000000"/>
                        </a:solidFill>
                        <a:effectLst/>
                        <a:latin typeface="Verdana"/>
                        <a:ea typeface="Calibri"/>
                        <a:cs typeface="Verdana"/>
                      </a:endParaRPr>
                    </a:p>
                  </a:txBody>
                  <a:tcPr marL="56111" marR="56111" marT="0" marB="0"/>
                </a:tc>
                <a:tc>
                  <a:txBody>
                    <a:bodyPr/>
                    <a:lstStyle/>
                    <a:p>
                      <a:pPr marL="0" marR="0">
                        <a:spcBef>
                          <a:spcPts val="0"/>
                        </a:spcBef>
                        <a:spcAft>
                          <a:spcPts val="0"/>
                        </a:spcAft>
                      </a:pPr>
                      <a:r>
                        <a:rPr lang="en-US" sz="2000" dirty="0" err="1">
                          <a:effectLst/>
                        </a:rPr>
                        <a:t>ToDateTime</a:t>
                      </a:r>
                      <a:r>
                        <a:rPr lang="en-US" sz="2000" dirty="0">
                          <a:effectLst/>
                        </a:rPr>
                        <a:t> </a:t>
                      </a:r>
                    </a:p>
                    <a:p>
                      <a:pPr marL="0" marR="0">
                        <a:spcBef>
                          <a:spcPts val="0"/>
                        </a:spcBef>
                        <a:spcAft>
                          <a:spcPts val="0"/>
                        </a:spcAft>
                      </a:pPr>
                      <a:r>
                        <a:rPr lang="en-US" sz="2000" dirty="0">
                          <a:effectLst/>
                        </a:rPr>
                        <a:t>Converts a type (integer or string type) to date-time structures. </a:t>
                      </a:r>
                      <a:endParaRPr lang="en-US" sz="2000" dirty="0">
                        <a:solidFill>
                          <a:srgbClr val="000000"/>
                        </a:solidFill>
                        <a:effectLst/>
                        <a:latin typeface="Verdana"/>
                        <a:ea typeface="Calibri"/>
                        <a:cs typeface="Verdana"/>
                      </a:endParaRPr>
                    </a:p>
                  </a:txBody>
                  <a:tcPr marL="56111" marR="56111" marT="0" marB="0"/>
                </a:tc>
              </a:tr>
              <a:tr h="684506">
                <a:tc>
                  <a:txBody>
                    <a:bodyPr/>
                    <a:lstStyle/>
                    <a:p>
                      <a:pPr marL="0" marR="0">
                        <a:spcBef>
                          <a:spcPts val="0"/>
                        </a:spcBef>
                        <a:spcAft>
                          <a:spcPts val="0"/>
                        </a:spcAft>
                      </a:pPr>
                      <a:r>
                        <a:rPr lang="en-US" sz="2000">
                          <a:effectLst/>
                        </a:rPr>
                        <a:t>5 </a:t>
                      </a:r>
                      <a:endParaRPr lang="en-US" sz="2000">
                        <a:solidFill>
                          <a:srgbClr val="000000"/>
                        </a:solidFill>
                        <a:effectLst/>
                        <a:latin typeface="Verdana"/>
                        <a:ea typeface="Calibri"/>
                        <a:cs typeface="Verdana"/>
                      </a:endParaRPr>
                    </a:p>
                  </a:txBody>
                  <a:tcPr marL="56111" marR="56111" marT="0" marB="0"/>
                </a:tc>
                <a:tc>
                  <a:txBody>
                    <a:bodyPr/>
                    <a:lstStyle/>
                    <a:p>
                      <a:pPr marL="0" marR="0">
                        <a:spcBef>
                          <a:spcPts val="0"/>
                        </a:spcBef>
                        <a:spcAft>
                          <a:spcPts val="0"/>
                        </a:spcAft>
                      </a:pPr>
                      <a:r>
                        <a:rPr lang="en-US" sz="2000">
                          <a:effectLst/>
                        </a:rPr>
                        <a:t>ToDecimal </a:t>
                      </a:r>
                    </a:p>
                    <a:p>
                      <a:pPr marL="0" marR="0">
                        <a:spcBef>
                          <a:spcPts val="0"/>
                        </a:spcBef>
                        <a:spcAft>
                          <a:spcPts val="0"/>
                        </a:spcAft>
                      </a:pPr>
                      <a:r>
                        <a:rPr lang="en-US" sz="2000">
                          <a:effectLst/>
                        </a:rPr>
                        <a:t>Converts a floating point or integer type to a decimal type. </a:t>
                      </a:r>
                      <a:endParaRPr lang="en-US" sz="2000">
                        <a:solidFill>
                          <a:srgbClr val="000000"/>
                        </a:solidFill>
                        <a:effectLst/>
                        <a:latin typeface="Verdana"/>
                        <a:ea typeface="Calibri"/>
                        <a:cs typeface="Verdana"/>
                      </a:endParaRPr>
                    </a:p>
                  </a:txBody>
                  <a:tcPr marL="56111" marR="56111" marT="0" marB="0"/>
                </a:tc>
              </a:tr>
              <a:tr h="684506">
                <a:tc>
                  <a:txBody>
                    <a:bodyPr/>
                    <a:lstStyle/>
                    <a:p>
                      <a:pPr marL="0" marR="0">
                        <a:spcBef>
                          <a:spcPts val="0"/>
                        </a:spcBef>
                        <a:spcAft>
                          <a:spcPts val="0"/>
                        </a:spcAft>
                      </a:pPr>
                      <a:r>
                        <a:rPr lang="en-US" sz="2000">
                          <a:effectLst/>
                        </a:rPr>
                        <a:t>6 </a:t>
                      </a:r>
                      <a:endParaRPr lang="en-US" sz="2000">
                        <a:solidFill>
                          <a:srgbClr val="000000"/>
                        </a:solidFill>
                        <a:effectLst/>
                        <a:latin typeface="Verdana"/>
                        <a:ea typeface="Calibri"/>
                        <a:cs typeface="Verdana"/>
                      </a:endParaRPr>
                    </a:p>
                  </a:txBody>
                  <a:tcPr marL="56111" marR="56111" marT="0" marB="0"/>
                </a:tc>
                <a:tc>
                  <a:txBody>
                    <a:bodyPr/>
                    <a:lstStyle/>
                    <a:p>
                      <a:pPr marL="0" marR="0">
                        <a:spcBef>
                          <a:spcPts val="0"/>
                        </a:spcBef>
                        <a:spcAft>
                          <a:spcPts val="0"/>
                        </a:spcAft>
                      </a:pPr>
                      <a:r>
                        <a:rPr lang="en-US" sz="2000">
                          <a:effectLst/>
                        </a:rPr>
                        <a:t>ToDouble </a:t>
                      </a:r>
                    </a:p>
                    <a:p>
                      <a:pPr marL="0" marR="0">
                        <a:spcBef>
                          <a:spcPts val="0"/>
                        </a:spcBef>
                        <a:spcAft>
                          <a:spcPts val="0"/>
                        </a:spcAft>
                      </a:pPr>
                      <a:r>
                        <a:rPr lang="en-US" sz="2000">
                          <a:effectLst/>
                        </a:rPr>
                        <a:t>Converts a type to a double type. </a:t>
                      </a:r>
                      <a:endParaRPr lang="en-US" sz="2000">
                        <a:solidFill>
                          <a:srgbClr val="000000"/>
                        </a:solidFill>
                        <a:effectLst/>
                        <a:latin typeface="Verdana"/>
                        <a:ea typeface="Calibri"/>
                        <a:cs typeface="Verdana"/>
                      </a:endParaRPr>
                    </a:p>
                  </a:txBody>
                  <a:tcPr marL="56111" marR="56111" marT="0" marB="0"/>
                </a:tc>
              </a:tr>
              <a:tr h="684506">
                <a:tc>
                  <a:txBody>
                    <a:bodyPr/>
                    <a:lstStyle/>
                    <a:p>
                      <a:pPr marL="0" marR="0">
                        <a:spcBef>
                          <a:spcPts val="0"/>
                        </a:spcBef>
                        <a:spcAft>
                          <a:spcPts val="0"/>
                        </a:spcAft>
                      </a:pPr>
                      <a:r>
                        <a:rPr lang="en-US" sz="2000">
                          <a:effectLst/>
                        </a:rPr>
                        <a:t>7 </a:t>
                      </a:r>
                      <a:endParaRPr lang="en-US" sz="2000">
                        <a:solidFill>
                          <a:srgbClr val="000000"/>
                        </a:solidFill>
                        <a:effectLst/>
                        <a:latin typeface="Verdana"/>
                        <a:ea typeface="Calibri"/>
                        <a:cs typeface="Verdana"/>
                      </a:endParaRPr>
                    </a:p>
                  </a:txBody>
                  <a:tcPr marL="56111" marR="56111" marT="0" marB="0"/>
                </a:tc>
                <a:tc>
                  <a:txBody>
                    <a:bodyPr/>
                    <a:lstStyle/>
                    <a:p>
                      <a:pPr marL="0" marR="0">
                        <a:spcBef>
                          <a:spcPts val="0"/>
                        </a:spcBef>
                        <a:spcAft>
                          <a:spcPts val="0"/>
                        </a:spcAft>
                      </a:pPr>
                      <a:r>
                        <a:rPr lang="en-US" sz="2000" dirty="0">
                          <a:effectLst/>
                        </a:rPr>
                        <a:t>ToInt16 </a:t>
                      </a:r>
                    </a:p>
                    <a:p>
                      <a:pPr marL="0" marR="0">
                        <a:spcBef>
                          <a:spcPts val="0"/>
                        </a:spcBef>
                        <a:spcAft>
                          <a:spcPts val="0"/>
                        </a:spcAft>
                      </a:pPr>
                      <a:r>
                        <a:rPr lang="en-US" sz="2000" dirty="0">
                          <a:effectLst/>
                        </a:rPr>
                        <a:t>Converts a type to a 16-bit integer. </a:t>
                      </a:r>
                      <a:endParaRPr lang="en-US" sz="2000" dirty="0">
                        <a:solidFill>
                          <a:srgbClr val="000000"/>
                        </a:solidFill>
                        <a:effectLst/>
                        <a:latin typeface="Verdana"/>
                        <a:ea typeface="Calibri"/>
                        <a:cs typeface="Verdana"/>
                      </a:endParaRPr>
                    </a:p>
                  </a:txBody>
                  <a:tcPr marL="56111" marR="56111" marT="0" marB="0"/>
                </a:tc>
              </a:tr>
            </a:tbl>
          </a:graphicData>
        </a:graphic>
      </p:graphicFrame>
    </p:spTree>
    <p:extLst>
      <p:ext uri="{BB962C8B-B14F-4D97-AF65-F5344CB8AC3E}">
        <p14:creationId xmlns:p14="http://schemas.microsoft.com/office/powerpoint/2010/main" val="131538070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1671795814"/>
              </p:ext>
            </p:extLst>
          </p:nvPr>
        </p:nvGraphicFramePr>
        <p:xfrm>
          <a:off x="228600" y="76200"/>
          <a:ext cx="8153400" cy="6629400"/>
        </p:xfrm>
        <a:graphic>
          <a:graphicData uri="http://schemas.openxmlformats.org/drawingml/2006/table">
            <a:tbl>
              <a:tblPr>
                <a:tableStyleId>{5C22544A-7EE6-4342-B048-85BDC9FD1C3A}</a:tableStyleId>
              </a:tblPr>
              <a:tblGrid>
                <a:gridCol w="1251618"/>
                <a:gridCol w="6901782"/>
              </a:tblGrid>
              <a:tr h="736600">
                <a:tc>
                  <a:txBody>
                    <a:bodyPr/>
                    <a:lstStyle/>
                    <a:p>
                      <a:pPr marL="0" marR="0">
                        <a:lnSpc>
                          <a:spcPct val="115000"/>
                        </a:lnSpc>
                        <a:spcBef>
                          <a:spcPts val="0"/>
                        </a:spcBef>
                        <a:spcAft>
                          <a:spcPts val="0"/>
                        </a:spcAft>
                      </a:pPr>
                      <a:r>
                        <a:rPr lang="en-US" sz="2000" kern="1200" dirty="0">
                          <a:effectLst/>
                        </a:rPr>
                        <a:t>8 </a:t>
                      </a:r>
                      <a:endParaRPr lang="en-US" sz="2000" dirty="0">
                        <a:effectLst/>
                        <a:latin typeface="Calibri"/>
                        <a:ea typeface="Calibri"/>
                        <a:cs typeface="Arial"/>
                      </a:endParaRPr>
                    </a:p>
                  </a:txBody>
                  <a:tcPr marL="68580" marR="68580" marT="0" marB="0"/>
                </a:tc>
                <a:tc>
                  <a:txBody>
                    <a:bodyPr/>
                    <a:lstStyle/>
                    <a:p>
                      <a:pPr marL="0" marR="0">
                        <a:lnSpc>
                          <a:spcPct val="115000"/>
                        </a:lnSpc>
                        <a:spcBef>
                          <a:spcPts val="0"/>
                        </a:spcBef>
                        <a:spcAft>
                          <a:spcPts val="0"/>
                        </a:spcAft>
                      </a:pPr>
                      <a:r>
                        <a:rPr lang="en-US" sz="2000" kern="1200" dirty="0">
                          <a:effectLst/>
                        </a:rPr>
                        <a:t>ToInt32 </a:t>
                      </a:r>
                      <a:endParaRPr lang="en-US" sz="2000" dirty="0">
                        <a:effectLst/>
                      </a:endParaRPr>
                    </a:p>
                    <a:p>
                      <a:pPr marL="0" marR="0">
                        <a:lnSpc>
                          <a:spcPct val="115000"/>
                        </a:lnSpc>
                        <a:spcBef>
                          <a:spcPts val="0"/>
                        </a:spcBef>
                        <a:spcAft>
                          <a:spcPts val="0"/>
                        </a:spcAft>
                      </a:pPr>
                      <a:r>
                        <a:rPr lang="en-US" sz="2000" kern="1200" dirty="0">
                          <a:effectLst/>
                        </a:rPr>
                        <a:t>Converts a type to a 32-bit integer. </a:t>
                      </a:r>
                      <a:endParaRPr lang="en-US" sz="2000" dirty="0">
                        <a:effectLst/>
                        <a:latin typeface="Calibri"/>
                        <a:ea typeface="Calibri"/>
                        <a:cs typeface="Arial"/>
                      </a:endParaRPr>
                    </a:p>
                  </a:txBody>
                  <a:tcPr marL="68580" marR="68580" marT="0" marB="0"/>
                </a:tc>
              </a:tr>
              <a:tr h="736600">
                <a:tc>
                  <a:txBody>
                    <a:bodyPr/>
                    <a:lstStyle/>
                    <a:p>
                      <a:pPr marL="0" marR="0">
                        <a:lnSpc>
                          <a:spcPct val="115000"/>
                        </a:lnSpc>
                        <a:spcBef>
                          <a:spcPts val="0"/>
                        </a:spcBef>
                        <a:spcAft>
                          <a:spcPts val="0"/>
                        </a:spcAft>
                      </a:pPr>
                      <a:r>
                        <a:rPr lang="en-US" sz="2000" kern="1200">
                          <a:effectLst/>
                        </a:rPr>
                        <a:t>9 </a:t>
                      </a:r>
                      <a:endParaRPr lang="en-US" sz="2000">
                        <a:effectLst/>
                        <a:latin typeface="Calibri"/>
                        <a:ea typeface="Calibri"/>
                        <a:cs typeface="Arial"/>
                      </a:endParaRPr>
                    </a:p>
                  </a:txBody>
                  <a:tcPr marL="68580" marR="68580" marT="0" marB="0"/>
                </a:tc>
                <a:tc>
                  <a:txBody>
                    <a:bodyPr/>
                    <a:lstStyle/>
                    <a:p>
                      <a:pPr marL="0" marR="0">
                        <a:lnSpc>
                          <a:spcPct val="115000"/>
                        </a:lnSpc>
                        <a:spcBef>
                          <a:spcPts val="0"/>
                        </a:spcBef>
                        <a:spcAft>
                          <a:spcPts val="0"/>
                        </a:spcAft>
                      </a:pPr>
                      <a:r>
                        <a:rPr lang="en-US" sz="2000" kern="1200">
                          <a:effectLst/>
                        </a:rPr>
                        <a:t>ToInt64 </a:t>
                      </a:r>
                      <a:endParaRPr lang="en-US" sz="2000">
                        <a:effectLst/>
                      </a:endParaRPr>
                    </a:p>
                    <a:p>
                      <a:pPr marL="0" marR="0">
                        <a:lnSpc>
                          <a:spcPct val="115000"/>
                        </a:lnSpc>
                        <a:spcBef>
                          <a:spcPts val="0"/>
                        </a:spcBef>
                        <a:spcAft>
                          <a:spcPts val="0"/>
                        </a:spcAft>
                      </a:pPr>
                      <a:r>
                        <a:rPr lang="en-US" sz="2000" kern="1200">
                          <a:effectLst/>
                        </a:rPr>
                        <a:t>Converts a type to a 64-bit integer. </a:t>
                      </a:r>
                      <a:endParaRPr lang="en-US" sz="2000">
                        <a:effectLst/>
                        <a:latin typeface="Calibri"/>
                        <a:ea typeface="Calibri"/>
                        <a:cs typeface="Arial"/>
                      </a:endParaRPr>
                    </a:p>
                  </a:txBody>
                  <a:tcPr marL="68580" marR="68580" marT="0" marB="0"/>
                </a:tc>
              </a:tr>
              <a:tr h="736600">
                <a:tc>
                  <a:txBody>
                    <a:bodyPr/>
                    <a:lstStyle/>
                    <a:p>
                      <a:pPr marL="0" marR="0">
                        <a:lnSpc>
                          <a:spcPct val="115000"/>
                        </a:lnSpc>
                        <a:spcBef>
                          <a:spcPts val="0"/>
                        </a:spcBef>
                        <a:spcAft>
                          <a:spcPts val="0"/>
                        </a:spcAft>
                      </a:pPr>
                      <a:r>
                        <a:rPr lang="en-US" sz="2000" kern="1200">
                          <a:effectLst/>
                        </a:rPr>
                        <a:t>10 </a:t>
                      </a:r>
                      <a:endParaRPr lang="en-US" sz="2000">
                        <a:effectLst/>
                        <a:latin typeface="Calibri"/>
                        <a:ea typeface="Calibri"/>
                        <a:cs typeface="Arial"/>
                      </a:endParaRPr>
                    </a:p>
                  </a:txBody>
                  <a:tcPr marL="68580" marR="68580" marT="0" marB="0"/>
                </a:tc>
                <a:tc>
                  <a:txBody>
                    <a:bodyPr/>
                    <a:lstStyle/>
                    <a:p>
                      <a:pPr marL="0" marR="0">
                        <a:lnSpc>
                          <a:spcPct val="115000"/>
                        </a:lnSpc>
                        <a:spcBef>
                          <a:spcPts val="0"/>
                        </a:spcBef>
                        <a:spcAft>
                          <a:spcPts val="0"/>
                        </a:spcAft>
                      </a:pPr>
                      <a:r>
                        <a:rPr lang="en-US" sz="2000" kern="1200">
                          <a:effectLst/>
                        </a:rPr>
                        <a:t>ToSbyte </a:t>
                      </a:r>
                      <a:endParaRPr lang="en-US" sz="2000">
                        <a:effectLst/>
                      </a:endParaRPr>
                    </a:p>
                    <a:p>
                      <a:pPr marL="0" marR="0">
                        <a:lnSpc>
                          <a:spcPct val="115000"/>
                        </a:lnSpc>
                        <a:spcBef>
                          <a:spcPts val="0"/>
                        </a:spcBef>
                        <a:spcAft>
                          <a:spcPts val="0"/>
                        </a:spcAft>
                      </a:pPr>
                      <a:r>
                        <a:rPr lang="en-US" sz="2000" kern="1200">
                          <a:effectLst/>
                        </a:rPr>
                        <a:t>Converts a type to a signed byte type. </a:t>
                      </a:r>
                      <a:endParaRPr lang="en-US" sz="2000">
                        <a:effectLst/>
                        <a:latin typeface="Calibri"/>
                        <a:ea typeface="Calibri"/>
                        <a:cs typeface="Arial"/>
                      </a:endParaRPr>
                    </a:p>
                  </a:txBody>
                  <a:tcPr marL="68580" marR="68580" marT="0" marB="0"/>
                </a:tc>
              </a:tr>
              <a:tr h="736600">
                <a:tc>
                  <a:txBody>
                    <a:bodyPr/>
                    <a:lstStyle/>
                    <a:p>
                      <a:pPr marL="0" marR="0">
                        <a:lnSpc>
                          <a:spcPct val="115000"/>
                        </a:lnSpc>
                        <a:spcBef>
                          <a:spcPts val="0"/>
                        </a:spcBef>
                        <a:spcAft>
                          <a:spcPts val="0"/>
                        </a:spcAft>
                      </a:pPr>
                      <a:r>
                        <a:rPr lang="en-US" sz="2000" kern="1200">
                          <a:effectLst/>
                        </a:rPr>
                        <a:t>11 </a:t>
                      </a:r>
                      <a:endParaRPr lang="en-US" sz="2000">
                        <a:effectLst/>
                        <a:latin typeface="Calibri"/>
                        <a:ea typeface="Calibri"/>
                        <a:cs typeface="Arial"/>
                      </a:endParaRPr>
                    </a:p>
                  </a:txBody>
                  <a:tcPr marL="68580" marR="68580" marT="0" marB="0"/>
                </a:tc>
                <a:tc>
                  <a:txBody>
                    <a:bodyPr/>
                    <a:lstStyle/>
                    <a:p>
                      <a:pPr marL="0" marR="0">
                        <a:lnSpc>
                          <a:spcPct val="115000"/>
                        </a:lnSpc>
                        <a:spcBef>
                          <a:spcPts val="0"/>
                        </a:spcBef>
                        <a:spcAft>
                          <a:spcPts val="0"/>
                        </a:spcAft>
                      </a:pPr>
                      <a:r>
                        <a:rPr lang="en-US" sz="2000" kern="1200">
                          <a:effectLst/>
                        </a:rPr>
                        <a:t>ToSingle </a:t>
                      </a:r>
                      <a:endParaRPr lang="en-US" sz="2000">
                        <a:effectLst/>
                      </a:endParaRPr>
                    </a:p>
                    <a:p>
                      <a:pPr marL="0" marR="0">
                        <a:lnSpc>
                          <a:spcPct val="115000"/>
                        </a:lnSpc>
                        <a:spcBef>
                          <a:spcPts val="0"/>
                        </a:spcBef>
                        <a:spcAft>
                          <a:spcPts val="0"/>
                        </a:spcAft>
                      </a:pPr>
                      <a:r>
                        <a:rPr lang="en-US" sz="2000" kern="1200">
                          <a:effectLst/>
                        </a:rPr>
                        <a:t>Converts a type to a small floating point number. </a:t>
                      </a:r>
                      <a:endParaRPr lang="en-US" sz="2000">
                        <a:effectLst/>
                        <a:latin typeface="Calibri"/>
                        <a:ea typeface="Calibri"/>
                        <a:cs typeface="Arial"/>
                      </a:endParaRPr>
                    </a:p>
                  </a:txBody>
                  <a:tcPr marL="68580" marR="68580" marT="0" marB="0"/>
                </a:tc>
              </a:tr>
              <a:tr h="736600">
                <a:tc>
                  <a:txBody>
                    <a:bodyPr/>
                    <a:lstStyle/>
                    <a:p>
                      <a:pPr marL="0" marR="0">
                        <a:lnSpc>
                          <a:spcPct val="115000"/>
                        </a:lnSpc>
                        <a:spcBef>
                          <a:spcPts val="0"/>
                        </a:spcBef>
                        <a:spcAft>
                          <a:spcPts val="0"/>
                        </a:spcAft>
                      </a:pPr>
                      <a:r>
                        <a:rPr lang="en-US" sz="2000" kern="1200">
                          <a:effectLst/>
                        </a:rPr>
                        <a:t>12 </a:t>
                      </a:r>
                      <a:endParaRPr lang="en-US" sz="2000">
                        <a:effectLst/>
                        <a:latin typeface="Calibri"/>
                        <a:ea typeface="Calibri"/>
                        <a:cs typeface="Arial"/>
                      </a:endParaRPr>
                    </a:p>
                  </a:txBody>
                  <a:tcPr marL="68580" marR="68580" marT="0" marB="0"/>
                </a:tc>
                <a:tc>
                  <a:txBody>
                    <a:bodyPr/>
                    <a:lstStyle/>
                    <a:p>
                      <a:pPr marL="0" marR="0">
                        <a:lnSpc>
                          <a:spcPct val="115000"/>
                        </a:lnSpc>
                        <a:spcBef>
                          <a:spcPts val="0"/>
                        </a:spcBef>
                        <a:spcAft>
                          <a:spcPts val="0"/>
                        </a:spcAft>
                      </a:pPr>
                      <a:r>
                        <a:rPr lang="en-US" sz="2000" kern="1200">
                          <a:effectLst/>
                        </a:rPr>
                        <a:t>ToString </a:t>
                      </a:r>
                      <a:endParaRPr lang="en-US" sz="2000">
                        <a:effectLst/>
                      </a:endParaRPr>
                    </a:p>
                    <a:p>
                      <a:pPr marL="0" marR="0">
                        <a:lnSpc>
                          <a:spcPct val="115000"/>
                        </a:lnSpc>
                        <a:spcBef>
                          <a:spcPts val="0"/>
                        </a:spcBef>
                        <a:spcAft>
                          <a:spcPts val="0"/>
                        </a:spcAft>
                      </a:pPr>
                      <a:r>
                        <a:rPr lang="en-US" sz="2000" kern="1200">
                          <a:effectLst/>
                        </a:rPr>
                        <a:t>Converts a type to a string. </a:t>
                      </a:r>
                      <a:endParaRPr lang="en-US" sz="2000">
                        <a:effectLst/>
                        <a:latin typeface="Calibri"/>
                        <a:ea typeface="Calibri"/>
                        <a:cs typeface="Arial"/>
                      </a:endParaRPr>
                    </a:p>
                  </a:txBody>
                  <a:tcPr marL="68580" marR="68580" marT="0" marB="0"/>
                </a:tc>
              </a:tr>
              <a:tr h="736600">
                <a:tc>
                  <a:txBody>
                    <a:bodyPr/>
                    <a:lstStyle/>
                    <a:p>
                      <a:pPr marL="0" marR="0">
                        <a:lnSpc>
                          <a:spcPct val="115000"/>
                        </a:lnSpc>
                        <a:spcBef>
                          <a:spcPts val="0"/>
                        </a:spcBef>
                        <a:spcAft>
                          <a:spcPts val="0"/>
                        </a:spcAft>
                      </a:pPr>
                      <a:r>
                        <a:rPr lang="en-US" sz="2000" kern="1200">
                          <a:effectLst/>
                        </a:rPr>
                        <a:t>13 </a:t>
                      </a:r>
                      <a:endParaRPr lang="en-US" sz="2000">
                        <a:effectLst/>
                        <a:latin typeface="Calibri"/>
                        <a:ea typeface="Calibri"/>
                        <a:cs typeface="Arial"/>
                      </a:endParaRPr>
                    </a:p>
                  </a:txBody>
                  <a:tcPr marL="68580" marR="68580" marT="0" marB="0"/>
                </a:tc>
                <a:tc>
                  <a:txBody>
                    <a:bodyPr/>
                    <a:lstStyle/>
                    <a:p>
                      <a:pPr marL="0" marR="0">
                        <a:lnSpc>
                          <a:spcPct val="115000"/>
                        </a:lnSpc>
                        <a:spcBef>
                          <a:spcPts val="0"/>
                        </a:spcBef>
                        <a:spcAft>
                          <a:spcPts val="0"/>
                        </a:spcAft>
                      </a:pPr>
                      <a:r>
                        <a:rPr lang="en-US" sz="2000" kern="1200">
                          <a:effectLst/>
                        </a:rPr>
                        <a:t>ToType </a:t>
                      </a:r>
                      <a:endParaRPr lang="en-US" sz="2000">
                        <a:effectLst/>
                      </a:endParaRPr>
                    </a:p>
                    <a:p>
                      <a:pPr marL="0" marR="0">
                        <a:lnSpc>
                          <a:spcPct val="115000"/>
                        </a:lnSpc>
                        <a:spcBef>
                          <a:spcPts val="0"/>
                        </a:spcBef>
                        <a:spcAft>
                          <a:spcPts val="0"/>
                        </a:spcAft>
                      </a:pPr>
                      <a:r>
                        <a:rPr lang="en-US" sz="2000" kern="1200">
                          <a:effectLst/>
                        </a:rPr>
                        <a:t>Converts a type to a specified type. </a:t>
                      </a:r>
                      <a:endParaRPr lang="en-US" sz="2000">
                        <a:effectLst/>
                        <a:latin typeface="Calibri"/>
                        <a:ea typeface="Calibri"/>
                        <a:cs typeface="Arial"/>
                      </a:endParaRPr>
                    </a:p>
                  </a:txBody>
                  <a:tcPr marL="68580" marR="68580" marT="0" marB="0"/>
                </a:tc>
              </a:tr>
              <a:tr h="736600">
                <a:tc>
                  <a:txBody>
                    <a:bodyPr/>
                    <a:lstStyle/>
                    <a:p>
                      <a:pPr marL="0" marR="0">
                        <a:lnSpc>
                          <a:spcPct val="115000"/>
                        </a:lnSpc>
                        <a:spcBef>
                          <a:spcPts val="0"/>
                        </a:spcBef>
                        <a:spcAft>
                          <a:spcPts val="0"/>
                        </a:spcAft>
                      </a:pPr>
                      <a:r>
                        <a:rPr lang="en-US" sz="2000" kern="1200">
                          <a:effectLst/>
                        </a:rPr>
                        <a:t>14 </a:t>
                      </a:r>
                      <a:endParaRPr lang="en-US" sz="2000">
                        <a:effectLst/>
                        <a:latin typeface="Calibri"/>
                        <a:ea typeface="Calibri"/>
                        <a:cs typeface="Arial"/>
                      </a:endParaRPr>
                    </a:p>
                  </a:txBody>
                  <a:tcPr marL="68580" marR="68580" marT="0" marB="0"/>
                </a:tc>
                <a:tc>
                  <a:txBody>
                    <a:bodyPr/>
                    <a:lstStyle/>
                    <a:p>
                      <a:pPr marL="0" marR="0">
                        <a:lnSpc>
                          <a:spcPct val="115000"/>
                        </a:lnSpc>
                        <a:spcBef>
                          <a:spcPts val="0"/>
                        </a:spcBef>
                        <a:spcAft>
                          <a:spcPts val="0"/>
                        </a:spcAft>
                      </a:pPr>
                      <a:r>
                        <a:rPr lang="en-US" sz="2000" kern="1200">
                          <a:effectLst/>
                        </a:rPr>
                        <a:t>ToUInt16 </a:t>
                      </a:r>
                      <a:endParaRPr lang="en-US" sz="2000">
                        <a:effectLst/>
                      </a:endParaRPr>
                    </a:p>
                    <a:p>
                      <a:pPr marL="0" marR="0">
                        <a:lnSpc>
                          <a:spcPct val="115000"/>
                        </a:lnSpc>
                        <a:spcBef>
                          <a:spcPts val="0"/>
                        </a:spcBef>
                        <a:spcAft>
                          <a:spcPts val="0"/>
                        </a:spcAft>
                      </a:pPr>
                      <a:r>
                        <a:rPr lang="en-US" sz="2000" kern="1200">
                          <a:effectLst/>
                        </a:rPr>
                        <a:t>Converts a type to an unsigned int type. </a:t>
                      </a:r>
                      <a:endParaRPr lang="en-US" sz="2000">
                        <a:effectLst/>
                        <a:latin typeface="Calibri"/>
                        <a:ea typeface="Calibri"/>
                        <a:cs typeface="Arial"/>
                      </a:endParaRPr>
                    </a:p>
                  </a:txBody>
                  <a:tcPr marL="68580" marR="68580" marT="0" marB="0"/>
                </a:tc>
              </a:tr>
              <a:tr h="736600">
                <a:tc>
                  <a:txBody>
                    <a:bodyPr/>
                    <a:lstStyle/>
                    <a:p>
                      <a:pPr marL="0" marR="0">
                        <a:lnSpc>
                          <a:spcPct val="115000"/>
                        </a:lnSpc>
                        <a:spcBef>
                          <a:spcPts val="0"/>
                        </a:spcBef>
                        <a:spcAft>
                          <a:spcPts val="0"/>
                        </a:spcAft>
                      </a:pPr>
                      <a:r>
                        <a:rPr lang="en-US" sz="2000" kern="1200">
                          <a:effectLst/>
                        </a:rPr>
                        <a:t>15 </a:t>
                      </a:r>
                      <a:endParaRPr lang="en-US" sz="2000">
                        <a:effectLst/>
                        <a:latin typeface="Calibri"/>
                        <a:ea typeface="Calibri"/>
                        <a:cs typeface="Arial"/>
                      </a:endParaRPr>
                    </a:p>
                  </a:txBody>
                  <a:tcPr marL="68580" marR="68580" marT="0" marB="0"/>
                </a:tc>
                <a:tc>
                  <a:txBody>
                    <a:bodyPr/>
                    <a:lstStyle/>
                    <a:p>
                      <a:pPr marL="0" marR="0">
                        <a:lnSpc>
                          <a:spcPct val="115000"/>
                        </a:lnSpc>
                        <a:spcBef>
                          <a:spcPts val="0"/>
                        </a:spcBef>
                        <a:spcAft>
                          <a:spcPts val="0"/>
                        </a:spcAft>
                      </a:pPr>
                      <a:r>
                        <a:rPr lang="en-US" sz="2000" kern="1200">
                          <a:effectLst/>
                        </a:rPr>
                        <a:t>ToUInt32 </a:t>
                      </a:r>
                      <a:endParaRPr lang="en-US" sz="2000">
                        <a:effectLst/>
                      </a:endParaRPr>
                    </a:p>
                    <a:p>
                      <a:pPr marL="0" marR="0">
                        <a:lnSpc>
                          <a:spcPct val="115000"/>
                        </a:lnSpc>
                        <a:spcBef>
                          <a:spcPts val="0"/>
                        </a:spcBef>
                        <a:spcAft>
                          <a:spcPts val="0"/>
                        </a:spcAft>
                      </a:pPr>
                      <a:r>
                        <a:rPr lang="en-US" sz="2000" kern="1200">
                          <a:effectLst/>
                        </a:rPr>
                        <a:t>Converts a type to an unsigned long type. </a:t>
                      </a:r>
                      <a:endParaRPr lang="en-US" sz="2000">
                        <a:effectLst/>
                        <a:latin typeface="Calibri"/>
                        <a:ea typeface="Calibri"/>
                        <a:cs typeface="Arial"/>
                      </a:endParaRPr>
                    </a:p>
                  </a:txBody>
                  <a:tcPr marL="68580" marR="68580" marT="0" marB="0"/>
                </a:tc>
              </a:tr>
              <a:tr h="736600">
                <a:tc>
                  <a:txBody>
                    <a:bodyPr/>
                    <a:lstStyle/>
                    <a:p>
                      <a:pPr marL="0" marR="0">
                        <a:lnSpc>
                          <a:spcPct val="115000"/>
                        </a:lnSpc>
                        <a:spcBef>
                          <a:spcPts val="0"/>
                        </a:spcBef>
                        <a:spcAft>
                          <a:spcPts val="0"/>
                        </a:spcAft>
                      </a:pPr>
                      <a:r>
                        <a:rPr lang="en-US" sz="2000" kern="1200">
                          <a:effectLst/>
                        </a:rPr>
                        <a:t>16 </a:t>
                      </a:r>
                      <a:endParaRPr lang="en-US" sz="2000">
                        <a:effectLst/>
                        <a:latin typeface="Calibri"/>
                        <a:ea typeface="Calibri"/>
                        <a:cs typeface="Arial"/>
                      </a:endParaRPr>
                    </a:p>
                  </a:txBody>
                  <a:tcPr marL="68580" marR="68580" marT="0" marB="0"/>
                </a:tc>
                <a:tc>
                  <a:txBody>
                    <a:bodyPr/>
                    <a:lstStyle/>
                    <a:p>
                      <a:pPr marL="0" marR="0">
                        <a:lnSpc>
                          <a:spcPct val="115000"/>
                        </a:lnSpc>
                        <a:spcBef>
                          <a:spcPts val="0"/>
                        </a:spcBef>
                        <a:spcAft>
                          <a:spcPts val="0"/>
                        </a:spcAft>
                      </a:pPr>
                      <a:r>
                        <a:rPr lang="en-US" sz="2000" kern="1200" dirty="0">
                          <a:effectLst/>
                        </a:rPr>
                        <a:t>ToUInt64 </a:t>
                      </a:r>
                      <a:endParaRPr lang="en-US" sz="2000" dirty="0">
                        <a:effectLst/>
                      </a:endParaRPr>
                    </a:p>
                    <a:p>
                      <a:pPr marL="0" marR="0">
                        <a:lnSpc>
                          <a:spcPct val="115000"/>
                        </a:lnSpc>
                        <a:spcBef>
                          <a:spcPts val="0"/>
                        </a:spcBef>
                        <a:spcAft>
                          <a:spcPts val="0"/>
                        </a:spcAft>
                      </a:pPr>
                      <a:r>
                        <a:rPr lang="en-US" sz="2000" kern="1200" dirty="0">
                          <a:effectLst/>
                        </a:rPr>
                        <a:t>Converts a type to an unsigned big integer. </a:t>
                      </a:r>
                      <a:endParaRPr lang="en-US" sz="2000" dirty="0">
                        <a:effectLst/>
                        <a:latin typeface="Calibri"/>
                        <a:ea typeface="Calibri"/>
                        <a:cs typeface="Arial"/>
                      </a:endParaRPr>
                    </a:p>
                  </a:txBody>
                  <a:tcPr marL="68580" marR="68580" marT="0" marB="0"/>
                </a:tc>
              </a:tr>
            </a:tbl>
          </a:graphicData>
        </a:graphic>
      </p:graphicFrame>
    </p:spTree>
    <p:extLst>
      <p:ext uri="{BB962C8B-B14F-4D97-AF65-F5344CB8AC3E}">
        <p14:creationId xmlns:p14="http://schemas.microsoft.com/office/powerpoint/2010/main" val="38610648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454</TotalTime>
  <Words>1407</Words>
  <Application>Microsoft Office PowerPoint</Application>
  <PresentationFormat>On-screen Show (4:3)</PresentationFormat>
  <Paragraphs>208</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Adjacency</vt:lpstr>
      <vt:lpstr>Data Types</vt:lpstr>
      <vt:lpstr>Value Type </vt:lpstr>
      <vt:lpstr>PowerPoint Presentation</vt:lpstr>
      <vt:lpstr>Reference Type </vt:lpstr>
      <vt:lpstr>PowerPoint Presentation</vt:lpstr>
      <vt:lpstr>Pointer Type  </vt:lpstr>
      <vt:lpstr> TYPE CONVERSION   </vt:lpstr>
      <vt:lpstr>C# Type Conversion Methods </vt:lpstr>
      <vt:lpstr>PowerPoint Presentation</vt:lpstr>
      <vt:lpstr>Example of Explicit Conversion</vt:lpstr>
      <vt:lpstr>Variable</vt:lpstr>
      <vt:lpstr>Defining Variables  </vt:lpstr>
      <vt:lpstr>Initializing Variables </vt:lpstr>
      <vt:lpstr> CONSTANTS AND LITERALS   </vt:lpstr>
      <vt:lpstr>Integer Literals </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Abdullah</dc:creator>
  <cp:lastModifiedBy>Abdullah</cp:lastModifiedBy>
  <cp:revision>27</cp:revision>
  <dcterms:created xsi:type="dcterms:W3CDTF">2018-03-09T06:14:10Z</dcterms:created>
  <dcterms:modified xsi:type="dcterms:W3CDTF">2018-03-10T03:23:25Z</dcterms:modified>
</cp:coreProperties>
</file>