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76" r:id="rId2"/>
    <p:sldId id="271" r:id="rId3"/>
    <p:sldId id="272" r:id="rId4"/>
    <p:sldId id="274" r:id="rId5"/>
    <p:sldId id="257" r:id="rId6"/>
    <p:sldId id="275" r:id="rId7"/>
    <p:sldId id="260" r:id="rId8"/>
    <p:sldId id="288" r:id="rId9"/>
    <p:sldId id="290" r:id="rId10"/>
    <p:sldId id="291" r:id="rId11"/>
    <p:sldId id="292" r:id="rId12"/>
    <p:sldId id="261" r:id="rId13"/>
    <p:sldId id="305" r:id="rId14"/>
    <p:sldId id="278" r:id="rId15"/>
    <p:sldId id="293" r:id="rId16"/>
    <p:sldId id="279" r:id="rId17"/>
    <p:sldId id="294" r:id="rId18"/>
    <p:sldId id="280" r:id="rId19"/>
    <p:sldId id="295" r:id="rId20"/>
    <p:sldId id="281" r:id="rId21"/>
    <p:sldId id="296" r:id="rId22"/>
    <p:sldId id="282" r:id="rId23"/>
    <p:sldId id="297" r:id="rId24"/>
    <p:sldId id="284" r:id="rId25"/>
    <p:sldId id="298" r:id="rId26"/>
    <p:sldId id="286" r:id="rId27"/>
    <p:sldId id="299" r:id="rId28"/>
    <p:sldId id="259" r:id="rId29"/>
    <p:sldId id="263" r:id="rId30"/>
    <p:sldId id="264" r:id="rId31"/>
    <p:sldId id="265" r:id="rId32"/>
    <p:sldId id="266" r:id="rId33"/>
    <p:sldId id="267" r:id="rId34"/>
    <p:sldId id="300" r:id="rId35"/>
    <p:sldId id="301" r:id="rId36"/>
    <p:sldId id="302" r:id="rId37"/>
    <p:sldId id="303" r:id="rId38"/>
    <p:sldId id="304" r:id="rId39"/>
    <p:sldId id="26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a:srgbClr val="3EB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D3E71-DEE0-4D76-B386-EBF914283AE9}"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69576BA-5C5C-4EAD-A56D-FBC4C52B6696}">
      <dgm:prSet/>
      <dgm:spPr/>
      <dgm:t>
        <a:bodyPr/>
        <a:lstStyle/>
        <a:p>
          <a:r>
            <a:rPr lang="en-US" dirty="0"/>
            <a:t>Introduction</a:t>
          </a:r>
        </a:p>
      </dgm:t>
    </dgm:pt>
    <dgm:pt modelId="{0657185E-02BE-412C-BD01-9A283E3D9D84}" type="parTrans" cxnId="{F52CB504-E45F-4D85-9CA2-0603B35C20AA}">
      <dgm:prSet/>
      <dgm:spPr/>
      <dgm:t>
        <a:bodyPr/>
        <a:lstStyle/>
        <a:p>
          <a:endParaRPr lang="en-US"/>
        </a:p>
      </dgm:t>
    </dgm:pt>
    <dgm:pt modelId="{59539698-CFF1-4DE8-9DAB-B2A78E77CB9A}" type="sibTrans" cxnId="{F52CB504-E45F-4D85-9CA2-0603B35C20AA}">
      <dgm:prSet/>
      <dgm:spPr/>
      <dgm:t>
        <a:bodyPr/>
        <a:lstStyle/>
        <a:p>
          <a:endParaRPr lang="en-US"/>
        </a:p>
      </dgm:t>
    </dgm:pt>
    <dgm:pt modelId="{591D404D-ACC8-435B-BD14-EEE1F95B4B43}">
      <dgm:prSet/>
      <dgm:spPr/>
      <dgm:t>
        <a:bodyPr/>
        <a:lstStyle/>
        <a:p>
          <a:r>
            <a:rPr lang="en-US"/>
            <a:t>Problem Statement</a:t>
          </a:r>
        </a:p>
      </dgm:t>
    </dgm:pt>
    <dgm:pt modelId="{487CC03B-9145-4800-8B19-43C4A0C0A999}" type="parTrans" cxnId="{8447F64F-1C5D-459A-ADBF-CE6CAEE170C7}">
      <dgm:prSet/>
      <dgm:spPr/>
      <dgm:t>
        <a:bodyPr/>
        <a:lstStyle/>
        <a:p>
          <a:endParaRPr lang="en-US"/>
        </a:p>
      </dgm:t>
    </dgm:pt>
    <dgm:pt modelId="{315AD956-E3C0-42BA-87CA-8DDEA208D6BE}" type="sibTrans" cxnId="{8447F64F-1C5D-459A-ADBF-CE6CAEE170C7}">
      <dgm:prSet/>
      <dgm:spPr/>
      <dgm:t>
        <a:bodyPr/>
        <a:lstStyle/>
        <a:p>
          <a:endParaRPr lang="en-US"/>
        </a:p>
      </dgm:t>
    </dgm:pt>
    <dgm:pt modelId="{E779F7E5-A351-4B47-9261-FB49D5D3F82E}">
      <dgm:prSet/>
      <dgm:spPr/>
      <dgm:t>
        <a:bodyPr/>
        <a:lstStyle/>
        <a:p>
          <a:r>
            <a:rPr lang="en-US" dirty="0"/>
            <a:t>Data Source</a:t>
          </a:r>
        </a:p>
      </dgm:t>
    </dgm:pt>
    <dgm:pt modelId="{EC85B11A-C57D-4BDE-9711-FC49C631AEE7}" type="parTrans" cxnId="{48135520-32A7-4830-A391-46907B197311}">
      <dgm:prSet/>
      <dgm:spPr/>
      <dgm:t>
        <a:bodyPr/>
        <a:lstStyle/>
        <a:p>
          <a:endParaRPr lang="en-US"/>
        </a:p>
      </dgm:t>
    </dgm:pt>
    <dgm:pt modelId="{6306D0BC-09E2-4FC3-BD25-F50CDE1A31DF}" type="sibTrans" cxnId="{48135520-32A7-4830-A391-46907B197311}">
      <dgm:prSet/>
      <dgm:spPr/>
      <dgm:t>
        <a:bodyPr/>
        <a:lstStyle/>
        <a:p>
          <a:endParaRPr lang="en-US"/>
        </a:p>
      </dgm:t>
    </dgm:pt>
    <dgm:pt modelId="{38034300-FCD9-4548-B05D-CDDB44D0245B}">
      <dgm:prSet/>
      <dgm:spPr/>
      <dgm:t>
        <a:bodyPr/>
        <a:lstStyle/>
        <a:p>
          <a:r>
            <a:rPr lang="en-US" dirty="0"/>
            <a:t>Data Cleaning &amp; Preprocessing</a:t>
          </a:r>
        </a:p>
      </dgm:t>
    </dgm:pt>
    <dgm:pt modelId="{76B121A6-E41A-40B6-A33A-5B3FD6CC7D96}" type="parTrans" cxnId="{6D54EEAC-2F73-4598-A4D0-BC81CA90D784}">
      <dgm:prSet/>
      <dgm:spPr/>
      <dgm:t>
        <a:bodyPr/>
        <a:lstStyle/>
        <a:p>
          <a:endParaRPr lang="en-US"/>
        </a:p>
      </dgm:t>
    </dgm:pt>
    <dgm:pt modelId="{7494132C-252B-4D31-ACAA-F79D5FDFF595}" type="sibTrans" cxnId="{6D54EEAC-2F73-4598-A4D0-BC81CA90D784}">
      <dgm:prSet/>
      <dgm:spPr/>
      <dgm:t>
        <a:bodyPr/>
        <a:lstStyle/>
        <a:p>
          <a:endParaRPr lang="en-US"/>
        </a:p>
      </dgm:t>
    </dgm:pt>
    <dgm:pt modelId="{141AA4A7-5AB2-4127-806B-D190D1FE3AF6}">
      <dgm:prSet/>
      <dgm:spPr/>
      <dgm:t>
        <a:bodyPr/>
        <a:lstStyle/>
        <a:p>
          <a:r>
            <a:rPr lang="en-US" dirty="0"/>
            <a:t>Data Visualization</a:t>
          </a:r>
        </a:p>
      </dgm:t>
    </dgm:pt>
    <dgm:pt modelId="{4835BC55-4603-4376-9E0B-71F8A95FF943}" type="parTrans" cxnId="{2EF10E60-9D90-49C6-955D-6586F5FE9EDF}">
      <dgm:prSet/>
      <dgm:spPr/>
      <dgm:t>
        <a:bodyPr/>
        <a:lstStyle/>
        <a:p>
          <a:endParaRPr lang="en-US"/>
        </a:p>
      </dgm:t>
    </dgm:pt>
    <dgm:pt modelId="{85C729B1-CC50-4891-9E7D-9BB1FDC153F8}" type="sibTrans" cxnId="{2EF10E60-9D90-49C6-955D-6586F5FE9EDF}">
      <dgm:prSet/>
      <dgm:spPr/>
      <dgm:t>
        <a:bodyPr/>
        <a:lstStyle/>
        <a:p>
          <a:endParaRPr lang="en-US"/>
        </a:p>
      </dgm:t>
    </dgm:pt>
    <dgm:pt modelId="{260D6575-F24B-4E12-91DC-31A5D4020032}">
      <dgm:prSet/>
      <dgm:spPr/>
      <dgm:t>
        <a:bodyPr/>
        <a:lstStyle/>
        <a:p>
          <a:r>
            <a:rPr lang="en-US" dirty="0"/>
            <a:t>Discount Prediction Model</a:t>
          </a:r>
        </a:p>
      </dgm:t>
    </dgm:pt>
    <dgm:pt modelId="{D853C37B-4948-485D-9B24-E030A568A282}" type="parTrans" cxnId="{A4D6CED6-1917-49C0-A9D6-25981F28646C}">
      <dgm:prSet/>
      <dgm:spPr/>
      <dgm:t>
        <a:bodyPr/>
        <a:lstStyle/>
        <a:p>
          <a:endParaRPr lang="en-US"/>
        </a:p>
      </dgm:t>
    </dgm:pt>
    <dgm:pt modelId="{B6B6B3ED-3735-43A7-8A02-658DE5CEA723}" type="sibTrans" cxnId="{A4D6CED6-1917-49C0-A9D6-25981F28646C}">
      <dgm:prSet/>
      <dgm:spPr/>
      <dgm:t>
        <a:bodyPr/>
        <a:lstStyle/>
        <a:p>
          <a:endParaRPr lang="en-US"/>
        </a:p>
      </dgm:t>
    </dgm:pt>
    <dgm:pt modelId="{63200286-C34E-4EEC-BE46-E6956619783A}">
      <dgm:prSet/>
      <dgm:spPr/>
      <dgm:t>
        <a:bodyPr/>
        <a:lstStyle/>
        <a:p>
          <a:r>
            <a:rPr lang="en-US"/>
            <a:t>Visualization Dashboards</a:t>
          </a:r>
        </a:p>
      </dgm:t>
    </dgm:pt>
    <dgm:pt modelId="{22E4DF88-55ED-4B8A-8DB6-0288A571DA8E}" type="parTrans" cxnId="{718CF2A3-B64E-4406-AE16-0BA822D5F942}">
      <dgm:prSet/>
      <dgm:spPr/>
      <dgm:t>
        <a:bodyPr/>
        <a:lstStyle/>
        <a:p>
          <a:endParaRPr lang="en-US"/>
        </a:p>
      </dgm:t>
    </dgm:pt>
    <dgm:pt modelId="{AC0A1FF7-48B1-440B-8CA6-96FB0FFA1DB1}" type="sibTrans" cxnId="{718CF2A3-B64E-4406-AE16-0BA822D5F942}">
      <dgm:prSet/>
      <dgm:spPr/>
      <dgm:t>
        <a:bodyPr/>
        <a:lstStyle/>
        <a:p>
          <a:endParaRPr lang="en-US"/>
        </a:p>
      </dgm:t>
    </dgm:pt>
    <dgm:pt modelId="{A6AA9D0A-D118-4EF1-B736-B9E00361FB6D}">
      <dgm:prSet/>
      <dgm:spPr/>
      <dgm:t>
        <a:bodyPr/>
        <a:lstStyle/>
        <a:p>
          <a:r>
            <a:rPr lang="en-US"/>
            <a:t>Conclusion</a:t>
          </a:r>
        </a:p>
      </dgm:t>
    </dgm:pt>
    <dgm:pt modelId="{12C99D72-8A57-469B-A47D-EB2024E11DF7}" type="parTrans" cxnId="{69555435-5073-464F-92D1-D9A7AC43D6FD}">
      <dgm:prSet/>
      <dgm:spPr/>
      <dgm:t>
        <a:bodyPr/>
        <a:lstStyle/>
        <a:p>
          <a:endParaRPr lang="en-US"/>
        </a:p>
      </dgm:t>
    </dgm:pt>
    <dgm:pt modelId="{67FE92EF-F6E6-4897-8529-96628EEA60BC}" type="sibTrans" cxnId="{69555435-5073-464F-92D1-D9A7AC43D6FD}">
      <dgm:prSet/>
      <dgm:spPr/>
      <dgm:t>
        <a:bodyPr/>
        <a:lstStyle/>
        <a:p>
          <a:endParaRPr lang="en-US"/>
        </a:p>
      </dgm:t>
    </dgm:pt>
    <dgm:pt modelId="{0530A141-530C-4957-9AB8-C9FEA092AAD9}">
      <dgm:prSet/>
      <dgm:spPr/>
      <dgm:t>
        <a:bodyPr/>
        <a:lstStyle/>
        <a:p>
          <a:r>
            <a:rPr lang="en-US" dirty="0"/>
            <a:t>Selection of data</a:t>
          </a:r>
        </a:p>
      </dgm:t>
    </dgm:pt>
    <dgm:pt modelId="{7DDFB35C-4DE4-4D4E-9F0C-14637EE01C58}" type="parTrans" cxnId="{433AD051-A19C-4083-A04C-58F0B1D63A08}">
      <dgm:prSet/>
      <dgm:spPr/>
      <dgm:t>
        <a:bodyPr/>
        <a:lstStyle/>
        <a:p>
          <a:endParaRPr lang="en-US"/>
        </a:p>
      </dgm:t>
    </dgm:pt>
    <dgm:pt modelId="{CC0969DC-1BD8-41F7-A2B4-917350ADA09F}" type="sibTrans" cxnId="{433AD051-A19C-4083-A04C-58F0B1D63A08}">
      <dgm:prSet/>
      <dgm:spPr/>
      <dgm:t>
        <a:bodyPr/>
        <a:lstStyle/>
        <a:p>
          <a:endParaRPr lang="en-US"/>
        </a:p>
      </dgm:t>
    </dgm:pt>
    <dgm:pt modelId="{523284D9-6EA5-4CFE-AF57-3CEB1066A9AC}">
      <dgm:prSet/>
      <dgm:spPr/>
      <dgm:t>
        <a:bodyPr/>
        <a:lstStyle/>
        <a:p>
          <a:r>
            <a:rPr lang="en-US" dirty="0"/>
            <a:t>Data Overview</a:t>
          </a:r>
        </a:p>
      </dgm:t>
    </dgm:pt>
    <dgm:pt modelId="{F9534600-4E1D-45BE-BAEB-6ACD87E3C560}" type="parTrans" cxnId="{1B3E95A1-2AB6-4847-927C-187C5462CF27}">
      <dgm:prSet/>
      <dgm:spPr/>
      <dgm:t>
        <a:bodyPr/>
        <a:lstStyle/>
        <a:p>
          <a:endParaRPr lang="en-US"/>
        </a:p>
      </dgm:t>
    </dgm:pt>
    <dgm:pt modelId="{6F9E1FA8-C344-4A93-9CAB-42F1B8701EFC}" type="sibTrans" cxnId="{1B3E95A1-2AB6-4847-927C-187C5462CF27}">
      <dgm:prSet/>
      <dgm:spPr/>
      <dgm:t>
        <a:bodyPr/>
        <a:lstStyle/>
        <a:p>
          <a:endParaRPr lang="en-US"/>
        </a:p>
      </dgm:t>
    </dgm:pt>
    <dgm:pt modelId="{06CFB5C7-C48D-4D44-AD7E-1022E76EB911}" type="pres">
      <dgm:prSet presAssocID="{63BD3E71-DEE0-4D76-B386-EBF914283AE9}" presName="Name0" presStyleCnt="0">
        <dgm:presLayoutVars>
          <dgm:dir/>
          <dgm:resizeHandles val="exact"/>
        </dgm:presLayoutVars>
      </dgm:prSet>
      <dgm:spPr/>
    </dgm:pt>
    <dgm:pt modelId="{E8417015-B868-4A98-A9D4-7034494E67FF}" type="pres">
      <dgm:prSet presAssocID="{269576BA-5C5C-4EAD-A56D-FBC4C52B6696}" presName="node" presStyleLbl="node1" presStyleIdx="0" presStyleCnt="10">
        <dgm:presLayoutVars>
          <dgm:bulletEnabled val="1"/>
        </dgm:presLayoutVars>
      </dgm:prSet>
      <dgm:spPr/>
    </dgm:pt>
    <dgm:pt modelId="{C3C1724B-72CC-4005-BED2-8056DC516D07}" type="pres">
      <dgm:prSet presAssocID="{59539698-CFF1-4DE8-9DAB-B2A78E77CB9A}" presName="sibTrans" presStyleLbl="sibTrans1D1" presStyleIdx="0" presStyleCnt="9"/>
      <dgm:spPr/>
    </dgm:pt>
    <dgm:pt modelId="{35A8E578-07C5-4950-A403-A056A712A2A4}" type="pres">
      <dgm:prSet presAssocID="{59539698-CFF1-4DE8-9DAB-B2A78E77CB9A}" presName="connectorText" presStyleLbl="sibTrans1D1" presStyleIdx="0" presStyleCnt="9"/>
      <dgm:spPr/>
    </dgm:pt>
    <dgm:pt modelId="{4402DEB2-8766-41E6-9323-496BA149144A}" type="pres">
      <dgm:prSet presAssocID="{591D404D-ACC8-435B-BD14-EEE1F95B4B43}" presName="node" presStyleLbl="node1" presStyleIdx="1" presStyleCnt="10">
        <dgm:presLayoutVars>
          <dgm:bulletEnabled val="1"/>
        </dgm:presLayoutVars>
      </dgm:prSet>
      <dgm:spPr/>
    </dgm:pt>
    <dgm:pt modelId="{ACB90563-6102-4D07-813C-7B313D268321}" type="pres">
      <dgm:prSet presAssocID="{315AD956-E3C0-42BA-87CA-8DDEA208D6BE}" presName="sibTrans" presStyleLbl="sibTrans1D1" presStyleIdx="1" presStyleCnt="9"/>
      <dgm:spPr/>
    </dgm:pt>
    <dgm:pt modelId="{8DEA834D-C576-44A3-BA07-6AD554E86F8B}" type="pres">
      <dgm:prSet presAssocID="{315AD956-E3C0-42BA-87CA-8DDEA208D6BE}" presName="connectorText" presStyleLbl="sibTrans1D1" presStyleIdx="1" presStyleCnt="9"/>
      <dgm:spPr/>
    </dgm:pt>
    <dgm:pt modelId="{A2FE2425-F837-44FD-842C-B1A3598E7220}" type="pres">
      <dgm:prSet presAssocID="{E779F7E5-A351-4B47-9261-FB49D5D3F82E}" presName="node" presStyleLbl="node1" presStyleIdx="2" presStyleCnt="10">
        <dgm:presLayoutVars>
          <dgm:bulletEnabled val="1"/>
        </dgm:presLayoutVars>
      </dgm:prSet>
      <dgm:spPr/>
    </dgm:pt>
    <dgm:pt modelId="{2A574C6E-2730-49E4-80BC-5A416BF8556C}" type="pres">
      <dgm:prSet presAssocID="{6306D0BC-09E2-4FC3-BD25-F50CDE1A31DF}" presName="sibTrans" presStyleLbl="sibTrans1D1" presStyleIdx="2" presStyleCnt="9"/>
      <dgm:spPr/>
    </dgm:pt>
    <dgm:pt modelId="{BBBC53FF-3578-4F61-A91D-8FFFC56B1CCD}" type="pres">
      <dgm:prSet presAssocID="{6306D0BC-09E2-4FC3-BD25-F50CDE1A31DF}" presName="connectorText" presStyleLbl="sibTrans1D1" presStyleIdx="2" presStyleCnt="9"/>
      <dgm:spPr/>
    </dgm:pt>
    <dgm:pt modelId="{D463693D-833F-4335-A721-F106F62F4EE5}" type="pres">
      <dgm:prSet presAssocID="{0530A141-530C-4957-9AB8-C9FEA092AAD9}" presName="node" presStyleLbl="node1" presStyleIdx="3" presStyleCnt="10">
        <dgm:presLayoutVars>
          <dgm:bulletEnabled val="1"/>
        </dgm:presLayoutVars>
      </dgm:prSet>
      <dgm:spPr/>
    </dgm:pt>
    <dgm:pt modelId="{5E4BCC3A-E2CA-4F9A-8A51-D5E8E5E46CCE}" type="pres">
      <dgm:prSet presAssocID="{CC0969DC-1BD8-41F7-A2B4-917350ADA09F}" presName="sibTrans" presStyleLbl="sibTrans1D1" presStyleIdx="3" presStyleCnt="9"/>
      <dgm:spPr/>
    </dgm:pt>
    <dgm:pt modelId="{8F69B337-F3BE-4540-A56E-2A50216CC776}" type="pres">
      <dgm:prSet presAssocID="{CC0969DC-1BD8-41F7-A2B4-917350ADA09F}" presName="connectorText" presStyleLbl="sibTrans1D1" presStyleIdx="3" presStyleCnt="9"/>
      <dgm:spPr/>
    </dgm:pt>
    <dgm:pt modelId="{B7785031-D57D-45FD-A454-85BD0BCA8249}" type="pres">
      <dgm:prSet presAssocID="{523284D9-6EA5-4CFE-AF57-3CEB1066A9AC}" presName="node" presStyleLbl="node1" presStyleIdx="4" presStyleCnt="10">
        <dgm:presLayoutVars>
          <dgm:bulletEnabled val="1"/>
        </dgm:presLayoutVars>
      </dgm:prSet>
      <dgm:spPr/>
    </dgm:pt>
    <dgm:pt modelId="{FD6E074B-9E08-4B43-8754-E84EB35AB3AA}" type="pres">
      <dgm:prSet presAssocID="{6F9E1FA8-C344-4A93-9CAB-42F1B8701EFC}" presName="sibTrans" presStyleLbl="sibTrans1D1" presStyleIdx="4" presStyleCnt="9"/>
      <dgm:spPr/>
    </dgm:pt>
    <dgm:pt modelId="{5EA1625B-22EE-4125-BD9B-B9C30A3E0EA3}" type="pres">
      <dgm:prSet presAssocID="{6F9E1FA8-C344-4A93-9CAB-42F1B8701EFC}" presName="connectorText" presStyleLbl="sibTrans1D1" presStyleIdx="4" presStyleCnt="9"/>
      <dgm:spPr/>
    </dgm:pt>
    <dgm:pt modelId="{0A8A81A3-16A4-4175-B674-64F93B528643}" type="pres">
      <dgm:prSet presAssocID="{38034300-FCD9-4548-B05D-CDDB44D0245B}" presName="node" presStyleLbl="node1" presStyleIdx="5" presStyleCnt="10">
        <dgm:presLayoutVars>
          <dgm:bulletEnabled val="1"/>
        </dgm:presLayoutVars>
      </dgm:prSet>
      <dgm:spPr/>
    </dgm:pt>
    <dgm:pt modelId="{AB8C3B70-197C-4247-8B5F-B6CF4B9984CE}" type="pres">
      <dgm:prSet presAssocID="{7494132C-252B-4D31-ACAA-F79D5FDFF595}" presName="sibTrans" presStyleLbl="sibTrans1D1" presStyleIdx="5" presStyleCnt="9"/>
      <dgm:spPr/>
    </dgm:pt>
    <dgm:pt modelId="{0DD90901-AC17-4A44-9AC9-312A09F2A319}" type="pres">
      <dgm:prSet presAssocID="{7494132C-252B-4D31-ACAA-F79D5FDFF595}" presName="connectorText" presStyleLbl="sibTrans1D1" presStyleIdx="5" presStyleCnt="9"/>
      <dgm:spPr/>
    </dgm:pt>
    <dgm:pt modelId="{5BA799AD-BBB2-4EF7-ABD2-187826B3D67A}" type="pres">
      <dgm:prSet presAssocID="{141AA4A7-5AB2-4127-806B-D190D1FE3AF6}" presName="node" presStyleLbl="node1" presStyleIdx="6" presStyleCnt="10">
        <dgm:presLayoutVars>
          <dgm:bulletEnabled val="1"/>
        </dgm:presLayoutVars>
      </dgm:prSet>
      <dgm:spPr/>
    </dgm:pt>
    <dgm:pt modelId="{6EB8C15C-D855-4B80-8DDC-5D88E0029819}" type="pres">
      <dgm:prSet presAssocID="{85C729B1-CC50-4891-9E7D-9BB1FDC153F8}" presName="sibTrans" presStyleLbl="sibTrans1D1" presStyleIdx="6" presStyleCnt="9"/>
      <dgm:spPr/>
    </dgm:pt>
    <dgm:pt modelId="{16BF996F-AB7F-43D1-8A9B-7401E73425A8}" type="pres">
      <dgm:prSet presAssocID="{85C729B1-CC50-4891-9E7D-9BB1FDC153F8}" presName="connectorText" presStyleLbl="sibTrans1D1" presStyleIdx="6" presStyleCnt="9"/>
      <dgm:spPr/>
    </dgm:pt>
    <dgm:pt modelId="{3CCA8943-EB0E-4B10-ABF7-2EA2456BB439}" type="pres">
      <dgm:prSet presAssocID="{260D6575-F24B-4E12-91DC-31A5D4020032}" presName="node" presStyleLbl="node1" presStyleIdx="7" presStyleCnt="10">
        <dgm:presLayoutVars>
          <dgm:bulletEnabled val="1"/>
        </dgm:presLayoutVars>
      </dgm:prSet>
      <dgm:spPr/>
    </dgm:pt>
    <dgm:pt modelId="{4EDC9C92-3EA7-4B06-9676-05AC451A8556}" type="pres">
      <dgm:prSet presAssocID="{B6B6B3ED-3735-43A7-8A02-658DE5CEA723}" presName="sibTrans" presStyleLbl="sibTrans1D1" presStyleIdx="7" presStyleCnt="9"/>
      <dgm:spPr/>
    </dgm:pt>
    <dgm:pt modelId="{F2CA04D6-86FA-4FB3-8E46-F57C482CAEAB}" type="pres">
      <dgm:prSet presAssocID="{B6B6B3ED-3735-43A7-8A02-658DE5CEA723}" presName="connectorText" presStyleLbl="sibTrans1D1" presStyleIdx="7" presStyleCnt="9"/>
      <dgm:spPr/>
    </dgm:pt>
    <dgm:pt modelId="{367731D2-6F65-4B3A-8072-A9F2047B1104}" type="pres">
      <dgm:prSet presAssocID="{63200286-C34E-4EEC-BE46-E6956619783A}" presName="node" presStyleLbl="node1" presStyleIdx="8" presStyleCnt="10">
        <dgm:presLayoutVars>
          <dgm:bulletEnabled val="1"/>
        </dgm:presLayoutVars>
      </dgm:prSet>
      <dgm:spPr/>
    </dgm:pt>
    <dgm:pt modelId="{FFA1B83A-EC37-4CCF-88FB-E9773BFC3CA2}" type="pres">
      <dgm:prSet presAssocID="{AC0A1FF7-48B1-440B-8CA6-96FB0FFA1DB1}" presName="sibTrans" presStyleLbl="sibTrans1D1" presStyleIdx="8" presStyleCnt="9"/>
      <dgm:spPr/>
    </dgm:pt>
    <dgm:pt modelId="{56509F6F-AF3D-4AFD-BB98-891B9420726F}" type="pres">
      <dgm:prSet presAssocID="{AC0A1FF7-48B1-440B-8CA6-96FB0FFA1DB1}" presName="connectorText" presStyleLbl="sibTrans1D1" presStyleIdx="8" presStyleCnt="9"/>
      <dgm:spPr/>
    </dgm:pt>
    <dgm:pt modelId="{C72C15B3-0AF1-4891-BD47-DA036626F34E}" type="pres">
      <dgm:prSet presAssocID="{A6AA9D0A-D118-4EF1-B736-B9E00361FB6D}" presName="node" presStyleLbl="node1" presStyleIdx="9" presStyleCnt="10">
        <dgm:presLayoutVars>
          <dgm:bulletEnabled val="1"/>
        </dgm:presLayoutVars>
      </dgm:prSet>
      <dgm:spPr/>
    </dgm:pt>
  </dgm:ptLst>
  <dgm:cxnLst>
    <dgm:cxn modelId="{F52CB504-E45F-4D85-9CA2-0603B35C20AA}" srcId="{63BD3E71-DEE0-4D76-B386-EBF914283AE9}" destId="{269576BA-5C5C-4EAD-A56D-FBC4C52B6696}" srcOrd="0" destOrd="0" parTransId="{0657185E-02BE-412C-BD01-9A283E3D9D84}" sibTransId="{59539698-CFF1-4DE8-9DAB-B2A78E77CB9A}"/>
    <dgm:cxn modelId="{68B8CB0B-8030-4995-83C8-12D7804F18E3}" type="presOf" srcId="{315AD956-E3C0-42BA-87CA-8DDEA208D6BE}" destId="{ACB90563-6102-4D07-813C-7B313D268321}" srcOrd="0" destOrd="0" presId="urn:microsoft.com/office/officeart/2016/7/layout/RepeatingBendingProcessNew"/>
    <dgm:cxn modelId="{192A9119-72E5-493F-9CCE-0A292CDDD966}" type="presOf" srcId="{85C729B1-CC50-4891-9E7D-9BB1FDC153F8}" destId="{16BF996F-AB7F-43D1-8A9B-7401E73425A8}" srcOrd="1" destOrd="0" presId="urn:microsoft.com/office/officeart/2016/7/layout/RepeatingBendingProcessNew"/>
    <dgm:cxn modelId="{48135520-32A7-4830-A391-46907B197311}" srcId="{63BD3E71-DEE0-4D76-B386-EBF914283AE9}" destId="{E779F7E5-A351-4B47-9261-FB49D5D3F82E}" srcOrd="2" destOrd="0" parTransId="{EC85B11A-C57D-4BDE-9711-FC49C631AEE7}" sibTransId="{6306D0BC-09E2-4FC3-BD25-F50CDE1A31DF}"/>
    <dgm:cxn modelId="{BE334023-DD19-4147-864D-A6F117F46138}" type="presOf" srcId="{260D6575-F24B-4E12-91DC-31A5D4020032}" destId="{3CCA8943-EB0E-4B10-ABF7-2EA2456BB439}" srcOrd="0" destOrd="0" presId="urn:microsoft.com/office/officeart/2016/7/layout/RepeatingBendingProcessNew"/>
    <dgm:cxn modelId="{CF92F226-0383-4D3A-B7A4-9F2993C95C5C}" type="presOf" srcId="{AC0A1FF7-48B1-440B-8CA6-96FB0FFA1DB1}" destId="{56509F6F-AF3D-4AFD-BB98-891B9420726F}" srcOrd="1" destOrd="0" presId="urn:microsoft.com/office/officeart/2016/7/layout/RepeatingBendingProcessNew"/>
    <dgm:cxn modelId="{C3E4D832-A687-4106-86EB-4F2B16BB698D}" type="presOf" srcId="{CC0969DC-1BD8-41F7-A2B4-917350ADA09F}" destId="{8F69B337-F3BE-4540-A56E-2A50216CC776}" srcOrd="1" destOrd="0" presId="urn:microsoft.com/office/officeart/2016/7/layout/RepeatingBendingProcessNew"/>
    <dgm:cxn modelId="{3F736333-8CBA-4579-80BE-1C128E855FFC}" type="presOf" srcId="{7494132C-252B-4D31-ACAA-F79D5FDFF595}" destId="{AB8C3B70-197C-4247-8B5F-B6CF4B9984CE}" srcOrd="0" destOrd="0" presId="urn:microsoft.com/office/officeart/2016/7/layout/RepeatingBendingProcessNew"/>
    <dgm:cxn modelId="{69555435-5073-464F-92D1-D9A7AC43D6FD}" srcId="{63BD3E71-DEE0-4D76-B386-EBF914283AE9}" destId="{A6AA9D0A-D118-4EF1-B736-B9E00361FB6D}" srcOrd="9" destOrd="0" parTransId="{12C99D72-8A57-469B-A47D-EB2024E11DF7}" sibTransId="{67FE92EF-F6E6-4897-8529-96628EEA60BC}"/>
    <dgm:cxn modelId="{4C59095B-D9A9-4666-BA8C-56C3723446BB}" type="presOf" srcId="{0530A141-530C-4957-9AB8-C9FEA092AAD9}" destId="{D463693D-833F-4335-A721-F106F62F4EE5}" srcOrd="0" destOrd="0" presId="urn:microsoft.com/office/officeart/2016/7/layout/RepeatingBendingProcessNew"/>
    <dgm:cxn modelId="{C5A11A5C-5000-4F9F-88CD-B636311A0F08}" type="presOf" srcId="{6306D0BC-09E2-4FC3-BD25-F50CDE1A31DF}" destId="{BBBC53FF-3578-4F61-A91D-8FFFC56B1CCD}" srcOrd="1" destOrd="0" presId="urn:microsoft.com/office/officeart/2016/7/layout/RepeatingBendingProcessNew"/>
    <dgm:cxn modelId="{2EF10E60-9D90-49C6-955D-6586F5FE9EDF}" srcId="{63BD3E71-DEE0-4D76-B386-EBF914283AE9}" destId="{141AA4A7-5AB2-4127-806B-D190D1FE3AF6}" srcOrd="6" destOrd="0" parTransId="{4835BC55-4603-4376-9E0B-71F8A95FF943}" sibTransId="{85C729B1-CC50-4891-9E7D-9BB1FDC153F8}"/>
    <dgm:cxn modelId="{DC537861-BBD8-4DA7-BD1D-867D9FAA61A7}" type="presOf" srcId="{E779F7E5-A351-4B47-9261-FB49D5D3F82E}" destId="{A2FE2425-F837-44FD-842C-B1A3598E7220}" srcOrd="0" destOrd="0" presId="urn:microsoft.com/office/officeart/2016/7/layout/RepeatingBendingProcessNew"/>
    <dgm:cxn modelId="{A7A39268-4E15-47D9-A37A-4862D154EC0F}" type="presOf" srcId="{B6B6B3ED-3735-43A7-8A02-658DE5CEA723}" destId="{F2CA04D6-86FA-4FB3-8E46-F57C482CAEAB}" srcOrd="1" destOrd="0" presId="urn:microsoft.com/office/officeart/2016/7/layout/RepeatingBendingProcessNew"/>
    <dgm:cxn modelId="{C0612549-D093-4225-8EA1-561A1432F549}" type="presOf" srcId="{A6AA9D0A-D118-4EF1-B736-B9E00361FB6D}" destId="{C72C15B3-0AF1-4891-BD47-DA036626F34E}" srcOrd="0" destOrd="0" presId="urn:microsoft.com/office/officeart/2016/7/layout/RepeatingBendingProcessNew"/>
    <dgm:cxn modelId="{1E7FAD6C-14AF-4A41-8D47-664D6C96A01F}" type="presOf" srcId="{59539698-CFF1-4DE8-9DAB-B2A78E77CB9A}" destId="{35A8E578-07C5-4950-A403-A056A712A2A4}" srcOrd="1" destOrd="0" presId="urn:microsoft.com/office/officeart/2016/7/layout/RepeatingBendingProcessNew"/>
    <dgm:cxn modelId="{5821444E-6B7E-4508-BA6F-B5187045035F}" type="presOf" srcId="{6F9E1FA8-C344-4A93-9CAB-42F1B8701EFC}" destId="{FD6E074B-9E08-4B43-8754-E84EB35AB3AA}" srcOrd="0" destOrd="0" presId="urn:microsoft.com/office/officeart/2016/7/layout/RepeatingBendingProcessNew"/>
    <dgm:cxn modelId="{8447F64F-1C5D-459A-ADBF-CE6CAEE170C7}" srcId="{63BD3E71-DEE0-4D76-B386-EBF914283AE9}" destId="{591D404D-ACC8-435B-BD14-EEE1F95B4B43}" srcOrd="1" destOrd="0" parTransId="{487CC03B-9145-4800-8B19-43C4A0C0A999}" sibTransId="{315AD956-E3C0-42BA-87CA-8DDEA208D6BE}"/>
    <dgm:cxn modelId="{433AD051-A19C-4083-A04C-58F0B1D63A08}" srcId="{63BD3E71-DEE0-4D76-B386-EBF914283AE9}" destId="{0530A141-530C-4957-9AB8-C9FEA092AAD9}" srcOrd="3" destOrd="0" parTransId="{7DDFB35C-4DE4-4D4E-9F0C-14637EE01C58}" sibTransId="{CC0969DC-1BD8-41F7-A2B4-917350ADA09F}"/>
    <dgm:cxn modelId="{C106CD55-9459-4ED8-85B5-AC8E25933CF1}" type="presOf" srcId="{AC0A1FF7-48B1-440B-8CA6-96FB0FFA1DB1}" destId="{FFA1B83A-EC37-4CCF-88FB-E9773BFC3CA2}" srcOrd="0" destOrd="0" presId="urn:microsoft.com/office/officeart/2016/7/layout/RepeatingBendingProcessNew"/>
    <dgm:cxn modelId="{BAB1FE79-5297-4046-99F9-ED8242F09D44}" type="presOf" srcId="{315AD956-E3C0-42BA-87CA-8DDEA208D6BE}" destId="{8DEA834D-C576-44A3-BA07-6AD554E86F8B}" srcOrd="1" destOrd="0" presId="urn:microsoft.com/office/officeart/2016/7/layout/RepeatingBendingProcessNew"/>
    <dgm:cxn modelId="{9AC90A83-FB90-4787-837A-BE633AC49DB6}" type="presOf" srcId="{63200286-C34E-4EEC-BE46-E6956619783A}" destId="{367731D2-6F65-4B3A-8072-A9F2047B1104}" srcOrd="0" destOrd="0" presId="urn:microsoft.com/office/officeart/2016/7/layout/RepeatingBendingProcessNew"/>
    <dgm:cxn modelId="{0B0F528A-A27A-4EC1-82ED-635A98806E6A}" type="presOf" srcId="{141AA4A7-5AB2-4127-806B-D190D1FE3AF6}" destId="{5BA799AD-BBB2-4EF7-ABD2-187826B3D67A}" srcOrd="0" destOrd="0" presId="urn:microsoft.com/office/officeart/2016/7/layout/RepeatingBendingProcessNew"/>
    <dgm:cxn modelId="{79161399-A509-46BC-A304-02F6E3B75C06}" type="presOf" srcId="{59539698-CFF1-4DE8-9DAB-B2A78E77CB9A}" destId="{C3C1724B-72CC-4005-BED2-8056DC516D07}" srcOrd="0" destOrd="0" presId="urn:microsoft.com/office/officeart/2016/7/layout/RepeatingBendingProcessNew"/>
    <dgm:cxn modelId="{1B3E95A1-2AB6-4847-927C-187C5462CF27}" srcId="{63BD3E71-DEE0-4D76-B386-EBF914283AE9}" destId="{523284D9-6EA5-4CFE-AF57-3CEB1066A9AC}" srcOrd="4" destOrd="0" parTransId="{F9534600-4E1D-45BE-BAEB-6ACD87E3C560}" sibTransId="{6F9E1FA8-C344-4A93-9CAB-42F1B8701EFC}"/>
    <dgm:cxn modelId="{718CF2A3-B64E-4406-AE16-0BA822D5F942}" srcId="{63BD3E71-DEE0-4D76-B386-EBF914283AE9}" destId="{63200286-C34E-4EEC-BE46-E6956619783A}" srcOrd="8" destOrd="0" parTransId="{22E4DF88-55ED-4B8A-8DB6-0288A571DA8E}" sibTransId="{AC0A1FF7-48B1-440B-8CA6-96FB0FFA1DB1}"/>
    <dgm:cxn modelId="{6D54EEAC-2F73-4598-A4D0-BC81CA90D784}" srcId="{63BD3E71-DEE0-4D76-B386-EBF914283AE9}" destId="{38034300-FCD9-4548-B05D-CDDB44D0245B}" srcOrd="5" destOrd="0" parTransId="{76B121A6-E41A-40B6-A33A-5B3FD6CC7D96}" sibTransId="{7494132C-252B-4D31-ACAA-F79D5FDFF595}"/>
    <dgm:cxn modelId="{436200AF-C1AC-4FB3-A180-F65E205BCF75}" type="presOf" srcId="{6F9E1FA8-C344-4A93-9CAB-42F1B8701EFC}" destId="{5EA1625B-22EE-4125-BD9B-B9C30A3E0EA3}" srcOrd="1" destOrd="0" presId="urn:microsoft.com/office/officeart/2016/7/layout/RepeatingBendingProcessNew"/>
    <dgm:cxn modelId="{91AB9AB0-2D9C-4F0A-BA5F-25DFA7A7015F}" type="presOf" srcId="{6306D0BC-09E2-4FC3-BD25-F50CDE1A31DF}" destId="{2A574C6E-2730-49E4-80BC-5A416BF8556C}" srcOrd="0" destOrd="0" presId="urn:microsoft.com/office/officeart/2016/7/layout/RepeatingBendingProcessNew"/>
    <dgm:cxn modelId="{826592B5-6354-47F0-B5B5-4983D3865057}" type="presOf" srcId="{63BD3E71-DEE0-4D76-B386-EBF914283AE9}" destId="{06CFB5C7-C48D-4D44-AD7E-1022E76EB911}" srcOrd="0" destOrd="0" presId="urn:microsoft.com/office/officeart/2016/7/layout/RepeatingBendingProcessNew"/>
    <dgm:cxn modelId="{B975E0B6-C21D-41CC-935C-C2EB14B616CB}" type="presOf" srcId="{7494132C-252B-4D31-ACAA-F79D5FDFF595}" destId="{0DD90901-AC17-4A44-9AC9-312A09F2A319}" srcOrd="1" destOrd="0" presId="urn:microsoft.com/office/officeart/2016/7/layout/RepeatingBendingProcessNew"/>
    <dgm:cxn modelId="{1BE05BCB-7BBD-4B44-B697-3A8F22B4EA02}" type="presOf" srcId="{523284D9-6EA5-4CFE-AF57-3CEB1066A9AC}" destId="{B7785031-D57D-45FD-A454-85BD0BCA8249}" srcOrd="0" destOrd="0" presId="urn:microsoft.com/office/officeart/2016/7/layout/RepeatingBendingProcessNew"/>
    <dgm:cxn modelId="{50FF8BD4-2889-4915-A053-402142EACD1A}" type="presOf" srcId="{B6B6B3ED-3735-43A7-8A02-658DE5CEA723}" destId="{4EDC9C92-3EA7-4B06-9676-05AC451A8556}" srcOrd="0" destOrd="0" presId="urn:microsoft.com/office/officeart/2016/7/layout/RepeatingBendingProcessNew"/>
    <dgm:cxn modelId="{A4D6CED6-1917-49C0-A9D6-25981F28646C}" srcId="{63BD3E71-DEE0-4D76-B386-EBF914283AE9}" destId="{260D6575-F24B-4E12-91DC-31A5D4020032}" srcOrd="7" destOrd="0" parTransId="{D853C37B-4948-485D-9B24-E030A568A282}" sibTransId="{B6B6B3ED-3735-43A7-8A02-658DE5CEA723}"/>
    <dgm:cxn modelId="{6B2057E1-ADDB-4C20-94A9-608A8F44FAFA}" type="presOf" srcId="{85C729B1-CC50-4891-9E7D-9BB1FDC153F8}" destId="{6EB8C15C-D855-4B80-8DDC-5D88E0029819}" srcOrd="0" destOrd="0" presId="urn:microsoft.com/office/officeart/2016/7/layout/RepeatingBendingProcessNew"/>
    <dgm:cxn modelId="{4B4AAFEC-EDBD-4CE8-B60F-C6ECA74C5EE4}" type="presOf" srcId="{591D404D-ACC8-435B-BD14-EEE1F95B4B43}" destId="{4402DEB2-8766-41E6-9323-496BA149144A}" srcOrd="0" destOrd="0" presId="urn:microsoft.com/office/officeart/2016/7/layout/RepeatingBendingProcessNew"/>
    <dgm:cxn modelId="{52C730EE-C520-49B8-9288-46C9E27985D3}" type="presOf" srcId="{38034300-FCD9-4548-B05D-CDDB44D0245B}" destId="{0A8A81A3-16A4-4175-B674-64F93B528643}" srcOrd="0" destOrd="0" presId="urn:microsoft.com/office/officeart/2016/7/layout/RepeatingBendingProcessNew"/>
    <dgm:cxn modelId="{729467F2-BBE8-4148-8DE5-870E29D72308}" type="presOf" srcId="{269576BA-5C5C-4EAD-A56D-FBC4C52B6696}" destId="{E8417015-B868-4A98-A9D4-7034494E67FF}" srcOrd="0" destOrd="0" presId="urn:microsoft.com/office/officeart/2016/7/layout/RepeatingBendingProcessNew"/>
    <dgm:cxn modelId="{AF8E9EF4-60B7-4C2F-A367-AB7296E647EA}" type="presOf" srcId="{CC0969DC-1BD8-41F7-A2B4-917350ADA09F}" destId="{5E4BCC3A-E2CA-4F9A-8A51-D5E8E5E46CCE}" srcOrd="0" destOrd="0" presId="urn:microsoft.com/office/officeart/2016/7/layout/RepeatingBendingProcessNew"/>
    <dgm:cxn modelId="{9FF499AC-DA4B-4760-B76C-DD2B026FFEBA}" type="presParOf" srcId="{06CFB5C7-C48D-4D44-AD7E-1022E76EB911}" destId="{E8417015-B868-4A98-A9D4-7034494E67FF}" srcOrd="0" destOrd="0" presId="urn:microsoft.com/office/officeart/2016/7/layout/RepeatingBendingProcessNew"/>
    <dgm:cxn modelId="{3624E852-FA5E-44CD-92DB-96FDB98922D3}" type="presParOf" srcId="{06CFB5C7-C48D-4D44-AD7E-1022E76EB911}" destId="{C3C1724B-72CC-4005-BED2-8056DC516D07}" srcOrd="1" destOrd="0" presId="urn:microsoft.com/office/officeart/2016/7/layout/RepeatingBendingProcessNew"/>
    <dgm:cxn modelId="{62C3E0B8-8B41-45A2-86A5-478D9466FD7A}" type="presParOf" srcId="{C3C1724B-72CC-4005-BED2-8056DC516D07}" destId="{35A8E578-07C5-4950-A403-A056A712A2A4}" srcOrd="0" destOrd="0" presId="urn:microsoft.com/office/officeart/2016/7/layout/RepeatingBendingProcessNew"/>
    <dgm:cxn modelId="{0E46D382-10A7-4124-B303-B41551F16E5F}" type="presParOf" srcId="{06CFB5C7-C48D-4D44-AD7E-1022E76EB911}" destId="{4402DEB2-8766-41E6-9323-496BA149144A}" srcOrd="2" destOrd="0" presId="urn:microsoft.com/office/officeart/2016/7/layout/RepeatingBendingProcessNew"/>
    <dgm:cxn modelId="{23258778-78AA-4EEA-8DF8-313681FF9B6D}" type="presParOf" srcId="{06CFB5C7-C48D-4D44-AD7E-1022E76EB911}" destId="{ACB90563-6102-4D07-813C-7B313D268321}" srcOrd="3" destOrd="0" presId="urn:microsoft.com/office/officeart/2016/7/layout/RepeatingBendingProcessNew"/>
    <dgm:cxn modelId="{BA423926-698E-4584-BFF7-907AAE9CE98C}" type="presParOf" srcId="{ACB90563-6102-4D07-813C-7B313D268321}" destId="{8DEA834D-C576-44A3-BA07-6AD554E86F8B}" srcOrd="0" destOrd="0" presId="urn:microsoft.com/office/officeart/2016/7/layout/RepeatingBendingProcessNew"/>
    <dgm:cxn modelId="{6AAC13F5-E774-4B53-8BF1-6E41A756AF73}" type="presParOf" srcId="{06CFB5C7-C48D-4D44-AD7E-1022E76EB911}" destId="{A2FE2425-F837-44FD-842C-B1A3598E7220}" srcOrd="4" destOrd="0" presId="urn:microsoft.com/office/officeart/2016/7/layout/RepeatingBendingProcessNew"/>
    <dgm:cxn modelId="{EF4D1261-1BF8-4825-9348-5E014A055A36}" type="presParOf" srcId="{06CFB5C7-C48D-4D44-AD7E-1022E76EB911}" destId="{2A574C6E-2730-49E4-80BC-5A416BF8556C}" srcOrd="5" destOrd="0" presId="urn:microsoft.com/office/officeart/2016/7/layout/RepeatingBendingProcessNew"/>
    <dgm:cxn modelId="{50E5AC47-565F-4FEB-9C97-E00BB242CF2A}" type="presParOf" srcId="{2A574C6E-2730-49E4-80BC-5A416BF8556C}" destId="{BBBC53FF-3578-4F61-A91D-8FFFC56B1CCD}" srcOrd="0" destOrd="0" presId="urn:microsoft.com/office/officeart/2016/7/layout/RepeatingBendingProcessNew"/>
    <dgm:cxn modelId="{5AD65C9D-A44E-4579-AD54-DCAD7727B308}" type="presParOf" srcId="{06CFB5C7-C48D-4D44-AD7E-1022E76EB911}" destId="{D463693D-833F-4335-A721-F106F62F4EE5}" srcOrd="6" destOrd="0" presId="urn:microsoft.com/office/officeart/2016/7/layout/RepeatingBendingProcessNew"/>
    <dgm:cxn modelId="{2038D42C-4DBC-4398-A294-A34E35678991}" type="presParOf" srcId="{06CFB5C7-C48D-4D44-AD7E-1022E76EB911}" destId="{5E4BCC3A-E2CA-4F9A-8A51-D5E8E5E46CCE}" srcOrd="7" destOrd="0" presId="urn:microsoft.com/office/officeart/2016/7/layout/RepeatingBendingProcessNew"/>
    <dgm:cxn modelId="{B335C701-75F1-410D-A45E-6509D3A96CF3}" type="presParOf" srcId="{5E4BCC3A-E2CA-4F9A-8A51-D5E8E5E46CCE}" destId="{8F69B337-F3BE-4540-A56E-2A50216CC776}" srcOrd="0" destOrd="0" presId="urn:microsoft.com/office/officeart/2016/7/layout/RepeatingBendingProcessNew"/>
    <dgm:cxn modelId="{E1085708-01A3-448F-AA0B-5D55C5D24785}" type="presParOf" srcId="{06CFB5C7-C48D-4D44-AD7E-1022E76EB911}" destId="{B7785031-D57D-45FD-A454-85BD0BCA8249}" srcOrd="8" destOrd="0" presId="urn:microsoft.com/office/officeart/2016/7/layout/RepeatingBendingProcessNew"/>
    <dgm:cxn modelId="{325FC95C-D106-4DEA-BBE1-62227781E195}" type="presParOf" srcId="{06CFB5C7-C48D-4D44-AD7E-1022E76EB911}" destId="{FD6E074B-9E08-4B43-8754-E84EB35AB3AA}" srcOrd="9" destOrd="0" presId="urn:microsoft.com/office/officeart/2016/7/layout/RepeatingBendingProcessNew"/>
    <dgm:cxn modelId="{E10AFCD7-7E8F-40EA-9E6D-24A11BE12542}" type="presParOf" srcId="{FD6E074B-9E08-4B43-8754-E84EB35AB3AA}" destId="{5EA1625B-22EE-4125-BD9B-B9C30A3E0EA3}" srcOrd="0" destOrd="0" presId="urn:microsoft.com/office/officeart/2016/7/layout/RepeatingBendingProcessNew"/>
    <dgm:cxn modelId="{C03E6F15-62B3-4D52-986A-D0EC37AE4824}" type="presParOf" srcId="{06CFB5C7-C48D-4D44-AD7E-1022E76EB911}" destId="{0A8A81A3-16A4-4175-B674-64F93B528643}" srcOrd="10" destOrd="0" presId="urn:microsoft.com/office/officeart/2016/7/layout/RepeatingBendingProcessNew"/>
    <dgm:cxn modelId="{95210238-23EA-4587-86E1-C23AAE5F9B12}" type="presParOf" srcId="{06CFB5C7-C48D-4D44-AD7E-1022E76EB911}" destId="{AB8C3B70-197C-4247-8B5F-B6CF4B9984CE}" srcOrd="11" destOrd="0" presId="urn:microsoft.com/office/officeart/2016/7/layout/RepeatingBendingProcessNew"/>
    <dgm:cxn modelId="{882F2FF1-2701-438D-A002-EDAC53E9641E}" type="presParOf" srcId="{AB8C3B70-197C-4247-8B5F-B6CF4B9984CE}" destId="{0DD90901-AC17-4A44-9AC9-312A09F2A319}" srcOrd="0" destOrd="0" presId="urn:microsoft.com/office/officeart/2016/7/layout/RepeatingBendingProcessNew"/>
    <dgm:cxn modelId="{13C90D5F-13CB-4B16-B2B8-82C1F2AAD707}" type="presParOf" srcId="{06CFB5C7-C48D-4D44-AD7E-1022E76EB911}" destId="{5BA799AD-BBB2-4EF7-ABD2-187826B3D67A}" srcOrd="12" destOrd="0" presId="urn:microsoft.com/office/officeart/2016/7/layout/RepeatingBendingProcessNew"/>
    <dgm:cxn modelId="{77C39B2E-38A5-4E0C-A8D6-D7BE5693741A}" type="presParOf" srcId="{06CFB5C7-C48D-4D44-AD7E-1022E76EB911}" destId="{6EB8C15C-D855-4B80-8DDC-5D88E0029819}" srcOrd="13" destOrd="0" presId="urn:microsoft.com/office/officeart/2016/7/layout/RepeatingBendingProcessNew"/>
    <dgm:cxn modelId="{07C3D3E6-BCC6-4CA5-827D-AC9B81C47D67}" type="presParOf" srcId="{6EB8C15C-D855-4B80-8DDC-5D88E0029819}" destId="{16BF996F-AB7F-43D1-8A9B-7401E73425A8}" srcOrd="0" destOrd="0" presId="urn:microsoft.com/office/officeart/2016/7/layout/RepeatingBendingProcessNew"/>
    <dgm:cxn modelId="{3F8ACE17-88FC-4B84-8009-8FBDEC090A93}" type="presParOf" srcId="{06CFB5C7-C48D-4D44-AD7E-1022E76EB911}" destId="{3CCA8943-EB0E-4B10-ABF7-2EA2456BB439}" srcOrd="14" destOrd="0" presId="urn:microsoft.com/office/officeart/2016/7/layout/RepeatingBendingProcessNew"/>
    <dgm:cxn modelId="{CF650589-F672-4860-88C8-E95353B8392B}" type="presParOf" srcId="{06CFB5C7-C48D-4D44-AD7E-1022E76EB911}" destId="{4EDC9C92-3EA7-4B06-9676-05AC451A8556}" srcOrd="15" destOrd="0" presId="urn:microsoft.com/office/officeart/2016/7/layout/RepeatingBendingProcessNew"/>
    <dgm:cxn modelId="{052BF65C-14C0-46E7-B262-D545960475F8}" type="presParOf" srcId="{4EDC9C92-3EA7-4B06-9676-05AC451A8556}" destId="{F2CA04D6-86FA-4FB3-8E46-F57C482CAEAB}" srcOrd="0" destOrd="0" presId="urn:microsoft.com/office/officeart/2016/7/layout/RepeatingBendingProcessNew"/>
    <dgm:cxn modelId="{B85241C3-B7FB-428D-A98F-1FC89D7CB6A0}" type="presParOf" srcId="{06CFB5C7-C48D-4D44-AD7E-1022E76EB911}" destId="{367731D2-6F65-4B3A-8072-A9F2047B1104}" srcOrd="16" destOrd="0" presId="urn:microsoft.com/office/officeart/2016/7/layout/RepeatingBendingProcessNew"/>
    <dgm:cxn modelId="{F614B998-2A32-4B6D-B14F-38B120406E13}" type="presParOf" srcId="{06CFB5C7-C48D-4D44-AD7E-1022E76EB911}" destId="{FFA1B83A-EC37-4CCF-88FB-E9773BFC3CA2}" srcOrd="17" destOrd="0" presId="urn:microsoft.com/office/officeart/2016/7/layout/RepeatingBendingProcessNew"/>
    <dgm:cxn modelId="{9C711A0E-DC9A-4AFA-87CC-26FCAB8ABCBC}" type="presParOf" srcId="{FFA1B83A-EC37-4CCF-88FB-E9773BFC3CA2}" destId="{56509F6F-AF3D-4AFD-BB98-891B9420726F}" srcOrd="0" destOrd="0" presId="urn:microsoft.com/office/officeart/2016/7/layout/RepeatingBendingProcessNew"/>
    <dgm:cxn modelId="{5A2A2B80-17D4-43CD-92D1-8FA4DEB99F9A}" type="presParOf" srcId="{06CFB5C7-C48D-4D44-AD7E-1022E76EB911}" destId="{C72C15B3-0AF1-4891-BD47-DA036626F34E}"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5BD632-CE65-447A-9B9A-F852752F99A2}"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A838C0B-6F32-4F35-90D7-A491B7E3AC76}">
      <dgm:prSet custT="1"/>
      <dgm:spPr/>
      <dgm:t>
        <a:bodyPr/>
        <a:lstStyle/>
        <a:p>
          <a:r>
            <a:rPr lang="en-US" sz="2400" b="0" i="0" baseline="0" dirty="0"/>
            <a:t>The data had no null values, outliers or duplicates. Our focus was on correcting the inconsistent values and formats.</a:t>
          </a:r>
          <a:endParaRPr lang="en-US" sz="2400" dirty="0"/>
        </a:p>
      </dgm:t>
    </dgm:pt>
    <dgm:pt modelId="{CC87BEBA-9341-4D94-B04B-F0A32700D6C6}" type="parTrans" cxnId="{02364350-C50B-45AC-BB0E-40C5935CCC4D}">
      <dgm:prSet/>
      <dgm:spPr/>
      <dgm:t>
        <a:bodyPr/>
        <a:lstStyle/>
        <a:p>
          <a:endParaRPr lang="en-US"/>
        </a:p>
      </dgm:t>
    </dgm:pt>
    <dgm:pt modelId="{622507A0-9648-43C5-ACBC-AB97490F94BE}" type="sibTrans" cxnId="{02364350-C50B-45AC-BB0E-40C5935CCC4D}">
      <dgm:prSet/>
      <dgm:spPr/>
      <dgm:t>
        <a:bodyPr/>
        <a:lstStyle/>
        <a:p>
          <a:endParaRPr lang="en-US"/>
        </a:p>
      </dgm:t>
    </dgm:pt>
    <dgm:pt modelId="{390F4C9D-B05F-42C1-B208-74940500A07F}">
      <dgm:prSet custT="1"/>
      <dgm:spPr/>
      <dgm:t>
        <a:bodyPr/>
        <a:lstStyle/>
        <a:p>
          <a:r>
            <a:rPr lang="en-US" sz="2400" b="0" i="0" baseline="0" dirty="0"/>
            <a:t>First, we handled the negative profit values. These were treated as product returns, ensuring accurate calculations for profit and loss analysis.</a:t>
          </a:r>
          <a:endParaRPr lang="en-US" sz="2400" dirty="0"/>
        </a:p>
      </dgm:t>
    </dgm:pt>
    <dgm:pt modelId="{3002F213-F592-43B5-985E-0770F6B4D64C}" type="parTrans" cxnId="{83BBBF75-FC0F-4298-BCB7-41E7728E48A6}">
      <dgm:prSet/>
      <dgm:spPr/>
      <dgm:t>
        <a:bodyPr/>
        <a:lstStyle/>
        <a:p>
          <a:endParaRPr lang="en-US"/>
        </a:p>
      </dgm:t>
    </dgm:pt>
    <dgm:pt modelId="{13652B93-5E11-44A9-BA4A-4E932C2229E0}" type="sibTrans" cxnId="{83BBBF75-FC0F-4298-BCB7-41E7728E48A6}">
      <dgm:prSet/>
      <dgm:spPr/>
      <dgm:t>
        <a:bodyPr/>
        <a:lstStyle/>
        <a:p>
          <a:endParaRPr lang="en-US"/>
        </a:p>
      </dgm:t>
    </dgm:pt>
    <dgm:pt modelId="{9AF6E37A-BD65-4C8B-9179-6FC602A8D132}">
      <dgm:prSet custT="1"/>
      <dgm:spPr/>
      <dgm:t>
        <a:bodyPr/>
        <a:lstStyle/>
        <a:p>
          <a:r>
            <a:rPr lang="en-US" sz="2400" b="0" i="0" baseline="0" dirty="0"/>
            <a:t>Next, we addressed date formats. The order</a:t>
          </a:r>
          <a:r>
            <a:rPr lang="ar-EG" sz="2400" b="0" i="0" baseline="0" dirty="0"/>
            <a:t> </a:t>
          </a:r>
          <a:r>
            <a:rPr lang="en-US" sz="2400" b="0" i="0" baseline="0" dirty="0"/>
            <a:t>date and ship</a:t>
          </a:r>
          <a:r>
            <a:rPr lang="ar-EG" sz="2400" b="0" i="0" baseline="0" dirty="0"/>
            <a:t> </a:t>
          </a:r>
          <a:r>
            <a:rPr lang="en-US" sz="2400" b="0" i="0" baseline="0" dirty="0"/>
            <a:t>date columns had inconsistent formats (some with slashes, others with dashes). We standardized them into a single format and converted them to date types."</a:t>
          </a:r>
          <a:endParaRPr lang="en-US" sz="2400" dirty="0"/>
        </a:p>
      </dgm:t>
    </dgm:pt>
    <dgm:pt modelId="{C6198D8F-C4B3-4D5D-AB3A-2007CCC450D0}" type="parTrans" cxnId="{905A837E-17C0-4412-A75E-B83F842F93DE}">
      <dgm:prSet/>
      <dgm:spPr/>
      <dgm:t>
        <a:bodyPr/>
        <a:lstStyle/>
        <a:p>
          <a:endParaRPr lang="en-US"/>
        </a:p>
      </dgm:t>
    </dgm:pt>
    <dgm:pt modelId="{97CB0634-7EEC-452E-A268-46D894428321}" type="sibTrans" cxnId="{905A837E-17C0-4412-A75E-B83F842F93DE}">
      <dgm:prSet/>
      <dgm:spPr/>
      <dgm:t>
        <a:bodyPr/>
        <a:lstStyle/>
        <a:p>
          <a:endParaRPr lang="en-US"/>
        </a:p>
      </dgm:t>
    </dgm:pt>
    <dgm:pt modelId="{E6A5568E-B885-46A2-95F4-3D3E9F316C89}" type="pres">
      <dgm:prSet presAssocID="{115BD632-CE65-447A-9B9A-F852752F99A2}" presName="outerComposite" presStyleCnt="0">
        <dgm:presLayoutVars>
          <dgm:chMax val="5"/>
          <dgm:dir/>
          <dgm:resizeHandles val="exact"/>
        </dgm:presLayoutVars>
      </dgm:prSet>
      <dgm:spPr/>
    </dgm:pt>
    <dgm:pt modelId="{480B5E60-B660-4A79-BDEA-7E92392833EA}" type="pres">
      <dgm:prSet presAssocID="{115BD632-CE65-447A-9B9A-F852752F99A2}" presName="dummyMaxCanvas" presStyleCnt="0">
        <dgm:presLayoutVars/>
      </dgm:prSet>
      <dgm:spPr/>
    </dgm:pt>
    <dgm:pt modelId="{9A583A5E-4D5B-4D1B-95B4-D074F0047358}" type="pres">
      <dgm:prSet presAssocID="{115BD632-CE65-447A-9B9A-F852752F99A2}" presName="ThreeNodes_1" presStyleLbl="node1" presStyleIdx="0" presStyleCnt="3">
        <dgm:presLayoutVars>
          <dgm:bulletEnabled val="1"/>
        </dgm:presLayoutVars>
      </dgm:prSet>
      <dgm:spPr/>
    </dgm:pt>
    <dgm:pt modelId="{0D5500BB-A600-400E-9ABB-F39754E9A9F3}" type="pres">
      <dgm:prSet presAssocID="{115BD632-CE65-447A-9B9A-F852752F99A2}" presName="ThreeNodes_2" presStyleLbl="node1" presStyleIdx="1" presStyleCnt="3" custScaleX="105655" custLinFactNeighborX="1" custLinFactNeighborY="-5321">
        <dgm:presLayoutVars>
          <dgm:bulletEnabled val="1"/>
        </dgm:presLayoutVars>
      </dgm:prSet>
      <dgm:spPr/>
    </dgm:pt>
    <dgm:pt modelId="{BDDF65E8-181E-469C-ACD4-DD2A61344010}" type="pres">
      <dgm:prSet presAssocID="{115BD632-CE65-447A-9B9A-F852752F99A2}" presName="ThreeNodes_3" presStyleLbl="node1" presStyleIdx="2" presStyleCnt="3" custScaleX="115011" custScaleY="121011">
        <dgm:presLayoutVars>
          <dgm:bulletEnabled val="1"/>
        </dgm:presLayoutVars>
      </dgm:prSet>
      <dgm:spPr/>
    </dgm:pt>
    <dgm:pt modelId="{95205740-F909-420D-8F1B-1EF6C8123315}" type="pres">
      <dgm:prSet presAssocID="{115BD632-CE65-447A-9B9A-F852752F99A2}" presName="ThreeConn_1-2" presStyleLbl="fgAccFollowNode1" presStyleIdx="0" presStyleCnt="2">
        <dgm:presLayoutVars>
          <dgm:bulletEnabled val="1"/>
        </dgm:presLayoutVars>
      </dgm:prSet>
      <dgm:spPr/>
    </dgm:pt>
    <dgm:pt modelId="{DA891E2C-9AD9-4219-AB37-A242C79E98A1}" type="pres">
      <dgm:prSet presAssocID="{115BD632-CE65-447A-9B9A-F852752F99A2}" presName="ThreeConn_2-3" presStyleLbl="fgAccFollowNode1" presStyleIdx="1" presStyleCnt="2">
        <dgm:presLayoutVars>
          <dgm:bulletEnabled val="1"/>
        </dgm:presLayoutVars>
      </dgm:prSet>
      <dgm:spPr/>
    </dgm:pt>
    <dgm:pt modelId="{BA1BD7C9-56E9-4FFB-BBA7-9BB35D2573A5}" type="pres">
      <dgm:prSet presAssocID="{115BD632-CE65-447A-9B9A-F852752F99A2}" presName="ThreeNodes_1_text" presStyleLbl="node1" presStyleIdx="2" presStyleCnt="3">
        <dgm:presLayoutVars>
          <dgm:bulletEnabled val="1"/>
        </dgm:presLayoutVars>
      </dgm:prSet>
      <dgm:spPr/>
    </dgm:pt>
    <dgm:pt modelId="{6012E5E7-FE07-4418-B101-050D83676916}" type="pres">
      <dgm:prSet presAssocID="{115BD632-CE65-447A-9B9A-F852752F99A2}" presName="ThreeNodes_2_text" presStyleLbl="node1" presStyleIdx="2" presStyleCnt="3">
        <dgm:presLayoutVars>
          <dgm:bulletEnabled val="1"/>
        </dgm:presLayoutVars>
      </dgm:prSet>
      <dgm:spPr/>
    </dgm:pt>
    <dgm:pt modelId="{E0975B55-7566-4611-8454-F2ADD2DEA8D1}" type="pres">
      <dgm:prSet presAssocID="{115BD632-CE65-447A-9B9A-F852752F99A2}" presName="ThreeNodes_3_text" presStyleLbl="node1" presStyleIdx="2" presStyleCnt="3">
        <dgm:presLayoutVars>
          <dgm:bulletEnabled val="1"/>
        </dgm:presLayoutVars>
      </dgm:prSet>
      <dgm:spPr/>
    </dgm:pt>
  </dgm:ptLst>
  <dgm:cxnLst>
    <dgm:cxn modelId="{41E30703-0F38-4DF3-84DB-906DE8C81D40}" type="presOf" srcId="{2A838C0B-6F32-4F35-90D7-A491B7E3AC76}" destId="{BA1BD7C9-56E9-4FFB-BBA7-9BB35D2573A5}" srcOrd="1" destOrd="0" presId="urn:microsoft.com/office/officeart/2005/8/layout/vProcess5"/>
    <dgm:cxn modelId="{16C82605-69CB-4EAE-9EEE-7E19616CA3A0}" type="presOf" srcId="{390F4C9D-B05F-42C1-B208-74940500A07F}" destId="{0D5500BB-A600-400E-9ABB-F39754E9A9F3}" srcOrd="0" destOrd="0" presId="urn:microsoft.com/office/officeart/2005/8/layout/vProcess5"/>
    <dgm:cxn modelId="{28E45215-BF68-44C4-B546-4637918823ED}" type="presOf" srcId="{9AF6E37A-BD65-4C8B-9179-6FC602A8D132}" destId="{E0975B55-7566-4611-8454-F2ADD2DEA8D1}" srcOrd="1" destOrd="0" presId="urn:microsoft.com/office/officeart/2005/8/layout/vProcess5"/>
    <dgm:cxn modelId="{2B2F013B-078E-4223-B197-893AABFF4C17}" type="presOf" srcId="{622507A0-9648-43C5-ACBC-AB97490F94BE}" destId="{95205740-F909-420D-8F1B-1EF6C8123315}" srcOrd="0" destOrd="0" presId="urn:microsoft.com/office/officeart/2005/8/layout/vProcess5"/>
    <dgm:cxn modelId="{4AEFAC6D-487B-445B-A32D-62FD2115AFBF}" type="presOf" srcId="{13652B93-5E11-44A9-BA4A-4E932C2229E0}" destId="{DA891E2C-9AD9-4219-AB37-A242C79E98A1}" srcOrd="0" destOrd="0" presId="urn:microsoft.com/office/officeart/2005/8/layout/vProcess5"/>
    <dgm:cxn modelId="{02364350-C50B-45AC-BB0E-40C5935CCC4D}" srcId="{115BD632-CE65-447A-9B9A-F852752F99A2}" destId="{2A838C0B-6F32-4F35-90D7-A491B7E3AC76}" srcOrd="0" destOrd="0" parTransId="{CC87BEBA-9341-4D94-B04B-F0A32700D6C6}" sibTransId="{622507A0-9648-43C5-ACBC-AB97490F94BE}"/>
    <dgm:cxn modelId="{83BBBF75-FC0F-4298-BCB7-41E7728E48A6}" srcId="{115BD632-CE65-447A-9B9A-F852752F99A2}" destId="{390F4C9D-B05F-42C1-B208-74940500A07F}" srcOrd="1" destOrd="0" parTransId="{3002F213-F592-43B5-985E-0770F6B4D64C}" sibTransId="{13652B93-5E11-44A9-BA4A-4E932C2229E0}"/>
    <dgm:cxn modelId="{905A837E-17C0-4412-A75E-B83F842F93DE}" srcId="{115BD632-CE65-447A-9B9A-F852752F99A2}" destId="{9AF6E37A-BD65-4C8B-9179-6FC602A8D132}" srcOrd="2" destOrd="0" parTransId="{C6198D8F-C4B3-4D5D-AB3A-2007CCC450D0}" sibTransId="{97CB0634-7EEC-452E-A268-46D894428321}"/>
    <dgm:cxn modelId="{34BFA092-8A09-4C66-B88B-52A715514B55}" type="presOf" srcId="{390F4C9D-B05F-42C1-B208-74940500A07F}" destId="{6012E5E7-FE07-4418-B101-050D83676916}" srcOrd="1" destOrd="0" presId="urn:microsoft.com/office/officeart/2005/8/layout/vProcess5"/>
    <dgm:cxn modelId="{75BC2794-A98D-4E7C-9F1F-22BF6F5638EB}" type="presOf" srcId="{2A838C0B-6F32-4F35-90D7-A491B7E3AC76}" destId="{9A583A5E-4D5B-4D1B-95B4-D074F0047358}" srcOrd="0" destOrd="0" presId="urn:microsoft.com/office/officeart/2005/8/layout/vProcess5"/>
    <dgm:cxn modelId="{51197A97-45F0-4D83-87D2-6F80997A20AB}" type="presOf" srcId="{115BD632-CE65-447A-9B9A-F852752F99A2}" destId="{E6A5568E-B885-46A2-95F4-3D3E9F316C89}" srcOrd="0" destOrd="0" presId="urn:microsoft.com/office/officeart/2005/8/layout/vProcess5"/>
    <dgm:cxn modelId="{79E65AE7-58D1-4DCD-97B0-C6BA93341FB0}" type="presOf" srcId="{9AF6E37A-BD65-4C8B-9179-6FC602A8D132}" destId="{BDDF65E8-181E-469C-ACD4-DD2A61344010}" srcOrd="0" destOrd="0" presId="urn:microsoft.com/office/officeart/2005/8/layout/vProcess5"/>
    <dgm:cxn modelId="{DDE59E83-6E02-4618-8C3E-065065D7A15F}" type="presParOf" srcId="{E6A5568E-B885-46A2-95F4-3D3E9F316C89}" destId="{480B5E60-B660-4A79-BDEA-7E92392833EA}" srcOrd="0" destOrd="0" presId="urn:microsoft.com/office/officeart/2005/8/layout/vProcess5"/>
    <dgm:cxn modelId="{6C87FCB7-E95B-4C35-AAC2-D9E9DA9C9ECA}" type="presParOf" srcId="{E6A5568E-B885-46A2-95F4-3D3E9F316C89}" destId="{9A583A5E-4D5B-4D1B-95B4-D074F0047358}" srcOrd="1" destOrd="0" presId="urn:microsoft.com/office/officeart/2005/8/layout/vProcess5"/>
    <dgm:cxn modelId="{84B1A3C1-D68E-4B83-8FF9-F3615B37639F}" type="presParOf" srcId="{E6A5568E-B885-46A2-95F4-3D3E9F316C89}" destId="{0D5500BB-A600-400E-9ABB-F39754E9A9F3}" srcOrd="2" destOrd="0" presId="urn:microsoft.com/office/officeart/2005/8/layout/vProcess5"/>
    <dgm:cxn modelId="{E9539A2F-EF5D-487F-9A8F-7F474409EC9D}" type="presParOf" srcId="{E6A5568E-B885-46A2-95F4-3D3E9F316C89}" destId="{BDDF65E8-181E-469C-ACD4-DD2A61344010}" srcOrd="3" destOrd="0" presId="urn:microsoft.com/office/officeart/2005/8/layout/vProcess5"/>
    <dgm:cxn modelId="{3B96F09C-0D89-405F-866A-0FFA0B6B8734}" type="presParOf" srcId="{E6A5568E-B885-46A2-95F4-3D3E9F316C89}" destId="{95205740-F909-420D-8F1B-1EF6C8123315}" srcOrd="4" destOrd="0" presId="urn:microsoft.com/office/officeart/2005/8/layout/vProcess5"/>
    <dgm:cxn modelId="{255DF9C0-9613-4A43-875A-BFEC99E3947A}" type="presParOf" srcId="{E6A5568E-B885-46A2-95F4-3D3E9F316C89}" destId="{DA891E2C-9AD9-4219-AB37-A242C79E98A1}" srcOrd="5" destOrd="0" presId="urn:microsoft.com/office/officeart/2005/8/layout/vProcess5"/>
    <dgm:cxn modelId="{0A2813EF-B679-4CD4-97FA-972712D2AB2B}" type="presParOf" srcId="{E6A5568E-B885-46A2-95F4-3D3E9F316C89}" destId="{BA1BD7C9-56E9-4FFB-BBA7-9BB35D2573A5}" srcOrd="6" destOrd="0" presId="urn:microsoft.com/office/officeart/2005/8/layout/vProcess5"/>
    <dgm:cxn modelId="{D58E98BE-FA03-4758-B821-B68FB7588830}" type="presParOf" srcId="{E6A5568E-B885-46A2-95F4-3D3E9F316C89}" destId="{6012E5E7-FE07-4418-B101-050D83676916}" srcOrd="7" destOrd="0" presId="urn:microsoft.com/office/officeart/2005/8/layout/vProcess5"/>
    <dgm:cxn modelId="{993A6E9C-3C58-4F27-B3CB-0E2436CED323}" type="presParOf" srcId="{E6A5568E-B885-46A2-95F4-3D3E9F316C89}" destId="{E0975B55-7566-4611-8454-F2ADD2DEA8D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BD8F16-2B6F-449F-B7A7-AB72B23455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8B7B03C-B20A-453B-9DCA-01C2AED3189B}">
      <dgm:prSet custT="1"/>
      <dgm:spPr/>
      <dgm:t>
        <a:bodyPr/>
        <a:lstStyle/>
        <a:p>
          <a:r>
            <a:rPr lang="en-US" sz="1800" b="0" i="0" baseline="0"/>
            <a:t>"We utilized a powerful gradient-boosting algorithm, to create a predictive model for discount forecasting."</a:t>
          </a:r>
          <a:endParaRPr lang="en-US" sz="1800"/>
        </a:p>
      </dgm:t>
    </dgm:pt>
    <dgm:pt modelId="{DF71E2CF-CCE3-46D3-83AB-2291EDEFE7FC}" type="parTrans" cxnId="{257F952E-29DB-4A50-BC42-4BE9B8B2ADDC}">
      <dgm:prSet/>
      <dgm:spPr/>
      <dgm:t>
        <a:bodyPr/>
        <a:lstStyle/>
        <a:p>
          <a:endParaRPr lang="en-US" sz="1800"/>
        </a:p>
      </dgm:t>
    </dgm:pt>
    <dgm:pt modelId="{8168709A-472C-4842-8DE8-D57C1B6CF9C3}" type="sibTrans" cxnId="{257F952E-29DB-4A50-BC42-4BE9B8B2ADDC}">
      <dgm:prSet/>
      <dgm:spPr/>
      <dgm:t>
        <a:bodyPr/>
        <a:lstStyle/>
        <a:p>
          <a:endParaRPr lang="en-US" sz="1800"/>
        </a:p>
      </dgm:t>
    </dgm:pt>
    <dgm:pt modelId="{13B84F53-1B52-4EE5-813B-907460380F30}">
      <dgm:prSet custT="1"/>
      <dgm:spPr/>
      <dgm:t>
        <a:bodyPr/>
        <a:lstStyle/>
        <a:p>
          <a:r>
            <a:rPr lang="en-US" sz="1800" b="0" i="0" baseline="0"/>
            <a:t>"First, we cleaned the data by dropping irrelevant columns, including the order_date, product_name, and discount columns, among others."</a:t>
          </a:r>
          <a:endParaRPr lang="en-US" sz="1800"/>
        </a:p>
      </dgm:t>
    </dgm:pt>
    <dgm:pt modelId="{187B1A55-A5A3-4E24-9C14-7C58FAB494AE}" type="parTrans" cxnId="{69DADD54-ACA5-4AF5-83F2-A07821371BE1}">
      <dgm:prSet/>
      <dgm:spPr/>
      <dgm:t>
        <a:bodyPr/>
        <a:lstStyle/>
        <a:p>
          <a:endParaRPr lang="en-US" sz="1800"/>
        </a:p>
      </dgm:t>
    </dgm:pt>
    <dgm:pt modelId="{623D425C-F98B-45B1-89F0-92DF55FEAE58}" type="sibTrans" cxnId="{69DADD54-ACA5-4AF5-83F2-A07821371BE1}">
      <dgm:prSet/>
      <dgm:spPr/>
      <dgm:t>
        <a:bodyPr/>
        <a:lstStyle/>
        <a:p>
          <a:endParaRPr lang="en-US" sz="1800"/>
        </a:p>
      </dgm:t>
    </dgm:pt>
    <dgm:pt modelId="{32D33C98-02EF-4A8C-BBB0-0DAC1CD55547}">
      <dgm:prSet custT="1"/>
      <dgm:spPr/>
      <dgm:t>
        <a:bodyPr/>
        <a:lstStyle/>
        <a:p>
          <a:r>
            <a:rPr lang="en-US" sz="1800" b="0" i="0" baseline="0"/>
            <a:t>"We split the dataset into training and testing sets using an 80-20 split.</a:t>
          </a:r>
          <a:endParaRPr lang="en-US" sz="1800"/>
        </a:p>
      </dgm:t>
    </dgm:pt>
    <dgm:pt modelId="{0D689221-7C1B-4844-A239-B1140A1E9B84}" type="parTrans" cxnId="{1321E953-05A8-4955-AF99-3F76C0246C4B}">
      <dgm:prSet/>
      <dgm:spPr/>
      <dgm:t>
        <a:bodyPr/>
        <a:lstStyle/>
        <a:p>
          <a:endParaRPr lang="en-US" sz="1800"/>
        </a:p>
      </dgm:t>
    </dgm:pt>
    <dgm:pt modelId="{CCC5B07F-7A80-4DF8-ADD4-450BE09C98E9}" type="sibTrans" cxnId="{1321E953-05A8-4955-AF99-3F76C0246C4B}">
      <dgm:prSet/>
      <dgm:spPr/>
      <dgm:t>
        <a:bodyPr/>
        <a:lstStyle/>
        <a:p>
          <a:endParaRPr lang="en-US" sz="1800"/>
        </a:p>
      </dgm:t>
    </dgm:pt>
    <dgm:pt modelId="{F3E27A09-262F-49EA-8F12-003F4DCAC547}">
      <dgm:prSet custT="1"/>
      <dgm:spPr/>
      <dgm:t>
        <a:bodyPr/>
        <a:lstStyle/>
        <a:p>
          <a:r>
            <a:rPr lang="en-US" sz="1800" b="0" i="0" baseline="0"/>
            <a:t>"The preprocessing included scaling numerical columns using StandardScaler and one-hot encoding categorical variables to make them suitable for machine learning algorithms."</a:t>
          </a:r>
          <a:endParaRPr lang="en-US" sz="1800"/>
        </a:p>
      </dgm:t>
    </dgm:pt>
    <dgm:pt modelId="{9B3C99C3-0CDA-4072-AD17-FEB329D1160B}" type="parTrans" cxnId="{DC1395F8-34ED-4427-9B67-71D82B09423E}">
      <dgm:prSet/>
      <dgm:spPr/>
      <dgm:t>
        <a:bodyPr/>
        <a:lstStyle/>
        <a:p>
          <a:endParaRPr lang="en-US" sz="1800"/>
        </a:p>
      </dgm:t>
    </dgm:pt>
    <dgm:pt modelId="{67203A54-B2CC-4009-803E-9417CD5D6314}" type="sibTrans" cxnId="{DC1395F8-34ED-4427-9B67-71D82B09423E}">
      <dgm:prSet/>
      <dgm:spPr/>
      <dgm:t>
        <a:bodyPr/>
        <a:lstStyle/>
        <a:p>
          <a:endParaRPr lang="en-US" sz="1800"/>
        </a:p>
      </dgm:t>
    </dgm:pt>
    <dgm:pt modelId="{105085B3-7D8D-4C73-B19C-6EAB1CA0B4E4}">
      <dgm:prSet custT="1"/>
      <dgm:spPr/>
      <dgm:t>
        <a:bodyPr/>
        <a:lstStyle/>
        <a:p>
          <a:r>
            <a:rPr lang="en-US" sz="1800" b="0" i="0" baseline="0"/>
            <a:t>"Hyperparameter tuning was conducted using GridSearchCV, optimizing the number of estimators, learning rate, and maximum tree depth to get the best model performance."</a:t>
          </a:r>
          <a:endParaRPr lang="en-US" sz="1800"/>
        </a:p>
      </dgm:t>
    </dgm:pt>
    <dgm:pt modelId="{B4C87AE7-3AA2-4861-B6B3-027DC8308599}" type="parTrans" cxnId="{AD7878E2-BC9A-4221-A5F6-E0883F6D2C56}">
      <dgm:prSet/>
      <dgm:spPr/>
      <dgm:t>
        <a:bodyPr/>
        <a:lstStyle/>
        <a:p>
          <a:endParaRPr lang="en-US" sz="1800"/>
        </a:p>
      </dgm:t>
    </dgm:pt>
    <dgm:pt modelId="{2C031AEF-8DFE-4500-BA4E-5B593A0C8F7E}" type="sibTrans" cxnId="{AD7878E2-BC9A-4221-A5F6-E0883F6D2C56}">
      <dgm:prSet/>
      <dgm:spPr/>
      <dgm:t>
        <a:bodyPr/>
        <a:lstStyle/>
        <a:p>
          <a:endParaRPr lang="en-US" sz="1800"/>
        </a:p>
      </dgm:t>
    </dgm:pt>
    <dgm:pt modelId="{F3B685BB-B30E-4902-80EE-414DEF879A63}">
      <dgm:prSet custT="1"/>
      <dgm:spPr/>
      <dgm:t>
        <a:bodyPr/>
        <a:lstStyle/>
        <a:p>
          <a:r>
            <a:rPr lang="en-US" sz="1800" b="0" i="0" baseline="0"/>
            <a:t>"The model’s performance was evaluated using Mean Squared Error and R² scores, and it was highly accurate in predicting the discount." </a:t>
          </a:r>
          <a:endParaRPr lang="en-US" sz="1800"/>
        </a:p>
      </dgm:t>
    </dgm:pt>
    <dgm:pt modelId="{5EE828CC-A6FC-44D3-9E90-990D9962849B}" type="parTrans" cxnId="{10CF7C01-FCC0-4840-A74C-142812714034}">
      <dgm:prSet/>
      <dgm:spPr/>
      <dgm:t>
        <a:bodyPr/>
        <a:lstStyle/>
        <a:p>
          <a:endParaRPr lang="en-US" sz="1800"/>
        </a:p>
      </dgm:t>
    </dgm:pt>
    <dgm:pt modelId="{8AC3AA32-FEBB-4B0D-8B5F-19367B3A357D}" type="sibTrans" cxnId="{10CF7C01-FCC0-4840-A74C-142812714034}">
      <dgm:prSet/>
      <dgm:spPr/>
      <dgm:t>
        <a:bodyPr/>
        <a:lstStyle/>
        <a:p>
          <a:endParaRPr lang="en-US" sz="1800"/>
        </a:p>
      </dgm:t>
    </dgm:pt>
    <dgm:pt modelId="{E02D7839-2C0A-4E89-BA7E-13C0B106740E}" type="pres">
      <dgm:prSet presAssocID="{69BD8F16-2B6F-449F-B7A7-AB72B2345539}" presName="linear" presStyleCnt="0">
        <dgm:presLayoutVars>
          <dgm:animLvl val="lvl"/>
          <dgm:resizeHandles val="exact"/>
        </dgm:presLayoutVars>
      </dgm:prSet>
      <dgm:spPr/>
    </dgm:pt>
    <dgm:pt modelId="{ECE37960-FB4F-4E56-9EA5-38E9905744AB}" type="pres">
      <dgm:prSet presAssocID="{98B7B03C-B20A-453B-9DCA-01C2AED3189B}" presName="parentText" presStyleLbl="node1" presStyleIdx="0" presStyleCnt="6">
        <dgm:presLayoutVars>
          <dgm:chMax val="0"/>
          <dgm:bulletEnabled val="1"/>
        </dgm:presLayoutVars>
      </dgm:prSet>
      <dgm:spPr/>
    </dgm:pt>
    <dgm:pt modelId="{87F2C79F-363B-4D43-8496-E23F6422CC20}" type="pres">
      <dgm:prSet presAssocID="{8168709A-472C-4842-8DE8-D57C1B6CF9C3}" presName="spacer" presStyleCnt="0"/>
      <dgm:spPr/>
    </dgm:pt>
    <dgm:pt modelId="{4F7650D1-28AA-45B9-9D22-72E13F2D0FD3}" type="pres">
      <dgm:prSet presAssocID="{13B84F53-1B52-4EE5-813B-907460380F30}" presName="parentText" presStyleLbl="node1" presStyleIdx="1" presStyleCnt="6">
        <dgm:presLayoutVars>
          <dgm:chMax val="0"/>
          <dgm:bulletEnabled val="1"/>
        </dgm:presLayoutVars>
      </dgm:prSet>
      <dgm:spPr/>
    </dgm:pt>
    <dgm:pt modelId="{CEE4B0B3-63F8-4439-A60C-AE9023E7F273}" type="pres">
      <dgm:prSet presAssocID="{623D425C-F98B-45B1-89F0-92DF55FEAE58}" presName="spacer" presStyleCnt="0"/>
      <dgm:spPr/>
    </dgm:pt>
    <dgm:pt modelId="{72D49307-B86A-40B4-A227-7A4BEB1D3958}" type="pres">
      <dgm:prSet presAssocID="{32D33C98-02EF-4A8C-BBB0-0DAC1CD55547}" presName="parentText" presStyleLbl="node1" presStyleIdx="2" presStyleCnt="6">
        <dgm:presLayoutVars>
          <dgm:chMax val="0"/>
          <dgm:bulletEnabled val="1"/>
        </dgm:presLayoutVars>
      </dgm:prSet>
      <dgm:spPr/>
    </dgm:pt>
    <dgm:pt modelId="{D5241EB1-55C3-49FC-AC55-644362DC66DF}" type="pres">
      <dgm:prSet presAssocID="{CCC5B07F-7A80-4DF8-ADD4-450BE09C98E9}" presName="spacer" presStyleCnt="0"/>
      <dgm:spPr/>
    </dgm:pt>
    <dgm:pt modelId="{BBB5FA56-3D3B-4E7F-BC28-A2ADCFE09F7A}" type="pres">
      <dgm:prSet presAssocID="{F3E27A09-262F-49EA-8F12-003F4DCAC547}" presName="parentText" presStyleLbl="node1" presStyleIdx="3" presStyleCnt="6">
        <dgm:presLayoutVars>
          <dgm:chMax val="0"/>
          <dgm:bulletEnabled val="1"/>
        </dgm:presLayoutVars>
      </dgm:prSet>
      <dgm:spPr/>
    </dgm:pt>
    <dgm:pt modelId="{ABAD1909-9580-4E6B-82B4-0AB5374F1554}" type="pres">
      <dgm:prSet presAssocID="{67203A54-B2CC-4009-803E-9417CD5D6314}" presName="spacer" presStyleCnt="0"/>
      <dgm:spPr/>
    </dgm:pt>
    <dgm:pt modelId="{E1D2F267-C90D-4C08-AB25-DD1779212058}" type="pres">
      <dgm:prSet presAssocID="{105085B3-7D8D-4C73-B19C-6EAB1CA0B4E4}" presName="parentText" presStyleLbl="node1" presStyleIdx="4" presStyleCnt="6">
        <dgm:presLayoutVars>
          <dgm:chMax val="0"/>
          <dgm:bulletEnabled val="1"/>
        </dgm:presLayoutVars>
      </dgm:prSet>
      <dgm:spPr/>
    </dgm:pt>
    <dgm:pt modelId="{A364184E-C121-4AEF-BC50-83250E207D99}" type="pres">
      <dgm:prSet presAssocID="{2C031AEF-8DFE-4500-BA4E-5B593A0C8F7E}" presName="spacer" presStyleCnt="0"/>
      <dgm:spPr/>
    </dgm:pt>
    <dgm:pt modelId="{6A0483F1-9072-4088-9D24-1A8BF2B9482D}" type="pres">
      <dgm:prSet presAssocID="{F3B685BB-B30E-4902-80EE-414DEF879A63}" presName="parentText" presStyleLbl="node1" presStyleIdx="5" presStyleCnt="6">
        <dgm:presLayoutVars>
          <dgm:chMax val="0"/>
          <dgm:bulletEnabled val="1"/>
        </dgm:presLayoutVars>
      </dgm:prSet>
      <dgm:spPr/>
    </dgm:pt>
  </dgm:ptLst>
  <dgm:cxnLst>
    <dgm:cxn modelId="{10CF7C01-FCC0-4840-A74C-142812714034}" srcId="{69BD8F16-2B6F-449F-B7A7-AB72B2345539}" destId="{F3B685BB-B30E-4902-80EE-414DEF879A63}" srcOrd="5" destOrd="0" parTransId="{5EE828CC-A6FC-44D3-9E90-990D9962849B}" sibTransId="{8AC3AA32-FEBB-4B0D-8B5F-19367B3A357D}"/>
    <dgm:cxn modelId="{257F952E-29DB-4A50-BC42-4BE9B8B2ADDC}" srcId="{69BD8F16-2B6F-449F-B7A7-AB72B2345539}" destId="{98B7B03C-B20A-453B-9DCA-01C2AED3189B}" srcOrd="0" destOrd="0" parTransId="{DF71E2CF-CCE3-46D3-83AB-2291EDEFE7FC}" sibTransId="{8168709A-472C-4842-8DE8-D57C1B6CF9C3}"/>
    <dgm:cxn modelId="{F168C73F-AFE8-4B9A-A8CD-D8B3DFFFABAD}" type="presOf" srcId="{105085B3-7D8D-4C73-B19C-6EAB1CA0B4E4}" destId="{E1D2F267-C90D-4C08-AB25-DD1779212058}" srcOrd="0" destOrd="0" presId="urn:microsoft.com/office/officeart/2005/8/layout/vList2"/>
    <dgm:cxn modelId="{1321E953-05A8-4955-AF99-3F76C0246C4B}" srcId="{69BD8F16-2B6F-449F-B7A7-AB72B2345539}" destId="{32D33C98-02EF-4A8C-BBB0-0DAC1CD55547}" srcOrd="2" destOrd="0" parTransId="{0D689221-7C1B-4844-A239-B1140A1E9B84}" sibTransId="{CCC5B07F-7A80-4DF8-ADD4-450BE09C98E9}"/>
    <dgm:cxn modelId="{69DADD54-ACA5-4AF5-83F2-A07821371BE1}" srcId="{69BD8F16-2B6F-449F-B7A7-AB72B2345539}" destId="{13B84F53-1B52-4EE5-813B-907460380F30}" srcOrd="1" destOrd="0" parTransId="{187B1A55-A5A3-4E24-9C14-7C58FAB494AE}" sibTransId="{623D425C-F98B-45B1-89F0-92DF55FEAE58}"/>
    <dgm:cxn modelId="{4C33247B-1EC4-49FC-B0CE-2AF2149540D4}" type="presOf" srcId="{13B84F53-1B52-4EE5-813B-907460380F30}" destId="{4F7650D1-28AA-45B9-9D22-72E13F2D0FD3}" srcOrd="0" destOrd="0" presId="urn:microsoft.com/office/officeart/2005/8/layout/vList2"/>
    <dgm:cxn modelId="{4F12C081-F3CB-4272-8194-9D9E5C144C19}" type="presOf" srcId="{F3B685BB-B30E-4902-80EE-414DEF879A63}" destId="{6A0483F1-9072-4088-9D24-1A8BF2B9482D}" srcOrd="0" destOrd="0" presId="urn:microsoft.com/office/officeart/2005/8/layout/vList2"/>
    <dgm:cxn modelId="{A64E5D82-1C8B-49CE-BA73-62F31BFDFE90}" type="presOf" srcId="{98B7B03C-B20A-453B-9DCA-01C2AED3189B}" destId="{ECE37960-FB4F-4E56-9EA5-38E9905744AB}" srcOrd="0" destOrd="0" presId="urn:microsoft.com/office/officeart/2005/8/layout/vList2"/>
    <dgm:cxn modelId="{A056CA9A-A765-41A6-84D9-ED88D6B826E2}" type="presOf" srcId="{69BD8F16-2B6F-449F-B7A7-AB72B2345539}" destId="{E02D7839-2C0A-4E89-BA7E-13C0B106740E}" srcOrd="0" destOrd="0" presId="urn:microsoft.com/office/officeart/2005/8/layout/vList2"/>
    <dgm:cxn modelId="{1364ADCD-9305-4F2A-8AEC-C45C0EB2B467}" type="presOf" srcId="{F3E27A09-262F-49EA-8F12-003F4DCAC547}" destId="{BBB5FA56-3D3B-4E7F-BC28-A2ADCFE09F7A}" srcOrd="0" destOrd="0" presId="urn:microsoft.com/office/officeart/2005/8/layout/vList2"/>
    <dgm:cxn modelId="{AD7878E2-BC9A-4221-A5F6-E0883F6D2C56}" srcId="{69BD8F16-2B6F-449F-B7A7-AB72B2345539}" destId="{105085B3-7D8D-4C73-B19C-6EAB1CA0B4E4}" srcOrd="4" destOrd="0" parTransId="{B4C87AE7-3AA2-4861-B6B3-027DC8308599}" sibTransId="{2C031AEF-8DFE-4500-BA4E-5B593A0C8F7E}"/>
    <dgm:cxn modelId="{B1D26BE7-397F-495D-B026-D5DA50384751}" type="presOf" srcId="{32D33C98-02EF-4A8C-BBB0-0DAC1CD55547}" destId="{72D49307-B86A-40B4-A227-7A4BEB1D3958}" srcOrd="0" destOrd="0" presId="urn:microsoft.com/office/officeart/2005/8/layout/vList2"/>
    <dgm:cxn modelId="{DC1395F8-34ED-4427-9B67-71D82B09423E}" srcId="{69BD8F16-2B6F-449F-B7A7-AB72B2345539}" destId="{F3E27A09-262F-49EA-8F12-003F4DCAC547}" srcOrd="3" destOrd="0" parTransId="{9B3C99C3-0CDA-4072-AD17-FEB329D1160B}" sibTransId="{67203A54-B2CC-4009-803E-9417CD5D6314}"/>
    <dgm:cxn modelId="{09FF483A-8140-492B-8ED1-5A4A6EC76BCD}" type="presParOf" srcId="{E02D7839-2C0A-4E89-BA7E-13C0B106740E}" destId="{ECE37960-FB4F-4E56-9EA5-38E9905744AB}" srcOrd="0" destOrd="0" presId="urn:microsoft.com/office/officeart/2005/8/layout/vList2"/>
    <dgm:cxn modelId="{3AAA61D8-AAC0-4E32-BB83-A5A4B271EEAF}" type="presParOf" srcId="{E02D7839-2C0A-4E89-BA7E-13C0B106740E}" destId="{87F2C79F-363B-4D43-8496-E23F6422CC20}" srcOrd="1" destOrd="0" presId="urn:microsoft.com/office/officeart/2005/8/layout/vList2"/>
    <dgm:cxn modelId="{FC027655-8006-46F7-8337-CDA70CF6E69C}" type="presParOf" srcId="{E02D7839-2C0A-4E89-BA7E-13C0B106740E}" destId="{4F7650D1-28AA-45B9-9D22-72E13F2D0FD3}" srcOrd="2" destOrd="0" presId="urn:microsoft.com/office/officeart/2005/8/layout/vList2"/>
    <dgm:cxn modelId="{04C8D92F-0EB1-49A3-B10E-B3B15E09B93D}" type="presParOf" srcId="{E02D7839-2C0A-4E89-BA7E-13C0B106740E}" destId="{CEE4B0B3-63F8-4439-A60C-AE9023E7F273}" srcOrd="3" destOrd="0" presId="urn:microsoft.com/office/officeart/2005/8/layout/vList2"/>
    <dgm:cxn modelId="{AD99D709-BFAD-4907-B4D1-691ED9E235A4}" type="presParOf" srcId="{E02D7839-2C0A-4E89-BA7E-13C0B106740E}" destId="{72D49307-B86A-40B4-A227-7A4BEB1D3958}" srcOrd="4" destOrd="0" presId="urn:microsoft.com/office/officeart/2005/8/layout/vList2"/>
    <dgm:cxn modelId="{2360C861-7625-41FB-ABB6-307E2828A184}" type="presParOf" srcId="{E02D7839-2C0A-4E89-BA7E-13C0B106740E}" destId="{D5241EB1-55C3-49FC-AC55-644362DC66DF}" srcOrd="5" destOrd="0" presId="urn:microsoft.com/office/officeart/2005/8/layout/vList2"/>
    <dgm:cxn modelId="{5A6D2C56-3422-44E1-BE7D-6F55398B1D85}" type="presParOf" srcId="{E02D7839-2C0A-4E89-BA7E-13C0B106740E}" destId="{BBB5FA56-3D3B-4E7F-BC28-A2ADCFE09F7A}" srcOrd="6" destOrd="0" presId="urn:microsoft.com/office/officeart/2005/8/layout/vList2"/>
    <dgm:cxn modelId="{EB1EDFE3-7573-4EFD-921B-D3E3B6F34606}" type="presParOf" srcId="{E02D7839-2C0A-4E89-BA7E-13C0B106740E}" destId="{ABAD1909-9580-4E6B-82B4-0AB5374F1554}" srcOrd="7" destOrd="0" presId="urn:microsoft.com/office/officeart/2005/8/layout/vList2"/>
    <dgm:cxn modelId="{F9C968E8-551B-4DF9-AEC4-8C4904D407F0}" type="presParOf" srcId="{E02D7839-2C0A-4E89-BA7E-13C0B106740E}" destId="{E1D2F267-C90D-4C08-AB25-DD1779212058}" srcOrd="8" destOrd="0" presId="urn:microsoft.com/office/officeart/2005/8/layout/vList2"/>
    <dgm:cxn modelId="{F08DA961-BBCB-47BD-AB33-654F5653F53D}" type="presParOf" srcId="{E02D7839-2C0A-4E89-BA7E-13C0B106740E}" destId="{A364184E-C121-4AEF-BC50-83250E207D99}" srcOrd="9" destOrd="0" presId="urn:microsoft.com/office/officeart/2005/8/layout/vList2"/>
    <dgm:cxn modelId="{F232164F-7DE3-453A-AE6B-CF15DB3B1249}" type="presParOf" srcId="{E02D7839-2C0A-4E89-BA7E-13C0B106740E}" destId="{6A0483F1-9072-4088-9D24-1A8BF2B9482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1724B-72CC-4005-BED2-8056DC516D07}">
      <dsp:nvSpPr>
        <dsp:cNvPr id="0" name=""/>
        <dsp:cNvSpPr/>
      </dsp:nvSpPr>
      <dsp:spPr>
        <a:xfrm>
          <a:off x="2464455" y="488381"/>
          <a:ext cx="378761" cy="91440"/>
        </a:xfrm>
        <a:custGeom>
          <a:avLst/>
          <a:gdLst/>
          <a:ahLst/>
          <a:cxnLst/>
          <a:rect l="0" t="0" r="0" b="0"/>
          <a:pathLst>
            <a:path>
              <a:moveTo>
                <a:pt x="0" y="45720"/>
              </a:moveTo>
              <a:lnTo>
                <a:pt x="37876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3602" y="532054"/>
        <a:ext cx="20468" cy="4093"/>
      </dsp:txXfrm>
    </dsp:sp>
    <dsp:sp modelId="{E8417015-B868-4A98-A9D4-7034494E67FF}">
      <dsp:nvSpPr>
        <dsp:cNvPr id="0" name=""/>
        <dsp:cNvSpPr/>
      </dsp:nvSpPr>
      <dsp:spPr>
        <a:xfrm>
          <a:off x="686422" y="151"/>
          <a:ext cx="1779833" cy="106789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dirty="0"/>
            <a:t>Introduction</a:t>
          </a:r>
        </a:p>
      </dsp:txBody>
      <dsp:txXfrm>
        <a:off x="686422" y="151"/>
        <a:ext cx="1779833" cy="1067899"/>
      </dsp:txXfrm>
    </dsp:sp>
    <dsp:sp modelId="{ACB90563-6102-4D07-813C-7B313D268321}">
      <dsp:nvSpPr>
        <dsp:cNvPr id="0" name=""/>
        <dsp:cNvSpPr/>
      </dsp:nvSpPr>
      <dsp:spPr>
        <a:xfrm>
          <a:off x="4653650" y="488381"/>
          <a:ext cx="378761" cy="91440"/>
        </a:xfrm>
        <a:custGeom>
          <a:avLst/>
          <a:gdLst/>
          <a:ahLst/>
          <a:cxnLst/>
          <a:rect l="0" t="0" r="0" b="0"/>
          <a:pathLst>
            <a:path>
              <a:moveTo>
                <a:pt x="0" y="45720"/>
              </a:moveTo>
              <a:lnTo>
                <a:pt x="37876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2796" y="532054"/>
        <a:ext cx="20468" cy="4093"/>
      </dsp:txXfrm>
    </dsp:sp>
    <dsp:sp modelId="{4402DEB2-8766-41E6-9323-496BA149144A}">
      <dsp:nvSpPr>
        <dsp:cNvPr id="0" name=""/>
        <dsp:cNvSpPr/>
      </dsp:nvSpPr>
      <dsp:spPr>
        <a:xfrm>
          <a:off x="2875617" y="151"/>
          <a:ext cx="1779833" cy="106789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a:t>Problem Statement</a:t>
          </a:r>
        </a:p>
      </dsp:txBody>
      <dsp:txXfrm>
        <a:off x="2875617" y="151"/>
        <a:ext cx="1779833" cy="1067899"/>
      </dsp:txXfrm>
    </dsp:sp>
    <dsp:sp modelId="{2A574C6E-2730-49E4-80BC-5A416BF8556C}">
      <dsp:nvSpPr>
        <dsp:cNvPr id="0" name=""/>
        <dsp:cNvSpPr/>
      </dsp:nvSpPr>
      <dsp:spPr>
        <a:xfrm>
          <a:off x="6842844" y="488381"/>
          <a:ext cx="378761" cy="91440"/>
        </a:xfrm>
        <a:custGeom>
          <a:avLst/>
          <a:gdLst/>
          <a:ahLst/>
          <a:cxnLst/>
          <a:rect l="0" t="0" r="0" b="0"/>
          <a:pathLst>
            <a:path>
              <a:moveTo>
                <a:pt x="0" y="45720"/>
              </a:moveTo>
              <a:lnTo>
                <a:pt x="37876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991" y="532054"/>
        <a:ext cx="20468" cy="4093"/>
      </dsp:txXfrm>
    </dsp:sp>
    <dsp:sp modelId="{A2FE2425-F837-44FD-842C-B1A3598E7220}">
      <dsp:nvSpPr>
        <dsp:cNvPr id="0" name=""/>
        <dsp:cNvSpPr/>
      </dsp:nvSpPr>
      <dsp:spPr>
        <a:xfrm>
          <a:off x="5064811" y="151"/>
          <a:ext cx="1779833" cy="106789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dirty="0"/>
            <a:t>Data Source</a:t>
          </a:r>
        </a:p>
      </dsp:txBody>
      <dsp:txXfrm>
        <a:off x="5064811" y="151"/>
        <a:ext cx="1779833" cy="1067899"/>
      </dsp:txXfrm>
    </dsp:sp>
    <dsp:sp modelId="{5E4BCC3A-E2CA-4F9A-8A51-D5E8E5E46CCE}">
      <dsp:nvSpPr>
        <dsp:cNvPr id="0" name=""/>
        <dsp:cNvSpPr/>
      </dsp:nvSpPr>
      <dsp:spPr>
        <a:xfrm>
          <a:off x="1576338" y="1066250"/>
          <a:ext cx="6567584" cy="378761"/>
        </a:xfrm>
        <a:custGeom>
          <a:avLst/>
          <a:gdLst/>
          <a:ahLst/>
          <a:cxnLst/>
          <a:rect l="0" t="0" r="0" b="0"/>
          <a:pathLst>
            <a:path>
              <a:moveTo>
                <a:pt x="6567584" y="0"/>
              </a:moveTo>
              <a:lnTo>
                <a:pt x="6567584" y="206480"/>
              </a:lnTo>
              <a:lnTo>
                <a:pt x="0" y="206480"/>
              </a:lnTo>
              <a:lnTo>
                <a:pt x="0" y="378761"/>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5622" y="1253584"/>
        <a:ext cx="329016" cy="4093"/>
      </dsp:txXfrm>
    </dsp:sp>
    <dsp:sp modelId="{D463693D-833F-4335-A721-F106F62F4EE5}">
      <dsp:nvSpPr>
        <dsp:cNvPr id="0" name=""/>
        <dsp:cNvSpPr/>
      </dsp:nvSpPr>
      <dsp:spPr>
        <a:xfrm>
          <a:off x="7254006" y="151"/>
          <a:ext cx="1779833" cy="106789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dirty="0"/>
            <a:t>Selection of data</a:t>
          </a:r>
        </a:p>
      </dsp:txBody>
      <dsp:txXfrm>
        <a:off x="7254006" y="151"/>
        <a:ext cx="1779833" cy="1067899"/>
      </dsp:txXfrm>
    </dsp:sp>
    <dsp:sp modelId="{FD6E074B-9E08-4B43-8754-E84EB35AB3AA}">
      <dsp:nvSpPr>
        <dsp:cNvPr id="0" name=""/>
        <dsp:cNvSpPr/>
      </dsp:nvSpPr>
      <dsp:spPr>
        <a:xfrm>
          <a:off x="2464455" y="1965642"/>
          <a:ext cx="378761" cy="91440"/>
        </a:xfrm>
        <a:custGeom>
          <a:avLst/>
          <a:gdLst/>
          <a:ahLst/>
          <a:cxnLst/>
          <a:rect l="0" t="0" r="0" b="0"/>
          <a:pathLst>
            <a:path>
              <a:moveTo>
                <a:pt x="0" y="45720"/>
              </a:moveTo>
              <a:lnTo>
                <a:pt x="378761"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3602" y="2009315"/>
        <a:ext cx="20468" cy="4093"/>
      </dsp:txXfrm>
    </dsp:sp>
    <dsp:sp modelId="{B7785031-D57D-45FD-A454-85BD0BCA8249}">
      <dsp:nvSpPr>
        <dsp:cNvPr id="0" name=""/>
        <dsp:cNvSpPr/>
      </dsp:nvSpPr>
      <dsp:spPr>
        <a:xfrm>
          <a:off x="686422" y="1477412"/>
          <a:ext cx="1779833" cy="1067899"/>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dirty="0"/>
            <a:t>Data Overview</a:t>
          </a:r>
        </a:p>
      </dsp:txBody>
      <dsp:txXfrm>
        <a:off x="686422" y="1477412"/>
        <a:ext cx="1779833" cy="1067899"/>
      </dsp:txXfrm>
    </dsp:sp>
    <dsp:sp modelId="{AB8C3B70-197C-4247-8B5F-B6CF4B9984CE}">
      <dsp:nvSpPr>
        <dsp:cNvPr id="0" name=""/>
        <dsp:cNvSpPr/>
      </dsp:nvSpPr>
      <dsp:spPr>
        <a:xfrm>
          <a:off x="4653650" y="1965642"/>
          <a:ext cx="378761" cy="91440"/>
        </a:xfrm>
        <a:custGeom>
          <a:avLst/>
          <a:gdLst/>
          <a:ahLst/>
          <a:cxnLst/>
          <a:rect l="0" t="0" r="0" b="0"/>
          <a:pathLst>
            <a:path>
              <a:moveTo>
                <a:pt x="0" y="45720"/>
              </a:moveTo>
              <a:lnTo>
                <a:pt x="37876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2796" y="2009315"/>
        <a:ext cx="20468" cy="4093"/>
      </dsp:txXfrm>
    </dsp:sp>
    <dsp:sp modelId="{0A8A81A3-16A4-4175-B674-64F93B528643}">
      <dsp:nvSpPr>
        <dsp:cNvPr id="0" name=""/>
        <dsp:cNvSpPr/>
      </dsp:nvSpPr>
      <dsp:spPr>
        <a:xfrm>
          <a:off x="2875617" y="1477412"/>
          <a:ext cx="1779833" cy="106789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dirty="0"/>
            <a:t>Data Cleaning &amp; Preprocessing</a:t>
          </a:r>
        </a:p>
      </dsp:txBody>
      <dsp:txXfrm>
        <a:off x="2875617" y="1477412"/>
        <a:ext cx="1779833" cy="1067899"/>
      </dsp:txXfrm>
    </dsp:sp>
    <dsp:sp modelId="{6EB8C15C-D855-4B80-8DDC-5D88E0029819}">
      <dsp:nvSpPr>
        <dsp:cNvPr id="0" name=""/>
        <dsp:cNvSpPr/>
      </dsp:nvSpPr>
      <dsp:spPr>
        <a:xfrm>
          <a:off x="6842844" y="1965642"/>
          <a:ext cx="378761" cy="91440"/>
        </a:xfrm>
        <a:custGeom>
          <a:avLst/>
          <a:gdLst/>
          <a:ahLst/>
          <a:cxnLst/>
          <a:rect l="0" t="0" r="0" b="0"/>
          <a:pathLst>
            <a:path>
              <a:moveTo>
                <a:pt x="0" y="45720"/>
              </a:moveTo>
              <a:lnTo>
                <a:pt x="37876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991" y="2009315"/>
        <a:ext cx="20468" cy="4093"/>
      </dsp:txXfrm>
    </dsp:sp>
    <dsp:sp modelId="{5BA799AD-BBB2-4EF7-ABD2-187826B3D67A}">
      <dsp:nvSpPr>
        <dsp:cNvPr id="0" name=""/>
        <dsp:cNvSpPr/>
      </dsp:nvSpPr>
      <dsp:spPr>
        <a:xfrm>
          <a:off x="5064811" y="1477412"/>
          <a:ext cx="1779833" cy="106789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dirty="0"/>
            <a:t>Data Visualization</a:t>
          </a:r>
        </a:p>
      </dsp:txBody>
      <dsp:txXfrm>
        <a:off x="5064811" y="1477412"/>
        <a:ext cx="1779833" cy="1067899"/>
      </dsp:txXfrm>
    </dsp:sp>
    <dsp:sp modelId="{4EDC9C92-3EA7-4B06-9676-05AC451A8556}">
      <dsp:nvSpPr>
        <dsp:cNvPr id="0" name=""/>
        <dsp:cNvSpPr/>
      </dsp:nvSpPr>
      <dsp:spPr>
        <a:xfrm>
          <a:off x="1576338" y="2543512"/>
          <a:ext cx="6567584" cy="378761"/>
        </a:xfrm>
        <a:custGeom>
          <a:avLst/>
          <a:gdLst/>
          <a:ahLst/>
          <a:cxnLst/>
          <a:rect l="0" t="0" r="0" b="0"/>
          <a:pathLst>
            <a:path>
              <a:moveTo>
                <a:pt x="6567584" y="0"/>
              </a:moveTo>
              <a:lnTo>
                <a:pt x="6567584" y="206480"/>
              </a:lnTo>
              <a:lnTo>
                <a:pt x="0" y="206480"/>
              </a:lnTo>
              <a:lnTo>
                <a:pt x="0" y="378761"/>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5622" y="2730846"/>
        <a:ext cx="329016" cy="4093"/>
      </dsp:txXfrm>
    </dsp:sp>
    <dsp:sp modelId="{3CCA8943-EB0E-4B10-ABF7-2EA2456BB439}">
      <dsp:nvSpPr>
        <dsp:cNvPr id="0" name=""/>
        <dsp:cNvSpPr/>
      </dsp:nvSpPr>
      <dsp:spPr>
        <a:xfrm>
          <a:off x="7254006" y="1477412"/>
          <a:ext cx="1779833" cy="106789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dirty="0"/>
            <a:t>Discount Prediction Model</a:t>
          </a:r>
        </a:p>
      </dsp:txBody>
      <dsp:txXfrm>
        <a:off x="7254006" y="1477412"/>
        <a:ext cx="1779833" cy="1067899"/>
      </dsp:txXfrm>
    </dsp:sp>
    <dsp:sp modelId="{FFA1B83A-EC37-4CCF-88FB-E9773BFC3CA2}">
      <dsp:nvSpPr>
        <dsp:cNvPr id="0" name=""/>
        <dsp:cNvSpPr/>
      </dsp:nvSpPr>
      <dsp:spPr>
        <a:xfrm>
          <a:off x="2464455" y="3442903"/>
          <a:ext cx="378761" cy="91440"/>
        </a:xfrm>
        <a:custGeom>
          <a:avLst/>
          <a:gdLst/>
          <a:ahLst/>
          <a:cxnLst/>
          <a:rect l="0" t="0" r="0" b="0"/>
          <a:pathLst>
            <a:path>
              <a:moveTo>
                <a:pt x="0" y="45720"/>
              </a:moveTo>
              <a:lnTo>
                <a:pt x="37876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3602" y="3486577"/>
        <a:ext cx="20468" cy="4093"/>
      </dsp:txXfrm>
    </dsp:sp>
    <dsp:sp modelId="{367731D2-6F65-4B3A-8072-A9F2047B1104}">
      <dsp:nvSpPr>
        <dsp:cNvPr id="0" name=""/>
        <dsp:cNvSpPr/>
      </dsp:nvSpPr>
      <dsp:spPr>
        <a:xfrm>
          <a:off x="686422" y="2954674"/>
          <a:ext cx="1779833" cy="106789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a:t>Visualization Dashboards</a:t>
          </a:r>
        </a:p>
      </dsp:txBody>
      <dsp:txXfrm>
        <a:off x="686422" y="2954674"/>
        <a:ext cx="1779833" cy="1067899"/>
      </dsp:txXfrm>
    </dsp:sp>
    <dsp:sp modelId="{C72C15B3-0AF1-4891-BD47-DA036626F34E}">
      <dsp:nvSpPr>
        <dsp:cNvPr id="0" name=""/>
        <dsp:cNvSpPr/>
      </dsp:nvSpPr>
      <dsp:spPr>
        <a:xfrm>
          <a:off x="2875617" y="2954674"/>
          <a:ext cx="1779833" cy="1067899"/>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1022350">
            <a:lnSpc>
              <a:spcPct val="90000"/>
            </a:lnSpc>
            <a:spcBef>
              <a:spcPct val="0"/>
            </a:spcBef>
            <a:spcAft>
              <a:spcPct val="35000"/>
            </a:spcAft>
            <a:buNone/>
          </a:pPr>
          <a:r>
            <a:rPr lang="en-US" sz="2300" kern="1200"/>
            <a:t>Conclusion</a:t>
          </a:r>
        </a:p>
      </dsp:txBody>
      <dsp:txXfrm>
        <a:off x="2875617" y="2954674"/>
        <a:ext cx="1779833" cy="1067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83A5E-4D5B-4D1B-95B4-D074F0047358}">
      <dsp:nvSpPr>
        <dsp:cNvPr id="0" name=""/>
        <dsp:cNvSpPr/>
      </dsp:nvSpPr>
      <dsp:spPr>
        <a:xfrm>
          <a:off x="-310060" y="-65926"/>
          <a:ext cx="8262222" cy="125508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The data had no null values, outliers or duplicates. Our focus was on correcting the inconsistent values and formats.</a:t>
          </a:r>
          <a:endParaRPr lang="en-US" sz="2400" kern="1200" dirty="0"/>
        </a:p>
      </dsp:txBody>
      <dsp:txXfrm>
        <a:off x="-273300" y="-29166"/>
        <a:ext cx="6907885" cy="1181567"/>
      </dsp:txXfrm>
    </dsp:sp>
    <dsp:sp modelId="{0D5500BB-A600-400E-9ABB-F39754E9A9F3}">
      <dsp:nvSpPr>
        <dsp:cNvPr id="0" name=""/>
        <dsp:cNvSpPr/>
      </dsp:nvSpPr>
      <dsp:spPr>
        <a:xfrm>
          <a:off x="185427" y="1331559"/>
          <a:ext cx="8729451" cy="1255087"/>
        </a:xfrm>
        <a:prstGeom prst="roundRect">
          <a:avLst>
            <a:gd name="adj" fmla="val 10000"/>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First, we handled the negative profit values. These were treated as product returns, ensuring accurate calculations for profit and loss analysis.</a:t>
          </a:r>
          <a:endParaRPr lang="en-US" sz="2400" kern="1200" dirty="0"/>
        </a:p>
      </dsp:txBody>
      <dsp:txXfrm>
        <a:off x="222187" y="1368319"/>
        <a:ext cx="7023744" cy="1181567"/>
      </dsp:txXfrm>
    </dsp:sp>
    <dsp:sp modelId="{BDDF65E8-181E-469C-ACD4-DD2A61344010}">
      <dsp:nvSpPr>
        <dsp:cNvPr id="0" name=""/>
        <dsp:cNvSpPr/>
      </dsp:nvSpPr>
      <dsp:spPr>
        <a:xfrm>
          <a:off x="527857" y="2730758"/>
          <a:ext cx="9502464" cy="1518794"/>
        </a:xfrm>
        <a:prstGeom prst="roundRect">
          <a:avLst>
            <a:gd name="adj" fmla="val 10000"/>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Next, we addressed date formats. The order</a:t>
          </a:r>
          <a:r>
            <a:rPr lang="ar-EG" sz="2400" b="0" i="0" kern="1200" baseline="0" dirty="0"/>
            <a:t> </a:t>
          </a:r>
          <a:r>
            <a:rPr lang="en-US" sz="2400" b="0" i="0" kern="1200" baseline="0" dirty="0"/>
            <a:t>date and ship</a:t>
          </a:r>
          <a:r>
            <a:rPr lang="ar-EG" sz="2400" b="0" i="0" kern="1200" baseline="0" dirty="0"/>
            <a:t> </a:t>
          </a:r>
          <a:r>
            <a:rPr lang="en-US" sz="2400" b="0" i="0" kern="1200" baseline="0" dirty="0"/>
            <a:t>date columns had inconsistent formats (some with slashes, others with dashes). We standardized them into a single format and converted them to date types."</a:t>
          </a:r>
          <a:endParaRPr lang="en-US" sz="2400" kern="1200" dirty="0"/>
        </a:p>
      </dsp:txBody>
      <dsp:txXfrm>
        <a:off x="572341" y="2775242"/>
        <a:ext cx="7636776" cy="1429826"/>
      </dsp:txXfrm>
    </dsp:sp>
    <dsp:sp modelId="{95205740-F909-420D-8F1B-1EF6C8123315}">
      <dsp:nvSpPr>
        <dsp:cNvPr id="0" name=""/>
        <dsp:cNvSpPr/>
      </dsp:nvSpPr>
      <dsp:spPr>
        <a:xfrm>
          <a:off x="7136355" y="885848"/>
          <a:ext cx="815807" cy="815807"/>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19912" y="885848"/>
        <a:ext cx="448693" cy="613895"/>
      </dsp:txXfrm>
    </dsp:sp>
    <dsp:sp modelId="{DA891E2C-9AD9-4219-AB37-A242C79E98A1}">
      <dsp:nvSpPr>
        <dsp:cNvPr id="0" name=""/>
        <dsp:cNvSpPr/>
      </dsp:nvSpPr>
      <dsp:spPr>
        <a:xfrm>
          <a:off x="7865374" y="2341750"/>
          <a:ext cx="815807" cy="815807"/>
        </a:xfrm>
        <a:prstGeom prst="downArrow">
          <a:avLst>
            <a:gd name="adj1" fmla="val 55000"/>
            <a:gd name="adj2" fmla="val 45000"/>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048931" y="2341750"/>
        <a:ext cx="448693" cy="613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7960-FB4F-4E56-9EA5-38E9905744AB}">
      <dsp:nvSpPr>
        <dsp:cNvPr id="0" name=""/>
        <dsp:cNvSpPr/>
      </dsp:nvSpPr>
      <dsp:spPr>
        <a:xfrm>
          <a:off x="0" y="2418"/>
          <a:ext cx="6017854" cy="80060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"We utilized a powerful gradient-boosting algorithm, to create a predictive model for discount forecasting."</a:t>
          </a:r>
          <a:endParaRPr lang="en-US" sz="1800" kern="1200"/>
        </a:p>
      </dsp:txBody>
      <dsp:txXfrm>
        <a:off x="39082" y="41500"/>
        <a:ext cx="5939690" cy="722440"/>
      </dsp:txXfrm>
    </dsp:sp>
    <dsp:sp modelId="{4F7650D1-28AA-45B9-9D22-72E13F2D0FD3}">
      <dsp:nvSpPr>
        <dsp:cNvPr id="0" name=""/>
        <dsp:cNvSpPr/>
      </dsp:nvSpPr>
      <dsp:spPr>
        <a:xfrm>
          <a:off x="0" y="815819"/>
          <a:ext cx="6017854" cy="800604"/>
        </a:xfrm>
        <a:prstGeom prst="roundRect">
          <a:avLst/>
        </a:prstGeom>
        <a:solidFill>
          <a:schemeClr val="accent2">
            <a:hueOff val="-264675"/>
            <a:satOff val="298"/>
            <a:lumOff val="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"First, we cleaned the data by dropping irrelevant columns, including the order_date, product_name, and discount columns, among others."</a:t>
          </a:r>
          <a:endParaRPr lang="en-US" sz="1800" kern="1200"/>
        </a:p>
      </dsp:txBody>
      <dsp:txXfrm>
        <a:off x="39082" y="854901"/>
        <a:ext cx="5939690" cy="722440"/>
      </dsp:txXfrm>
    </dsp:sp>
    <dsp:sp modelId="{72D49307-B86A-40B4-A227-7A4BEB1D3958}">
      <dsp:nvSpPr>
        <dsp:cNvPr id="0" name=""/>
        <dsp:cNvSpPr/>
      </dsp:nvSpPr>
      <dsp:spPr>
        <a:xfrm>
          <a:off x="0" y="1629221"/>
          <a:ext cx="6017854" cy="800604"/>
        </a:xfrm>
        <a:prstGeom prst="roundRect">
          <a:avLst/>
        </a:prstGeom>
        <a:solidFill>
          <a:schemeClr val="accent2">
            <a:hueOff val="-529349"/>
            <a:satOff val="597"/>
            <a:lumOff val="1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"We split the dataset into training and testing sets using an 80-20 split.</a:t>
          </a:r>
          <a:endParaRPr lang="en-US" sz="1800" kern="1200"/>
        </a:p>
      </dsp:txBody>
      <dsp:txXfrm>
        <a:off x="39082" y="1668303"/>
        <a:ext cx="5939690" cy="722440"/>
      </dsp:txXfrm>
    </dsp:sp>
    <dsp:sp modelId="{BBB5FA56-3D3B-4E7F-BC28-A2ADCFE09F7A}">
      <dsp:nvSpPr>
        <dsp:cNvPr id="0" name=""/>
        <dsp:cNvSpPr/>
      </dsp:nvSpPr>
      <dsp:spPr>
        <a:xfrm>
          <a:off x="0" y="2442622"/>
          <a:ext cx="6017854" cy="800604"/>
        </a:xfrm>
        <a:prstGeom prst="roundRect">
          <a:avLst/>
        </a:prstGeom>
        <a:solidFill>
          <a:schemeClr val="accent2">
            <a:hueOff val="-794024"/>
            <a:satOff val="895"/>
            <a:lumOff val="2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"The preprocessing included scaling numerical columns using StandardScaler and one-hot encoding categorical variables to make them suitable for machine learning algorithms."</a:t>
          </a:r>
          <a:endParaRPr lang="en-US" sz="1800" kern="1200"/>
        </a:p>
      </dsp:txBody>
      <dsp:txXfrm>
        <a:off x="39082" y="2481704"/>
        <a:ext cx="5939690" cy="722440"/>
      </dsp:txXfrm>
    </dsp:sp>
    <dsp:sp modelId="{E1D2F267-C90D-4C08-AB25-DD1779212058}">
      <dsp:nvSpPr>
        <dsp:cNvPr id="0" name=""/>
        <dsp:cNvSpPr/>
      </dsp:nvSpPr>
      <dsp:spPr>
        <a:xfrm>
          <a:off x="0" y="3256023"/>
          <a:ext cx="6017854" cy="800604"/>
        </a:xfrm>
        <a:prstGeom prst="roundRect">
          <a:avLst/>
        </a:prstGeom>
        <a:solidFill>
          <a:schemeClr val="accent2">
            <a:hueOff val="-1058698"/>
            <a:satOff val="1194"/>
            <a:lumOff val="2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"Hyperparameter tuning was conducted using GridSearchCV, optimizing the number of estimators, learning rate, and maximum tree depth to get the best model performance."</a:t>
          </a:r>
          <a:endParaRPr lang="en-US" sz="1800" kern="1200"/>
        </a:p>
      </dsp:txBody>
      <dsp:txXfrm>
        <a:off x="39082" y="3295105"/>
        <a:ext cx="5939690" cy="722440"/>
      </dsp:txXfrm>
    </dsp:sp>
    <dsp:sp modelId="{6A0483F1-9072-4088-9D24-1A8BF2B9482D}">
      <dsp:nvSpPr>
        <dsp:cNvPr id="0" name=""/>
        <dsp:cNvSpPr/>
      </dsp:nvSpPr>
      <dsp:spPr>
        <a:xfrm>
          <a:off x="0" y="4069425"/>
          <a:ext cx="6017854" cy="800604"/>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"The model’s performance was evaluated using Mean Squared Error and R² scores, and it was highly accurate in predicting the discount." </a:t>
          </a:r>
          <a:endParaRPr lang="en-US" sz="1800" kern="1200"/>
        </a:p>
      </dsp:txBody>
      <dsp:txXfrm>
        <a:off x="39082" y="4108507"/>
        <a:ext cx="5939690" cy="72244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55B2D-0288-408B-AD9F-74F1D1191B7F}"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23A92-034A-4A97-8EA1-DC1090560632}" type="slidenum">
              <a:rPr lang="en-US" smtClean="0"/>
              <a:t>‹#›</a:t>
            </a:fld>
            <a:endParaRPr lang="en-US"/>
          </a:p>
        </p:txBody>
      </p:sp>
    </p:spTree>
    <p:extLst>
      <p:ext uri="{BB962C8B-B14F-4D97-AF65-F5344CB8AC3E}">
        <p14:creationId xmlns:p14="http://schemas.microsoft.com/office/powerpoint/2010/main" val="313034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23A92-034A-4A97-8EA1-DC1090560632}" type="slidenum">
              <a:rPr lang="en-US" smtClean="0"/>
              <a:t>3</a:t>
            </a:fld>
            <a:endParaRPr lang="en-US"/>
          </a:p>
        </p:txBody>
      </p:sp>
    </p:spTree>
    <p:extLst>
      <p:ext uri="{BB962C8B-B14F-4D97-AF65-F5344CB8AC3E}">
        <p14:creationId xmlns:p14="http://schemas.microsoft.com/office/powerpoint/2010/main" val="130895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23A92-034A-4A97-8EA1-DC1090560632}" type="slidenum">
              <a:rPr lang="en-US" smtClean="0"/>
              <a:t>14</a:t>
            </a:fld>
            <a:endParaRPr lang="en-US"/>
          </a:p>
        </p:txBody>
      </p:sp>
    </p:spTree>
    <p:extLst>
      <p:ext uri="{BB962C8B-B14F-4D97-AF65-F5344CB8AC3E}">
        <p14:creationId xmlns:p14="http://schemas.microsoft.com/office/powerpoint/2010/main" val="18159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303EF-6D10-C296-6822-4EA1ADF49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B19D2-C7CF-A31A-37D3-5095749A87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91EAB8-572D-E79D-811C-62DBCCDDC5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C67495-4987-D8AE-54FF-C121A9E700F0}"/>
              </a:ext>
            </a:extLst>
          </p:cNvPr>
          <p:cNvSpPr>
            <a:spLocks noGrp="1"/>
          </p:cNvSpPr>
          <p:nvPr>
            <p:ph type="sldNum" sz="quarter" idx="5"/>
          </p:nvPr>
        </p:nvSpPr>
        <p:spPr/>
        <p:txBody>
          <a:bodyPr/>
          <a:lstStyle/>
          <a:p>
            <a:fld id="{91C23A92-034A-4A97-8EA1-DC1090560632}" type="slidenum">
              <a:rPr lang="en-US" smtClean="0"/>
              <a:t>15</a:t>
            </a:fld>
            <a:endParaRPr lang="en-US"/>
          </a:p>
        </p:txBody>
      </p:sp>
    </p:spTree>
    <p:extLst>
      <p:ext uri="{BB962C8B-B14F-4D97-AF65-F5344CB8AC3E}">
        <p14:creationId xmlns:p14="http://schemas.microsoft.com/office/powerpoint/2010/main" val="278473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59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39145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28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324219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16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16B73-E3F2-4BBD-A14D-A198FC99A9AC}"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252066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616B73-E3F2-4BBD-A14D-A198FC99A9AC}" type="datetimeFigureOut">
              <a:rPr lang="en-US" smtClean="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89603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616B73-E3F2-4BBD-A14D-A198FC99A9AC}" type="datetimeFigureOut">
              <a:rPr lang="en-US" smtClean="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243243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6B73-E3F2-4BBD-A14D-A198FC99A9AC}" type="datetimeFigureOut">
              <a:rPr lang="en-US" smtClean="0"/>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130785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616B73-E3F2-4BBD-A14D-A198FC99A9AC}"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9177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16B73-E3F2-4BBD-A14D-A198FC99A9AC}"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6F201-8EF1-40BF-8A24-4A0F8C0FDF1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67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616B73-E3F2-4BBD-A14D-A198FC99A9AC}" type="datetimeFigureOut">
              <a:rPr lang="en-US" smtClean="0"/>
              <a:t>10/20/2024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26F201-8EF1-40BF-8A24-4A0F8C0FDF1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62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04B5C96E-3343-E244-80AF-5111CDE7D03B}"/>
              </a:ext>
            </a:extLst>
          </p:cNvPr>
          <p:cNvSpPr/>
          <p:nvPr/>
        </p:nvSpPr>
        <p:spPr>
          <a:xfrm>
            <a:off x="6508955" y="3578943"/>
            <a:ext cx="5112774" cy="280384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618D172D-3D12-7E1C-19AC-16660E6C34E9}"/>
              </a:ext>
            </a:extLst>
          </p:cNvPr>
          <p:cNvSpPr txBox="1"/>
          <p:nvPr/>
        </p:nvSpPr>
        <p:spPr>
          <a:xfrm>
            <a:off x="2104104" y="630479"/>
            <a:ext cx="6096000" cy="1938992"/>
          </a:xfrm>
          <a:prstGeom prst="rect">
            <a:avLst/>
          </a:prstGeom>
          <a:noFill/>
        </p:spPr>
        <p:txBody>
          <a:bodyPr wrap="square">
            <a:spAutoFit/>
          </a:bodyPr>
          <a:lstStyle/>
          <a:p>
            <a:pPr algn="ctr"/>
            <a:r>
              <a:rPr kumimoji="0" lang="en-US" sz="6000" b="0" i="0" u="none" strike="noStrike" kern="1200" cap="all" spc="100" normalizeH="0" baseline="0" noProof="0" dirty="0">
                <a:ln>
                  <a:noFill/>
                </a:ln>
                <a:solidFill>
                  <a:srgbClr val="1CADE4"/>
                </a:solidFill>
                <a:effectLst/>
                <a:uLnTx/>
                <a:uFillTx/>
                <a:latin typeface="Tw Cen MT Condensed" panose="020B0606020104020203"/>
                <a:ea typeface="+mj-ea"/>
                <a:cs typeface="+mj-cs"/>
              </a:rPr>
              <a:t>Super Store Orders </a:t>
            </a:r>
            <a:br>
              <a:rPr kumimoji="0" lang="en-US" sz="6000" b="0" i="0" u="none" strike="noStrike" kern="1200" cap="all" spc="100" normalizeH="0" baseline="0" noProof="0" dirty="0">
                <a:ln>
                  <a:noFill/>
                </a:ln>
                <a:solidFill>
                  <a:srgbClr val="1CADE4"/>
                </a:solidFill>
                <a:effectLst/>
                <a:uLnTx/>
                <a:uFillTx/>
                <a:latin typeface="Tw Cen MT Condensed" panose="020B0606020104020203"/>
                <a:ea typeface="+mj-ea"/>
                <a:cs typeface="+mj-cs"/>
              </a:rPr>
            </a:br>
            <a:r>
              <a:rPr kumimoji="0" lang="en-US" sz="6000" b="0" i="0" u="none" strike="noStrike" kern="1200" cap="all" spc="100" normalizeH="0" baseline="0" noProof="0" dirty="0">
                <a:ln>
                  <a:noFill/>
                </a:ln>
                <a:solidFill>
                  <a:srgbClr val="1CADE4"/>
                </a:solidFill>
                <a:effectLst/>
                <a:uLnTx/>
                <a:uFillTx/>
                <a:latin typeface="Tw Cen MT Condensed" panose="020B0606020104020203"/>
                <a:ea typeface="+mj-ea"/>
                <a:cs typeface="+mj-cs"/>
              </a:rPr>
              <a:t>Data Analysis</a:t>
            </a:r>
            <a:endParaRPr lang="en-US" dirty="0"/>
          </a:p>
        </p:txBody>
      </p:sp>
      <p:pic>
        <p:nvPicPr>
          <p:cNvPr id="6" name="Picture 2">
            <a:extLst>
              <a:ext uri="{FF2B5EF4-FFF2-40B4-BE49-F238E27FC236}">
                <a16:creationId xmlns:a16="http://schemas.microsoft.com/office/drawing/2014/main" id="{A4B9B8F7-C6C1-6C5B-211F-52917DB996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40414" y="348221"/>
            <a:ext cx="1726854" cy="158759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301DF287-2C5C-FCBC-5025-4091215F520D}"/>
              </a:ext>
            </a:extLst>
          </p:cNvPr>
          <p:cNvGrpSpPr/>
          <p:nvPr/>
        </p:nvGrpSpPr>
        <p:grpSpPr>
          <a:xfrm>
            <a:off x="265471" y="3578943"/>
            <a:ext cx="5319252" cy="3057024"/>
            <a:chOff x="265471" y="3175820"/>
            <a:chExt cx="5496232" cy="3057024"/>
          </a:xfrm>
        </p:grpSpPr>
        <p:sp>
          <p:nvSpPr>
            <p:cNvPr id="12" name="Rectangle: Rounded Corners 11">
              <a:extLst>
                <a:ext uri="{FF2B5EF4-FFF2-40B4-BE49-F238E27FC236}">
                  <a16:creationId xmlns:a16="http://schemas.microsoft.com/office/drawing/2014/main" id="{945AF870-0073-05AB-9A62-CD8FB814FF4A}"/>
                </a:ext>
              </a:extLst>
            </p:cNvPr>
            <p:cNvSpPr/>
            <p:nvPr/>
          </p:nvSpPr>
          <p:spPr>
            <a:xfrm>
              <a:off x="265471" y="3175820"/>
              <a:ext cx="5496232" cy="280384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1BE62E03-8A30-DA46-E14D-1B692A94B8D8}"/>
                </a:ext>
              </a:extLst>
            </p:cNvPr>
            <p:cNvSpPr txBox="1"/>
            <p:nvPr/>
          </p:nvSpPr>
          <p:spPr>
            <a:xfrm>
              <a:off x="648929" y="3429000"/>
              <a:ext cx="4581833" cy="2803844"/>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Presented by: </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lang="en-US" sz="2800" dirty="0">
                  <a:solidFill>
                    <a:prstClr val="black"/>
                  </a:solidFill>
                  <a:latin typeface="Tw Cen MT" panose="020B0602020104020603"/>
                </a:rPr>
                <a:t>	</a:t>
              </a: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Amr Ibrahim</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lang="en-US" sz="2800" dirty="0">
                  <a:solidFill>
                    <a:prstClr val="black"/>
                  </a:solidFill>
                  <a:latin typeface="Tw Cen MT" panose="020B0602020104020603"/>
                </a:rPr>
                <a:t>	</a:t>
              </a: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Emad Mohsen</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Supervised by: </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lang="en-US" sz="2800" dirty="0">
                  <a:solidFill>
                    <a:prstClr val="black"/>
                  </a:solidFill>
                  <a:latin typeface="Tw Cen MT" panose="020B0602020104020603"/>
                </a:rPr>
                <a:t>	</a:t>
              </a: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Eng. Ahmed Radwan</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grpSp>
      <p:sp>
        <p:nvSpPr>
          <p:cNvPr id="10" name="TextBox 9">
            <a:extLst>
              <a:ext uri="{FF2B5EF4-FFF2-40B4-BE49-F238E27FC236}">
                <a16:creationId xmlns:a16="http://schemas.microsoft.com/office/drawing/2014/main" id="{08AFD2B5-71C7-CE05-39C3-4082A94AE1AA}"/>
              </a:ext>
            </a:extLst>
          </p:cNvPr>
          <p:cNvSpPr txBox="1"/>
          <p:nvPr/>
        </p:nvSpPr>
        <p:spPr>
          <a:xfrm>
            <a:off x="6735097" y="3832123"/>
            <a:ext cx="6096000" cy="2677656"/>
          </a:xfrm>
          <a:prstGeom prst="rect">
            <a:avLst/>
          </a:prstGeom>
          <a:noFill/>
        </p:spPr>
        <p:txBody>
          <a:bodyPr wrap="square">
            <a:spAutoFit/>
          </a:bodyPr>
          <a:lstStyle/>
          <a:p>
            <a:r>
              <a:rPr lang="en-US" sz="2800" dirty="0"/>
              <a:t>Track: </a:t>
            </a:r>
          </a:p>
          <a:p>
            <a:r>
              <a:rPr lang="en-US" sz="2800" dirty="0"/>
              <a:t>	Data Analysis specialist</a:t>
            </a:r>
          </a:p>
          <a:p>
            <a:endParaRPr lang="en-US" sz="2800" dirty="0"/>
          </a:p>
          <a:p>
            <a:r>
              <a:rPr lang="en-US" sz="2800" dirty="0"/>
              <a:t>Presentation date: </a:t>
            </a:r>
          </a:p>
          <a:p>
            <a:r>
              <a:rPr lang="en-US" sz="2800" dirty="0"/>
              <a:t>	20/10/2024</a:t>
            </a:r>
          </a:p>
          <a:p>
            <a:endParaRPr lang="en-US" sz="2800" dirty="0"/>
          </a:p>
        </p:txBody>
      </p:sp>
    </p:spTree>
    <p:extLst>
      <p:ext uri="{BB962C8B-B14F-4D97-AF65-F5344CB8AC3E}">
        <p14:creationId xmlns:p14="http://schemas.microsoft.com/office/powerpoint/2010/main" val="163361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B993B-90C3-598B-7358-8ABB4103215C}"/>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827FFBF-4F9C-9C30-D242-BC41A0069C29}"/>
              </a:ext>
            </a:extLst>
          </p:cNvPr>
          <p:cNvCxnSpPr/>
          <p:nvPr/>
        </p:nvCxnSpPr>
        <p:spPr>
          <a:xfrm>
            <a:off x="6735097" y="727587"/>
            <a:ext cx="0" cy="305783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D6BA567-E432-C052-6E38-BE71D6170AFD}"/>
              </a:ext>
            </a:extLst>
          </p:cNvPr>
          <p:cNvSpPr/>
          <p:nvPr/>
        </p:nvSpPr>
        <p:spPr>
          <a:xfrm>
            <a:off x="0" y="5132120"/>
            <a:ext cx="12191999" cy="1725879"/>
          </a:xfrm>
          <a:prstGeom prst="rect">
            <a:avLst/>
          </a:prstGeom>
          <a:ln>
            <a:solidFill>
              <a:srgbClr val="1C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lnSpc>
                <a:spcPct val="80000"/>
              </a:lnSpc>
              <a:spcBef>
                <a:spcPct val="0"/>
              </a:spcBef>
              <a:spcAft>
                <a:spcPts val="600"/>
              </a:spcAft>
              <a:buClr>
                <a:schemeClr val="accent1"/>
              </a:buClr>
            </a:pPr>
            <a:r>
              <a:rPr lang="en-US" sz="5000" cap="all" spc="200" dirty="0">
                <a:solidFill>
                  <a:srgbClr val="FFFFFF"/>
                </a:solidFill>
                <a:latin typeface="+mj-lt"/>
                <a:ea typeface="+mj-ea"/>
                <a:cs typeface="+mj-cs"/>
              </a:rPr>
              <a:t>Handling Formatting inconsistencies</a:t>
            </a:r>
          </a:p>
        </p:txBody>
      </p:sp>
      <p:grpSp>
        <p:nvGrpSpPr>
          <p:cNvPr id="23" name="Group 22">
            <a:extLst>
              <a:ext uri="{FF2B5EF4-FFF2-40B4-BE49-F238E27FC236}">
                <a16:creationId xmlns:a16="http://schemas.microsoft.com/office/drawing/2014/main" id="{C467A27C-2E3E-3EF3-ECA7-C39F5FDECA74}"/>
              </a:ext>
            </a:extLst>
          </p:cNvPr>
          <p:cNvGrpSpPr/>
          <p:nvPr/>
        </p:nvGrpSpPr>
        <p:grpSpPr>
          <a:xfrm>
            <a:off x="776749" y="1920899"/>
            <a:ext cx="4846320" cy="2651760"/>
            <a:chOff x="1474012" y="1107399"/>
            <a:chExt cx="3746918" cy="2321601"/>
          </a:xfrm>
        </p:grpSpPr>
        <p:pic>
          <p:nvPicPr>
            <p:cNvPr id="8" name="Picture 7">
              <a:extLst>
                <a:ext uri="{FF2B5EF4-FFF2-40B4-BE49-F238E27FC236}">
                  <a16:creationId xmlns:a16="http://schemas.microsoft.com/office/drawing/2014/main" id="{B1CD9FC3-370E-62A3-4A7B-1DA6E6D7A4B6}"/>
                </a:ext>
              </a:extLst>
            </p:cNvPr>
            <p:cNvPicPr>
              <a:picLocks noChangeAspect="1"/>
            </p:cNvPicPr>
            <p:nvPr/>
          </p:nvPicPr>
          <p:blipFill>
            <a:blip r:embed="rId2"/>
            <a:srcRect t="41055" b="40438"/>
            <a:stretch/>
          </p:blipFill>
          <p:spPr>
            <a:xfrm>
              <a:off x="1474013" y="2396613"/>
              <a:ext cx="3746917" cy="1032387"/>
            </a:xfrm>
            <a:prstGeom prst="rect">
              <a:avLst/>
            </a:prstGeom>
          </p:spPr>
        </p:pic>
        <p:pic>
          <p:nvPicPr>
            <p:cNvPr id="16" name="Picture 15">
              <a:extLst>
                <a:ext uri="{FF2B5EF4-FFF2-40B4-BE49-F238E27FC236}">
                  <a16:creationId xmlns:a16="http://schemas.microsoft.com/office/drawing/2014/main" id="{FCB7A773-E145-F4E6-08CB-613D4219ED95}"/>
                </a:ext>
              </a:extLst>
            </p:cNvPr>
            <p:cNvPicPr>
              <a:picLocks noChangeAspect="1"/>
            </p:cNvPicPr>
            <p:nvPr/>
          </p:nvPicPr>
          <p:blipFill>
            <a:blip r:embed="rId2"/>
            <a:srcRect b="76665"/>
            <a:stretch/>
          </p:blipFill>
          <p:spPr>
            <a:xfrm>
              <a:off x="1474012" y="1107399"/>
              <a:ext cx="3746913" cy="1301715"/>
            </a:xfrm>
            <a:prstGeom prst="rect">
              <a:avLst/>
            </a:prstGeom>
          </p:spPr>
        </p:pic>
      </p:grpSp>
      <p:pic>
        <p:nvPicPr>
          <p:cNvPr id="25" name="Picture 24">
            <a:extLst>
              <a:ext uri="{FF2B5EF4-FFF2-40B4-BE49-F238E27FC236}">
                <a16:creationId xmlns:a16="http://schemas.microsoft.com/office/drawing/2014/main" id="{C8A0C626-9F39-FBCE-0AFA-B5AB804A017F}"/>
              </a:ext>
            </a:extLst>
          </p:cNvPr>
          <p:cNvPicPr>
            <a:picLocks noChangeAspect="1"/>
          </p:cNvPicPr>
          <p:nvPr/>
        </p:nvPicPr>
        <p:blipFill>
          <a:blip r:embed="rId3"/>
          <a:stretch>
            <a:fillRect/>
          </a:stretch>
        </p:blipFill>
        <p:spPr>
          <a:xfrm>
            <a:off x="7314378" y="1181381"/>
            <a:ext cx="4339673" cy="2743200"/>
          </a:xfrm>
          <a:prstGeom prst="rect">
            <a:avLst/>
          </a:prstGeom>
        </p:spPr>
      </p:pic>
      <p:pic>
        <p:nvPicPr>
          <p:cNvPr id="27" name="Picture 26">
            <a:extLst>
              <a:ext uri="{FF2B5EF4-FFF2-40B4-BE49-F238E27FC236}">
                <a16:creationId xmlns:a16="http://schemas.microsoft.com/office/drawing/2014/main" id="{2D45276B-6B19-B7F2-B73D-9D64965ACD87}"/>
              </a:ext>
            </a:extLst>
          </p:cNvPr>
          <p:cNvPicPr>
            <a:picLocks noChangeAspect="1"/>
          </p:cNvPicPr>
          <p:nvPr/>
        </p:nvPicPr>
        <p:blipFill>
          <a:blip r:embed="rId4"/>
          <a:stretch>
            <a:fillRect/>
          </a:stretch>
        </p:blipFill>
        <p:spPr>
          <a:xfrm>
            <a:off x="442879" y="584867"/>
            <a:ext cx="5318824" cy="856660"/>
          </a:xfrm>
          <a:prstGeom prst="rect">
            <a:avLst/>
          </a:prstGeom>
        </p:spPr>
      </p:pic>
    </p:spTree>
    <p:extLst>
      <p:ext uri="{BB962C8B-B14F-4D97-AF65-F5344CB8AC3E}">
        <p14:creationId xmlns:p14="http://schemas.microsoft.com/office/powerpoint/2010/main" val="56725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DB015-8903-0304-80F8-75B57179580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426EA49-C69F-DBA9-DFF8-29ED8497E2E9}"/>
              </a:ext>
            </a:extLst>
          </p:cNvPr>
          <p:cNvCxnSpPr/>
          <p:nvPr/>
        </p:nvCxnSpPr>
        <p:spPr>
          <a:xfrm>
            <a:off x="6735097" y="727587"/>
            <a:ext cx="0" cy="305783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BB202-91BB-4FD5-AC3C-63BE1AAEE2EF}"/>
              </a:ext>
            </a:extLst>
          </p:cNvPr>
          <p:cNvSpPr/>
          <p:nvPr/>
        </p:nvSpPr>
        <p:spPr>
          <a:xfrm>
            <a:off x="0" y="5219470"/>
            <a:ext cx="12191999" cy="1638529"/>
          </a:xfrm>
          <a:prstGeom prst="rect">
            <a:avLst/>
          </a:prstGeom>
          <a:ln>
            <a:solidFill>
              <a:srgbClr val="1C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lnSpc>
                <a:spcPct val="80000"/>
              </a:lnSpc>
              <a:spcBef>
                <a:spcPct val="0"/>
              </a:spcBef>
              <a:spcAft>
                <a:spcPts val="600"/>
              </a:spcAft>
              <a:buClr>
                <a:schemeClr val="accent1"/>
              </a:buClr>
            </a:pPr>
            <a:r>
              <a:rPr lang="en-US" sz="5000" cap="all" spc="200" dirty="0">
                <a:solidFill>
                  <a:srgbClr val="FFFFFF"/>
                </a:solidFill>
                <a:latin typeface="+mj-lt"/>
                <a:ea typeface="+mj-ea"/>
                <a:cs typeface="+mj-cs"/>
              </a:rPr>
              <a:t>Handling Data Types</a:t>
            </a:r>
          </a:p>
        </p:txBody>
      </p:sp>
      <p:pic>
        <p:nvPicPr>
          <p:cNvPr id="12" name="Picture 11">
            <a:extLst>
              <a:ext uri="{FF2B5EF4-FFF2-40B4-BE49-F238E27FC236}">
                <a16:creationId xmlns:a16="http://schemas.microsoft.com/office/drawing/2014/main" id="{40F4BAD7-1D5C-0EA5-7F69-86AFAA5037FF}"/>
              </a:ext>
            </a:extLst>
          </p:cNvPr>
          <p:cNvPicPr>
            <a:picLocks noChangeAspect="1"/>
          </p:cNvPicPr>
          <p:nvPr/>
        </p:nvPicPr>
        <p:blipFill>
          <a:blip r:embed="rId2"/>
          <a:srcRect b="14121"/>
          <a:stretch/>
        </p:blipFill>
        <p:spPr>
          <a:xfrm>
            <a:off x="190509" y="87352"/>
            <a:ext cx="6465927" cy="1407152"/>
          </a:xfrm>
          <a:prstGeom prst="rect">
            <a:avLst/>
          </a:prstGeom>
        </p:spPr>
      </p:pic>
      <p:grpSp>
        <p:nvGrpSpPr>
          <p:cNvPr id="18" name="Group 17">
            <a:extLst>
              <a:ext uri="{FF2B5EF4-FFF2-40B4-BE49-F238E27FC236}">
                <a16:creationId xmlns:a16="http://schemas.microsoft.com/office/drawing/2014/main" id="{5244AE91-5A16-1582-887A-D327C1403E2C}"/>
              </a:ext>
            </a:extLst>
          </p:cNvPr>
          <p:cNvGrpSpPr/>
          <p:nvPr/>
        </p:nvGrpSpPr>
        <p:grpSpPr>
          <a:xfrm>
            <a:off x="950021" y="1672024"/>
            <a:ext cx="3680994" cy="3490452"/>
            <a:chOff x="950021" y="1672024"/>
            <a:chExt cx="3680994" cy="3490452"/>
          </a:xfrm>
        </p:grpSpPr>
        <p:pic>
          <p:nvPicPr>
            <p:cNvPr id="7" name="Picture 6">
              <a:extLst>
                <a:ext uri="{FF2B5EF4-FFF2-40B4-BE49-F238E27FC236}">
                  <a16:creationId xmlns:a16="http://schemas.microsoft.com/office/drawing/2014/main" id="{67234A20-CE1F-4EE5-EDFB-BCA2FE1FAF6F}"/>
                </a:ext>
              </a:extLst>
            </p:cNvPr>
            <p:cNvPicPr>
              <a:picLocks noChangeAspect="1"/>
            </p:cNvPicPr>
            <p:nvPr/>
          </p:nvPicPr>
          <p:blipFill>
            <a:blip r:embed="rId3"/>
            <a:srcRect t="6811" b="3528"/>
            <a:stretch/>
          </p:blipFill>
          <p:spPr>
            <a:xfrm>
              <a:off x="950021" y="1672024"/>
              <a:ext cx="3680994" cy="3490452"/>
            </a:xfrm>
            <a:prstGeom prst="rect">
              <a:avLst/>
            </a:prstGeom>
          </p:spPr>
        </p:pic>
        <p:sp>
          <p:nvSpPr>
            <p:cNvPr id="15" name="Rectangle 14">
              <a:extLst>
                <a:ext uri="{FF2B5EF4-FFF2-40B4-BE49-F238E27FC236}">
                  <a16:creationId xmlns:a16="http://schemas.microsoft.com/office/drawing/2014/main" id="{88158231-C835-3025-BCC1-623C98D223FD}"/>
                </a:ext>
              </a:extLst>
            </p:cNvPr>
            <p:cNvSpPr/>
            <p:nvPr/>
          </p:nvSpPr>
          <p:spPr>
            <a:xfrm>
              <a:off x="3913239" y="1818968"/>
              <a:ext cx="648929" cy="323481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BBF3322-6A6C-AE3D-05EF-287B87C9843E}"/>
              </a:ext>
            </a:extLst>
          </p:cNvPr>
          <p:cNvGrpSpPr/>
          <p:nvPr/>
        </p:nvGrpSpPr>
        <p:grpSpPr>
          <a:xfrm>
            <a:off x="7525386" y="567034"/>
            <a:ext cx="3457244" cy="3955805"/>
            <a:chOff x="7708470" y="340892"/>
            <a:chExt cx="3360711" cy="3772227"/>
          </a:xfrm>
        </p:grpSpPr>
        <p:pic>
          <p:nvPicPr>
            <p:cNvPr id="14" name="Picture 13">
              <a:extLst>
                <a:ext uri="{FF2B5EF4-FFF2-40B4-BE49-F238E27FC236}">
                  <a16:creationId xmlns:a16="http://schemas.microsoft.com/office/drawing/2014/main" id="{EC2AD525-C227-35E9-A689-E7ED7944CDE9}"/>
                </a:ext>
              </a:extLst>
            </p:cNvPr>
            <p:cNvPicPr>
              <a:picLocks noChangeAspect="1"/>
            </p:cNvPicPr>
            <p:nvPr/>
          </p:nvPicPr>
          <p:blipFill>
            <a:blip r:embed="rId4"/>
            <a:stretch>
              <a:fillRect/>
            </a:stretch>
          </p:blipFill>
          <p:spPr>
            <a:xfrm>
              <a:off x="7708470" y="340892"/>
              <a:ext cx="3360711" cy="3772227"/>
            </a:xfrm>
            <a:prstGeom prst="rect">
              <a:avLst/>
            </a:prstGeom>
          </p:spPr>
        </p:pic>
        <p:sp>
          <p:nvSpPr>
            <p:cNvPr id="17" name="Rectangle 16">
              <a:extLst>
                <a:ext uri="{FF2B5EF4-FFF2-40B4-BE49-F238E27FC236}">
                  <a16:creationId xmlns:a16="http://schemas.microsoft.com/office/drawing/2014/main" id="{D7D2D988-6E2C-ED61-9A52-849730127B7E}"/>
                </a:ext>
              </a:extLst>
            </p:cNvPr>
            <p:cNvSpPr/>
            <p:nvPr/>
          </p:nvSpPr>
          <p:spPr>
            <a:xfrm>
              <a:off x="9733890" y="727588"/>
              <a:ext cx="865284" cy="3126658"/>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685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DADA484-14EE-8799-28F5-48DC69EAB7DA}"/>
              </a:ext>
            </a:extLst>
          </p:cNvPr>
          <p:cNvSpPr txBox="1"/>
          <p:nvPr/>
        </p:nvSpPr>
        <p:spPr>
          <a:xfrm>
            <a:off x="1024129" y="585216"/>
            <a:ext cx="443179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cap="all" spc="100" dirty="0">
                <a:solidFill>
                  <a:schemeClr val="tx1">
                    <a:lumMod val="95000"/>
                    <a:lumOff val="5000"/>
                  </a:schemeClr>
                </a:solidFill>
                <a:latin typeface="+mj-lt"/>
                <a:ea typeface="+mj-ea"/>
                <a:cs typeface="+mj-cs"/>
              </a:rPr>
              <a:t>Data Visualization</a:t>
            </a:r>
          </a:p>
        </p:txBody>
      </p:sp>
      <p:sp>
        <p:nvSpPr>
          <p:cNvPr id="6" name="TextBox 5">
            <a:extLst>
              <a:ext uri="{FF2B5EF4-FFF2-40B4-BE49-F238E27FC236}">
                <a16:creationId xmlns:a16="http://schemas.microsoft.com/office/drawing/2014/main" id="{C06747CE-9789-277A-8F0E-B515BFA384CF}"/>
              </a:ext>
            </a:extLst>
          </p:cNvPr>
          <p:cNvSpPr txBox="1"/>
          <p:nvPr/>
        </p:nvSpPr>
        <p:spPr>
          <a:xfrm>
            <a:off x="762000" y="2084832"/>
            <a:ext cx="6395883" cy="3931920"/>
          </a:xfrm>
          <a:prstGeom prst="rect">
            <a:avLst/>
          </a:prstGeom>
        </p:spPr>
        <p:txBody>
          <a:bodyPr vert="horz" lIns="45720" tIns="45720" rIns="45720" bIns="45720" rtlCol="0">
            <a:noAutofit/>
          </a:bodyPr>
          <a:lstStyle/>
          <a:p>
            <a:pPr marL="0" marR="0" lvl="0" indent="0" defTabSz="914400" fontAlgn="base">
              <a:lnSpc>
                <a:spcPct val="90000"/>
              </a:lnSpc>
              <a:spcBef>
                <a:spcPct val="0"/>
              </a:spcBef>
              <a:spcAft>
                <a:spcPts val="600"/>
              </a:spcAft>
              <a:buClr>
                <a:schemeClr val="accent1"/>
              </a:buClr>
              <a:buSzTx/>
              <a:buFontTx/>
              <a:buNone/>
              <a:tabLst/>
            </a:pPr>
            <a:endParaRPr kumimoji="0" lang="en-US" altLang="en-US" sz="2400" b="0" i="0" u="none" strike="noStrike" cap="none" normalizeH="0" baseline="0" dirty="0">
              <a:ln>
                <a:noFill/>
              </a:ln>
              <a:effectLst/>
            </a:endParaRP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effectLst/>
              </a:rPr>
              <a:t>Bar charts were created to show orders by shipping mode, segment, region, category, and sub-category. These visualizations helped identify how different customer segments and categories perform in terms of sales.</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effectLst/>
              </a:rPr>
              <a:t>Maps were used to display geographical patterns, including the number of customers, total sales, total profit, and the number of orders by state."</a:t>
            </a:r>
          </a:p>
        </p:txBody>
      </p:sp>
      <p:pic>
        <p:nvPicPr>
          <p:cNvPr id="10" name="Graphic 9" descr="Bar chart">
            <a:extLst>
              <a:ext uri="{FF2B5EF4-FFF2-40B4-BE49-F238E27FC236}">
                <a16:creationId xmlns:a16="http://schemas.microsoft.com/office/drawing/2014/main" id="{0FAAF124-0FD8-21D9-A6C1-D2199A763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0881" y="701039"/>
            <a:ext cx="4964310" cy="5455921"/>
          </a:xfrm>
          <a:prstGeom prst="rect">
            <a:avLst/>
          </a:prstGeom>
        </p:spPr>
      </p:pic>
    </p:spTree>
    <p:extLst>
      <p:ext uri="{BB962C8B-B14F-4D97-AF65-F5344CB8AC3E}">
        <p14:creationId xmlns:p14="http://schemas.microsoft.com/office/powerpoint/2010/main" val="221096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EFE8D6D-9B9C-9A75-66F7-F15DCDF2E925}"/>
              </a:ext>
            </a:extLst>
          </p:cNvPr>
          <p:cNvSpPr txBox="1"/>
          <p:nvPr/>
        </p:nvSpPr>
        <p:spPr>
          <a:xfrm>
            <a:off x="636805" y="640080"/>
            <a:ext cx="3378099"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buClr>
                <a:schemeClr val="accent1"/>
              </a:buClr>
            </a:pPr>
            <a:r>
              <a:rPr lang="en-US" sz="4400" kern="1200" cap="all" spc="200" baseline="0">
                <a:solidFill>
                  <a:schemeClr val="tx1">
                    <a:lumMod val="95000"/>
                    <a:lumOff val="5000"/>
                  </a:schemeClr>
                </a:solidFill>
                <a:latin typeface="+mj-lt"/>
                <a:ea typeface="+mj-ea"/>
                <a:cs typeface="+mj-cs"/>
              </a:rPr>
              <a:t>Used Libraries</a:t>
            </a:r>
          </a:p>
        </p:txBody>
      </p:sp>
      <p:cxnSp>
        <p:nvCxnSpPr>
          <p:cNvPr id="37" name="Straight Connector 3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 code&#10;&#10;Description automatically generated">
            <a:extLst>
              <a:ext uri="{FF2B5EF4-FFF2-40B4-BE49-F238E27FC236}">
                <a16:creationId xmlns:a16="http://schemas.microsoft.com/office/drawing/2014/main" id="{964D3E0E-4455-B635-119F-E6B760C3E3EA}"/>
              </a:ext>
            </a:extLst>
          </p:cNvPr>
          <p:cNvPicPr>
            <a:picLocks noChangeAspect="1"/>
          </p:cNvPicPr>
          <p:nvPr/>
        </p:nvPicPr>
        <p:blipFill>
          <a:blip r:embed="rId2"/>
          <a:stretch>
            <a:fillRect/>
          </a:stretch>
        </p:blipFill>
        <p:spPr>
          <a:xfrm>
            <a:off x="4654984" y="1469704"/>
            <a:ext cx="6896936" cy="3919568"/>
          </a:xfrm>
          <a:prstGeom prst="rect">
            <a:avLst/>
          </a:prstGeom>
        </p:spPr>
      </p:pic>
    </p:spTree>
    <p:extLst>
      <p:ext uri="{BB962C8B-B14F-4D97-AF65-F5344CB8AC3E}">
        <p14:creationId xmlns:p14="http://schemas.microsoft.com/office/powerpoint/2010/main" val="164628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CC2B07D-67D6-3FDC-B967-215E201CB10A}"/>
              </a:ext>
            </a:extLst>
          </p:cNvPr>
          <p:cNvSpPr txBox="1"/>
          <p:nvPr/>
        </p:nvSpPr>
        <p:spPr>
          <a:xfrm>
            <a:off x="8099806" y="2027699"/>
            <a:ext cx="3527043" cy="2423455"/>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3200" b="1" i="0" dirty="0">
                <a:solidFill>
                  <a:srgbClr val="FFFFFF"/>
                </a:solidFill>
                <a:effectLst/>
              </a:rPr>
              <a:t>Observation:</a:t>
            </a:r>
          </a:p>
          <a:p>
            <a:pPr defTabSz="914400">
              <a:lnSpc>
                <a:spcPct val="90000"/>
              </a:lnSpc>
              <a:spcAft>
                <a:spcPts val="600"/>
              </a:spcAft>
              <a:buClr>
                <a:schemeClr val="accent1"/>
              </a:buClr>
              <a:buFont typeface="Arial" panose="020B0604020202020204" pitchFamily="34" charset="0"/>
              <a:buChar char="•"/>
            </a:pPr>
            <a:r>
              <a:rPr lang="en-US" sz="2400" i="0" dirty="0">
                <a:solidFill>
                  <a:srgbClr val="FFFFFF"/>
                </a:solidFill>
                <a:effectLst/>
              </a:rPr>
              <a:t>Three most popular states among the customers are California, New York and Texas.</a:t>
            </a:r>
          </a:p>
        </p:txBody>
      </p:sp>
      <p:grpSp>
        <p:nvGrpSpPr>
          <p:cNvPr id="4" name="Group 3">
            <a:extLst>
              <a:ext uri="{FF2B5EF4-FFF2-40B4-BE49-F238E27FC236}">
                <a16:creationId xmlns:a16="http://schemas.microsoft.com/office/drawing/2014/main" id="{2C9A9507-D439-814E-12C2-4CB98D6467F1}"/>
              </a:ext>
            </a:extLst>
          </p:cNvPr>
          <p:cNvGrpSpPr/>
          <p:nvPr/>
        </p:nvGrpSpPr>
        <p:grpSpPr>
          <a:xfrm>
            <a:off x="1029686" y="2145476"/>
            <a:ext cx="5582652" cy="3886200"/>
            <a:chOff x="1166332" y="2286000"/>
            <a:chExt cx="5582652" cy="3886200"/>
          </a:xfrm>
        </p:grpSpPr>
        <p:pic>
          <p:nvPicPr>
            <p:cNvPr id="3" name="Picture 2" descr="A map of the united states&#10;&#10;Description automatically generated">
              <a:extLst>
                <a:ext uri="{FF2B5EF4-FFF2-40B4-BE49-F238E27FC236}">
                  <a16:creationId xmlns:a16="http://schemas.microsoft.com/office/drawing/2014/main" id="{60832394-4C5F-304B-95F9-74840AF1B681}"/>
                </a:ext>
              </a:extLst>
            </p:cNvPr>
            <p:cNvPicPr>
              <a:picLocks noChangeAspect="1"/>
            </p:cNvPicPr>
            <p:nvPr/>
          </p:nvPicPr>
          <p:blipFill>
            <a:blip r:embed="rId3"/>
            <a:srcRect l="22239" t="12247" r="33235"/>
            <a:stretch/>
          </p:blipFill>
          <p:spPr>
            <a:xfrm>
              <a:off x="1166332" y="2900516"/>
              <a:ext cx="4578575" cy="3271684"/>
            </a:xfrm>
            <a:prstGeom prst="rect">
              <a:avLst/>
            </a:prstGeom>
          </p:spPr>
        </p:pic>
        <p:pic>
          <p:nvPicPr>
            <p:cNvPr id="5" name="Picture 4" descr="A map of the united states&#10;&#10;Description automatically generated">
              <a:extLst>
                <a:ext uri="{FF2B5EF4-FFF2-40B4-BE49-F238E27FC236}">
                  <a16:creationId xmlns:a16="http://schemas.microsoft.com/office/drawing/2014/main" id="{678D9AB1-F31E-B611-4E1B-1731F91F37F1}"/>
                </a:ext>
              </a:extLst>
            </p:cNvPr>
            <p:cNvPicPr>
              <a:picLocks noChangeAspect="1"/>
            </p:cNvPicPr>
            <p:nvPr/>
          </p:nvPicPr>
          <p:blipFill>
            <a:blip r:embed="rId3"/>
            <a:srcRect l="88089"/>
            <a:stretch/>
          </p:blipFill>
          <p:spPr>
            <a:xfrm>
              <a:off x="5524253" y="2286000"/>
              <a:ext cx="1224731" cy="3728252"/>
            </a:xfrm>
            <a:prstGeom prst="rect">
              <a:avLst/>
            </a:prstGeom>
          </p:spPr>
        </p:pic>
      </p:grpSp>
      <p:sp>
        <p:nvSpPr>
          <p:cNvPr id="2" name="TextBox 1">
            <a:extLst>
              <a:ext uri="{FF2B5EF4-FFF2-40B4-BE49-F238E27FC236}">
                <a16:creationId xmlns:a16="http://schemas.microsoft.com/office/drawing/2014/main" id="{EF59098F-DBA2-A85A-7107-2AA07FBD59FB}"/>
              </a:ext>
            </a:extLst>
          </p:cNvPr>
          <p:cNvSpPr txBox="1"/>
          <p:nvPr/>
        </p:nvSpPr>
        <p:spPr>
          <a:xfrm>
            <a:off x="574304" y="635423"/>
            <a:ext cx="7148049" cy="1569660"/>
          </a:xfrm>
          <a:prstGeom prst="rect">
            <a:avLst/>
          </a:prstGeom>
          <a:noFill/>
        </p:spPr>
        <p:txBody>
          <a:bodyPr wrap="square" rtlCol="0">
            <a:spAutoFit/>
          </a:bodyPr>
          <a:lstStyle/>
          <a:p>
            <a:pPr algn="ctr"/>
            <a:r>
              <a:rPr lang="en-US" sz="4800" dirty="0"/>
              <a:t>Number Of Customers By State Map</a:t>
            </a:r>
          </a:p>
        </p:txBody>
      </p:sp>
    </p:spTree>
    <p:extLst>
      <p:ext uri="{BB962C8B-B14F-4D97-AF65-F5344CB8AC3E}">
        <p14:creationId xmlns:p14="http://schemas.microsoft.com/office/powerpoint/2010/main" val="343558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C97B71-EBEC-E96B-5F3A-3E7A56EE4AFB}"/>
            </a:ext>
          </a:extLst>
        </p:cNvPr>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DB7211D-768E-8DA5-BD02-D81C66169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6BECFB9-CABD-B0E1-1A17-73F721782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4116F6-9029-FB85-6BB2-2F2F0841F897}"/>
              </a:ext>
            </a:extLst>
          </p:cNvPr>
          <p:cNvSpPr txBox="1"/>
          <p:nvPr/>
        </p:nvSpPr>
        <p:spPr>
          <a:xfrm>
            <a:off x="8021490" y="585216"/>
            <a:ext cx="3527043" cy="2423455"/>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endParaRPr lang="en-US" sz="2400" i="0" dirty="0">
              <a:solidFill>
                <a:srgbClr val="FFFFFF"/>
              </a:solidFill>
              <a:effectLst/>
            </a:endParaRPr>
          </a:p>
        </p:txBody>
      </p:sp>
      <p:grpSp>
        <p:nvGrpSpPr>
          <p:cNvPr id="4" name="Group 3">
            <a:extLst>
              <a:ext uri="{FF2B5EF4-FFF2-40B4-BE49-F238E27FC236}">
                <a16:creationId xmlns:a16="http://schemas.microsoft.com/office/drawing/2014/main" id="{1B452450-332F-9E63-C6F1-89F45510555E}"/>
              </a:ext>
            </a:extLst>
          </p:cNvPr>
          <p:cNvGrpSpPr/>
          <p:nvPr/>
        </p:nvGrpSpPr>
        <p:grpSpPr>
          <a:xfrm>
            <a:off x="1029686" y="2145476"/>
            <a:ext cx="5582652" cy="3886200"/>
            <a:chOff x="1166332" y="2286000"/>
            <a:chExt cx="5582652" cy="3886200"/>
          </a:xfrm>
        </p:grpSpPr>
        <p:pic>
          <p:nvPicPr>
            <p:cNvPr id="3" name="Picture 2" descr="A map of the united states&#10;&#10;Description automatically generated">
              <a:extLst>
                <a:ext uri="{FF2B5EF4-FFF2-40B4-BE49-F238E27FC236}">
                  <a16:creationId xmlns:a16="http://schemas.microsoft.com/office/drawing/2014/main" id="{3A4BBB88-9823-CAB1-8ABE-7D56D44D716E}"/>
                </a:ext>
              </a:extLst>
            </p:cNvPr>
            <p:cNvPicPr>
              <a:picLocks noChangeAspect="1"/>
            </p:cNvPicPr>
            <p:nvPr/>
          </p:nvPicPr>
          <p:blipFill>
            <a:blip r:embed="rId3"/>
            <a:srcRect l="22239" t="12247" r="33235"/>
            <a:stretch/>
          </p:blipFill>
          <p:spPr>
            <a:xfrm>
              <a:off x="1166332" y="2900516"/>
              <a:ext cx="4578575" cy="3271684"/>
            </a:xfrm>
            <a:prstGeom prst="rect">
              <a:avLst/>
            </a:prstGeom>
          </p:spPr>
        </p:pic>
        <p:pic>
          <p:nvPicPr>
            <p:cNvPr id="5" name="Picture 4" descr="A map of the united states&#10;&#10;Description automatically generated">
              <a:extLst>
                <a:ext uri="{FF2B5EF4-FFF2-40B4-BE49-F238E27FC236}">
                  <a16:creationId xmlns:a16="http://schemas.microsoft.com/office/drawing/2014/main" id="{B5B7AAC4-43A2-84FB-EE8D-5FEC7DB2B94E}"/>
                </a:ext>
              </a:extLst>
            </p:cNvPr>
            <p:cNvPicPr>
              <a:picLocks noChangeAspect="1"/>
            </p:cNvPicPr>
            <p:nvPr/>
          </p:nvPicPr>
          <p:blipFill>
            <a:blip r:embed="rId3"/>
            <a:srcRect l="88089"/>
            <a:stretch/>
          </p:blipFill>
          <p:spPr>
            <a:xfrm>
              <a:off x="5524253" y="2286000"/>
              <a:ext cx="1224731" cy="3728252"/>
            </a:xfrm>
            <a:prstGeom prst="rect">
              <a:avLst/>
            </a:prstGeom>
          </p:spPr>
        </p:pic>
      </p:grpSp>
      <p:sp>
        <p:nvSpPr>
          <p:cNvPr id="10" name="TextBox 9">
            <a:extLst>
              <a:ext uri="{FF2B5EF4-FFF2-40B4-BE49-F238E27FC236}">
                <a16:creationId xmlns:a16="http://schemas.microsoft.com/office/drawing/2014/main" id="{5FF98509-8DA5-4BD3-1E50-528FD5046014}"/>
              </a:ext>
            </a:extLst>
          </p:cNvPr>
          <p:cNvSpPr txBox="1"/>
          <p:nvPr/>
        </p:nvSpPr>
        <p:spPr>
          <a:xfrm>
            <a:off x="8307672" y="2624163"/>
            <a:ext cx="3353385" cy="1609671"/>
          </a:xfrm>
          <a:prstGeom prst="rect">
            <a:avLst/>
          </a:prstGeom>
          <a:noFill/>
        </p:spPr>
        <p:txBody>
          <a:bodyPr wrap="square">
            <a:spAutoFit/>
          </a:bodyPr>
          <a:lstStyle/>
          <a:p>
            <a:pPr defTabSz="914400">
              <a:lnSpc>
                <a:spcPct val="90000"/>
              </a:lnSpc>
              <a:spcAft>
                <a:spcPts val="600"/>
              </a:spcAft>
              <a:buClr>
                <a:schemeClr val="accent1"/>
              </a:buClr>
            </a:pPr>
            <a:r>
              <a:rPr lang="en-US" sz="3200" b="1" i="0" dirty="0">
                <a:solidFill>
                  <a:srgbClr val="FFFFFF"/>
                </a:solidFill>
                <a:effectLst/>
              </a:rPr>
              <a:t>Explanation:</a:t>
            </a:r>
          </a:p>
          <a:p>
            <a:pPr defTabSz="914400">
              <a:lnSpc>
                <a:spcPct val="90000"/>
              </a:lnSpc>
              <a:spcAft>
                <a:spcPts val="600"/>
              </a:spcAft>
              <a:buClr>
                <a:schemeClr val="accent1"/>
              </a:buClr>
              <a:buFont typeface="Arial" panose="020B0604020202020204" pitchFamily="34" charset="0"/>
              <a:buChar char="•"/>
            </a:pPr>
            <a:r>
              <a:rPr lang="en-US" sz="2400" dirty="0">
                <a:solidFill>
                  <a:schemeClr val="bg1"/>
                </a:solidFill>
              </a:rPr>
              <a:t>This is due to their large populations and economic significance.</a:t>
            </a:r>
            <a:endParaRPr lang="en-US" sz="2400" i="0" dirty="0">
              <a:solidFill>
                <a:schemeClr val="bg1"/>
              </a:solidFill>
              <a:effectLst/>
            </a:endParaRPr>
          </a:p>
        </p:txBody>
      </p:sp>
      <p:sp>
        <p:nvSpPr>
          <p:cNvPr id="2" name="TextBox 1">
            <a:extLst>
              <a:ext uri="{FF2B5EF4-FFF2-40B4-BE49-F238E27FC236}">
                <a16:creationId xmlns:a16="http://schemas.microsoft.com/office/drawing/2014/main" id="{CA0801F7-E389-35F8-9A3E-908FE1341FD0}"/>
              </a:ext>
            </a:extLst>
          </p:cNvPr>
          <p:cNvSpPr txBox="1"/>
          <p:nvPr/>
        </p:nvSpPr>
        <p:spPr>
          <a:xfrm>
            <a:off x="574304" y="635423"/>
            <a:ext cx="7148049" cy="1569660"/>
          </a:xfrm>
          <a:prstGeom prst="rect">
            <a:avLst/>
          </a:prstGeom>
          <a:noFill/>
        </p:spPr>
        <p:txBody>
          <a:bodyPr wrap="square" rtlCol="0">
            <a:spAutoFit/>
          </a:bodyPr>
          <a:lstStyle/>
          <a:p>
            <a:pPr algn="ctr"/>
            <a:r>
              <a:rPr lang="en-US" sz="4800" dirty="0"/>
              <a:t>Number Of Customers By State Map</a:t>
            </a:r>
          </a:p>
        </p:txBody>
      </p:sp>
    </p:spTree>
    <p:extLst>
      <p:ext uri="{BB962C8B-B14F-4D97-AF65-F5344CB8AC3E}">
        <p14:creationId xmlns:p14="http://schemas.microsoft.com/office/powerpoint/2010/main" val="386966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544E11B-CFDD-F436-0586-7062D42686BA}"/>
              </a:ext>
            </a:extLst>
          </p:cNvPr>
          <p:cNvPicPr>
            <a:picLocks noChangeAspect="1"/>
          </p:cNvPicPr>
          <p:nvPr/>
        </p:nvPicPr>
        <p:blipFill>
          <a:blip r:embed="rId2"/>
          <a:srcRect t="10919"/>
          <a:stretch/>
        </p:blipFill>
        <p:spPr>
          <a:xfrm>
            <a:off x="549996" y="2790945"/>
            <a:ext cx="6523763" cy="3136491"/>
          </a:xfrm>
          <a:prstGeom prst="rect">
            <a:avLst/>
          </a:prstGeom>
        </p:spPr>
      </p:pic>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6B6F202-2C8B-ECD4-7EDA-38E9FDA46C77}"/>
              </a:ext>
            </a:extLst>
          </p:cNvPr>
          <p:cNvSpPr txBox="1"/>
          <p:nvPr/>
        </p:nvSpPr>
        <p:spPr>
          <a:xfrm>
            <a:off x="7777316" y="1515918"/>
            <a:ext cx="4414684" cy="3342967"/>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200" b="1" i="0" u="none" strike="noStrike" cap="none" normalizeH="0" baseline="0" dirty="0">
                <a:ln>
                  <a:noFill/>
                </a:ln>
                <a:solidFill>
                  <a:srgbClr val="FFFFFF"/>
                </a:solidFill>
                <a:effectLst/>
              </a:rPr>
              <a:t>Observation:</a:t>
            </a:r>
          </a:p>
          <a:p>
            <a:pPr marL="0" marR="0" lvl="0" indent="0" defTabSz="914400" fontAlgn="base">
              <a:lnSpc>
                <a:spcPct val="90000"/>
              </a:lnSpc>
              <a:spcBef>
                <a:spcPct val="0"/>
              </a:spcBef>
              <a:spcAft>
                <a:spcPts val="600"/>
              </a:spcAft>
              <a:buClr>
                <a:schemeClr val="accent1"/>
              </a:buClr>
              <a:buSzTx/>
              <a:buFontTx/>
              <a:buChar char="•"/>
              <a:tabLst/>
            </a:pPr>
            <a:r>
              <a:rPr kumimoji="0" lang="en-US" altLang="en-US" sz="2400" b="0" i="0" u="none" strike="noStrike" cap="none" normalizeH="0" baseline="0" dirty="0">
                <a:ln>
                  <a:noFill/>
                </a:ln>
                <a:solidFill>
                  <a:srgbClr val="FFFFFF"/>
                </a:solidFill>
                <a:effectLst/>
              </a:rPr>
              <a:t>This bar chart shows the distribution of orders across different shipping modes. We can observe that </a:t>
            </a:r>
            <a:r>
              <a:rPr kumimoji="0" lang="en-US" altLang="en-US" sz="2400" b="1" i="0" u="none" strike="noStrike" cap="none" normalizeH="0" baseline="0" dirty="0">
                <a:ln>
                  <a:noFill/>
                </a:ln>
                <a:solidFill>
                  <a:srgbClr val="FFFFFF"/>
                </a:solidFill>
                <a:effectLst/>
              </a:rPr>
              <a:t>Standard Class</a:t>
            </a:r>
            <a:r>
              <a:rPr kumimoji="0" lang="en-US" altLang="en-US" sz="2400" b="0" i="0" u="none" strike="noStrike" cap="none" normalizeH="0" baseline="0" dirty="0">
                <a:ln>
                  <a:noFill/>
                </a:ln>
                <a:solidFill>
                  <a:srgbClr val="FFFFFF"/>
                </a:solidFill>
                <a:effectLst/>
              </a:rPr>
              <a:t> is the most frequently used shipping method, followed by </a:t>
            </a:r>
            <a:r>
              <a:rPr kumimoji="0" lang="en-US" altLang="en-US" sz="2400" b="1" i="0" u="none" strike="noStrike" cap="none" normalizeH="0" baseline="0" dirty="0">
                <a:ln>
                  <a:noFill/>
                </a:ln>
                <a:solidFill>
                  <a:srgbClr val="FFFFFF"/>
                </a:solidFill>
                <a:effectLst/>
              </a:rPr>
              <a:t>Second Class</a:t>
            </a:r>
            <a:r>
              <a:rPr kumimoji="0" lang="en-US" altLang="en-US" sz="2400" b="0" i="0" u="none" strike="noStrike" cap="none" normalizeH="0" baseline="0" dirty="0">
                <a:ln>
                  <a:noFill/>
                </a:ln>
                <a:solidFill>
                  <a:srgbClr val="FFFFFF"/>
                </a:solidFill>
                <a:effectLst/>
              </a:rPr>
              <a:t>, while </a:t>
            </a:r>
            <a:r>
              <a:rPr kumimoji="0" lang="en-US" altLang="en-US" sz="2400" b="1" i="0" u="none" strike="noStrike" cap="none" normalizeH="0" baseline="0" dirty="0">
                <a:ln>
                  <a:noFill/>
                </a:ln>
                <a:solidFill>
                  <a:srgbClr val="FFFFFF"/>
                </a:solidFill>
                <a:effectLst/>
              </a:rPr>
              <a:t>Same Day</a:t>
            </a:r>
            <a:r>
              <a:rPr kumimoji="0" lang="en-US" altLang="en-US" sz="2400" b="0" i="0" u="none" strike="noStrike" cap="none" normalizeH="0" baseline="0" dirty="0">
                <a:ln>
                  <a:noFill/>
                </a:ln>
                <a:solidFill>
                  <a:srgbClr val="FFFFFF"/>
                </a:solidFill>
                <a:effectLst/>
              </a:rPr>
              <a:t> shipping has the fewest orders.</a:t>
            </a:r>
          </a:p>
        </p:txBody>
      </p:sp>
      <p:sp>
        <p:nvSpPr>
          <p:cNvPr id="4" name="TextBox 3">
            <a:extLst>
              <a:ext uri="{FF2B5EF4-FFF2-40B4-BE49-F238E27FC236}">
                <a16:creationId xmlns:a16="http://schemas.microsoft.com/office/drawing/2014/main" id="{3AA88DAF-8CE3-2FF3-756C-A77A8A140ED6}"/>
              </a:ext>
            </a:extLst>
          </p:cNvPr>
          <p:cNvSpPr txBox="1"/>
          <p:nvPr/>
        </p:nvSpPr>
        <p:spPr>
          <a:xfrm>
            <a:off x="828621" y="731088"/>
            <a:ext cx="6430293" cy="1569660"/>
          </a:xfrm>
          <a:prstGeom prst="rect">
            <a:avLst/>
          </a:prstGeom>
          <a:noFill/>
        </p:spPr>
        <p:txBody>
          <a:bodyPr wrap="square">
            <a:spAutoFit/>
          </a:bodyPr>
          <a:lstStyle/>
          <a:p>
            <a:pPr algn="ctr"/>
            <a:r>
              <a:rPr lang="en-US" sz="4800" dirty="0"/>
              <a:t>Frequency Of Orders By Shipping Mode</a:t>
            </a:r>
          </a:p>
        </p:txBody>
      </p:sp>
    </p:spTree>
    <p:extLst>
      <p:ext uri="{BB962C8B-B14F-4D97-AF65-F5344CB8AC3E}">
        <p14:creationId xmlns:p14="http://schemas.microsoft.com/office/powerpoint/2010/main" val="188243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D3CC2F-3548-FB48-9A2C-018687DD1DFF}"/>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998C72F-2B58-DCBE-0131-64AC400A1A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E558BB5-726B-B36F-308B-0DEC4BD81E5F}"/>
              </a:ext>
            </a:extLst>
          </p:cNvPr>
          <p:cNvPicPr>
            <a:picLocks noChangeAspect="1"/>
          </p:cNvPicPr>
          <p:nvPr/>
        </p:nvPicPr>
        <p:blipFill>
          <a:blip r:embed="rId2"/>
          <a:srcRect t="10919"/>
          <a:stretch/>
        </p:blipFill>
        <p:spPr>
          <a:xfrm>
            <a:off x="549996" y="2790945"/>
            <a:ext cx="6523763" cy="3136491"/>
          </a:xfrm>
          <a:prstGeom prst="rect">
            <a:avLst/>
          </a:prstGeom>
        </p:spPr>
      </p:pic>
      <p:sp>
        <p:nvSpPr>
          <p:cNvPr id="13" name="Rectangle 12">
            <a:extLst>
              <a:ext uri="{FF2B5EF4-FFF2-40B4-BE49-F238E27FC236}">
                <a16:creationId xmlns:a16="http://schemas.microsoft.com/office/drawing/2014/main" id="{C464CF5A-B3E6-65E8-E47E-871633518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E6B3A5-33B4-4CA0-158F-C1A9323B9B10}"/>
              </a:ext>
            </a:extLst>
          </p:cNvPr>
          <p:cNvSpPr txBox="1"/>
          <p:nvPr/>
        </p:nvSpPr>
        <p:spPr>
          <a:xfrm>
            <a:off x="7655986" y="2333743"/>
            <a:ext cx="4414684" cy="2025447"/>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tabLst/>
            </a:pPr>
            <a:r>
              <a:rPr lang="en-US" sz="3200" b="1" i="0" dirty="0">
                <a:solidFill>
                  <a:srgbClr val="FFFFFF"/>
                </a:solidFill>
                <a:effectLst/>
              </a:rPr>
              <a:t>Explanation:</a:t>
            </a:r>
            <a:endParaRPr kumimoji="0" lang="en-US" altLang="en-US" sz="3200" b="0" i="0" u="none" strike="noStrike" cap="none" normalizeH="0" baseline="0" dirty="0">
              <a:ln>
                <a:noFill/>
              </a:ln>
              <a:solidFill>
                <a:srgbClr val="FFFFFF"/>
              </a:solidFill>
              <a:effectLst/>
            </a:endParaRPr>
          </a:p>
          <a:p>
            <a:pPr marL="0" marR="0" lvl="0" indent="0" defTabSz="914400" fontAlgn="base">
              <a:lnSpc>
                <a:spcPct val="90000"/>
              </a:lnSpc>
              <a:spcBef>
                <a:spcPct val="0"/>
              </a:spcBef>
              <a:spcAft>
                <a:spcPts val="600"/>
              </a:spcAft>
              <a:buClr>
                <a:schemeClr val="accent1"/>
              </a:buClr>
              <a:buSzTx/>
              <a:buFontTx/>
              <a:buChar char="•"/>
              <a:tabLst/>
            </a:pPr>
            <a:r>
              <a:rPr kumimoji="0" lang="en-US" altLang="en-US" sz="2400" b="0" i="0" u="none" strike="noStrike" cap="none" normalizeH="0" baseline="0" dirty="0">
                <a:ln>
                  <a:noFill/>
                </a:ln>
                <a:solidFill>
                  <a:srgbClr val="FFFFFF"/>
                </a:solidFill>
                <a:effectLst/>
              </a:rPr>
              <a:t>The preference for standard and second-class shipping may suggest that customers prioritize cost over speed. </a:t>
            </a:r>
          </a:p>
        </p:txBody>
      </p:sp>
      <p:sp>
        <p:nvSpPr>
          <p:cNvPr id="4" name="TextBox 3">
            <a:extLst>
              <a:ext uri="{FF2B5EF4-FFF2-40B4-BE49-F238E27FC236}">
                <a16:creationId xmlns:a16="http://schemas.microsoft.com/office/drawing/2014/main" id="{A49F3F54-7CFC-5BF9-A30E-FCC241E2891D}"/>
              </a:ext>
            </a:extLst>
          </p:cNvPr>
          <p:cNvSpPr txBox="1"/>
          <p:nvPr/>
        </p:nvSpPr>
        <p:spPr>
          <a:xfrm>
            <a:off x="828621" y="731088"/>
            <a:ext cx="6430293" cy="1569660"/>
          </a:xfrm>
          <a:prstGeom prst="rect">
            <a:avLst/>
          </a:prstGeom>
          <a:noFill/>
        </p:spPr>
        <p:txBody>
          <a:bodyPr wrap="square">
            <a:spAutoFit/>
          </a:bodyPr>
          <a:lstStyle/>
          <a:p>
            <a:pPr algn="ctr"/>
            <a:r>
              <a:rPr lang="en-US" sz="4800" dirty="0"/>
              <a:t>Frequency Of Orders By Shipping Mode</a:t>
            </a:r>
          </a:p>
        </p:txBody>
      </p:sp>
    </p:spTree>
    <p:extLst>
      <p:ext uri="{BB962C8B-B14F-4D97-AF65-F5344CB8AC3E}">
        <p14:creationId xmlns:p14="http://schemas.microsoft.com/office/powerpoint/2010/main" val="160482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F827D9D-5C3A-C2F8-1C7E-3F2A6769DFF8}"/>
              </a:ext>
            </a:extLst>
          </p:cNvPr>
          <p:cNvPicPr>
            <a:picLocks noChangeAspect="1"/>
          </p:cNvPicPr>
          <p:nvPr/>
        </p:nvPicPr>
        <p:blipFill>
          <a:blip r:embed="rId2"/>
          <a:srcRect t="12836"/>
          <a:stretch/>
        </p:blipFill>
        <p:spPr>
          <a:xfrm>
            <a:off x="1032388" y="2920180"/>
            <a:ext cx="6253316" cy="2871019"/>
          </a:xfrm>
          <a:prstGeom prst="rect">
            <a:avLst/>
          </a:prstGeom>
        </p:spPr>
      </p:pic>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FAB1578-1816-AD7F-8010-EB3DFE5555D7}"/>
              </a:ext>
            </a:extLst>
          </p:cNvPr>
          <p:cNvSpPr txBox="1"/>
          <p:nvPr/>
        </p:nvSpPr>
        <p:spPr>
          <a:xfrm>
            <a:off x="7690399" y="2233130"/>
            <a:ext cx="4345858" cy="2910348"/>
          </a:xfrm>
          <a:prstGeom prst="rect">
            <a:avLst/>
          </a:prstGeom>
        </p:spPr>
        <p:txBody>
          <a:bodyPr vert="horz" lIns="45720" tIns="45720" rIns="45720" bIns="45720" rtlCol="0" anchor="ctr">
            <a:normAutofit lnSpcReduction="10000"/>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500" b="1" i="0" u="none" strike="noStrike" cap="none" normalizeH="0" baseline="0" dirty="0">
                <a:ln>
                  <a:noFill/>
                </a:ln>
                <a:solidFill>
                  <a:srgbClr val="FFFFFF"/>
                </a:solidFill>
                <a:effectLst/>
              </a:rPr>
              <a:t>Observations:</a:t>
            </a:r>
          </a:p>
          <a:p>
            <a:pPr marL="0" marR="0" lvl="0" indent="0" defTabSz="914400" fontAlgn="base">
              <a:lnSpc>
                <a:spcPct val="90000"/>
              </a:lnSpc>
              <a:spcBef>
                <a:spcPct val="0"/>
              </a:spcBef>
              <a:spcAft>
                <a:spcPts val="600"/>
              </a:spcAft>
              <a:buClr>
                <a:schemeClr val="accent1"/>
              </a:buClr>
              <a:buSzTx/>
              <a:buFontTx/>
              <a:buNone/>
              <a:tabLst/>
            </a:pPr>
            <a:r>
              <a:rPr kumimoji="0" lang="en-US" altLang="en-US" sz="2600" b="0" i="0" u="none" strike="noStrike" cap="none" normalizeH="0" baseline="0" dirty="0">
                <a:ln>
                  <a:noFill/>
                </a:ln>
                <a:solidFill>
                  <a:srgbClr val="FFFFFF"/>
                </a:solidFill>
                <a:effectLst/>
              </a:rPr>
              <a:t>The </a:t>
            </a:r>
            <a:r>
              <a:rPr kumimoji="0" lang="en-US" altLang="en-US" sz="2600" b="1" i="0" u="none" strike="noStrike" cap="none" normalizeH="0" baseline="0" dirty="0">
                <a:ln>
                  <a:noFill/>
                </a:ln>
                <a:solidFill>
                  <a:srgbClr val="FFFFFF"/>
                </a:solidFill>
                <a:effectLst/>
              </a:rPr>
              <a:t>Consumer</a:t>
            </a:r>
            <a:r>
              <a:rPr kumimoji="0" lang="en-US" altLang="en-US" sz="2600" b="0" i="0" u="none" strike="noStrike" cap="none" normalizeH="0" baseline="0" dirty="0">
                <a:ln>
                  <a:noFill/>
                </a:ln>
                <a:solidFill>
                  <a:srgbClr val="FFFFFF"/>
                </a:solidFill>
                <a:effectLst/>
              </a:rPr>
              <a:t> segment shows the highest order frequency</a:t>
            </a:r>
          </a:p>
          <a:p>
            <a:pPr marL="0" marR="0" lvl="0" indent="0" defTabSz="914400" fontAlgn="base">
              <a:lnSpc>
                <a:spcPct val="90000"/>
              </a:lnSpc>
              <a:spcBef>
                <a:spcPct val="0"/>
              </a:spcBef>
              <a:spcAft>
                <a:spcPts val="600"/>
              </a:spcAft>
              <a:buClr>
                <a:schemeClr val="accent1"/>
              </a:buClr>
              <a:buSzTx/>
              <a:buFontTx/>
              <a:buNone/>
              <a:tabLst/>
            </a:pPr>
            <a:r>
              <a:rPr kumimoji="0" lang="en-US" altLang="en-US" sz="2600" b="1" i="0" u="none" strike="noStrike" cap="none" normalizeH="0" baseline="0" dirty="0">
                <a:ln>
                  <a:noFill/>
                </a:ln>
                <a:solidFill>
                  <a:srgbClr val="FFFFFF"/>
                </a:solidFill>
                <a:effectLst/>
              </a:rPr>
              <a:t>Corporate</a:t>
            </a:r>
            <a:r>
              <a:rPr kumimoji="0" lang="en-US" altLang="en-US" sz="2600" b="0" i="0" u="none" strike="noStrike" cap="none" normalizeH="0" baseline="0" dirty="0">
                <a:ln>
                  <a:noFill/>
                </a:ln>
                <a:solidFill>
                  <a:srgbClr val="FFFFFF"/>
                </a:solidFill>
                <a:effectLst/>
              </a:rPr>
              <a:t> follows as the second most frequent segment</a:t>
            </a:r>
          </a:p>
          <a:p>
            <a:pPr marL="0" marR="0" lvl="0" indent="0" defTabSz="914400" fontAlgn="base">
              <a:lnSpc>
                <a:spcPct val="90000"/>
              </a:lnSpc>
              <a:spcBef>
                <a:spcPct val="0"/>
              </a:spcBef>
              <a:spcAft>
                <a:spcPts val="600"/>
              </a:spcAft>
              <a:buClr>
                <a:schemeClr val="accent1"/>
              </a:buClr>
              <a:buSzTx/>
              <a:buFontTx/>
              <a:buNone/>
              <a:tabLst/>
            </a:pPr>
            <a:r>
              <a:rPr kumimoji="0" lang="en-US" altLang="en-US" sz="2600" b="0" i="0" u="none" strike="noStrike" cap="none" normalizeH="0" baseline="0" dirty="0">
                <a:ln>
                  <a:noFill/>
                </a:ln>
                <a:solidFill>
                  <a:srgbClr val="FFFFFF"/>
                </a:solidFill>
                <a:effectLst/>
              </a:rPr>
              <a:t>The </a:t>
            </a:r>
            <a:r>
              <a:rPr kumimoji="0" lang="en-US" altLang="en-US" sz="2600" b="1" i="0" u="none" strike="noStrike" cap="none" normalizeH="0" baseline="0" dirty="0">
                <a:ln>
                  <a:noFill/>
                </a:ln>
                <a:solidFill>
                  <a:srgbClr val="FFFFFF"/>
                </a:solidFill>
                <a:effectLst/>
              </a:rPr>
              <a:t>Home Office</a:t>
            </a:r>
            <a:r>
              <a:rPr kumimoji="0" lang="en-US" altLang="en-US" sz="2600" b="0" i="0" u="none" strike="noStrike" cap="none" normalizeH="0" baseline="0" dirty="0">
                <a:ln>
                  <a:noFill/>
                </a:ln>
                <a:solidFill>
                  <a:srgbClr val="FFFFFF"/>
                </a:solidFill>
                <a:effectLst/>
              </a:rPr>
              <a:t> segment has a relatively lower frequency</a:t>
            </a:r>
          </a:p>
        </p:txBody>
      </p:sp>
      <p:sp>
        <p:nvSpPr>
          <p:cNvPr id="4" name="TextBox 3">
            <a:extLst>
              <a:ext uri="{FF2B5EF4-FFF2-40B4-BE49-F238E27FC236}">
                <a16:creationId xmlns:a16="http://schemas.microsoft.com/office/drawing/2014/main" id="{02E6A9FB-06BF-44CC-ED18-490F4CC3CB2C}"/>
              </a:ext>
            </a:extLst>
          </p:cNvPr>
          <p:cNvSpPr txBox="1"/>
          <p:nvPr/>
        </p:nvSpPr>
        <p:spPr>
          <a:xfrm>
            <a:off x="762000" y="601914"/>
            <a:ext cx="6096000" cy="1631216"/>
          </a:xfrm>
          <a:prstGeom prst="rect">
            <a:avLst/>
          </a:prstGeom>
          <a:noFill/>
        </p:spPr>
        <p:txBody>
          <a:bodyPr wrap="square">
            <a:spAutoFit/>
          </a:bodyPr>
          <a:lstStyle/>
          <a:p>
            <a:pPr algn="ctr"/>
            <a:r>
              <a:rPr lang="en-US" sz="5000" dirty="0"/>
              <a:t>Frequency Of Orders By Segment</a:t>
            </a:r>
          </a:p>
        </p:txBody>
      </p:sp>
    </p:spTree>
    <p:extLst>
      <p:ext uri="{BB962C8B-B14F-4D97-AF65-F5344CB8AC3E}">
        <p14:creationId xmlns:p14="http://schemas.microsoft.com/office/powerpoint/2010/main" val="362567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1D3C13-4B7C-7381-56FB-A5A2EC6BE7F2}"/>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DECBEB1-D68A-4E42-935B-5BFCA11978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3324278-A024-094D-286D-BABEAD6A8CFD}"/>
              </a:ext>
            </a:extLst>
          </p:cNvPr>
          <p:cNvPicPr>
            <a:picLocks noChangeAspect="1"/>
          </p:cNvPicPr>
          <p:nvPr/>
        </p:nvPicPr>
        <p:blipFill>
          <a:blip r:embed="rId2"/>
          <a:srcRect t="12836"/>
          <a:stretch/>
        </p:blipFill>
        <p:spPr>
          <a:xfrm>
            <a:off x="1032388" y="2920180"/>
            <a:ext cx="6253316" cy="2871019"/>
          </a:xfrm>
          <a:prstGeom prst="rect">
            <a:avLst/>
          </a:prstGeom>
        </p:spPr>
      </p:pic>
      <p:sp>
        <p:nvSpPr>
          <p:cNvPr id="12" name="Rectangle 11">
            <a:extLst>
              <a:ext uri="{FF2B5EF4-FFF2-40B4-BE49-F238E27FC236}">
                <a16:creationId xmlns:a16="http://schemas.microsoft.com/office/drawing/2014/main" id="{92C40EE5-354D-1B4D-7B4C-01C0D495E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FF39669-481B-5C7F-D82E-A15938E0FE59}"/>
              </a:ext>
            </a:extLst>
          </p:cNvPr>
          <p:cNvSpPr txBox="1"/>
          <p:nvPr/>
        </p:nvSpPr>
        <p:spPr>
          <a:xfrm>
            <a:off x="7690399" y="1179870"/>
            <a:ext cx="4345858" cy="4021395"/>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500" b="1" i="0" u="none" strike="noStrike" cap="none" normalizeH="0" baseline="0" dirty="0">
                <a:ln>
                  <a:noFill/>
                </a:ln>
                <a:solidFill>
                  <a:srgbClr val="FFFFFF"/>
                </a:solidFill>
                <a:effectLst/>
              </a:rPr>
              <a:t>Explanation:</a:t>
            </a:r>
          </a:p>
          <a:p>
            <a:pPr marL="0" marR="0" lvl="0" indent="0" defTabSz="914400" fontAlgn="base">
              <a:lnSpc>
                <a:spcPct val="90000"/>
              </a:lnSpc>
              <a:spcBef>
                <a:spcPct val="0"/>
              </a:spcBef>
              <a:spcAft>
                <a:spcPts val="600"/>
              </a:spcAft>
              <a:buClr>
                <a:schemeClr val="accent1"/>
              </a:buClr>
              <a:buSzTx/>
              <a:buFontTx/>
              <a:buChar char="•"/>
              <a:tabLst/>
            </a:pPr>
            <a:r>
              <a:rPr lang="en-US" sz="2400" dirty="0">
                <a:solidFill>
                  <a:schemeClr val="bg1"/>
                </a:solidFill>
              </a:rPr>
              <a:t>The Consumer segment shows the highest order frequency due to the fact they are the majority of customers, their immediate needs and repeated purchases. The Corporate segment follows, driven by bulk orders for ongoing business operations, though slightly less frequent due to budgeting processes. </a:t>
            </a:r>
            <a:endParaRPr kumimoji="0" lang="en-US" altLang="en-US" sz="2400" b="0" i="0" u="none" strike="noStrike" cap="none" normalizeH="0" baseline="0" dirty="0">
              <a:ln>
                <a:noFill/>
              </a:ln>
              <a:solidFill>
                <a:schemeClr val="bg1"/>
              </a:solidFill>
              <a:effectLst/>
            </a:endParaRPr>
          </a:p>
        </p:txBody>
      </p:sp>
      <p:sp>
        <p:nvSpPr>
          <p:cNvPr id="4" name="TextBox 3">
            <a:extLst>
              <a:ext uri="{FF2B5EF4-FFF2-40B4-BE49-F238E27FC236}">
                <a16:creationId xmlns:a16="http://schemas.microsoft.com/office/drawing/2014/main" id="{6F5440C7-3CCA-5ABF-4438-4CDF2054371C}"/>
              </a:ext>
            </a:extLst>
          </p:cNvPr>
          <p:cNvSpPr txBox="1"/>
          <p:nvPr/>
        </p:nvSpPr>
        <p:spPr>
          <a:xfrm>
            <a:off x="762000" y="601914"/>
            <a:ext cx="6096000" cy="1631216"/>
          </a:xfrm>
          <a:prstGeom prst="rect">
            <a:avLst/>
          </a:prstGeom>
          <a:noFill/>
        </p:spPr>
        <p:txBody>
          <a:bodyPr wrap="square">
            <a:spAutoFit/>
          </a:bodyPr>
          <a:lstStyle/>
          <a:p>
            <a:pPr algn="ctr"/>
            <a:r>
              <a:rPr lang="en-US" sz="5000" dirty="0"/>
              <a:t>Frequency Of Orders By Segment</a:t>
            </a:r>
          </a:p>
        </p:txBody>
      </p:sp>
    </p:spTree>
    <p:extLst>
      <p:ext uri="{BB962C8B-B14F-4D97-AF65-F5344CB8AC3E}">
        <p14:creationId xmlns:p14="http://schemas.microsoft.com/office/powerpoint/2010/main" val="271650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55A00D5-51C3-0E39-84E4-17B0AD45C433}"/>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kern="1200" cap="all" spc="100" baseline="0" dirty="0">
                <a:solidFill>
                  <a:schemeClr val="tx1">
                    <a:lumMod val="95000"/>
                    <a:lumOff val="5000"/>
                  </a:schemeClr>
                </a:solidFill>
                <a:latin typeface="+mj-lt"/>
                <a:ea typeface="+mj-ea"/>
                <a:cs typeface="+mj-cs"/>
              </a:rPr>
              <a:t>Project Index</a:t>
            </a:r>
          </a:p>
        </p:txBody>
      </p:sp>
      <p:graphicFrame>
        <p:nvGraphicFramePr>
          <p:cNvPr id="7" name="TextBox 4">
            <a:extLst>
              <a:ext uri="{FF2B5EF4-FFF2-40B4-BE49-F238E27FC236}">
                <a16:creationId xmlns:a16="http://schemas.microsoft.com/office/drawing/2014/main" id="{983596DF-D451-B93D-D0C1-68632956F371}"/>
              </a:ext>
            </a:extLst>
          </p:cNvPr>
          <p:cNvGraphicFramePr/>
          <p:nvPr>
            <p:extLst>
              <p:ext uri="{D42A27DB-BD31-4B8C-83A1-F6EECF244321}">
                <p14:modId xmlns:p14="http://schemas.microsoft.com/office/powerpoint/2010/main" val="226625945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366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graph of blue squares&#10;&#10;Description automatically generated">
            <a:extLst>
              <a:ext uri="{FF2B5EF4-FFF2-40B4-BE49-F238E27FC236}">
                <a16:creationId xmlns:a16="http://schemas.microsoft.com/office/drawing/2014/main" id="{C6A1E10E-B618-CF11-A67F-E3296013C060}"/>
              </a:ext>
            </a:extLst>
          </p:cNvPr>
          <p:cNvPicPr>
            <a:picLocks noChangeAspect="1"/>
          </p:cNvPicPr>
          <p:nvPr/>
        </p:nvPicPr>
        <p:blipFill>
          <a:blip r:embed="rId2"/>
          <a:srcRect t="9385"/>
          <a:stretch/>
        </p:blipFill>
        <p:spPr>
          <a:xfrm>
            <a:off x="305246" y="2900515"/>
            <a:ext cx="7053948" cy="2939845"/>
          </a:xfrm>
          <a:prstGeom prst="rect">
            <a:avLst/>
          </a:prstGeom>
        </p:spPr>
      </p:pic>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41E3A-4DB2-943D-C325-014C2827D62A}"/>
              </a:ext>
            </a:extLst>
          </p:cNvPr>
          <p:cNvSpPr txBox="1"/>
          <p:nvPr/>
        </p:nvSpPr>
        <p:spPr>
          <a:xfrm>
            <a:off x="7834059" y="2375817"/>
            <a:ext cx="4058538" cy="2265008"/>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lang="en-US" sz="3200" b="1" dirty="0">
                <a:solidFill>
                  <a:schemeClr val="bg1"/>
                </a:solidFill>
              </a:rPr>
              <a:t>Observation:</a:t>
            </a:r>
          </a:p>
          <a:p>
            <a:pPr marL="0" marR="0" lvl="0" indent="0" defTabSz="914400" fontAlgn="base">
              <a:lnSpc>
                <a:spcPct val="90000"/>
              </a:lnSpc>
              <a:spcBef>
                <a:spcPct val="0"/>
              </a:spcBef>
              <a:spcAft>
                <a:spcPts val="600"/>
              </a:spcAft>
              <a:buClr>
                <a:schemeClr val="accent1"/>
              </a:buClr>
              <a:buSzTx/>
              <a:buFontTx/>
              <a:buNone/>
              <a:tabLst/>
            </a:pPr>
            <a:r>
              <a:rPr lang="en-US" sz="2600" dirty="0">
                <a:solidFill>
                  <a:schemeClr val="bg1"/>
                </a:solidFill>
              </a:rPr>
              <a:t>The order distribution analysis shows that the Central and South regions has the highest order volume </a:t>
            </a:r>
          </a:p>
        </p:txBody>
      </p:sp>
      <p:sp>
        <p:nvSpPr>
          <p:cNvPr id="4" name="TextBox 3">
            <a:extLst>
              <a:ext uri="{FF2B5EF4-FFF2-40B4-BE49-F238E27FC236}">
                <a16:creationId xmlns:a16="http://schemas.microsoft.com/office/drawing/2014/main" id="{65920333-BA69-607B-C951-3BCE28634B6A}"/>
              </a:ext>
            </a:extLst>
          </p:cNvPr>
          <p:cNvSpPr txBox="1"/>
          <p:nvPr/>
        </p:nvSpPr>
        <p:spPr>
          <a:xfrm>
            <a:off x="762000" y="635507"/>
            <a:ext cx="6105832" cy="1631216"/>
          </a:xfrm>
          <a:prstGeom prst="rect">
            <a:avLst/>
          </a:prstGeom>
          <a:noFill/>
        </p:spPr>
        <p:txBody>
          <a:bodyPr wrap="square">
            <a:spAutoFit/>
          </a:bodyPr>
          <a:lstStyle/>
          <a:p>
            <a:pPr algn="ctr"/>
            <a:r>
              <a:rPr lang="en-US" sz="5000" dirty="0"/>
              <a:t>Frequency Of Orders By Region</a:t>
            </a:r>
          </a:p>
        </p:txBody>
      </p:sp>
    </p:spTree>
    <p:extLst>
      <p:ext uri="{BB962C8B-B14F-4D97-AF65-F5344CB8AC3E}">
        <p14:creationId xmlns:p14="http://schemas.microsoft.com/office/powerpoint/2010/main" val="3527154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EB71AD-D56A-896B-34AF-A70FD67A6340}"/>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22F792C-ACB4-2658-A0E0-EFA7836559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graph of blue squares&#10;&#10;Description automatically generated">
            <a:extLst>
              <a:ext uri="{FF2B5EF4-FFF2-40B4-BE49-F238E27FC236}">
                <a16:creationId xmlns:a16="http://schemas.microsoft.com/office/drawing/2014/main" id="{7D1C430E-7810-2E9F-F102-28157FB7E5B1}"/>
              </a:ext>
            </a:extLst>
          </p:cNvPr>
          <p:cNvPicPr>
            <a:picLocks noChangeAspect="1"/>
          </p:cNvPicPr>
          <p:nvPr/>
        </p:nvPicPr>
        <p:blipFill>
          <a:blip r:embed="rId2"/>
          <a:srcRect t="9385"/>
          <a:stretch/>
        </p:blipFill>
        <p:spPr>
          <a:xfrm>
            <a:off x="305246" y="2900515"/>
            <a:ext cx="7053948" cy="2939845"/>
          </a:xfrm>
          <a:prstGeom prst="rect">
            <a:avLst/>
          </a:prstGeom>
        </p:spPr>
      </p:pic>
      <p:sp>
        <p:nvSpPr>
          <p:cNvPr id="13" name="Rectangle 12">
            <a:extLst>
              <a:ext uri="{FF2B5EF4-FFF2-40B4-BE49-F238E27FC236}">
                <a16:creationId xmlns:a16="http://schemas.microsoft.com/office/drawing/2014/main" id="{76838210-E5BA-DE72-62D5-DC942DF4B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693388-377D-F4B8-739E-4103DA750E5C}"/>
              </a:ext>
            </a:extLst>
          </p:cNvPr>
          <p:cNvSpPr txBox="1"/>
          <p:nvPr/>
        </p:nvSpPr>
        <p:spPr>
          <a:xfrm>
            <a:off x="7936817" y="635507"/>
            <a:ext cx="4058538" cy="5586984"/>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lang="en-US" sz="3200" b="1" dirty="0">
                <a:solidFill>
                  <a:schemeClr val="bg1"/>
                </a:solidFill>
              </a:rPr>
              <a:t>Explanation:</a:t>
            </a:r>
          </a:p>
          <a:p>
            <a:pPr marL="0" marR="0" lvl="0" indent="0" defTabSz="914400" fontAlgn="base">
              <a:lnSpc>
                <a:spcPct val="90000"/>
              </a:lnSpc>
              <a:spcBef>
                <a:spcPct val="0"/>
              </a:spcBef>
              <a:spcAft>
                <a:spcPts val="600"/>
              </a:spcAft>
              <a:buClr>
                <a:schemeClr val="accent1"/>
              </a:buClr>
              <a:buSzTx/>
              <a:buFontTx/>
              <a:buNone/>
              <a:tabLst/>
            </a:pPr>
            <a:r>
              <a:rPr lang="en-US" sz="2600" dirty="0">
                <a:solidFill>
                  <a:schemeClr val="bg1"/>
                </a:solidFill>
              </a:rPr>
              <a:t>This may reflect a stronger market presence and higher population density in the Central and South regions. </a:t>
            </a:r>
            <a:endParaRPr kumimoji="0" lang="en-US" altLang="en-US" sz="2600" b="0" i="0" u="none" strike="noStrike" cap="none" normalizeH="0" baseline="0" dirty="0">
              <a:ln>
                <a:noFill/>
              </a:ln>
              <a:solidFill>
                <a:schemeClr val="bg1"/>
              </a:solidFill>
              <a:effectLst/>
            </a:endParaRPr>
          </a:p>
        </p:txBody>
      </p:sp>
      <p:sp>
        <p:nvSpPr>
          <p:cNvPr id="4" name="TextBox 3">
            <a:extLst>
              <a:ext uri="{FF2B5EF4-FFF2-40B4-BE49-F238E27FC236}">
                <a16:creationId xmlns:a16="http://schemas.microsoft.com/office/drawing/2014/main" id="{160751C6-27EB-3C37-72CB-90843EC0972A}"/>
              </a:ext>
            </a:extLst>
          </p:cNvPr>
          <p:cNvSpPr txBox="1"/>
          <p:nvPr/>
        </p:nvSpPr>
        <p:spPr>
          <a:xfrm>
            <a:off x="762000" y="635507"/>
            <a:ext cx="6105832" cy="1631216"/>
          </a:xfrm>
          <a:prstGeom prst="rect">
            <a:avLst/>
          </a:prstGeom>
          <a:noFill/>
        </p:spPr>
        <p:txBody>
          <a:bodyPr wrap="square">
            <a:spAutoFit/>
          </a:bodyPr>
          <a:lstStyle/>
          <a:p>
            <a:pPr algn="ctr"/>
            <a:r>
              <a:rPr lang="en-US" sz="5000" dirty="0"/>
              <a:t>Frequency Of Orders By Region</a:t>
            </a:r>
          </a:p>
        </p:txBody>
      </p:sp>
    </p:spTree>
    <p:extLst>
      <p:ext uri="{BB962C8B-B14F-4D97-AF65-F5344CB8AC3E}">
        <p14:creationId xmlns:p14="http://schemas.microsoft.com/office/powerpoint/2010/main" val="2304145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descr="A blue rectangle with black text&#10;&#10;Description automatically generated">
            <a:extLst>
              <a:ext uri="{FF2B5EF4-FFF2-40B4-BE49-F238E27FC236}">
                <a16:creationId xmlns:a16="http://schemas.microsoft.com/office/drawing/2014/main" id="{163B48E9-FEC3-352E-A592-93E75745A6DB}"/>
              </a:ext>
            </a:extLst>
          </p:cNvPr>
          <p:cNvPicPr>
            <a:picLocks noChangeAspect="1"/>
          </p:cNvPicPr>
          <p:nvPr/>
        </p:nvPicPr>
        <p:blipFill>
          <a:blip r:embed="rId2"/>
          <a:srcRect t="11387"/>
          <a:stretch/>
        </p:blipFill>
        <p:spPr>
          <a:xfrm>
            <a:off x="483354" y="3061495"/>
            <a:ext cx="6817854" cy="2677931"/>
          </a:xfrm>
          <a:prstGeom prst="rect">
            <a:avLst/>
          </a:prstGeom>
        </p:spPr>
      </p:pic>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001DB9-A9EF-6B19-201E-61B00E99E4F7}"/>
              </a:ext>
            </a:extLst>
          </p:cNvPr>
          <p:cNvSpPr txBox="1"/>
          <p:nvPr/>
        </p:nvSpPr>
        <p:spPr>
          <a:xfrm>
            <a:off x="7841982" y="344128"/>
            <a:ext cx="4042691" cy="5987845"/>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200" b="1" i="0" u="none" strike="noStrike" cap="none" normalizeH="0" baseline="0" dirty="0">
                <a:ln>
                  <a:noFill/>
                </a:ln>
                <a:solidFill>
                  <a:schemeClr val="bg1"/>
                </a:solidFill>
                <a:effectLst/>
              </a:rPr>
              <a:t>Observation:</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solidFill>
                  <a:schemeClr val="bg1"/>
                </a:solidFill>
                <a:effectLst/>
              </a:rPr>
              <a:t>This chart shows the distribution of orders across different product categories. </a:t>
            </a:r>
            <a:r>
              <a:rPr kumimoji="0" lang="en-US" altLang="en-US" sz="2400" b="1" i="0" u="none" strike="noStrike" cap="none" normalizeH="0" baseline="0" dirty="0">
                <a:ln>
                  <a:noFill/>
                </a:ln>
                <a:solidFill>
                  <a:schemeClr val="bg1"/>
                </a:solidFill>
                <a:effectLst/>
              </a:rPr>
              <a:t>Office Supplies</a:t>
            </a:r>
            <a:r>
              <a:rPr kumimoji="0" lang="en-US" altLang="en-US" sz="2400" b="0" i="0" u="none" strike="noStrike" cap="none" normalizeH="0" baseline="0" dirty="0">
                <a:ln>
                  <a:noFill/>
                </a:ln>
                <a:solidFill>
                  <a:schemeClr val="bg1"/>
                </a:solidFill>
                <a:effectLst/>
              </a:rPr>
              <a:t> lead in the number of orders, followed by </a:t>
            </a:r>
            <a:r>
              <a:rPr kumimoji="0" lang="en-US" altLang="en-US" sz="2400" b="1" i="0" u="none" strike="noStrike" cap="none" normalizeH="0" baseline="0" dirty="0">
                <a:ln>
                  <a:noFill/>
                </a:ln>
                <a:solidFill>
                  <a:schemeClr val="bg1"/>
                </a:solidFill>
                <a:effectLst/>
              </a:rPr>
              <a:t>Technology</a:t>
            </a:r>
            <a:r>
              <a:rPr kumimoji="0" lang="en-US" altLang="en-US" sz="2400" b="0" i="0" u="none" strike="noStrike" cap="none" normalizeH="0" baseline="0" dirty="0">
                <a:ln>
                  <a:noFill/>
                </a:ln>
                <a:solidFill>
                  <a:schemeClr val="bg1"/>
                </a:solidFill>
                <a:effectLst/>
              </a:rPr>
              <a:t> and </a:t>
            </a:r>
            <a:r>
              <a:rPr kumimoji="0" lang="en-US" altLang="en-US" sz="2400" b="1" i="0" u="none" strike="noStrike" cap="none" normalizeH="0" baseline="0" dirty="0">
                <a:ln>
                  <a:noFill/>
                </a:ln>
                <a:solidFill>
                  <a:schemeClr val="bg1"/>
                </a:solidFill>
                <a:effectLst/>
              </a:rPr>
              <a:t>Furniture</a:t>
            </a:r>
            <a:r>
              <a:rPr kumimoji="0" lang="en-US" altLang="en-US" sz="2400" b="0" i="0" u="none" strike="noStrike" cap="none" normalizeH="0" baseline="0" dirty="0">
                <a:ln>
                  <a:noFill/>
                </a:ln>
                <a:solidFill>
                  <a:schemeClr val="bg1"/>
                </a:solidFill>
                <a:effectLst/>
              </a:rPr>
              <a:t>.</a:t>
            </a:r>
          </a:p>
        </p:txBody>
      </p:sp>
      <p:sp>
        <p:nvSpPr>
          <p:cNvPr id="4" name="TextBox 3">
            <a:extLst>
              <a:ext uri="{FF2B5EF4-FFF2-40B4-BE49-F238E27FC236}">
                <a16:creationId xmlns:a16="http://schemas.microsoft.com/office/drawing/2014/main" id="{C46F0AE3-0731-E58E-3B0F-CFDB18EDBFD1}"/>
              </a:ext>
            </a:extLst>
          </p:cNvPr>
          <p:cNvSpPr txBox="1"/>
          <p:nvPr/>
        </p:nvSpPr>
        <p:spPr>
          <a:xfrm>
            <a:off x="716801" y="826324"/>
            <a:ext cx="6096000" cy="1631216"/>
          </a:xfrm>
          <a:prstGeom prst="rect">
            <a:avLst/>
          </a:prstGeom>
          <a:noFill/>
        </p:spPr>
        <p:txBody>
          <a:bodyPr wrap="square">
            <a:spAutoFit/>
          </a:bodyPr>
          <a:lstStyle/>
          <a:p>
            <a:pPr algn="ctr"/>
            <a:r>
              <a:rPr lang="en-US" sz="5000" dirty="0"/>
              <a:t>Frequency Of Orders By Category</a:t>
            </a:r>
          </a:p>
        </p:txBody>
      </p:sp>
    </p:spTree>
    <p:extLst>
      <p:ext uri="{BB962C8B-B14F-4D97-AF65-F5344CB8AC3E}">
        <p14:creationId xmlns:p14="http://schemas.microsoft.com/office/powerpoint/2010/main" val="4151696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A4054F-3F91-D6F6-8C11-EC3E199A739E}"/>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25547F8-CB48-B398-75BF-C5DC00D415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descr="A blue rectangle with black text&#10;&#10;Description automatically generated">
            <a:extLst>
              <a:ext uri="{FF2B5EF4-FFF2-40B4-BE49-F238E27FC236}">
                <a16:creationId xmlns:a16="http://schemas.microsoft.com/office/drawing/2014/main" id="{73AF31E8-E5FF-AF68-C257-EC134396E270}"/>
              </a:ext>
            </a:extLst>
          </p:cNvPr>
          <p:cNvPicPr>
            <a:picLocks noChangeAspect="1"/>
          </p:cNvPicPr>
          <p:nvPr/>
        </p:nvPicPr>
        <p:blipFill>
          <a:blip r:embed="rId2"/>
          <a:srcRect t="11387"/>
          <a:stretch/>
        </p:blipFill>
        <p:spPr>
          <a:xfrm>
            <a:off x="483354" y="3061495"/>
            <a:ext cx="6817854" cy="2677931"/>
          </a:xfrm>
          <a:prstGeom prst="rect">
            <a:avLst/>
          </a:prstGeom>
        </p:spPr>
      </p:pic>
      <p:sp>
        <p:nvSpPr>
          <p:cNvPr id="12" name="Rectangle 11">
            <a:extLst>
              <a:ext uri="{FF2B5EF4-FFF2-40B4-BE49-F238E27FC236}">
                <a16:creationId xmlns:a16="http://schemas.microsoft.com/office/drawing/2014/main" id="{D1BA7EC2-C498-58A1-13A8-123B478D2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036E22-826D-921F-A8ED-4FF28847AA3E}"/>
              </a:ext>
            </a:extLst>
          </p:cNvPr>
          <p:cNvSpPr txBox="1"/>
          <p:nvPr/>
        </p:nvSpPr>
        <p:spPr>
          <a:xfrm>
            <a:off x="7841982" y="344128"/>
            <a:ext cx="4042691" cy="5987845"/>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tabLst/>
            </a:pPr>
            <a:r>
              <a:rPr kumimoji="0" lang="en-US" altLang="en-US" sz="3200" b="1" i="0" u="none" strike="noStrike" cap="none" normalizeH="0" baseline="0" dirty="0">
                <a:ln>
                  <a:noFill/>
                </a:ln>
                <a:solidFill>
                  <a:schemeClr val="bg1"/>
                </a:solidFill>
                <a:effectLst/>
              </a:rPr>
              <a:t>Explanation: </a:t>
            </a:r>
          </a:p>
          <a:p>
            <a:pPr marL="0" marR="0" lvl="0" indent="0" defTabSz="914400" fontAlgn="base">
              <a:lnSpc>
                <a:spcPct val="90000"/>
              </a:lnSpc>
              <a:spcBef>
                <a:spcPct val="0"/>
              </a:spcBef>
              <a:spcAft>
                <a:spcPts val="600"/>
              </a:spcAft>
              <a:buClr>
                <a:schemeClr val="accent1"/>
              </a:buClr>
              <a:buSzTx/>
              <a:tabLst/>
            </a:pPr>
            <a:r>
              <a:rPr lang="en-US" sz="2400" dirty="0">
                <a:solidFill>
                  <a:schemeClr val="bg1"/>
                </a:solidFill>
              </a:rPr>
              <a:t>The overall trend highlights a higher priority for everyday business supplies over larger or less frequently replaced items like furniture.</a:t>
            </a:r>
            <a:endParaRPr kumimoji="0" lang="en-US" altLang="en-US" sz="2400" b="0" i="0" u="none" strike="noStrike" cap="none" normalizeH="0" baseline="0" dirty="0">
              <a:ln>
                <a:noFill/>
              </a:ln>
              <a:solidFill>
                <a:schemeClr val="bg1"/>
              </a:solidFill>
              <a:effectLst/>
            </a:endParaRPr>
          </a:p>
        </p:txBody>
      </p:sp>
      <p:sp>
        <p:nvSpPr>
          <p:cNvPr id="4" name="TextBox 3">
            <a:extLst>
              <a:ext uri="{FF2B5EF4-FFF2-40B4-BE49-F238E27FC236}">
                <a16:creationId xmlns:a16="http://schemas.microsoft.com/office/drawing/2014/main" id="{8AD6739F-4F49-C729-7E07-79AC9A2B159E}"/>
              </a:ext>
            </a:extLst>
          </p:cNvPr>
          <p:cNvSpPr txBox="1"/>
          <p:nvPr/>
        </p:nvSpPr>
        <p:spPr>
          <a:xfrm>
            <a:off x="716801" y="826324"/>
            <a:ext cx="6096000" cy="1631216"/>
          </a:xfrm>
          <a:prstGeom prst="rect">
            <a:avLst/>
          </a:prstGeom>
          <a:noFill/>
        </p:spPr>
        <p:txBody>
          <a:bodyPr wrap="square">
            <a:spAutoFit/>
          </a:bodyPr>
          <a:lstStyle/>
          <a:p>
            <a:pPr algn="ctr"/>
            <a:r>
              <a:rPr lang="en-US" sz="5000" dirty="0"/>
              <a:t>Frequency Of Orders By Category</a:t>
            </a:r>
          </a:p>
        </p:txBody>
      </p:sp>
    </p:spTree>
    <p:extLst>
      <p:ext uri="{BB962C8B-B14F-4D97-AF65-F5344CB8AC3E}">
        <p14:creationId xmlns:p14="http://schemas.microsoft.com/office/powerpoint/2010/main" val="3853055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927D7A-419B-BC1A-566B-FC349ED56DDA}"/>
              </a:ext>
            </a:extLst>
          </p:cNvPr>
          <p:cNvSpPr txBox="1"/>
          <p:nvPr/>
        </p:nvSpPr>
        <p:spPr>
          <a:xfrm>
            <a:off x="7591891" y="635507"/>
            <a:ext cx="4542874" cy="5586984"/>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200" b="1" i="0" u="none" strike="noStrike" cap="none" normalizeH="0" baseline="0" dirty="0">
                <a:ln>
                  <a:noFill/>
                </a:ln>
                <a:solidFill>
                  <a:srgbClr val="FFFFFF"/>
                </a:solidFill>
                <a:effectLst/>
              </a:rPr>
              <a:t>Observation:</a:t>
            </a:r>
          </a:p>
          <a:p>
            <a:pPr defTabSz="914400" fontAlgn="base">
              <a:lnSpc>
                <a:spcPct val="90000"/>
              </a:lnSpc>
              <a:spcBef>
                <a:spcPct val="0"/>
              </a:spcBef>
              <a:spcAft>
                <a:spcPts val="600"/>
              </a:spcAft>
              <a:buClr>
                <a:schemeClr val="accent1"/>
              </a:buClr>
            </a:pPr>
            <a:r>
              <a:rPr kumimoji="0" lang="en-US" altLang="en-US" sz="2400" b="0" i="0" u="none" strike="noStrike" cap="none" normalizeH="0" baseline="0" dirty="0">
                <a:ln>
                  <a:noFill/>
                </a:ln>
                <a:solidFill>
                  <a:srgbClr val="FFFFFF"/>
                </a:solidFill>
                <a:effectLst/>
              </a:rPr>
              <a:t>Profit distribution follows a similar trend to sales, with </a:t>
            </a:r>
            <a:r>
              <a:rPr kumimoji="0" lang="en-US" altLang="en-US" sz="2400" b="1" i="0" u="none" strike="noStrike" cap="none" normalizeH="0" baseline="0" dirty="0">
                <a:ln>
                  <a:noFill/>
                </a:ln>
                <a:solidFill>
                  <a:srgbClr val="FFFFFF"/>
                </a:solidFill>
                <a:effectLst/>
              </a:rPr>
              <a:t>California</a:t>
            </a:r>
            <a:r>
              <a:rPr kumimoji="0" lang="en-US" altLang="en-US" sz="2400" b="0" i="0" u="none" strike="noStrike" cap="none" normalizeH="0" baseline="0" dirty="0">
                <a:ln>
                  <a:noFill/>
                </a:ln>
                <a:solidFill>
                  <a:srgbClr val="FFFFFF"/>
                </a:solidFill>
                <a:effectLst/>
              </a:rPr>
              <a:t> and </a:t>
            </a:r>
            <a:r>
              <a:rPr kumimoji="0" lang="en-US" altLang="en-US" sz="2400" b="1" i="0" u="none" strike="noStrike" cap="none" normalizeH="0" baseline="0" dirty="0">
                <a:ln>
                  <a:noFill/>
                </a:ln>
                <a:solidFill>
                  <a:srgbClr val="FFFFFF"/>
                </a:solidFill>
                <a:effectLst/>
              </a:rPr>
              <a:t>New York</a:t>
            </a:r>
            <a:r>
              <a:rPr kumimoji="0" lang="en-US" altLang="en-US" sz="2400" b="0" i="0" u="none" strike="noStrike" cap="none" normalizeH="0" baseline="0" dirty="0">
                <a:ln>
                  <a:noFill/>
                </a:ln>
                <a:solidFill>
                  <a:srgbClr val="FFFFFF"/>
                </a:solidFill>
                <a:effectLst/>
              </a:rPr>
              <a:t> leading. However, Texas, </a:t>
            </a:r>
            <a:r>
              <a:rPr lang="en-US" sz="2400" dirty="0">
                <a:solidFill>
                  <a:srgbClr val="FFFFFF"/>
                </a:solidFill>
              </a:rPr>
              <a:t>Ohio, Pennsylvania, and Illinois</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solidFill>
                  <a:srgbClr val="FFFFFF"/>
                </a:solidFill>
                <a:effectLst/>
              </a:rPr>
              <a:t>doesn’t follo</a:t>
            </a:r>
            <a:r>
              <a:rPr lang="en-US" altLang="en-US" sz="2400" dirty="0">
                <a:solidFill>
                  <a:srgbClr val="FFFFFF"/>
                </a:solidFill>
              </a:rPr>
              <a:t>w the trend</a:t>
            </a:r>
            <a:endParaRPr kumimoji="0" lang="en-US" altLang="en-US" sz="2400" b="0" i="0" u="none" strike="noStrike" cap="none" normalizeH="0" baseline="0" dirty="0">
              <a:ln>
                <a:noFill/>
              </a:ln>
              <a:solidFill>
                <a:srgbClr val="FFFFFF"/>
              </a:solidFill>
              <a:effectLst/>
            </a:endParaRPr>
          </a:p>
          <a:p>
            <a:pPr marL="0" marR="0" lvl="0" indent="0" defTabSz="914400" fontAlgn="base">
              <a:lnSpc>
                <a:spcPct val="90000"/>
              </a:lnSpc>
              <a:spcBef>
                <a:spcPct val="0"/>
              </a:spcBef>
              <a:spcAft>
                <a:spcPts val="600"/>
              </a:spcAft>
              <a:buClr>
                <a:schemeClr val="accent1"/>
              </a:buClr>
              <a:buSzTx/>
              <a:tabLst/>
            </a:pPr>
            <a:endParaRPr lang="en-US" altLang="en-US" sz="2000" dirty="0">
              <a:solidFill>
                <a:srgbClr val="FFFFFF"/>
              </a:solidFill>
            </a:endParaRPr>
          </a:p>
        </p:txBody>
      </p:sp>
      <p:grpSp>
        <p:nvGrpSpPr>
          <p:cNvPr id="5" name="Group 4">
            <a:extLst>
              <a:ext uri="{FF2B5EF4-FFF2-40B4-BE49-F238E27FC236}">
                <a16:creationId xmlns:a16="http://schemas.microsoft.com/office/drawing/2014/main" id="{E4386BD6-5979-B195-9563-ED715B2F63B1}"/>
              </a:ext>
            </a:extLst>
          </p:cNvPr>
          <p:cNvGrpSpPr/>
          <p:nvPr/>
        </p:nvGrpSpPr>
        <p:grpSpPr>
          <a:xfrm>
            <a:off x="687887" y="2317015"/>
            <a:ext cx="5867060" cy="3959942"/>
            <a:chOff x="1024129" y="2212259"/>
            <a:chExt cx="5867060" cy="3959942"/>
          </a:xfrm>
        </p:grpSpPr>
        <p:pic>
          <p:nvPicPr>
            <p:cNvPr id="3" name="Picture 2" descr="A map of the united states&#10;&#10;Description automatically generated">
              <a:extLst>
                <a:ext uri="{FF2B5EF4-FFF2-40B4-BE49-F238E27FC236}">
                  <a16:creationId xmlns:a16="http://schemas.microsoft.com/office/drawing/2014/main" id="{2F349375-26C8-6ADD-1D1E-200DC87F2FDB}"/>
                </a:ext>
              </a:extLst>
            </p:cNvPr>
            <p:cNvPicPr>
              <a:picLocks noChangeAspect="1"/>
            </p:cNvPicPr>
            <p:nvPr/>
          </p:nvPicPr>
          <p:blipFill>
            <a:blip r:embed="rId2"/>
            <a:srcRect t="13408" r="53606"/>
            <a:stretch/>
          </p:blipFill>
          <p:spPr>
            <a:xfrm>
              <a:off x="1024129" y="2743199"/>
              <a:ext cx="4310702" cy="3429001"/>
            </a:xfrm>
            <a:prstGeom prst="rect">
              <a:avLst/>
            </a:prstGeom>
          </p:spPr>
        </p:pic>
        <p:pic>
          <p:nvPicPr>
            <p:cNvPr id="7" name="Picture 6" descr="A map of the united states&#10;&#10;Description automatically generated">
              <a:extLst>
                <a:ext uri="{FF2B5EF4-FFF2-40B4-BE49-F238E27FC236}">
                  <a16:creationId xmlns:a16="http://schemas.microsoft.com/office/drawing/2014/main" id="{7930DC42-217D-0DE9-1D53-3AD2206BC8E0}"/>
                </a:ext>
              </a:extLst>
            </p:cNvPr>
            <p:cNvPicPr>
              <a:picLocks noChangeAspect="1"/>
            </p:cNvPicPr>
            <p:nvPr/>
          </p:nvPicPr>
          <p:blipFill>
            <a:blip r:embed="rId2"/>
            <a:srcRect l="83095"/>
            <a:stretch/>
          </p:blipFill>
          <p:spPr>
            <a:xfrm>
              <a:off x="5320447" y="2212259"/>
              <a:ext cx="1570742" cy="3959942"/>
            </a:xfrm>
            <a:prstGeom prst="rect">
              <a:avLst/>
            </a:prstGeom>
          </p:spPr>
        </p:pic>
      </p:grpSp>
      <p:sp>
        <p:nvSpPr>
          <p:cNvPr id="4" name="TextBox 3">
            <a:extLst>
              <a:ext uri="{FF2B5EF4-FFF2-40B4-BE49-F238E27FC236}">
                <a16:creationId xmlns:a16="http://schemas.microsoft.com/office/drawing/2014/main" id="{B6D6EB99-D150-DCBD-99CF-4EAB4815C791}"/>
              </a:ext>
            </a:extLst>
          </p:cNvPr>
          <p:cNvSpPr txBox="1"/>
          <p:nvPr/>
        </p:nvSpPr>
        <p:spPr>
          <a:xfrm>
            <a:off x="573417" y="685799"/>
            <a:ext cx="6096000" cy="1631216"/>
          </a:xfrm>
          <a:prstGeom prst="rect">
            <a:avLst/>
          </a:prstGeom>
          <a:noFill/>
        </p:spPr>
        <p:txBody>
          <a:bodyPr wrap="square">
            <a:spAutoFit/>
          </a:bodyPr>
          <a:lstStyle/>
          <a:p>
            <a:pPr algn="ctr"/>
            <a:r>
              <a:rPr lang="en-US" sz="5000" dirty="0"/>
              <a:t>Total Profit By State Map</a:t>
            </a:r>
          </a:p>
        </p:txBody>
      </p:sp>
    </p:spTree>
    <p:extLst>
      <p:ext uri="{BB962C8B-B14F-4D97-AF65-F5344CB8AC3E}">
        <p14:creationId xmlns:p14="http://schemas.microsoft.com/office/powerpoint/2010/main" val="998565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CE2B87-4AD7-35C5-91E0-86C9265C8E53}"/>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BFB1986-079E-D4F4-419A-7180A693A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ABF0F01-2FEF-707E-66C7-0D1D7C448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86C2121-89D9-0890-1F0E-57CB9D264C7D}"/>
              </a:ext>
            </a:extLst>
          </p:cNvPr>
          <p:cNvSpPr txBox="1"/>
          <p:nvPr/>
        </p:nvSpPr>
        <p:spPr>
          <a:xfrm>
            <a:off x="7875639" y="585216"/>
            <a:ext cx="4100051" cy="5586984"/>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lang="en-US" altLang="en-US" sz="3200" b="1" dirty="0">
                <a:solidFill>
                  <a:srgbClr val="FFFFFF"/>
                </a:solidFill>
              </a:rPr>
              <a:t>Explanation:</a:t>
            </a:r>
          </a:p>
          <a:p>
            <a:pPr marL="0" marR="0" lvl="0" indent="0" defTabSz="914400" fontAlgn="base">
              <a:lnSpc>
                <a:spcPct val="90000"/>
              </a:lnSpc>
              <a:spcBef>
                <a:spcPct val="0"/>
              </a:spcBef>
              <a:spcAft>
                <a:spcPts val="600"/>
              </a:spcAft>
              <a:buClr>
                <a:schemeClr val="accent1"/>
              </a:buClr>
              <a:buSzTx/>
              <a:tabLst/>
            </a:pPr>
            <a:r>
              <a:rPr lang="en-US" altLang="en-US" sz="2400" dirty="0">
                <a:solidFill>
                  <a:srgbClr val="FFFFFF"/>
                </a:solidFill>
              </a:rPr>
              <a:t>H</a:t>
            </a:r>
            <a:r>
              <a:rPr kumimoji="0" lang="en-US" altLang="en-US" sz="2400" b="0" i="0" u="none" strike="noStrike" cap="none" normalizeH="0" baseline="0" dirty="0">
                <a:ln>
                  <a:noFill/>
                </a:ln>
                <a:solidFill>
                  <a:srgbClr val="FFFFFF"/>
                </a:solidFill>
                <a:effectLst/>
              </a:rPr>
              <a:t>igh sales do not necessarily correlate with high profit margins. This may be due to higher operating costs or discounts.</a:t>
            </a:r>
          </a:p>
        </p:txBody>
      </p:sp>
      <p:grpSp>
        <p:nvGrpSpPr>
          <p:cNvPr id="5" name="Group 4">
            <a:extLst>
              <a:ext uri="{FF2B5EF4-FFF2-40B4-BE49-F238E27FC236}">
                <a16:creationId xmlns:a16="http://schemas.microsoft.com/office/drawing/2014/main" id="{8BA05834-72BF-DC10-5833-DAE891FDA9CA}"/>
              </a:ext>
            </a:extLst>
          </p:cNvPr>
          <p:cNvGrpSpPr/>
          <p:nvPr/>
        </p:nvGrpSpPr>
        <p:grpSpPr>
          <a:xfrm>
            <a:off x="687887" y="2317015"/>
            <a:ext cx="5867060" cy="3959942"/>
            <a:chOff x="1024129" y="2212259"/>
            <a:chExt cx="5867060" cy="3959942"/>
          </a:xfrm>
        </p:grpSpPr>
        <p:pic>
          <p:nvPicPr>
            <p:cNvPr id="3" name="Picture 2" descr="A map of the united states&#10;&#10;Description automatically generated">
              <a:extLst>
                <a:ext uri="{FF2B5EF4-FFF2-40B4-BE49-F238E27FC236}">
                  <a16:creationId xmlns:a16="http://schemas.microsoft.com/office/drawing/2014/main" id="{B1A6CEE5-3B96-15ED-72FF-EC762E013BD9}"/>
                </a:ext>
              </a:extLst>
            </p:cNvPr>
            <p:cNvPicPr>
              <a:picLocks noChangeAspect="1"/>
            </p:cNvPicPr>
            <p:nvPr/>
          </p:nvPicPr>
          <p:blipFill>
            <a:blip r:embed="rId2"/>
            <a:srcRect t="13408" r="53606"/>
            <a:stretch/>
          </p:blipFill>
          <p:spPr>
            <a:xfrm>
              <a:off x="1024129" y="2743199"/>
              <a:ext cx="4310702" cy="3429001"/>
            </a:xfrm>
            <a:prstGeom prst="rect">
              <a:avLst/>
            </a:prstGeom>
          </p:spPr>
        </p:pic>
        <p:pic>
          <p:nvPicPr>
            <p:cNvPr id="7" name="Picture 6" descr="A map of the united states&#10;&#10;Description automatically generated">
              <a:extLst>
                <a:ext uri="{FF2B5EF4-FFF2-40B4-BE49-F238E27FC236}">
                  <a16:creationId xmlns:a16="http://schemas.microsoft.com/office/drawing/2014/main" id="{07DFAA65-B569-9658-94B8-716C1749F8E8}"/>
                </a:ext>
              </a:extLst>
            </p:cNvPr>
            <p:cNvPicPr>
              <a:picLocks noChangeAspect="1"/>
            </p:cNvPicPr>
            <p:nvPr/>
          </p:nvPicPr>
          <p:blipFill>
            <a:blip r:embed="rId2"/>
            <a:srcRect l="83095"/>
            <a:stretch/>
          </p:blipFill>
          <p:spPr>
            <a:xfrm>
              <a:off x="5320447" y="2212259"/>
              <a:ext cx="1570742" cy="3959942"/>
            </a:xfrm>
            <a:prstGeom prst="rect">
              <a:avLst/>
            </a:prstGeom>
          </p:spPr>
        </p:pic>
      </p:grpSp>
      <p:sp>
        <p:nvSpPr>
          <p:cNvPr id="4" name="TextBox 3">
            <a:extLst>
              <a:ext uri="{FF2B5EF4-FFF2-40B4-BE49-F238E27FC236}">
                <a16:creationId xmlns:a16="http://schemas.microsoft.com/office/drawing/2014/main" id="{67F81B52-B116-EAF2-A597-435DDE39B41F}"/>
              </a:ext>
            </a:extLst>
          </p:cNvPr>
          <p:cNvSpPr txBox="1"/>
          <p:nvPr/>
        </p:nvSpPr>
        <p:spPr>
          <a:xfrm>
            <a:off x="573417" y="685799"/>
            <a:ext cx="6096000" cy="1631216"/>
          </a:xfrm>
          <a:prstGeom prst="rect">
            <a:avLst/>
          </a:prstGeom>
          <a:noFill/>
        </p:spPr>
        <p:txBody>
          <a:bodyPr wrap="square">
            <a:spAutoFit/>
          </a:bodyPr>
          <a:lstStyle/>
          <a:p>
            <a:pPr algn="ctr"/>
            <a:r>
              <a:rPr lang="en-US" sz="5000" dirty="0"/>
              <a:t>Total Profit By State Map</a:t>
            </a:r>
          </a:p>
        </p:txBody>
      </p:sp>
    </p:spTree>
    <p:extLst>
      <p:ext uri="{BB962C8B-B14F-4D97-AF65-F5344CB8AC3E}">
        <p14:creationId xmlns:p14="http://schemas.microsoft.com/office/powerpoint/2010/main" val="2853546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C194D7-09ED-7E65-0770-6AAE85DF370E}"/>
              </a:ext>
            </a:extLst>
          </p:cNvPr>
          <p:cNvSpPr txBox="1"/>
          <p:nvPr/>
        </p:nvSpPr>
        <p:spPr>
          <a:xfrm>
            <a:off x="7736354" y="137651"/>
            <a:ext cx="4386819" cy="6582696"/>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tabLst/>
            </a:pPr>
            <a:r>
              <a:rPr lang="en-US" altLang="en-US" sz="3200" b="1" dirty="0">
                <a:solidFill>
                  <a:srgbClr val="FFFFFF"/>
                </a:solidFill>
              </a:rPr>
              <a:t>Observation:</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solidFill>
                  <a:srgbClr val="FFFFFF"/>
                </a:solidFill>
                <a:effectLst/>
              </a:rPr>
              <a:t>This map visualization shows the number of orders distributed by segment across different states in the US. We see that </a:t>
            </a:r>
            <a:r>
              <a:rPr kumimoji="0" lang="en-US" altLang="en-US" sz="2400" b="1" i="0" u="none" strike="noStrike" cap="none" normalizeH="0" baseline="0" dirty="0">
                <a:ln>
                  <a:noFill/>
                </a:ln>
                <a:solidFill>
                  <a:srgbClr val="FFFFFF"/>
                </a:solidFill>
                <a:effectLst/>
              </a:rPr>
              <a:t>Consumer</a:t>
            </a:r>
            <a:r>
              <a:rPr kumimoji="0" lang="en-US" altLang="en-US" sz="2400" b="0" i="0" u="none" strike="noStrike" cap="none" normalizeH="0" baseline="0" dirty="0">
                <a:ln>
                  <a:noFill/>
                </a:ln>
                <a:solidFill>
                  <a:srgbClr val="FFFFFF"/>
                </a:solidFill>
                <a:effectLst/>
              </a:rPr>
              <a:t> is the largest segment, especially in states like California and Texas, followed by </a:t>
            </a:r>
            <a:r>
              <a:rPr kumimoji="0" lang="en-US" altLang="en-US" sz="2400" b="1" i="0" u="none" strike="noStrike" cap="none" normalizeH="0" baseline="0" dirty="0">
                <a:ln>
                  <a:noFill/>
                </a:ln>
                <a:solidFill>
                  <a:srgbClr val="FFFFFF"/>
                </a:solidFill>
                <a:effectLst/>
              </a:rPr>
              <a:t>Corporate</a:t>
            </a:r>
            <a:r>
              <a:rPr kumimoji="0" lang="en-US" altLang="en-US" sz="2400" b="0" i="0" u="none" strike="noStrike" cap="none" normalizeH="0" baseline="0" dirty="0">
                <a:ln>
                  <a:noFill/>
                </a:ln>
                <a:solidFill>
                  <a:srgbClr val="FFFFFF"/>
                </a:solidFill>
                <a:effectLst/>
              </a:rPr>
              <a:t>. The </a:t>
            </a:r>
            <a:r>
              <a:rPr kumimoji="0" lang="en-US" altLang="en-US" sz="2400" b="1" i="0" u="none" strike="noStrike" cap="none" normalizeH="0" baseline="0" dirty="0">
                <a:ln>
                  <a:noFill/>
                </a:ln>
                <a:solidFill>
                  <a:srgbClr val="FFFFFF"/>
                </a:solidFill>
                <a:effectLst/>
              </a:rPr>
              <a:t>Home Office</a:t>
            </a:r>
            <a:r>
              <a:rPr kumimoji="0" lang="en-US" altLang="en-US" sz="2400" b="0" i="0" u="none" strike="noStrike" cap="none" normalizeH="0" baseline="0" dirty="0">
                <a:ln>
                  <a:noFill/>
                </a:ln>
                <a:solidFill>
                  <a:srgbClr val="FFFFFF"/>
                </a:solidFill>
                <a:effectLst/>
              </a:rPr>
              <a:t> segment is much smaller in comparison.</a:t>
            </a:r>
          </a:p>
        </p:txBody>
      </p:sp>
      <p:grpSp>
        <p:nvGrpSpPr>
          <p:cNvPr id="8" name="Group 7">
            <a:extLst>
              <a:ext uri="{FF2B5EF4-FFF2-40B4-BE49-F238E27FC236}">
                <a16:creationId xmlns:a16="http://schemas.microsoft.com/office/drawing/2014/main" id="{CA329E09-9F68-A839-B315-EE109CD459C9}"/>
              </a:ext>
            </a:extLst>
          </p:cNvPr>
          <p:cNvGrpSpPr/>
          <p:nvPr/>
        </p:nvGrpSpPr>
        <p:grpSpPr>
          <a:xfrm>
            <a:off x="517523" y="2442791"/>
            <a:ext cx="6155860" cy="3490452"/>
            <a:chOff x="643467" y="2251587"/>
            <a:chExt cx="6155860" cy="3490452"/>
          </a:xfrm>
        </p:grpSpPr>
        <p:pic>
          <p:nvPicPr>
            <p:cNvPr id="2" name="Picture 1" descr="A map of the united states with red and blue circles&#10;&#10;Description automatically generated">
              <a:extLst>
                <a:ext uri="{FF2B5EF4-FFF2-40B4-BE49-F238E27FC236}">
                  <a16:creationId xmlns:a16="http://schemas.microsoft.com/office/drawing/2014/main" id="{BE93BEF4-3A5F-35B6-54D1-1DEB4CB9C8D1}"/>
                </a:ext>
              </a:extLst>
            </p:cNvPr>
            <p:cNvPicPr>
              <a:picLocks noChangeAspect="1"/>
            </p:cNvPicPr>
            <p:nvPr/>
          </p:nvPicPr>
          <p:blipFill>
            <a:blip r:embed="rId2"/>
            <a:srcRect l="20619" t="18310" r="33668"/>
            <a:stretch/>
          </p:blipFill>
          <p:spPr>
            <a:xfrm>
              <a:off x="643467" y="2890683"/>
              <a:ext cx="4935012" cy="2851355"/>
            </a:xfrm>
            <a:prstGeom prst="rect">
              <a:avLst/>
            </a:prstGeom>
          </p:spPr>
        </p:pic>
        <p:pic>
          <p:nvPicPr>
            <p:cNvPr id="6" name="Picture 5" descr="A map of the united states with red and blue circles&#10;&#10;Description automatically generated">
              <a:extLst>
                <a:ext uri="{FF2B5EF4-FFF2-40B4-BE49-F238E27FC236}">
                  <a16:creationId xmlns:a16="http://schemas.microsoft.com/office/drawing/2014/main" id="{3D89F124-330B-DAF1-840B-7B0262DB0EBA}"/>
                </a:ext>
              </a:extLst>
            </p:cNvPr>
            <p:cNvPicPr>
              <a:picLocks noChangeAspect="1"/>
            </p:cNvPicPr>
            <p:nvPr/>
          </p:nvPicPr>
          <p:blipFill>
            <a:blip r:embed="rId2"/>
            <a:srcRect l="84617" r="1"/>
            <a:stretch/>
          </p:blipFill>
          <p:spPr>
            <a:xfrm>
              <a:off x="5138752" y="2251587"/>
              <a:ext cx="1660575" cy="3490452"/>
            </a:xfrm>
            <a:prstGeom prst="rect">
              <a:avLst/>
            </a:prstGeom>
          </p:spPr>
        </p:pic>
      </p:grpSp>
      <p:sp>
        <p:nvSpPr>
          <p:cNvPr id="4" name="TextBox 3">
            <a:extLst>
              <a:ext uri="{FF2B5EF4-FFF2-40B4-BE49-F238E27FC236}">
                <a16:creationId xmlns:a16="http://schemas.microsoft.com/office/drawing/2014/main" id="{B2E97669-AF60-AAC5-3A3E-F67D3793BF11}"/>
              </a:ext>
            </a:extLst>
          </p:cNvPr>
          <p:cNvSpPr txBox="1"/>
          <p:nvPr/>
        </p:nvSpPr>
        <p:spPr>
          <a:xfrm>
            <a:off x="517523" y="624762"/>
            <a:ext cx="6096000" cy="1631216"/>
          </a:xfrm>
          <a:prstGeom prst="rect">
            <a:avLst/>
          </a:prstGeom>
          <a:noFill/>
        </p:spPr>
        <p:txBody>
          <a:bodyPr wrap="square">
            <a:spAutoFit/>
          </a:bodyPr>
          <a:lstStyle/>
          <a:p>
            <a:pPr algn="ctr"/>
            <a:r>
              <a:rPr lang="en-US" sz="5000" dirty="0"/>
              <a:t>Number of orders By segment Map</a:t>
            </a:r>
          </a:p>
        </p:txBody>
      </p:sp>
    </p:spTree>
    <p:extLst>
      <p:ext uri="{BB962C8B-B14F-4D97-AF65-F5344CB8AC3E}">
        <p14:creationId xmlns:p14="http://schemas.microsoft.com/office/powerpoint/2010/main" val="3710826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87963A-CD8C-0C03-5484-33C347090085}"/>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29A981A-6EB8-9F19-E4F6-F60883A709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66B7689-BAC7-CE26-AE81-C24905F08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ADD904-E884-BD13-46E1-11E49DC2BA5F}"/>
              </a:ext>
            </a:extLst>
          </p:cNvPr>
          <p:cNvSpPr txBox="1"/>
          <p:nvPr/>
        </p:nvSpPr>
        <p:spPr>
          <a:xfrm>
            <a:off x="7736355" y="137651"/>
            <a:ext cx="4032858" cy="6582696"/>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tabLst/>
            </a:pPr>
            <a:r>
              <a:rPr lang="en-US" altLang="en-US" sz="3200" b="1" dirty="0">
                <a:solidFill>
                  <a:srgbClr val="FFFFFF"/>
                </a:solidFill>
              </a:rPr>
              <a:t>Explanation:</a:t>
            </a:r>
          </a:p>
          <a:p>
            <a:pPr defTabSz="914400" fontAlgn="base">
              <a:lnSpc>
                <a:spcPct val="90000"/>
              </a:lnSpc>
              <a:spcBef>
                <a:spcPct val="0"/>
              </a:spcBef>
              <a:spcAft>
                <a:spcPts val="600"/>
              </a:spcAft>
              <a:buClr>
                <a:schemeClr val="accent1"/>
              </a:buClr>
              <a:buFontTx/>
              <a:buChar char="•"/>
            </a:pPr>
            <a:r>
              <a:rPr lang="en-US" sz="2400" dirty="0">
                <a:solidFill>
                  <a:schemeClr val="bg1"/>
                </a:solidFill>
              </a:rPr>
              <a:t>The Consumer segment shows the highest order frequency due to the fact they are the majority of customers, their immediate needs and repeated purchases. The Corporate segment follows, driven by bulk orders for ongoing business operations, though slightly less frequent due to budgeting processes. </a:t>
            </a:r>
            <a:endParaRPr lang="en-US" altLang="en-US" sz="2400" dirty="0">
              <a:solidFill>
                <a:srgbClr val="FFFFFF"/>
              </a:solidFill>
            </a:endParaRPr>
          </a:p>
        </p:txBody>
      </p:sp>
      <p:grpSp>
        <p:nvGrpSpPr>
          <p:cNvPr id="8" name="Group 7">
            <a:extLst>
              <a:ext uri="{FF2B5EF4-FFF2-40B4-BE49-F238E27FC236}">
                <a16:creationId xmlns:a16="http://schemas.microsoft.com/office/drawing/2014/main" id="{E130388C-B218-0393-4D28-AC2CCB47446A}"/>
              </a:ext>
            </a:extLst>
          </p:cNvPr>
          <p:cNvGrpSpPr/>
          <p:nvPr/>
        </p:nvGrpSpPr>
        <p:grpSpPr>
          <a:xfrm>
            <a:off x="517523" y="2442791"/>
            <a:ext cx="6155860" cy="3490452"/>
            <a:chOff x="643467" y="2251587"/>
            <a:chExt cx="6155860" cy="3490452"/>
          </a:xfrm>
        </p:grpSpPr>
        <p:pic>
          <p:nvPicPr>
            <p:cNvPr id="2" name="Picture 1" descr="A map of the united states with red and blue circles&#10;&#10;Description automatically generated">
              <a:extLst>
                <a:ext uri="{FF2B5EF4-FFF2-40B4-BE49-F238E27FC236}">
                  <a16:creationId xmlns:a16="http://schemas.microsoft.com/office/drawing/2014/main" id="{8B96663D-C9BE-A087-3D9B-57842B36BE82}"/>
                </a:ext>
              </a:extLst>
            </p:cNvPr>
            <p:cNvPicPr>
              <a:picLocks noChangeAspect="1"/>
            </p:cNvPicPr>
            <p:nvPr/>
          </p:nvPicPr>
          <p:blipFill>
            <a:blip r:embed="rId2"/>
            <a:srcRect l="20619" t="18310" r="33668"/>
            <a:stretch/>
          </p:blipFill>
          <p:spPr>
            <a:xfrm>
              <a:off x="643467" y="2890683"/>
              <a:ext cx="4935012" cy="2851355"/>
            </a:xfrm>
            <a:prstGeom prst="rect">
              <a:avLst/>
            </a:prstGeom>
          </p:spPr>
        </p:pic>
        <p:pic>
          <p:nvPicPr>
            <p:cNvPr id="6" name="Picture 5" descr="A map of the united states with red and blue circles&#10;&#10;Description automatically generated">
              <a:extLst>
                <a:ext uri="{FF2B5EF4-FFF2-40B4-BE49-F238E27FC236}">
                  <a16:creationId xmlns:a16="http://schemas.microsoft.com/office/drawing/2014/main" id="{A0A7C197-1EAA-7377-119E-E280DB118282}"/>
                </a:ext>
              </a:extLst>
            </p:cNvPr>
            <p:cNvPicPr>
              <a:picLocks noChangeAspect="1"/>
            </p:cNvPicPr>
            <p:nvPr/>
          </p:nvPicPr>
          <p:blipFill>
            <a:blip r:embed="rId2"/>
            <a:srcRect l="84617" r="1"/>
            <a:stretch/>
          </p:blipFill>
          <p:spPr>
            <a:xfrm>
              <a:off x="5138752" y="2251587"/>
              <a:ext cx="1660575" cy="3490452"/>
            </a:xfrm>
            <a:prstGeom prst="rect">
              <a:avLst/>
            </a:prstGeom>
          </p:spPr>
        </p:pic>
      </p:grpSp>
      <p:sp>
        <p:nvSpPr>
          <p:cNvPr id="4" name="TextBox 3">
            <a:extLst>
              <a:ext uri="{FF2B5EF4-FFF2-40B4-BE49-F238E27FC236}">
                <a16:creationId xmlns:a16="http://schemas.microsoft.com/office/drawing/2014/main" id="{DED00A2E-1BF2-2E56-F7DF-B8DA6922133D}"/>
              </a:ext>
            </a:extLst>
          </p:cNvPr>
          <p:cNvSpPr txBox="1"/>
          <p:nvPr/>
        </p:nvSpPr>
        <p:spPr>
          <a:xfrm>
            <a:off x="517523" y="624762"/>
            <a:ext cx="6096000" cy="1631216"/>
          </a:xfrm>
          <a:prstGeom prst="rect">
            <a:avLst/>
          </a:prstGeom>
          <a:noFill/>
        </p:spPr>
        <p:txBody>
          <a:bodyPr wrap="square">
            <a:spAutoFit/>
          </a:bodyPr>
          <a:lstStyle/>
          <a:p>
            <a:pPr algn="ctr"/>
            <a:r>
              <a:rPr lang="en-US" sz="5000" dirty="0"/>
              <a:t>Number of orders By segment Map</a:t>
            </a:r>
          </a:p>
        </p:txBody>
      </p:sp>
    </p:spTree>
    <p:extLst>
      <p:ext uri="{BB962C8B-B14F-4D97-AF65-F5344CB8AC3E}">
        <p14:creationId xmlns:p14="http://schemas.microsoft.com/office/powerpoint/2010/main" val="41000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872CD5-1A1D-8B5E-4099-7BF45BFEE57F}"/>
              </a:ext>
            </a:extLst>
          </p:cNvPr>
          <p:cNvSpPr txBox="1"/>
          <p:nvPr/>
        </p:nvSpPr>
        <p:spPr>
          <a:xfrm>
            <a:off x="643468" y="643467"/>
            <a:ext cx="3415612" cy="5571066"/>
          </a:xfrm>
          <a:prstGeom prst="rect">
            <a:avLst/>
          </a:prstGeom>
        </p:spPr>
        <p:txBody>
          <a:bodyPr vert="horz" lIns="91440" tIns="45720" rIns="91440" bIns="45720" rtlCol="0" anchor="ctr">
            <a:normAutofit/>
          </a:bodyPr>
          <a:lstStyle/>
          <a:p>
            <a:pPr lvl="1" algn="ctr" defTabSz="914400">
              <a:lnSpc>
                <a:spcPct val="80000"/>
              </a:lnSpc>
              <a:spcBef>
                <a:spcPct val="0"/>
              </a:spcBef>
              <a:spcAft>
                <a:spcPts val="600"/>
              </a:spcAft>
            </a:pPr>
            <a:r>
              <a:rPr lang="en-US" sz="5000" kern="1200" cap="all" spc="100" baseline="0" dirty="0">
                <a:solidFill>
                  <a:srgbClr val="FFFFFF"/>
                </a:solidFill>
                <a:latin typeface="+mj-lt"/>
                <a:ea typeface="+mj-ea"/>
                <a:cs typeface="+mj-cs"/>
              </a:rPr>
              <a:t>Discount Prediction Model</a:t>
            </a:r>
          </a:p>
        </p:txBody>
      </p:sp>
      <p:graphicFrame>
        <p:nvGraphicFramePr>
          <p:cNvPr id="10" name="TextBox 7">
            <a:extLst>
              <a:ext uri="{FF2B5EF4-FFF2-40B4-BE49-F238E27FC236}">
                <a16:creationId xmlns:a16="http://schemas.microsoft.com/office/drawing/2014/main" id="{D22AFFD8-EB8D-33FD-2D2B-ED16AA4B2380}"/>
              </a:ext>
            </a:extLst>
          </p:cNvPr>
          <p:cNvGraphicFramePr/>
          <p:nvPr>
            <p:extLst>
              <p:ext uri="{D42A27DB-BD31-4B8C-83A1-F6EECF244321}">
                <p14:modId xmlns:p14="http://schemas.microsoft.com/office/powerpoint/2010/main" val="3833640106"/>
              </p:ext>
            </p:extLst>
          </p:nvPr>
        </p:nvGraphicFramePr>
        <p:xfrm>
          <a:off x="5603875" y="1002890"/>
          <a:ext cx="6017854" cy="487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615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F269EDB-8077-6933-DA27-FDD0B3F458A7}"/>
              </a:ext>
            </a:extLst>
          </p:cNvPr>
          <p:cNvSpPr txBox="1"/>
          <p:nvPr/>
        </p:nvSpPr>
        <p:spPr>
          <a:xfrm>
            <a:off x="310039" y="640080"/>
            <a:ext cx="3429855" cy="5613236"/>
          </a:xfrm>
          <a:prstGeom prst="rect">
            <a:avLst/>
          </a:prstGeom>
        </p:spPr>
        <p:txBody>
          <a:bodyPr vert="horz" lIns="91440" tIns="45720" rIns="91440" bIns="45720" rtlCol="0" anchor="ctr">
            <a:normAutofit/>
          </a:bodyPr>
          <a:lstStyle/>
          <a:p>
            <a:pPr marL="0" marR="0" lvl="0" indent="0" algn="ctr" defTabSz="914400" fontAlgn="base">
              <a:lnSpc>
                <a:spcPct val="80000"/>
              </a:lnSpc>
              <a:spcBef>
                <a:spcPct val="0"/>
              </a:spcBef>
              <a:spcAft>
                <a:spcPts val="600"/>
              </a:spcAft>
              <a:buClrTx/>
              <a:buSzTx/>
              <a:tabLst/>
            </a:pPr>
            <a:r>
              <a:rPr kumimoji="0" lang="en-US" altLang="en-US" sz="5000" b="1" i="0" u="none" strike="noStrike" cap="all" spc="100" normalizeH="0" dirty="0">
                <a:ln>
                  <a:noFill/>
                </a:ln>
                <a:solidFill>
                  <a:srgbClr val="FFFFFF"/>
                </a:solidFill>
                <a:effectLst/>
                <a:latin typeface="+mj-lt"/>
                <a:ea typeface="+mj-ea"/>
                <a:cs typeface="+mj-cs"/>
              </a:rPr>
              <a:t>Model Evaluation Conclusion</a:t>
            </a:r>
          </a:p>
        </p:txBody>
      </p:sp>
      <p:sp>
        <p:nvSpPr>
          <p:cNvPr id="4" name="TextBox 3">
            <a:extLst>
              <a:ext uri="{FF2B5EF4-FFF2-40B4-BE49-F238E27FC236}">
                <a16:creationId xmlns:a16="http://schemas.microsoft.com/office/drawing/2014/main" id="{5F3E84E9-5404-151F-9554-9AE61EF0109B}"/>
              </a:ext>
            </a:extLst>
          </p:cNvPr>
          <p:cNvSpPr txBox="1"/>
          <p:nvPr/>
        </p:nvSpPr>
        <p:spPr>
          <a:xfrm>
            <a:off x="4709823" y="826324"/>
            <a:ext cx="7172138" cy="4905314"/>
          </a:xfrm>
          <a:prstGeom prst="rect">
            <a:avLst/>
          </a:prstGeom>
        </p:spPr>
        <p:txBody>
          <a:bodyPr vert="horz" lIns="45720" tIns="45720" rIns="45720" bIns="45720" rtlCol="0">
            <a:noAutofit/>
          </a:bodyPr>
          <a:lstStyle/>
          <a:p>
            <a:pPr marL="0" marR="0" lvl="0" indent="0" defTabSz="914400" fontAlgn="base">
              <a:lnSpc>
                <a:spcPct val="90000"/>
              </a:lnSpc>
              <a:spcBef>
                <a:spcPct val="0"/>
              </a:spcBef>
              <a:spcAft>
                <a:spcPts val="600"/>
              </a:spcAft>
              <a:buClr>
                <a:schemeClr val="accent1"/>
              </a:buClr>
              <a:buSzTx/>
              <a:buFontTx/>
              <a:buChar char="•"/>
              <a:tabLst/>
            </a:pPr>
            <a:r>
              <a:rPr kumimoji="0" lang="en-US" altLang="en-US" sz="2200" b="0" i="0" u="none" strike="noStrike" cap="none" normalizeH="0" baseline="0" dirty="0">
                <a:ln>
                  <a:noFill/>
                </a:ln>
                <a:effectLst/>
              </a:rPr>
              <a:t>The </a:t>
            </a:r>
            <a:r>
              <a:rPr kumimoji="0" lang="en-US" altLang="en-US" sz="2200" b="1" i="0" u="none" strike="noStrike" cap="none" normalizeH="0" baseline="0" dirty="0">
                <a:ln>
                  <a:noFill/>
                </a:ln>
                <a:effectLst/>
              </a:rPr>
              <a:t>RMSE</a:t>
            </a:r>
            <a:r>
              <a:rPr kumimoji="0" lang="en-US" altLang="en-US" sz="2200" b="0" i="0" u="none" strike="noStrike" cap="none" normalizeH="0" baseline="0" dirty="0">
                <a:ln>
                  <a:noFill/>
                </a:ln>
                <a:effectLst/>
              </a:rPr>
              <a:t> of 0.00177 is extremely low, suggesting that the model's predictions are highly accurate, with minimal deviation from the actual values of the "discount" variable.</a:t>
            </a:r>
          </a:p>
          <a:p>
            <a:pPr marL="0" marR="0" lvl="0" indent="0" defTabSz="914400" fontAlgn="base">
              <a:lnSpc>
                <a:spcPct val="90000"/>
              </a:lnSpc>
              <a:spcBef>
                <a:spcPct val="0"/>
              </a:spcBef>
              <a:spcAft>
                <a:spcPts val="600"/>
              </a:spcAft>
              <a:buClr>
                <a:schemeClr val="accent1"/>
              </a:buClr>
              <a:buSzTx/>
              <a:tabLst/>
            </a:pPr>
            <a:endParaRPr kumimoji="0" lang="en-US" altLang="en-US" sz="2200" b="0" i="0" u="none" strike="noStrike" cap="none" normalizeH="0" baseline="0" dirty="0">
              <a:ln>
                <a:noFill/>
              </a:ln>
              <a:effectLst/>
            </a:endParaRPr>
          </a:p>
          <a:p>
            <a:pPr marL="0" marR="0" lvl="0" indent="0" defTabSz="914400" fontAlgn="base">
              <a:lnSpc>
                <a:spcPct val="90000"/>
              </a:lnSpc>
              <a:spcBef>
                <a:spcPct val="0"/>
              </a:spcBef>
              <a:spcAft>
                <a:spcPts val="600"/>
              </a:spcAft>
              <a:buClr>
                <a:schemeClr val="accent1"/>
              </a:buClr>
              <a:buSzTx/>
              <a:buFontTx/>
              <a:buChar char="•"/>
              <a:tabLst/>
            </a:pPr>
            <a:r>
              <a:rPr kumimoji="0" lang="en-US" altLang="en-US" sz="2200" b="0" i="0" u="none" strike="noStrike" cap="none" normalizeH="0" baseline="0" dirty="0">
                <a:ln>
                  <a:noFill/>
                </a:ln>
                <a:effectLst/>
              </a:rPr>
              <a:t>The </a:t>
            </a:r>
            <a:r>
              <a:rPr kumimoji="0" lang="en-US" altLang="en-US" sz="2200" b="1" i="0" u="none" strike="noStrike" cap="none" normalizeH="0" baseline="0" dirty="0">
                <a:ln>
                  <a:noFill/>
                </a:ln>
                <a:effectLst/>
              </a:rPr>
              <a:t>R² Score</a:t>
            </a:r>
            <a:r>
              <a:rPr kumimoji="0" lang="en-US" altLang="en-US" sz="2200" b="0" i="0" u="none" strike="noStrike" cap="none" normalizeH="0" baseline="0" dirty="0">
                <a:ln>
                  <a:noFill/>
                </a:ln>
                <a:effectLst/>
              </a:rPr>
              <a:t> of 0.9611 means that the model explains </a:t>
            </a:r>
            <a:r>
              <a:rPr kumimoji="0" lang="en-US" altLang="en-US" sz="2200" b="1" i="0" u="none" strike="noStrike" cap="none" normalizeH="0" baseline="0" dirty="0">
                <a:ln>
                  <a:noFill/>
                </a:ln>
                <a:effectLst/>
              </a:rPr>
              <a:t>96.1%</a:t>
            </a:r>
            <a:r>
              <a:rPr kumimoji="0" lang="en-US" altLang="en-US" sz="2200" b="0" i="0" u="none" strike="noStrike" cap="none" normalizeH="0" baseline="0" dirty="0">
                <a:ln>
                  <a:noFill/>
                </a:ln>
                <a:effectLst/>
              </a:rPr>
              <a:t> of the variance in the "discount" values. This indicates that the model captures almost all of the underlying patterns in the data.</a:t>
            </a:r>
          </a:p>
          <a:p>
            <a:pPr marL="0" marR="0" lvl="0" indent="0" defTabSz="914400" fontAlgn="base">
              <a:lnSpc>
                <a:spcPct val="90000"/>
              </a:lnSpc>
              <a:spcBef>
                <a:spcPct val="0"/>
              </a:spcBef>
              <a:spcAft>
                <a:spcPts val="600"/>
              </a:spcAft>
              <a:buClr>
                <a:schemeClr val="accent1"/>
              </a:buClr>
              <a:buSzTx/>
              <a:tabLst/>
            </a:pPr>
            <a:endParaRPr kumimoji="0" lang="en-US" altLang="en-US" sz="2200" b="0" i="0" u="none" strike="noStrike" cap="none" normalizeH="0" baseline="0" dirty="0">
              <a:ln>
                <a:noFill/>
              </a:ln>
              <a:effectLst/>
            </a:endParaRPr>
          </a:p>
          <a:p>
            <a:pPr marL="0" marR="0" lvl="0" indent="0" defTabSz="914400" fontAlgn="base">
              <a:lnSpc>
                <a:spcPct val="90000"/>
              </a:lnSpc>
              <a:spcBef>
                <a:spcPct val="0"/>
              </a:spcBef>
              <a:spcAft>
                <a:spcPts val="600"/>
              </a:spcAft>
              <a:buClr>
                <a:schemeClr val="accent1"/>
              </a:buClr>
              <a:buSzTx/>
              <a:buFontTx/>
              <a:buChar char="•"/>
              <a:tabLst/>
            </a:pPr>
            <a:r>
              <a:rPr kumimoji="0" lang="en-US" altLang="en-US" sz="2200" b="0" i="0" u="none" strike="noStrike" cap="none" normalizeH="0" baseline="0" dirty="0">
                <a:ln>
                  <a:noFill/>
                </a:ln>
                <a:effectLst/>
              </a:rPr>
              <a:t>The mean value of </a:t>
            </a:r>
            <a:r>
              <a:rPr kumimoji="0" lang="en-US" altLang="en-US" sz="2200" b="0" i="0" u="none" strike="noStrike" cap="none" normalizeH="0" baseline="0" dirty="0" err="1">
                <a:ln>
                  <a:noFill/>
                </a:ln>
                <a:effectLst/>
              </a:rPr>
              <a:t>y_train</a:t>
            </a:r>
            <a:r>
              <a:rPr kumimoji="0" lang="en-US" altLang="en-US" sz="2200" b="0" i="0" u="none" strike="noStrike" cap="none" normalizeH="0" baseline="0" dirty="0">
                <a:ln>
                  <a:noFill/>
                </a:ln>
                <a:effectLst/>
              </a:rPr>
              <a:t> is 0.14296, which further emphasizes how small the error (RMSE) is in comparison to the target variable's scale. The average error is much smaller than the mean of the "discount," suggesting a strong predictive performance.</a:t>
            </a:r>
          </a:p>
          <a:p>
            <a:pPr marL="0" marR="0" lvl="0" indent="0" defTabSz="914400" fontAlgn="base">
              <a:lnSpc>
                <a:spcPct val="90000"/>
              </a:lnSpc>
              <a:spcBef>
                <a:spcPct val="0"/>
              </a:spcBef>
              <a:spcAft>
                <a:spcPts val="600"/>
              </a:spcAft>
              <a:buClr>
                <a:schemeClr val="accent1"/>
              </a:buClr>
              <a:buSzTx/>
              <a:buFontTx/>
              <a:buNone/>
              <a:tabLst/>
            </a:pPr>
            <a:endParaRPr kumimoji="0" lang="en-US" altLang="en-US" sz="2200" b="0" i="0" u="none" strike="noStrike" cap="none" normalizeH="0" baseline="0" dirty="0">
              <a:ln>
                <a:noFill/>
              </a:ln>
              <a:effectLst/>
            </a:endParaRPr>
          </a:p>
        </p:txBody>
      </p:sp>
      <p:sp>
        <p:nvSpPr>
          <p:cNvPr id="2" name="Rectangle 1">
            <a:extLst>
              <a:ext uri="{FF2B5EF4-FFF2-40B4-BE49-F238E27FC236}">
                <a16:creationId xmlns:a16="http://schemas.microsoft.com/office/drawing/2014/main" id="{CB9EA259-EA58-5E5E-31DB-31248A96073A}"/>
              </a:ext>
            </a:extLst>
          </p:cNvPr>
          <p:cNvSpPr>
            <a:spLocks noChangeArrowheads="1"/>
          </p:cNvSpPr>
          <p:nvPr/>
        </p:nvSpPr>
        <p:spPr bwMode="auto">
          <a:xfrm>
            <a:off x="0" y="-13107"/>
            <a:ext cx="143678" cy="4834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00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53FA01-AA99-4D41-D06F-80EF67805887}"/>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cap="all" spc="100" dirty="0">
                <a:solidFill>
                  <a:schemeClr val="tx1">
                    <a:lumMod val="95000"/>
                    <a:lumOff val="5000"/>
                  </a:schemeClr>
                </a:solidFill>
                <a:latin typeface="+mj-lt"/>
                <a:ea typeface="+mj-ea"/>
                <a:cs typeface="+mj-cs"/>
              </a:rPr>
              <a:t>Introduction</a:t>
            </a:r>
          </a:p>
        </p:txBody>
      </p:sp>
      <p:sp>
        <p:nvSpPr>
          <p:cNvPr id="5" name="TextBox 4">
            <a:extLst>
              <a:ext uri="{FF2B5EF4-FFF2-40B4-BE49-F238E27FC236}">
                <a16:creationId xmlns:a16="http://schemas.microsoft.com/office/drawing/2014/main" id="{6FAF87AB-7465-FE1A-A391-27B2FAE34C69}"/>
              </a:ext>
            </a:extLst>
          </p:cNvPr>
          <p:cNvSpPr txBox="1"/>
          <p:nvPr/>
        </p:nvSpPr>
        <p:spPr>
          <a:xfrm>
            <a:off x="906141" y="1981200"/>
            <a:ext cx="8018271" cy="4023360"/>
          </a:xfrm>
          <a:prstGeom prst="rect">
            <a:avLst/>
          </a:prstGeom>
        </p:spPr>
        <p:txBody>
          <a:bodyPr vert="horz" lIns="45720" tIns="45720" rIns="45720" bIns="45720" rtlCol="0">
            <a:normAutofit lnSpcReduction="10000"/>
          </a:bodyPr>
          <a:lstStyle/>
          <a:p>
            <a:pPr defTabSz="914400">
              <a:lnSpc>
                <a:spcPct val="90000"/>
              </a:lnSpc>
              <a:spcAft>
                <a:spcPts val="600"/>
              </a:spcAft>
              <a:buClr>
                <a:schemeClr val="accent1"/>
              </a:buClr>
            </a:pPr>
            <a:r>
              <a:rPr lang="en-US" sz="3200" b="1" cap="all" spc="100" dirty="0">
                <a:solidFill>
                  <a:schemeClr val="tx1">
                    <a:lumMod val="95000"/>
                    <a:lumOff val="5000"/>
                  </a:schemeClr>
                </a:solidFill>
                <a:latin typeface="+mj-lt"/>
                <a:ea typeface="+mj-ea"/>
                <a:cs typeface="+mj-cs"/>
              </a:rPr>
              <a:t>Problem Statement</a:t>
            </a:r>
            <a:r>
              <a:rPr lang="en-US" sz="2400" cap="all" spc="100" dirty="0">
                <a:solidFill>
                  <a:schemeClr val="tx1">
                    <a:lumMod val="95000"/>
                    <a:lumOff val="5000"/>
                  </a:schemeClr>
                </a:solidFill>
                <a:latin typeface="+mj-lt"/>
                <a:ea typeface="+mj-ea"/>
                <a:cs typeface="+mj-cs"/>
              </a:rPr>
              <a:t>:</a:t>
            </a:r>
            <a:endParaRPr lang="en-US" sz="2400" b="1" dirty="0"/>
          </a:p>
          <a:p>
            <a:pPr defTabSz="914400">
              <a:lnSpc>
                <a:spcPct val="90000"/>
              </a:lnSpc>
              <a:spcAft>
                <a:spcPts val="600"/>
              </a:spcAft>
              <a:buClr>
                <a:schemeClr val="accent1"/>
              </a:buClr>
            </a:pPr>
            <a:r>
              <a:rPr lang="en-US" sz="2400" dirty="0"/>
              <a:t>The retail industry faces challenges in optimizing sales performance due to varying factors. This project aims to analyze a retail sales dataset to uncover insights that can help in strategic decision-making and improving overall profitability.</a:t>
            </a:r>
          </a:p>
          <a:p>
            <a:pPr defTabSz="914400">
              <a:lnSpc>
                <a:spcPct val="90000"/>
              </a:lnSpc>
              <a:spcAft>
                <a:spcPts val="600"/>
              </a:spcAft>
              <a:buClr>
                <a:schemeClr val="accent1"/>
              </a:buClr>
            </a:pPr>
            <a:endParaRPr lang="en-US" sz="3200" dirty="0"/>
          </a:p>
          <a:p>
            <a:pPr defTabSz="914400">
              <a:lnSpc>
                <a:spcPct val="90000"/>
              </a:lnSpc>
              <a:spcAft>
                <a:spcPts val="600"/>
              </a:spcAft>
              <a:buClr>
                <a:schemeClr val="accent1"/>
              </a:buClr>
            </a:pPr>
            <a:r>
              <a:rPr lang="en-US" sz="3200" b="1" cap="all" spc="100" dirty="0">
                <a:solidFill>
                  <a:schemeClr val="tx1">
                    <a:lumMod val="95000"/>
                    <a:lumOff val="5000"/>
                  </a:schemeClr>
                </a:solidFill>
                <a:latin typeface="+mj-lt"/>
                <a:ea typeface="+mj-ea"/>
                <a:cs typeface="+mj-cs"/>
              </a:rPr>
              <a:t>Objectives and Goals</a:t>
            </a:r>
            <a:r>
              <a:rPr lang="en-US" sz="2400" b="1" cap="all" spc="100" dirty="0">
                <a:solidFill>
                  <a:schemeClr val="tx1">
                    <a:lumMod val="95000"/>
                    <a:lumOff val="5000"/>
                  </a:schemeClr>
                </a:solidFill>
                <a:latin typeface="+mj-lt"/>
                <a:ea typeface="+mj-ea"/>
                <a:cs typeface="+mj-cs"/>
              </a:rPr>
              <a:t>:</a:t>
            </a:r>
          </a:p>
          <a:p>
            <a:pPr defTabSz="914400">
              <a:lnSpc>
                <a:spcPct val="90000"/>
              </a:lnSpc>
              <a:spcAft>
                <a:spcPts val="600"/>
              </a:spcAft>
              <a:buClr>
                <a:schemeClr val="accent1"/>
              </a:buClr>
            </a:pPr>
            <a:r>
              <a:rPr lang="en-US" sz="2400" dirty="0"/>
              <a:t>Our main objectives were to clean and analyze the dataset, identify sales and profit trends, and build interactive dashboards to assist decision-making.</a:t>
            </a:r>
          </a:p>
          <a:p>
            <a:pPr defTabSz="914400">
              <a:lnSpc>
                <a:spcPct val="90000"/>
              </a:lnSpc>
              <a:spcAft>
                <a:spcPts val="600"/>
              </a:spcAft>
              <a:buClr>
                <a:schemeClr val="accent1"/>
              </a:buClr>
            </a:pPr>
            <a:endParaRPr lang="en-US" sz="2400" cap="all" spc="100" dirty="0">
              <a:solidFill>
                <a:schemeClr val="tx1">
                  <a:lumMod val="95000"/>
                  <a:lumOff val="5000"/>
                </a:schemeClr>
              </a:solidFill>
              <a:latin typeface="+mj-lt"/>
              <a:ea typeface="+mj-ea"/>
              <a:cs typeface="+mj-cs"/>
            </a:endParaRPr>
          </a:p>
          <a:p>
            <a:pPr defTabSz="914400">
              <a:lnSpc>
                <a:spcPct val="90000"/>
              </a:lnSpc>
              <a:spcAft>
                <a:spcPts val="600"/>
              </a:spcAft>
              <a:buClr>
                <a:schemeClr val="accent1"/>
              </a:buClr>
            </a:pPr>
            <a:endParaRPr lang="en-US" sz="2400" dirty="0"/>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733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F26389C-F1C3-C7F0-2785-E970EC805CDA}"/>
              </a:ext>
            </a:extLst>
          </p:cNvPr>
          <p:cNvSpPr txBox="1"/>
          <p:nvPr/>
        </p:nvSpPr>
        <p:spPr>
          <a:xfrm>
            <a:off x="310039" y="640080"/>
            <a:ext cx="3429855" cy="5613236"/>
          </a:xfrm>
          <a:prstGeom prst="rect">
            <a:avLst/>
          </a:prstGeom>
        </p:spPr>
        <p:txBody>
          <a:bodyPr vert="horz" lIns="91440" tIns="45720" rIns="91440" bIns="45720" rtlCol="0" anchor="ctr">
            <a:normAutofit/>
          </a:bodyPr>
          <a:lstStyle/>
          <a:p>
            <a:pPr algn="ctr" defTabSz="914400">
              <a:lnSpc>
                <a:spcPct val="80000"/>
              </a:lnSpc>
              <a:spcBef>
                <a:spcPct val="0"/>
              </a:spcBef>
              <a:spcAft>
                <a:spcPts val="600"/>
              </a:spcAft>
            </a:pPr>
            <a:r>
              <a:rPr lang="en-US" sz="5000" cap="all" spc="100" dirty="0">
                <a:solidFill>
                  <a:srgbClr val="FFFFFF"/>
                </a:solidFill>
                <a:latin typeface="+mj-lt"/>
                <a:ea typeface="+mj-ea"/>
                <a:cs typeface="+mj-cs"/>
              </a:rPr>
              <a:t>Tableau Dashboards</a:t>
            </a:r>
          </a:p>
        </p:txBody>
      </p:sp>
      <p:sp>
        <p:nvSpPr>
          <p:cNvPr id="4" name="Rectangle 1">
            <a:extLst>
              <a:ext uri="{FF2B5EF4-FFF2-40B4-BE49-F238E27FC236}">
                <a16:creationId xmlns:a16="http://schemas.microsoft.com/office/drawing/2014/main" id="{6E34E4B4-B780-BB85-9BA1-C641F8444400}"/>
              </a:ext>
            </a:extLst>
          </p:cNvPr>
          <p:cNvSpPr>
            <a:spLocks noChangeArrowheads="1"/>
          </p:cNvSpPr>
          <p:nvPr/>
        </p:nvSpPr>
        <p:spPr bwMode="auto">
          <a:xfrm>
            <a:off x="4703823" y="1959789"/>
            <a:ext cx="7172138" cy="37451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a:bodyPr>
          <a:lstStyle/>
          <a:p>
            <a:pPr marL="0" marR="0" lvl="0" indent="0" defTabSz="914400" fontAlgn="base">
              <a:lnSpc>
                <a:spcPct val="90000"/>
              </a:lnSpc>
              <a:spcBef>
                <a:spcPct val="0"/>
              </a:spcBef>
              <a:spcAft>
                <a:spcPts val="600"/>
              </a:spcAft>
              <a:buClr>
                <a:schemeClr val="accent1"/>
              </a:buClr>
              <a:buSzTx/>
              <a:buFontTx/>
              <a:buChar char="•"/>
              <a:tabLst/>
            </a:pPr>
            <a:r>
              <a:rPr lang="en-US" sz="2200" dirty="0"/>
              <a:t>The dashboard presents key performance indicators (KPIs) such as total sales, total profit, total quantity, total discount, and total customers. It features various visualizations, including bar charts, horizontal bar charts, line charts, and pie charts to compare market performance, analyze sales and profit by product category, state, and country, and display trends over time. Additionally, it includes filters for the year and month of the order date, product categories, and global markets to allow users to customize their view of the data.</a:t>
            </a:r>
            <a:endParaRPr kumimoji="0" lang="en-US" altLang="en-US" sz="2200" b="0" i="0" u="none" strike="noStrike" cap="none" normalizeH="0" baseline="0" dirty="0">
              <a:ln>
                <a:noFill/>
              </a:ln>
              <a:effectLst/>
            </a:endParaRPr>
          </a:p>
        </p:txBody>
      </p:sp>
      <p:sp>
        <p:nvSpPr>
          <p:cNvPr id="6" name="TextBox 5">
            <a:extLst>
              <a:ext uri="{FF2B5EF4-FFF2-40B4-BE49-F238E27FC236}">
                <a16:creationId xmlns:a16="http://schemas.microsoft.com/office/drawing/2014/main" id="{0C115F98-B730-9FB0-EEB9-D3731B3E1F73}"/>
              </a:ext>
            </a:extLst>
          </p:cNvPr>
          <p:cNvSpPr txBox="1"/>
          <p:nvPr/>
        </p:nvSpPr>
        <p:spPr>
          <a:xfrm>
            <a:off x="4703823" y="434273"/>
            <a:ext cx="6096000" cy="461665"/>
          </a:xfrm>
          <a:prstGeom prst="rect">
            <a:avLst/>
          </a:prstGeom>
          <a:noFill/>
        </p:spPr>
        <p:txBody>
          <a:bodyPr wrap="square">
            <a:sp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Sales and Profit Dashboard</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093801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1C876C25-436F-5EA0-6E00-7D601DE3E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643467"/>
            <a:ext cx="10905067" cy="5571066"/>
          </a:xfrm>
          <a:prstGeom prst="rect">
            <a:avLst/>
          </a:prstGeom>
        </p:spPr>
      </p:pic>
    </p:spTree>
    <p:extLst>
      <p:ext uri="{BB962C8B-B14F-4D97-AF65-F5344CB8AC3E}">
        <p14:creationId xmlns:p14="http://schemas.microsoft.com/office/powerpoint/2010/main" val="258133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BE5D3AE-FDE9-6D07-27F5-673ABC8DD946}"/>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ctr" defTabSz="914400">
              <a:lnSpc>
                <a:spcPct val="80000"/>
              </a:lnSpc>
              <a:spcBef>
                <a:spcPct val="0"/>
              </a:spcBef>
              <a:spcAft>
                <a:spcPts val="600"/>
              </a:spcAft>
            </a:pPr>
            <a:r>
              <a:rPr lang="en-US" sz="5000" cap="all" spc="100" dirty="0">
                <a:solidFill>
                  <a:srgbClr val="FFFFFF"/>
                </a:solidFill>
                <a:latin typeface="+mj-lt"/>
                <a:ea typeface="+mj-ea"/>
                <a:cs typeface="+mj-cs"/>
              </a:rPr>
              <a:t>Tableau Dashboards</a:t>
            </a:r>
          </a:p>
        </p:txBody>
      </p:sp>
      <p:sp>
        <p:nvSpPr>
          <p:cNvPr id="5" name="TextBox 4">
            <a:extLst>
              <a:ext uri="{FF2B5EF4-FFF2-40B4-BE49-F238E27FC236}">
                <a16:creationId xmlns:a16="http://schemas.microsoft.com/office/drawing/2014/main" id="{9F4C4F56-ED0A-2CC1-1FAA-86CDB05C560B}"/>
              </a:ext>
            </a:extLst>
          </p:cNvPr>
          <p:cNvSpPr txBox="1"/>
          <p:nvPr/>
        </p:nvSpPr>
        <p:spPr>
          <a:xfrm>
            <a:off x="4951048" y="804333"/>
            <a:ext cx="6306003" cy="524933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200" dirty="0"/>
              <a:t>The dashboard focuses on Return and Shipping Cost Performance, presenting key performance indicators (KPIs) such as total return, return rate, total shipping cost, and discount. It includes various visualizations like bar charts, horizontal bar charts, line charts, and pie charts to compare returns and shipping costs across global markets, analyze costs by product category, state, and country, and display trends over time. Additionally, it features filters for the year and month of the order date, product categories, global markets, and shipping modes, enabling users to customize their analysis of the data.</a:t>
            </a:r>
          </a:p>
        </p:txBody>
      </p:sp>
      <p:sp>
        <p:nvSpPr>
          <p:cNvPr id="3" name="TextBox 2">
            <a:extLst>
              <a:ext uri="{FF2B5EF4-FFF2-40B4-BE49-F238E27FC236}">
                <a16:creationId xmlns:a16="http://schemas.microsoft.com/office/drawing/2014/main" id="{F886EAD4-BD46-7611-4AC4-07D071060440}"/>
              </a:ext>
            </a:extLst>
          </p:cNvPr>
          <p:cNvSpPr txBox="1"/>
          <p:nvPr/>
        </p:nvSpPr>
        <p:spPr>
          <a:xfrm>
            <a:off x="4951048" y="804333"/>
            <a:ext cx="6096000" cy="461665"/>
          </a:xfrm>
          <a:prstGeom prst="rect">
            <a:avLst/>
          </a:prstGeom>
          <a:noFill/>
        </p:spPr>
        <p:txBody>
          <a:bodyPr wrap="square">
            <a:spAutoFit/>
          </a:bodyPr>
          <a:lstStyle/>
          <a:p>
            <a:r>
              <a:rPr lang="en-US" sz="2400" dirty="0"/>
              <a:t>Return and Shipping Dashboard</a:t>
            </a:r>
          </a:p>
        </p:txBody>
      </p:sp>
    </p:spTree>
    <p:extLst>
      <p:ext uri="{BB962C8B-B14F-4D97-AF65-F5344CB8AC3E}">
        <p14:creationId xmlns:p14="http://schemas.microsoft.com/office/powerpoint/2010/main" val="2935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EBA638-9390-7B40-B0E8-9D3A7D6B4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43467"/>
            <a:ext cx="10905066" cy="5571066"/>
          </a:xfrm>
          <a:prstGeom prst="rect">
            <a:avLst/>
          </a:prstGeom>
        </p:spPr>
      </p:pic>
    </p:spTree>
    <p:extLst>
      <p:ext uri="{BB962C8B-B14F-4D97-AF65-F5344CB8AC3E}">
        <p14:creationId xmlns:p14="http://schemas.microsoft.com/office/powerpoint/2010/main" val="2517863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5D45D8-4503-AD97-F1FD-B3DB725D0076}"/>
              </a:ext>
            </a:extLst>
          </p:cNvPr>
          <p:cNvSpPr txBox="1"/>
          <p:nvPr/>
        </p:nvSpPr>
        <p:spPr>
          <a:xfrm>
            <a:off x="945470" y="826324"/>
            <a:ext cx="6066818"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i="0" cap="all" spc="100" dirty="0">
                <a:solidFill>
                  <a:schemeClr val="tx1">
                    <a:lumMod val="95000"/>
                    <a:lumOff val="5000"/>
                  </a:schemeClr>
                </a:solidFill>
                <a:effectLst/>
                <a:latin typeface="+mj-lt"/>
                <a:ea typeface="+mj-ea"/>
                <a:cs typeface="+mj-cs"/>
              </a:rPr>
              <a:t>Recommendations</a:t>
            </a:r>
          </a:p>
          <a:p>
            <a:pPr defTabSz="914400">
              <a:lnSpc>
                <a:spcPct val="80000"/>
              </a:lnSpc>
              <a:spcBef>
                <a:spcPct val="0"/>
              </a:spcBef>
              <a:spcAft>
                <a:spcPts val="600"/>
              </a:spcAft>
            </a:pPr>
            <a:endParaRPr lang="en-US" sz="5000" i="0" cap="all" spc="100" dirty="0">
              <a:solidFill>
                <a:schemeClr val="tx1">
                  <a:lumMod val="95000"/>
                  <a:lumOff val="5000"/>
                </a:schemeClr>
              </a:solidFill>
              <a:effectLst/>
              <a:latin typeface="+mj-lt"/>
              <a:ea typeface="+mj-ea"/>
              <a:cs typeface="+mj-cs"/>
            </a:endParaRPr>
          </a:p>
        </p:txBody>
      </p:sp>
      <p:sp>
        <p:nvSpPr>
          <p:cNvPr id="5" name="TextBox 4">
            <a:extLst>
              <a:ext uri="{FF2B5EF4-FFF2-40B4-BE49-F238E27FC236}">
                <a16:creationId xmlns:a16="http://schemas.microsoft.com/office/drawing/2014/main" id="{9CBB5ACC-74A7-98A8-3D8C-07653E4AAA84}"/>
              </a:ext>
            </a:extLst>
          </p:cNvPr>
          <p:cNvSpPr txBox="1"/>
          <p:nvPr/>
        </p:nvSpPr>
        <p:spPr>
          <a:xfrm>
            <a:off x="945470" y="2409514"/>
            <a:ext cx="6232079" cy="4023360"/>
          </a:xfrm>
          <a:prstGeom prst="rect">
            <a:avLst/>
          </a:prstGeom>
        </p:spPr>
        <p:txBody>
          <a:bodyPr vert="horz" lIns="45720" tIns="45720" rIns="45720" bIns="45720" rtlCol="0">
            <a:normAutofit/>
          </a:bodyPr>
          <a:lstStyle/>
          <a:p>
            <a:pPr algn="ctr" defTabSz="914400">
              <a:lnSpc>
                <a:spcPct val="90000"/>
              </a:lnSpc>
              <a:spcAft>
                <a:spcPts val="600"/>
              </a:spcAft>
              <a:buClr>
                <a:schemeClr val="accent1"/>
              </a:buClr>
              <a:buFont typeface="Arial" panose="020B0604020202020204" pitchFamily="34" charset="0"/>
              <a:buChar char="•"/>
            </a:pPr>
            <a:r>
              <a:rPr lang="en-US" sz="3200" b="1" dirty="0"/>
              <a:t>Maximize Sales in California and New York</a:t>
            </a:r>
            <a:endParaRPr lang="en-US" sz="3200" dirty="0"/>
          </a:p>
          <a:p>
            <a:pPr marL="742950" lvl="1" indent="-285750" defTabSz="914400">
              <a:lnSpc>
                <a:spcPct val="90000"/>
              </a:lnSpc>
              <a:spcAft>
                <a:spcPts val="600"/>
              </a:spcAft>
              <a:buClr>
                <a:schemeClr val="accent1"/>
              </a:buClr>
              <a:buFont typeface="Arial" panose="020B0604020202020204" pitchFamily="34" charset="0"/>
              <a:buChar char="•"/>
            </a:pPr>
            <a:r>
              <a:rPr lang="en-US" sz="2400" dirty="0"/>
              <a:t>Given these states have the highest total sales and gross profit, focus marketing efforts and customer retention strategies in these regions to further increase profitability.</a:t>
            </a:r>
          </a:p>
        </p:txBody>
      </p:sp>
      <p:pic>
        <p:nvPicPr>
          <p:cNvPr id="6" name="Graphic 5" descr="Bar Graph with Upward Trend">
            <a:extLst>
              <a:ext uri="{FF2B5EF4-FFF2-40B4-BE49-F238E27FC236}">
                <a16:creationId xmlns:a16="http://schemas.microsoft.com/office/drawing/2014/main" id="{14F1980F-8DF1-27DD-BD7C-DE51201CAF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2448" y="482601"/>
            <a:ext cx="3606798" cy="3606798"/>
          </a:xfrm>
          <a:prstGeom prst="rect">
            <a:avLst/>
          </a:prstGeom>
        </p:spPr>
      </p:pic>
    </p:spTree>
    <p:extLst>
      <p:ext uri="{BB962C8B-B14F-4D97-AF65-F5344CB8AC3E}">
        <p14:creationId xmlns:p14="http://schemas.microsoft.com/office/powerpoint/2010/main" val="210257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B96A1-517F-C0D2-FF4D-6428DAAD377D}"/>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E42B94B-AA79-06A0-3765-EC0643EC2811}"/>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i="0" cap="all" spc="100">
                <a:solidFill>
                  <a:schemeClr val="tx1">
                    <a:lumMod val="95000"/>
                    <a:lumOff val="5000"/>
                  </a:schemeClr>
                </a:solidFill>
                <a:effectLst/>
                <a:latin typeface="+mj-lt"/>
                <a:ea typeface="+mj-ea"/>
                <a:cs typeface="+mj-cs"/>
              </a:rPr>
              <a:t>Recommendations</a:t>
            </a:r>
          </a:p>
          <a:p>
            <a:pPr defTabSz="914400">
              <a:lnSpc>
                <a:spcPct val="80000"/>
              </a:lnSpc>
              <a:spcBef>
                <a:spcPct val="0"/>
              </a:spcBef>
              <a:spcAft>
                <a:spcPts val="600"/>
              </a:spcAft>
            </a:pPr>
            <a:endParaRPr lang="en-US" sz="5000" i="0" cap="all" spc="100">
              <a:solidFill>
                <a:schemeClr val="tx1">
                  <a:lumMod val="95000"/>
                  <a:lumOff val="5000"/>
                </a:schemeClr>
              </a:solidFill>
              <a:effectLst/>
              <a:latin typeface="+mj-lt"/>
              <a:ea typeface="+mj-ea"/>
              <a:cs typeface="+mj-cs"/>
            </a:endParaRPr>
          </a:p>
        </p:txBody>
      </p:sp>
      <p:sp>
        <p:nvSpPr>
          <p:cNvPr id="5" name="TextBox 4">
            <a:extLst>
              <a:ext uri="{FF2B5EF4-FFF2-40B4-BE49-F238E27FC236}">
                <a16:creationId xmlns:a16="http://schemas.microsoft.com/office/drawing/2014/main" id="{E3AAB211-A8F1-5CB3-9D14-07D16BDE0790}"/>
              </a:ext>
            </a:extLst>
          </p:cNvPr>
          <p:cNvSpPr txBox="1"/>
          <p:nvPr/>
        </p:nvSpPr>
        <p:spPr>
          <a:xfrm>
            <a:off x="762000" y="2249424"/>
            <a:ext cx="6084596" cy="4023360"/>
          </a:xfrm>
          <a:prstGeom prst="rect">
            <a:avLst/>
          </a:prstGeom>
        </p:spPr>
        <p:txBody>
          <a:bodyPr vert="horz" lIns="45720" tIns="45720" rIns="45720" bIns="45720" rtlCol="0">
            <a:normAutofit/>
          </a:bodyPr>
          <a:lstStyle/>
          <a:p>
            <a:pPr algn="ctr" defTabSz="914400">
              <a:lnSpc>
                <a:spcPct val="90000"/>
              </a:lnSpc>
              <a:spcAft>
                <a:spcPts val="600"/>
              </a:spcAft>
              <a:buClr>
                <a:schemeClr val="accent1"/>
              </a:buClr>
              <a:buFont typeface="Arial" panose="020B0604020202020204" pitchFamily="34" charset="0"/>
              <a:buChar char="•"/>
            </a:pPr>
            <a:r>
              <a:rPr lang="en-US" sz="3200" b="1" dirty="0"/>
              <a:t>Address Profit Losses in Texas, Ohio, Pennsylvania, and Illinois</a:t>
            </a:r>
            <a:endParaRPr lang="en-US" sz="3200" dirty="0"/>
          </a:p>
          <a:p>
            <a:pPr marL="742950" lvl="1" indent="-285750" defTabSz="914400">
              <a:lnSpc>
                <a:spcPct val="90000"/>
              </a:lnSpc>
              <a:spcAft>
                <a:spcPts val="600"/>
              </a:spcAft>
              <a:buClr>
                <a:schemeClr val="accent1"/>
              </a:buClr>
              <a:buFont typeface="Arial" panose="020B0604020202020204" pitchFamily="34" charset="0"/>
              <a:buChar char="•"/>
            </a:pPr>
            <a:r>
              <a:rPr lang="en-US" sz="2400" dirty="0"/>
              <a:t>Investigate the underlying reasons for significant profit losses in Texas, despite high sales. Consider reducing operating costs or improving shipping efficiency in these areas.</a:t>
            </a:r>
          </a:p>
          <a:p>
            <a:pPr defTabSz="914400">
              <a:lnSpc>
                <a:spcPct val="90000"/>
              </a:lnSpc>
              <a:spcAft>
                <a:spcPts val="600"/>
              </a:spcAft>
              <a:buClr>
                <a:schemeClr val="accent1"/>
              </a:buClr>
            </a:pPr>
            <a:endParaRPr lang="en-US" dirty="0"/>
          </a:p>
        </p:txBody>
      </p:sp>
      <p:pic>
        <p:nvPicPr>
          <p:cNvPr id="2" name="Graphic 1" descr="Money">
            <a:extLst>
              <a:ext uri="{FF2B5EF4-FFF2-40B4-BE49-F238E27FC236}">
                <a16:creationId xmlns:a16="http://schemas.microsoft.com/office/drawing/2014/main" id="{E692586C-AEAC-25E2-09EA-C106F02C88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5394" y="826324"/>
            <a:ext cx="4023360" cy="4023360"/>
          </a:xfrm>
          <a:prstGeom prst="rect">
            <a:avLst/>
          </a:prstGeom>
        </p:spPr>
      </p:pic>
    </p:spTree>
    <p:extLst>
      <p:ext uri="{BB962C8B-B14F-4D97-AF65-F5344CB8AC3E}">
        <p14:creationId xmlns:p14="http://schemas.microsoft.com/office/powerpoint/2010/main" val="4158128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3AE890-DF3A-BC12-A440-7DCC4FFD8194}"/>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6154FD8-265C-3ECA-3F90-6781B1A85483}"/>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i="0" cap="all" spc="100">
                <a:solidFill>
                  <a:schemeClr val="tx1">
                    <a:lumMod val="95000"/>
                    <a:lumOff val="5000"/>
                  </a:schemeClr>
                </a:solidFill>
                <a:effectLst/>
                <a:latin typeface="+mj-lt"/>
                <a:ea typeface="+mj-ea"/>
                <a:cs typeface="+mj-cs"/>
              </a:rPr>
              <a:t>Recommendations</a:t>
            </a:r>
          </a:p>
          <a:p>
            <a:pPr defTabSz="914400">
              <a:lnSpc>
                <a:spcPct val="80000"/>
              </a:lnSpc>
              <a:spcBef>
                <a:spcPct val="0"/>
              </a:spcBef>
              <a:spcAft>
                <a:spcPts val="600"/>
              </a:spcAft>
            </a:pPr>
            <a:endParaRPr lang="en-US" sz="5000" i="0" cap="all" spc="100">
              <a:solidFill>
                <a:schemeClr val="tx1">
                  <a:lumMod val="95000"/>
                  <a:lumOff val="5000"/>
                </a:schemeClr>
              </a:solidFill>
              <a:effectLst/>
              <a:latin typeface="+mj-lt"/>
              <a:ea typeface="+mj-ea"/>
              <a:cs typeface="+mj-cs"/>
            </a:endParaRPr>
          </a:p>
        </p:txBody>
      </p:sp>
      <p:sp>
        <p:nvSpPr>
          <p:cNvPr id="5" name="TextBox 4">
            <a:extLst>
              <a:ext uri="{FF2B5EF4-FFF2-40B4-BE49-F238E27FC236}">
                <a16:creationId xmlns:a16="http://schemas.microsoft.com/office/drawing/2014/main" id="{3F14B5F4-5361-9791-1F41-49D90C5B75AF}"/>
              </a:ext>
            </a:extLst>
          </p:cNvPr>
          <p:cNvSpPr txBox="1"/>
          <p:nvPr/>
        </p:nvSpPr>
        <p:spPr>
          <a:xfrm>
            <a:off x="621003" y="2249424"/>
            <a:ext cx="6841679" cy="4023360"/>
          </a:xfrm>
          <a:prstGeom prst="rect">
            <a:avLst/>
          </a:prstGeom>
        </p:spPr>
        <p:txBody>
          <a:bodyPr vert="horz" lIns="45720" tIns="45720" rIns="45720" bIns="45720" rtlCol="0">
            <a:normAutofit/>
          </a:bodyPr>
          <a:lstStyle/>
          <a:p>
            <a:pPr marL="457200" indent="-457200" defTabSz="914400">
              <a:lnSpc>
                <a:spcPct val="90000"/>
              </a:lnSpc>
              <a:spcAft>
                <a:spcPts val="600"/>
              </a:spcAft>
              <a:buClr>
                <a:schemeClr val="accent1"/>
              </a:buClr>
              <a:buFont typeface="Arial" panose="020B0604020202020204" pitchFamily="34" charset="0"/>
              <a:buChar char="•"/>
            </a:pPr>
            <a:r>
              <a:rPr lang="en-US" sz="3200" b="1" dirty="0"/>
              <a:t>Re-evaluate Office Supplies Strategy</a:t>
            </a:r>
          </a:p>
          <a:p>
            <a:pPr marL="457200" indent="-457200" defTabSz="914400">
              <a:lnSpc>
                <a:spcPct val="90000"/>
              </a:lnSpc>
              <a:spcAft>
                <a:spcPts val="600"/>
              </a:spcAft>
              <a:buClr>
                <a:schemeClr val="accent1"/>
              </a:buClr>
              <a:buFont typeface="Arial" panose="020B0604020202020204" pitchFamily="34" charset="0"/>
              <a:buChar char="•"/>
            </a:pPr>
            <a:endParaRPr lang="en-US" sz="2400" dirty="0"/>
          </a:p>
          <a:p>
            <a:pPr marL="742950" lvl="1" indent="-285750" defTabSz="914400">
              <a:lnSpc>
                <a:spcPct val="90000"/>
              </a:lnSpc>
              <a:spcAft>
                <a:spcPts val="600"/>
              </a:spcAft>
              <a:buClr>
                <a:schemeClr val="accent1"/>
              </a:buClr>
              <a:buFont typeface="Arial" panose="020B0604020202020204" pitchFamily="34" charset="0"/>
              <a:buChar char="•"/>
            </a:pPr>
            <a:r>
              <a:rPr lang="en-US" sz="2400" dirty="0"/>
              <a:t>Consider introducing higher-margin products to complement Office Supplies to enhance profitability.</a:t>
            </a:r>
          </a:p>
        </p:txBody>
      </p:sp>
      <p:pic>
        <p:nvPicPr>
          <p:cNvPr id="9" name="Graphic 8" descr="Paper with solid fill">
            <a:extLst>
              <a:ext uri="{FF2B5EF4-FFF2-40B4-BE49-F238E27FC236}">
                <a16:creationId xmlns:a16="http://schemas.microsoft.com/office/drawing/2014/main" id="{B2C0DEA5-6510-B070-D907-E46ADB158C7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865561" y="1064756"/>
            <a:ext cx="4023360" cy="4023360"/>
          </a:xfrm>
          <a:prstGeom prst="rect">
            <a:avLst/>
          </a:prstGeom>
        </p:spPr>
      </p:pic>
    </p:spTree>
    <p:extLst>
      <p:ext uri="{BB962C8B-B14F-4D97-AF65-F5344CB8AC3E}">
        <p14:creationId xmlns:p14="http://schemas.microsoft.com/office/powerpoint/2010/main" val="3784388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7C08B09-DEAA-B078-D411-930FF5FA02E1}"/>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marL="0" marR="0" lvl="0" indent="0" defTabSz="914400" fontAlgn="base">
              <a:lnSpc>
                <a:spcPct val="80000"/>
              </a:lnSpc>
              <a:spcBef>
                <a:spcPct val="0"/>
              </a:spcBef>
              <a:spcAft>
                <a:spcPts val="600"/>
              </a:spcAft>
              <a:buClrTx/>
              <a:buSzTx/>
              <a:tabLst/>
            </a:pPr>
            <a:r>
              <a:rPr kumimoji="0" lang="en-US" altLang="en-US" sz="5000" b="0" i="0" u="none" strike="noStrike" cap="all" spc="100" normalizeH="0">
                <a:ln>
                  <a:noFill/>
                </a:ln>
                <a:solidFill>
                  <a:schemeClr val="tx1">
                    <a:lumMod val="95000"/>
                    <a:lumOff val="5000"/>
                  </a:schemeClr>
                </a:solidFill>
                <a:effectLst/>
                <a:latin typeface="+mj-lt"/>
                <a:ea typeface="+mj-ea"/>
                <a:cs typeface="+mj-cs"/>
              </a:rPr>
              <a:t>Conclusion</a:t>
            </a:r>
          </a:p>
        </p:txBody>
      </p:sp>
      <p:sp>
        <p:nvSpPr>
          <p:cNvPr id="3" name="TextBox 2">
            <a:extLst>
              <a:ext uri="{FF2B5EF4-FFF2-40B4-BE49-F238E27FC236}">
                <a16:creationId xmlns:a16="http://schemas.microsoft.com/office/drawing/2014/main" id="{0075C6B8-F9E0-FA15-139B-282EB4510883}"/>
              </a:ext>
            </a:extLst>
          </p:cNvPr>
          <p:cNvSpPr txBox="1"/>
          <p:nvPr/>
        </p:nvSpPr>
        <p:spPr>
          <a:xfrm>
            <a:off x="1024128" y="2286000"/>
            <a:ext cx="8018271" cy="4023360"/>
          </a:xfrm>
          <a:prstGeom prst="rect">
            <a:avLst/>
          </a:prstGeom>
        </p:spPr>
        <p:txBody>
          <a:bodyPr vert="horz" lIns="45720" tIns="45720" rIns="45720" bIns="45720" rtlCol="0">
            <a:normAutofit/>
          </a:bodyPr>
          <a:lstStyle/>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effectLst/>
              </a:rPr>
              <a:t>Through this project, we successfully cleaned and analyzed the Super Store dataset, created visualizations to extract business insights, and built a predictive model to forecast discounts.</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effectLst/>
              </a:rPr>
              <a:t>The insights from the dashboards provide actionable information for improving sales performance, optimizing shipping costs, and reducing returns</a:t>
            </a:r>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965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9">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4CFB11F-41BB-9126-B6CB-2E2FA831B669}"/>
              </a:ext>
            </a:extLst>
          </p:cNvPr>
          <p:cNvSpPr txBox="1"/>
          <p:nvPr/>
        </p:nvSpPr>
        <p:spPr>
          <a:xfrm>
            <a:off x="634275" y="640080"/>
            <a:ext cx="6707817"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5000" kern="1200" cap="all" spc="200" baseline="0">
                <a:solidFill>
                  <a:srgbClr val="FFFFFF"/>
                </a:solidFill>
                <a:latin typeface="+mj-lt"/>
                <a:ea typeface="+mj-ea"/>
                <a:cs typeface="+mj-cs"/>
              </a:rPr>
              <a:t>Any Questions?</a:t>
            </a:r>
          </a:p>
        </p:txBody>
      </p:sp>
      <p:cxnSp>
        <p:nvCxnSpPr>
          <p:cNvPr id="36" name="Straight Connector 35">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3" name="Graphic 22" descr="Question mark">
            <a:extLst>
              <a:ext uri="{FF2B5EF4-FFF2-40B4-BE49-F238E27FC236}">
                <a16:creationId xmlns:a16="http://schemas.microsoft.com/office/drawing/2014/main" id="{5F27A1BA-A3CB-876F-0627-E813B47287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8571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016157-9078-2E96-AA84-D05C3DCBD47B}"/>
              </a:ext>
            </a:extLst>
          </p:cNvPr>
          <p:cNvSpPr txBox="1"/>
          <p:nvPr/>
        </p:nvSpPr>
        <p:spPr>
          <a:xfrm>
            <a:off x="1024128" y="2286000"/>
            <a:ext cx="4429615"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endParaRPr lang="en-US" dirty="0"/>
          </a:p>
        </p:txBody>
      </p:sp>
      <p:pic>
        <p:nvPicPr>
          <p:cNvPr id="10" name="Graphic 9" descr="Smiling Face with No Fill">
            <a:extLst>
              <a:ext uri="{FF2B5EF4-FFF2-40B4-BE49-F238E27FC236}">
                <a16:creationId xmlns:a16="http://schemas.microsoft.com/office/drawing/2014/main" id="{97A48AA9-14D8-841B-407D-9FD754D621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7036" y="1021673"/>
            <a:ext cx="5278940" cy="5257309"/>
          </a:xfrm>
          <a:prstGeom prst="rect">
            <a:avLst/>
          </a:prstGeom>
        </p:spPr>
      </p:pic>
      <p:sp>
        <p:nvSpPr>
          <p:cNvPr id="11" name="TextBox 10">
            <a:extLst>
              <a:ext uri="{FF2B5EF4-FFF2-40B4-BE49-F238E27FC236}">
                <a16:creationId xmlns:a16="http://schemas.microsoft.com/office/drawing/2014/main" id="{9FD42469-EBCF-E709-0307-84C4A17862FB}"/>
              </a:ext>
            </a:extLst>
          </p:cNvPr>
          <p:cNvSpPr txBox="1"/>
          <p:nvPr/>
        </p:nvSpPr>
        <p:spPr>
          <a:xfrm>
            <a:off x="1638827" y="3036585"/>
            <a:ext cx="6096000" cy="784830"/>
          </a:xfrm>
          <a:prstGeom prst="rect">
            <a:avLst/>
          </a:prstGeom>
          <a:noFill/>
        </p:spPr>
        <p:txBody>
          <a:bodyPr wrap="square">
            <a:spAutoFit/>
          </a:bodyPr>
          <a:lstStyle/>
          <a:p>
            <a:pPr defTabSz="914400">
              <a:lnSpc>
                <a:spcPct val="90000"/>
              </a:lnSpc>
              <a:spcAft>
                <a:spcPts val="600"/>
              </a:spcAft>
              <a:buClr>
                <a:schemeClr val="accent1"/>
              </a:buClr>
            </a:pPr>
            <a:r>
              <a:rPr lang="en-US" sz="5000" b="1" dirty="0">
                <a:solidFill>
                  <a:schemeClr val="accent1"/>
                </a:solidFill>
              </a:rPr>
              <a:t>Thank you</a:t>
            </a:r>
          </a:p>
        </p:txBody>
      </p:sp>
    </p:spTree>
    <p:extLst>
      <p:ext uri="{BB962C8B-B14F-4D97-AF65-F5344CB8AC3E}">
        <p14:creationId xmlns:p14="http://schemas.microsoft.com/office/powerpoint/2010/main" val="302318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EBF2D7-9B83-6D3D-4750-8498E384D244}"/>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22BD749-8027-6024-2784-B8FCBB12C59F}"/>
              </a:ext>
            </a:extLst>
          </p:cNvPr>
          <p:cNvSpPr txBox="1"/>
          <p:nvPr/>
        </p:nvSpPr>
        <p:spPr>
          <a:xfrm>
            <a:off x="1024128" y="585216"/>
            <a:ext cx="8018272" cy="1499616"/>
          </a:xfrm>
          <a:prstGeom prst="rect">
            <a:avLst/>
          </a:prstGeom>
        </p:spPr>
        <p:txBody>
          <a:bodyPr vert="horz" lIns="91440" tIns="45720" rIns="91440" bIns="45720" rtlCol="0" anchor="ctr">
            <a:normAutofit/>
          </a:bodyPr>
          <a:lstStyle/>
          <a:p>
            <a:r>
              <a:rPr lang="en-US" sz="5000" dirty="0"/>
              <a:t>Data Source</a:t>
            </a:r>
          </a:p>
        </p:txBody>
      </p:sp>
      <p:sp>
        <p:nvSpPr>
          <p:cNvPr id="5" name="TextBox 4">
            <a:extLst>
              <a:ext uri="{FF2B5EF4-FFF2-40B4-BE49-F238E27FC236}">
                <a16:creationId xmlns:a16="http://schemas.microsoft.com/office/drawing/2014/main" id="{3298235B-60D2-8103-CFE1-22F07654B4FE}"/>
              </a:ext>
            </a:extLst>
          </p:cNvPr>
          <p:cNvSpPr txBox="1"/>
          <p:nvPr/>
        </p:nvSpPr>
        <p:spPr>
          <a:xfrm>
            <a:off x="1024128" y="2286000"/>
            <a:ext cx="8018271" cy="4023360"/>
          </a:xfrm>
          <a:prstGeom prst="rect">
            <a:avLst/>
          </a:prstGeom>
        </p:spPr>
        <p:txBody>
          <a:bodyPr vert="horz" lIns="45720" tIns="45720" rIns="45720" bIns="45720" rtlCol="0">
            <a:normAutofit/>
          </a:bodyPr>
          <a:lstStyle/>
          <a:p>
            <a:r>
              <a:rPr lang="en-US" sz="2400" dirty="0"/>
              <a:t>The dataset used for this analysis is sourced from </a:t>
            </a:r>
            <a:r>
              <a:rPr lang="en-US" sz="2400" b="1" dirty="0"/>
              <a:t>Kaggle</a:t>
            </a:r>
            <a:r>
              <a:rPr lang="en-US" sz="2400" dirty="0"/>
              <a:t>, a well-known platform for data science and machine learning datasets. The dataset includes information on sales transactions, customer demographics, and product details.</a:t>
            </a:r>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80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98547F-8DEF-7F3B-CA30-2CB7B925693E}"/>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ctr" defTabSz="914400">
              <a:lnSpc>
                <a:spcPct val="80000"/>
              </a:lnSpc>
              <a:spcBef>
                <a:spcPct val="0"/>
              </a:spcBef>
              <a:spcAft>
                <a:spcPts val="600"/>
              </a:spcAft>
            </a:pPr>
            <a:r>
              <a:rPr lang="en-US" sz="5000" cap="all" spc="100" dirty="0">
                <a:solidFill>
                  <a:srgbClr val="FFFFFF"/>
                </a:solidFill>
                <a:latin typeface="+mj-lt"/>
                <a:ea typeface="+mj-ea"/>
                <a:cs typeface="+mj-cs"/>
              </a:rPr>
              <a:t>Selecting the dataset</a:t>
            </a:r>
          </a:p>
        </p:txBody>
      </p:sp>
      <p:sp>
        <p:nvSpPr>
          <p:cNvPr id="7" name="TextBox 6">
            <a:extLst>
              <a:ext uri="{FF2B5EF4-FFF2-40B4-BE49-F238E27FC236}">
                <a16:creationId xmlns:a16="http://schemas.microsoft.com/office/drawing/2014/main" id="{EEACDFDB-7E5E-290C-F796-E92FD338B94A}"/>
              </a:ext>
            </a:extLst>
          </p:cNvPr>
          <p:cNvSpPr txBox="1"/>
          <p:nvPr/>
        </p:nvSpPr>
        <p:spPr>
          <a:xfrm>
            <a:off x="4951048" y="804333"/>
            <a:ext cx="6306003" cy="5249334"/>
          </a:xfrm>
          <a:prstGeom prst="rect">
            <a:avLst/>
          </a:prstGeom>
        </p:spPr>
        <p:txBody>
          <a:bodyPr vert="horz" lIns="45720" tIns="45720" rIns="45720" bIns="45720" rtlCol="0" anchor="ctr">
            <a:normAutofit/>
          </a:bodyPr>
          <a:lstStyle/>
          <a:p>
            <a:pPr indent="-228600" defTabSz="914400">
              <a:lnSpc>
                <a:spcPct val="90000"/>
              </a:lnSpc>
              <a:spcAft>
                <a:spcPts val="600"/>
              </a:spcAft>
              <a:buClr>
                <a:schemeClr val="accent1"/>
              </a:buClr>
              <a:buFont typeface="Arial" panose="020B0604020202020204" pitchFamily="34" charset="0"/>
              <a:buChar char="•"/>
            </a:pPr>
            <a:r>
              <a:rPr lang="en-US" sz="2400" dirty="0"/>
              <a:t>We chose the </a:t>
            </a:r>
            <a:r>
              <a:rPr lang="en-US" sz="2400" dirty="0" err="1"/>
              <a:t>SuperStore</a:t>
            </a:r>
            <a:r>
              <a:rPr lang="en-US" sz="2400" dirty="0"/>
              <a:t> Orders dataset because of its comprehensive coverage of sales, customer, and shipping data across multiple product categories and regions. This allows us to extract valuable insights related to sales performance, customer behavior, and logistical efficiency. This dataset contains rich information such as customer segments, order dates, product categories, and more, making it ideal for analytics.</a:t>
            </a:r>
          </a:p>
        </p:txBody>
      </p:sp>
    </p:spTree>
    <p:extLst>
      <p:ext uri="{BB962C8B-B14F-4D97-AF65-F5344CB8AC3E}">
        <p14:creationId xmlns:p14="http://schemas.microsoft.com/office/powerpoint/2010/main" val="217747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202EBFC-F9D0-AA4D-C89B-8439E4BFA9F5}"/>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cap="all" spc="100" dirty="0">
                <a:solidFill>
                  <a:schemeClr val="tx1">
                    <a:lumMod val="95000"/>
                    <a:lumOff val="5000"/>
                  </a:schemeClr>
                </a:solidFill>
                <a:latin typeface="+mj-lt"/>
                <a:ea typeface="+mj-ea"/>
                <a:cs typeface="+mj-cs"/>
              </a:rPr>
              <a:t>Data Overview</a:t>
            </a:r>
          </a:p>
        </p:txBody>
      </p:sp>
      <p:sp>
        <p:nvSpPr>
          <p:cNvPr id="5" name="TextBox 4">
            <a:extLst>
              <a:ext uri="{FF2B5EF4-FFF2-40B4-BE49-F238E27FC236}">
                <a16:creationId xmlns:a16="http://schemas.microsoft.com/office/drawing/2014/main" id="{1FF96654-13B4-F876-48B1-C1BEC186FA3F}"/>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400" b="1" dirty="0"/>
              <a:t>Dataset Information:</a:t>
            </a:r>
            <a:endParaRPr lang="en-US" sz="2400" dirty="0"/>
          </a:p>
          <a:p>
            <a:pPr defTabSz="914400">
              <a:lnSpc>
                <a:spcPct val="90000"/>
              </a:lnSpc>
              <a:spcAft>
                <a:spcPts val="600"/>
              </a:spcAft>
              <a:buClr>
                <a:schemeClr val="accent1"/>
              </a:buClr>
            </a:pPr>
            <a:r>
              <a:rPr lang="en-US" sz="2400" dirty="0"/>
              <a:t>Name</a:t>
            </a:r>
            <a:r>
              <a:rPr lang="en-US" sz="2400" b="1" dirty="0"/>
              <a:t>:</a:t>
            </a:r>
            <a:r>
              <a:rPr lang="en-US" sz="2400" dirty="0"/>
              <a:t> </a:t>
            </a:r>
            <a:r>
              <a:rPr lang="en-US" sz="2400" dirty="0" err="1"/>
              <a:t>SuperStoreOrders</a:t>
            </a:r>
            <a:endParaRPr lang="en-US" sz="2400" dirty="0"/>
          </a:p>
          <a:p>
            <a:pPr defTabSz="914400">
              <a:lnSpc>
                <a:spcPct val="90000"/>
              </a:lnSpc>
              <a:spcAft>
                <a:spcPts val="600"/>
              </a:spcAft>
              <a:buClr>
                <a:schemeClr val="accent1"/>
              </a:buClr>
            </a:pPr>
            <a:r>
              <a:rPr lang="en-US" sz="2400" dirty="0"/>
              <a:t>Type: CSV</a:t>
            </a:r>
          </a:p>
          <a:p>
            <a:pPr defTabSz="914400">
              <a:lnSpc>
                <a:spcPct val="90000"/>
              </a:lnSpc>
              <a:spcAft>
                <a:spcPts val="600"/>
              </a:spcAft>
              <a:buClr>
                <a:schemeClr val="accent1"/>
              </a:buClr>
            </a:pPr>
            <a:r>
              <a:rPr lang="en-US" sz="2400" dirty="0"/>
              <a:t>Number of Rows</a:t>
            </a:r>
            <a:r>
              <a:rPr lang="en-US" sz="2400" b="1" dirty="0"/>
              <a:t>:</a:t>
            </a:r>
            <a:r>
              <a:rPr lang="en-US" sz="2400" dirty="0"/>
              <a:t> 51,291</a:t>
            </a:r>
          </a:p>
          <a:p>
            <a:pPr defTabSz="914400">
              <a:lnSpc>
                <a:spcPct val="90000"/>
              </a:lnSpc>
              <a:spcAft>
                <a:spcPts val="600"/>
              </a:spcAft>
              <a:buClr>
                <a:schemeClr val="accent1"/>
              </a:buClr>
            </a:pPr>
            <a:r>
              <a:rPr lang="en-US" sz="2400" dirty="0"/>
              <a:t>Number of Columns</a:t>
            </a:r>
            <a:r>
              <a:rPr lang="en-US" sz="2400" b="1" dirty="0"/>
              <a:t>:</a:t>
            </a:r>
            <a:r>
              <a:rPr lang="en-US" sz="2400" dirty="0"/>
              <a:t> 21</a:t>
            </a:r>
          </a:p>
          <a:p>
            <a:pPr>
              <a:buFont typeface="Arial" panose="020B0604020202020204" pitchFamily="34" charset="0"/>
              <a:buChar char="•"/>
            </a:pPr>
            <a:r>
              <a:rPr lang="en-US" sz="2400" b="1" dirty="0"/>
              <a:t>Data Types:</a:t>
            </a:r>
          </a:p>
          <a:p>
            <a:pPr>
              <a:buFont typeface="Arial" panose="020B0604020202020204" pitchFamily="34" charset="0"/>
              <a:buChar char="•"/>
            </a:pPr>
            <a:r>
              <a:rPr lang="en-US" sz="2400" dirty="0"/>
              <a:t>Numeric (Sales, Quantity, Discount, Profit, Shipping Cost)</a:t>
            </a:r>
          </a:p>
          <a:p>
            <a:pPr>
              <a:buFont typeface="Arial" panose="020B0604020202020204" pitchFamily="34" charset="0"/>
              <a:buChar char="•"/>
            </a:pPr>
            <a:r>
              <a:rPr lang="en-US" sz="2400" dirty="0"/>
              <a:t>Categorical (Customer Segment, State, Country, Market, Region, Category, Sub-Category)</a:t>
            </a:r>
          </a:p>
          <a:p>
            <a:pPr>
              <a:buFont typeface="Arial" panose="020B0604020202020204" pitchFamily="34" charset="0"/>
              <a:buChar char="•"/>
            </a:pPr>
            <a:r>
              <a:rPr lang="en-US" sz="2400" dirty="0"/>
              <a:t>Date (Order Date, Ship Date)</a:t>
            </a:r>
          </a:p>
          <a:p>
            <a:pPr defTabSz="914400">
              <a:lnSpc>
                <a:spcPct val="90000"/>
              </a:lnSpc>
              <a:spcAft>
                <a:spcPts val="600"/>
              </a:spcAft>
              <a:buClr>
                <a:schemeClr val="accent1"/>
              </a:buClr>
            </a:pPr>
            <a:endParaRPr lang="en-US" sz="2400" dirty="0"/>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34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2AC15E-0902-CA3A-F6AA-671E3E6AC1B6}"/>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kern="1200" cap="all" spc="100" baseline="0" dirty="0">
                <a:solidFill>
                  <a:schemeClr val="tx1">
                    <a:lumMod val="95000"/>
                    <a:lumOff val="5000"/>
                  </a:schemeClr>
                </a:solidFill>
                <a:latin typeface="+mj-lt"/>
                <a:ea typeface="+mj-ea"/>
                <a:cs typeface="+mj-cs"/>
              </a:rPr>
              <a:t>Data Cleaning &amp; Preprocessing</a:t>
            </a:r>
          </a:p>
        </p:txBody>
      </p:sp>
      <p:graphicFrame>
        <p:nvGraphicFramePr>
          <p:cNvPr id="17" name="TextBox 5">
            <a:extLst>
              <a:ext uri="{FF2B5EF4-FFF2-40B4-BE49-F238E27FC236}">
                <a16:creationId xmlns:a16="http://schemas.microsoft.com/office/drawing/2014/main" id="{732ED87D-1938-36F4-33B6-F540729DA041}"/>
              </a:ext>
            </a:extLst>
          </p:cNvPr>
          <p:cNvGraphicFramePr/>
          <p:nvPr>
            <p:extLst>
              <p:ext uri="{D42A27DB-BD31-4B8C-83A1-F6EECF244321}">
                <p14:modId xmlns:p14="http://schemas.microsoft.com/office/powerpoint/2010/main" val="1563109149"/>
              </p:ext>
            </p:extLst>
          </p:nvPr>
        </p:nvGraphicFramePr>
        <p:xfrm>
          <a:off x="1023938" y="2286000"/>
          <a:ext cx="9720262" cy="4183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729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E7046D-2E74-3641-8F98-72A461505B1B}"/>
              </a:ext>
            </a:extLst>
          </p:cNvPr>
          <p:cNvPicPr>
            <a:picLocks noChangeAspect="1"/>
          </p:cNvPicPr>
          <p:nvPr/>
        </p:nvPicPr>
        <p:blipFill>
          <a:blip r:embed="rId2"/>
          <a:stretch>
            <a:fillRect/>
          </a:stretch>
        </p:blipFill>
        <p:spPr>
          <a:xfrm>
            <a:off x="484632" y="828818"/>
            <a:ext cx="5369052" cy="2913808"/>
          </a:xfrm>
          <a:prstGeom prst="rect">
            <a:avLst/>
          </a:prstGeom>
        </p:spPr>
      </p:pic>
      <p:cxnSp>
        <p:nvCxnSpPr>
          <p:cNvPr id="4" name="Straight Connector 3">
            <a:extLst>
              <a:ext uri="{FF2B5EF4-FFF2-40B4-BE49-F238E27FC236}">
                <a16:creationId xmlns:a16="http://schemas.microsoft.com/office/drawing/2014/main" id="{D5327BE8-813D-16DD-FD3E-15B605593B3E}"/>
              </a:ext>
            </a:extLst>
          </p:cNvPr>
          <p:cNvCxnSpPr/>
          <p:nvPr/>
        </p:nvCxnSpPr>
        <p:spPr>
          <a:xfrm>
            <a:off x="6735097" y="727587"/>
            <a:ext cx="0" cy="3057832"/>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998A20F-2E81-FFCE-38EA-6719A8557766}"/>
              </a:ext>
            </a:extLst>
          </p:cNvPr>
          <p:cNvPicPr>
            <a:picLocks noChangeAspect="1"/>
          </p:cNvPicPr>
          <p:nvPr/>
        </p:nvPicPr>
        <p:blipFill>
          <a:blip r:embed="rId3"/>
          <a:stretch>
            <a:fillRect/>
          </a:stretch>
        </p:blipFill>
        <p:spPr>
          <a:xfrm>
            <a:off x="8049150" y="484632"/>
            <a:ext cx="1919472" cy="3602181"/>
          </a:xfrm>
          <a:prstGeom prst="rect">
            <a:avLst/>
          </a:prstGeom>
        </p:spPr>
      </p:pic>
      <p:sp>
        <p:nvSpPr>
          <p:cNvPr id="6" name="Rectangle 5">
            <a:extLst>
              <a:ext uri="{FF2B5EF4-FFF2-40B4-BE49-F238E27FC236}">
                <a16:creationId xmlns:a16="http://schemas.microsoft.com/office/drawing/2014/main" id="{86A6F634-4D17-A86D-4F21-102FF7CBDA39}"/>
              </a:ext>
            </a:extLst>
          </p:cNvPr>
          <p:cNvSpPr/>
          <p:nvPr/>
        </p:nvSpPr>
        <p:spPr>
          <a:xfrm>
            <a:off x="0" y="4650658"/>
            <a:ext cx="12191999" cy="2207342"/>
          </a:xfrm>
          <a:prstGeom prst="rect">
            <a:avLst/>
          </a:prstGeom>
          <a:ln>
            <a:solidFill>
              <a:srgbClr val="1C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lnSpc>
                <a:spcPct val="80000"/>
              </a:lnSpc>
              <a:spcBef>
                <a:spcPct val="0"/>
              </a:spcBef>
              <a:spcAft>
                <a:spcPts val="600"/>
              </a:spcAft>
              <a:buClr>
                <a:schemeClr val="accent1"/>
              </a:buClr>
            </a:pPr>
            <a:r>
              <a:rPr lang="en-US" sz="5000" cap="all" spc="200" dirty="0">
                <a:solidFill>
                  <a:srgbClr val="FFFFFF"/>
                </a:solidFill>
                <a:latin typeface="+mj-lt"/>
                <a:ea typeface="+mj-ea"/>
                <a:cs typeface="+mj-cs"/>
              </a:rPr>
              <a:t>Checking for duplicates or null values</a:t>
            </a:r>
          </a:p>
        </p:txBody>
      </p:sp>
    </p:spTree>
    <p:extLst>
      <p:ext uri="{BB962C8B-B14F-4D97-AF65-F5344CB8AC3E}">
        <p14:creationId xmlns:p14="http://schemas.microsoft.com/office/powerpoint/2010/main" val="402139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63B0E-2D2D-71AA-34B3-CA787FD2E785}"/>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E8B0C54-4CE0-5A47-AF36-C57210E92185}"/>
              </a:ext>
            </a:extLst>
          </p:cNvPr>
          <p:cNvCxnSpPr/>
          <p:nvPr/>
        </p:nvCxnSpPr>
        <p:spPr>
          <a:xfrm>
            <a:off x="6735097" y="727587"/>
            <a:ext cx="0" cy="305783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41ED2A8-9221-57D2-4AC2-04BA91D2E1E9}"/>
              </a:ext>
            </a:extLst>
          </p:cNvPr>
          <p:cNvSpPr/>
          <p:nvPr/>
        </p:nvSpPr>
        <p:spPr>
          <a:xfrm>
            <a:off x="0" y="5132120"/>
            <a:ext cx="12191999" cy="1725879"/>
          </a:xfrm>
          <a:prstGeom prst="rect">
            <a:avLst/>
          </a:prstGeom>
          <a:ln>
            <a:solidFill>
              <a:srgbClr val="1C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lnSpc>
                <a:spcPct val="80000"/>
              </a:lnSpc>
              <a:spcBef>
                <a:spcPct val="0"/>
              </a:spcBef>
              <a:spcAft>
                <a:spcPts val="600"/>
              </a:spcAft>
              <a:buClr>
                <a:schemeClr val="accent1"/>
              </a:buClr>
            </a:pPr>
            <a:r>
              <a:rPr lang="en-US" sz="5000" cap="all" spc="200" dirty="0">
                <a:solidFill>
                  <a:srgbClr val="FFFFFF"/>
                </a:solidFill>
                <a:latin typeface="+mj-lt"/>
                <a:ea typeface="+mj-ea"/>
                <a:cs typeface="+mj-cs"/>
              </a:rPr>
              <a:t>Handling negative profit values</a:t>
            </a:r>
          </a:p>
        </p:txBody>
      </p:sp>
      <p:pic>
        <p:nvPicPr>
          <p:cNvPr id="7" name="Picture 6">
            <a:extLst>
              <a:ext uri="{FF2B5EF4-FFF2-40B4-BE49-F238E27FC236}">
                <a16:creationId xmlns:a16="http://schemas.microsoft.com/office/drawing/2014/main" id="{93417728-FFB9-FB05-C1CC-8552F30AAE2C}"/>
              </a:ext>
            </a:extLst>
          </p:cNvPr>
          <p:cNvPicPr>
            <a:picLocks noChangeAspect="1"/>
          </p:cNvPicPr>
          <p:nvPr/>
        </p:nvPicPr>
        <p:blipFill>
          <a:blip r:embed="rId2"/>
          <a:stretch>
            <a:fillRect/>
          </a:stretch>
        </p:blipFill>
        <p:spPr>
          <a:xfrm>
            <a:off x="215208" y="727587"/>
            <a:ext cx="6302452" cy="998293"/>
          </a:xfrm>
          <a:prstGeom prst="rect">
            <a:avLst/>
          </a:prstGeom>
        </p:spPr>
      </p:pic>
      <p:grpSp>
        <p:nvGrpSpPr>
          <p:cNvPr id="21" name="Group 20">
            <a:extLst>
              <a:ext uri="{FF2B5EF4-FFF2-40B4-BE49-F238E27FC236}">
                <a16:creationId xmlns:a16="http://schemas.microsoft.com/office/drawing/2014/main" id="{21C9335B-8ECD-4BF0-7605-9C0DD4DAE60E}"/>
              </a:ext>
            </a:extLst>
          </p:cNvPr>
          <p:cNvGrpSpPr/>
          <p:nvPr/>
        </p:nvGrpSpPr>
        <p:grpSpPr>
          <a:xfrm>
            <a:off x="1743620" y="1725880"/>
            <a:ext cx="3383280" cy="3254160"/>
            <a:chOff x="1871439" y="1723866"/>
            <a:chExt cx="3383280" cy="3254160"/>
          </a:xfrm>
        </p:grpSpPr>
        <p:grpSp>
          <p:nvGrpSpPr>
            <p:cNvPr id="18" name="Group 17">
              <a:extLst>
                <a:ext uri="{FF2B5EF4-FFF2-40B4-BE49-F238E27FC236}">
                  <a16:creationId xmlns:a16="http://schemas.microsoft.com/office/drawing/2014/main" id="{5E034B7A-E7E4-EA86-39F8-AA5FE8B445AD}"/>
                </a:ext>
              </a:extLst>
            </p:cNvPr>
            <p:cNvGrpSpPr/>
            <p:nvPr/>
          </p:nvGrpSpPr>
          <p:grpSpPr>
            <a:xfrm>
              <a:off x="1871439" y="1723866"/>
              <a:ext cx="3383280" cy="3254160"/>
              <a:chOff x="2244505" y="1986434"/>
              <a:chExt cx="3383280" cy="3254160"/>
            </a:xfrm>
          </p:grpSpPr>
          <p:pic>
            <p:nvPicPr>
              <p:cNvPr id="9" name="Picture 8">
                <a:extLst>
                  <a:ext uri="{FF2B5EF4-FFF2-40B4-BE49-F238E27FC236}">
                    <a16:creationId xmlns:a16="http://schemas.microsoft.com/office/drawing/2014/main" id="{28B5BAEF-F3A6-9A7B-4288-3A1673DC7645}"/>
                  </a:ext>
                </a:extLst>
              </p:cNvPr>
              <p:cNvPicPr>
                <a:picLocks noChangeAspect="1"/>
              </p:cNvPicPr>
              <p:nvPr/>
            </p:nvPicPr>
            <p:blipFill>
              <a:blip r:embed="rId3"/>
              <a:srcRect t="5909" b="7291"/>
              <a:stretch/>
            </p:blipFill>
            <p:spPr>
              <a:xfrm>
                <a:off x="2244506" y="1986434"/>
                <a:ext cx="3383279" cy="3254160"/>
              </a:xfrm>
              <a:prstGeom prst="rect">
                <a:avLst/>
              </a:prstGeom>
            </p:spPr>
          </p:pic>
          <p:sp>
            <p:nvSpPr>
              <p:cNvPr id="10" name="Rectangle 9">
                <a:extLst>
                  <a:ext uri="{FF2B5EF4-FFF2-40B4-BE49-F238E27FC236}">
                    <a16:creationId xmlns:a16="http://schemas.microsoft.com/office/drawing/2014/main" id="{3AE7E247-340B-0B0B-BF75-40CE601BAE1E}"/>
                  </a:ext>
                </a:extLst>
              </p:cNvPr>
              <p:cNvSpPr/>
              <p:nvPr/>
            </p:nvSpPr>
            <p:spPr>
              <a:xfrm>
                <a:off x="2244505" y="4695506"/>
                <a:ext cx="3247686" cy="1370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1B449775-CAC9-96A7-3D12-0DB9D3F5D2FF}"/>
                </a:ext>
              </a:extLst>
            </p:cNvPr>
            <p:cNvSpPr/>
            <p:nvPr/>
          </p:nvSpPr>
          <p:spPr>
            <a:xfrm>
              <a:off x="1871439" y="1759846"/>
              <a:ext cx="3247686" cy="1370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14602B64-3B5E-A69F-68A3-04CB17CE4C0D}"/>
              </a:ext>
            </a:extLst>
          </p:cNvPr>
          <p:cNvGrpSpPr/>
          <p:nvPr/>
        </p:nvGrpSpPr>
        <p:grpSpPr>
          <a:xfrm>
            <a:off x="7822745" y="767557"/>
            <a:ext cx="3680995" cy="3892933"/>
            <a:chOff x="7842409" y="920894"/>
            <a:chExt cx="3383281" cy="3665381"/>
          </a:xfrm>
        </p:grpSpPr>
        <p:grpSp>
          <p:nvGrpSpPr>
            <p:cNvPr id="17" name="Group 16">
              <a:extLst>
                <a:ext uri="{FF2B5EF4-FFF2-40B4-BE49-F238E27FC236}">
                  <a16:creationId xmlns:a16="http://schemas.microsoft.com/office/drawing/2014/main" id="{1B68EDDF-51E0-6113-B380-58D8090EC91C}"/>
                </a:ext>
              </a:extLst>
            </p:cNvPr>
            <p:cNvGrpSpPr/>
            <p:nvPr/>
          </p:nvGrpSpPr>
          <p:grpSpPr>
            <a:xfrm>
              <a:off x="7842410" y="920894"/>
              <a:ext cx="3383280" cy="3665381"/>
              <a:chOff x="8023576" y="907578"/>
              <a:chExt cx="3383280" cy="3665381"/>
            </a:xfrm>
          </p:grpSpPr>
          <p:pic>
            <p:nvPicPr>
              <p:cNvPr id="13" name="Picture 12">
                <a:extLst>
                  <a:ext uri="{FF2B5EF4-FFF2-40B4-BE49-F238E27FC236}">
                    <a16:creationId xmlns:a16="http://schemas.microsoft.com/office/drawing/2014/main" id="{7159CB58-09BC-C3BE-CD43-E2D62A9BEC51}"/>
                  </a:ext>
                </a:extLst>
              </p:cNvPr>
              <p:cNvPicPr>
                <a:picLocks noChangeAspect="1"/>
              </p:cNvPicPr>
              <p:nvPr/>
            </p:nvPicPr>
            <p:blipFill>
              <a:blip r:embed="rId4"/>
              <a:stretch>
                <a:fillRect/>
              </a:stretch>
            </p:blipFill>
            <p:spPr>
              <a:xfrm>
                <a:off x="8023576" y="907578"/>
                <a:ext cx="3383280" cy="3665381"/>
              </a:xfrm>
              <a:prstGeom prst="rect">
                <a:avLst/>
              </a:prstGeom>
            </p:spPr>
          </p:pic>
          <p:sp>
            <p:nvSpPr>
              <p:cNvPr id="14" name="Rectangle 13">
                <a:extLst>
                  <a:ext uri="{FF2B5EF4-FFF2-40B4-BE49-F238E27FC236}">
                    <a16:creationId xmlns:a16="http://schemas.microsoft.com/office/drawing/2014/main" id="{A2321BEA-5011-F2F6-2B97-10B3DA1223F5}"/>
                  </a:ext>
                </a:extLst>
              </p:cNvPr>
              <p:cNvSpPr/>
              <p:nvPr/>
            </p:nvSpPr>
            <p:spPr>
              <a:xfrm>
                <a:off x="8023577" y="4159673"/>
                <a:ext cx="3383279" cy="156688"/>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55424F-E592-B576-A42F-45909639637E}"/>
                  </a:ext>
                </a:extLst>
              </p:cNvPr>
              <p:cNvSpPr/>
              <p:nvPr/>
            </p:nvSpPr>
            <p:spPr>
              <a:xfrm>
                <a:off x="8023585" y="3681502"/>
                <a:ext cx="3383271" cy="156687"/>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66D5A41D-4FD5-5606-1A69-030DB8BA11D3}"/>
                </a:ext>
              </a:extLst>
            </p:cNvPr>
            <p:cNvSpPr/>
            <p:nvPr/>
          </p:nvSpPr>
          <p:spPr>
            <a:xfrm>
              <a:off x="7842409" y="1158208"/>
              <a:ext cx="3247686" cy="1370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279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490</TotalTime>
  <Words>1608</Words>
  <Application>Microsoft Office PowerPoint</Application>
  <PresentationFormat>Widescreen</PresentationFormat>
  <Paragraphs>137</Paragraphs>
  <Slides>39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Arial</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 Ibrahim Azmal</dc:creator>
  <cp:lastModifiedBy>Amr Ibrahim Azmal</cp:lastModifiedBy>
  <cp:revision>34</cp:revision>
  <dcterms:created xsi:type="dcterms:W3CDTF">2024-10-16T16:07:57Z</dcterms:created>
  <dcterms:modified xsi:type="dcterms:W3CDTF">2024-10-20T08:35:06Z</dcterms:modified>
</cp:coreProperties>
</file>