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8" r:id="rId4"/>
    <p:sldId id="259" r:id="rId5"/>
    <p:sldId id="260" r:id="rId6"/>
    <p:sldId id="261" r:id="rId7"/>
    <p:sldId id="262" r:id="rId8"/>
    <p:sldId id="263" r:id="rId9"/>
  </p:sldIdLst>
  <p:sldSz cx="9144000" cy="6858000" type="screen4x3"/>
  <p:notesSz cx="7102475" cy="9388475"/>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60"/>
  </p:normalViewPr>
  <p:slideViewPr>
    <p:cSldViewPr showGuides="1">
      <p:cViewPr varScale="1">
        <p:scale>
          <a:sx n="103" d="100"/>
          <a:sy n="103" d="100"/>
        </p:scale>
        <p:origin x="258" y="108"/>
      </p:cViewPr>
      <p:guideLst>
        <p:guide orient="horz" pos="2160"/>
        <p:guide pos="30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SV"/>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SV"/>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36F3BFE-E78B-49CB-BCD2-313F9931628C}" type="slidenum">
              <a:rPr lang="es-ES"/>
              <a:pPr>
                <a:defRPr/>
              </a:pPr>
              <a:t>‹Nº›</a:t>
            </a:fld>
            <a:endParaRPr lang="es-ES"/>
          </a:p>
        </p:txBody>
      </p:sp>
    </p:spTree>
    <p:extLst>
      <p:ext uri="{BB962C8B-B14F-4D97-AF65-F5344CB8AC3E}">
        <p14:creationId xmlns:p14="http://schemas.microsoft.com/office/powerpoint/2010/main" val="199228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5B57E25-5628-4D40-A4B4-E8586A58ED6B}" type="slidenum">
              <a:rPr lang="es-ES"/>
              <a:pPr>
                <a:defRPr/>
              </a:pPr>
              <a:t>‹Nº›</a:t>
            </a:fld>
            <a:endParaRPr lang="es-ES"/>
          </a:p>
        </p:txBody>
      </p:sp>
    </p:spTree>
    <p:extLst>
      <p:ext uri="{BB962C8B-B14F-4D97-AF65-F5344CB8AC3E}">
        <p14:creationId xmlns:p14="http://schemas.microsoft.com/office/powerpoint/2010/main" val="227899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SV"/>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30F49E6-4DD3-4AE5-9744-29A6F67B455B}" type="slidenum">
              <a:rPr lang="es-ES"/>
              <a:pPr>
                <a:defRPr/>
              </a:pPr>
              <a:t>‹Nº›</a:t>
            </a:fld>
            <a:endParaRPr lang="es-ES"/>
          </a:p>
        </p:txBody>
      </p:sp>
    </p:spTree>
    <p:extLst>
      <p:ext uri="{BB962C8B-B14F-4D97-AF65-F5344CB8AC3E}">
        <p14:creationId xmlns:p14="http://schemas.microsoft.com/office/powerpoint/2010/main" val="12116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F094138-1BD8-4933-978F-2BFC23D1B8C9}" type="slidenum">
              <a:rPr lang="es-ES"/>
              <a:pPr>
                <a:defRPr/>
              </a:pPr>
              <a:t>‹Nº›</a:t>
            </a:fld>
            <a:endParaRPr lang="es-ES"/>
          </a:p>
        </p:txBody>
      </p:sp>
    </p:spTree>
    <p:extLst>
      <p:ext uri="{BB962C8B-B14F-4D97-AF65-F5344CB8AC3E}">
        <p14:creationId xmlns:p14="http://schemas.microsoft.com/office/powerpoint/2010/main" val="188413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13B465E-B811-4670-8AEB-8BA5B30F376B}" type="slidenum">
              <a:rPr lang="es-ES"/>
              <a:pPr>
                <a:defRPr/>
              </a:pPr>
              <a:t>‹Nº›</a:t>
            </a:fld>
            <a:endParaRPr lang="es-ES"/>
          </a:p>
        </p:txBody>
      </p:sp>
    </p:spTree>
    <p:extLst>
      <p:ext uri="{BB962C8B-B14F-4D97-AF65-F5344CB8AC3E}">
        <p14:creationId xmlns:p14="http://schemas.microsoft.com/office/powerpoint/2010/main" val="418348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EE623C7-DCB3-4E22-B658-D3DD9C593CF9}" type="slidenum">
              <a:rPr lang="es-ES"/>
              <a:pPr>
                <a:defRPr/>
              </a:pPr>
              <a:t>‹Nº›</a:t>
            </a:fld>
            <a:endParaRPr lang="es-ES"/>
          </a:p>
        </p:txBody>
      </p:sp>
    </p:spTree>
    <p:extLst>
      <p:ext uri="{BB962C8B-B14F-4D97-AF65-F5344CB8AC3E}">
        <p14:creationId xmlns:p14="http://schemas.microsoft.com/office/powerpoint/2010/main" val="341180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874B8C22-C857-4C89-8750-5C0891EB7032}" type="slidenum">
              <a:rPr lang="es-ES"/>
              <a:pPr>
                <a:defRPr/>
              </a:pPr>
              <a:t>‹Nº›</a:t>
            </a:fld>
            <a:endParaRPr lang="es-ES"/>
          </a:p>
        </p:txBody>
      </p:sp>
    </p:spTree>
    <p:extLst>
      <p:ext uri="{BB962C8B-B14F-4D97-AF65-F5344CB8AC3E}">
        <p14:creationId xmlns:p14="http://schemas.microsoft.com/office/powerpoint/2010/main" val="351454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4456110D-07EF-4F23-B0CC-DD8A54EBCF5D}" type="slidenum">
              <a:rPr lang="es-ES"/>
              <a:pPr>
                <a:defRPr/>
              </a:pPr>
              <a:t>‹Nº›</a:t>
            </a:fld>
            <a:endParaRPr lang="es-ES"/>
          </a:p>
        </p:txBody>
      </p:sp>
    </p:spTree>
    <p:extLst>
      <p:ext uri="{BB962C8B-B14F-4D97-AF65-F5344CB8AC3E}">
        <p14:creationId xmlns:p14="http://schemas.microsoft.com/office/powerpoint/2010/main" val="199775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3674D7EC-4FCE-45E7-88D0-25B3C05E960C}" type="slidenum">
              <a:rPr lang="es-ES"/>
              <a:pPr>
                <a:defRPr/>
              </a:pPr>
              <a:t>‹Nº›</a:t>
            </a:fld>
            <a:endParaRPr lang="es-ES"/>
          </a:p>
        </p:txBody>
      </p:sp>
    </p:spTree>
    <p:extLst>
      <p:ext uri="{BB962C8B-B14F-4D97-AF65-F5344CB8AC3E}">
        <p14:creationId xmlns:p14="http://schemas.microsoft.com/office/powerpoint/2010/main" val="326435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2DE0F671-6472-4177-A816-AA040F4EC06A}" type="slidenum">
              <a:rPr lang="es-ES"/>
              <a:pPr>
                <a:defRPr/>
              </a:pPr>
              <a:t>‹Nº›</a:t>
            </a:fld>
            <a:endParaRPr lang="es-ES"/>
          </a:p>
        </p:txBody>
      </p:sp>
    </p:spTree>
    <p:extLst>
      <p:ext uri="{BB962C8B-B14F-4D97-AF65-F5344CB8AC3E}">
        <p14:creationId xmlns:p14="http://schemas.microsoft.com/office/powerpoint/2010/main" val="279277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SV"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7CB48571-D146-4CF6-BC97-F258A21AA36D}" type="slidenum">
              <a:rPr lang="es-ES"/>
              <a:pPr>
                <a:defRPr/>
              </a:pPr>
              <a:t>‹Nº›</a:t>
            </a:fld>
            <a:endParaRPr lang="es-ES"/>
          </a:p>
        </p:txBody>
      </p:sp>
    </p:spTree>
    <p:extLst>
      <p:ext uri="{BB962C8B-B14F-4D97-AF65-F5344CB8AC3E}">
        <p14:creationId xmlns:p14="http://schemas.microsoft.com/office/powerpoint/2010/main" val="234436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8000" b="-8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3B8A0489-2255-4407-A4A2-8BC11103C18B}"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1371600" y="6324600"/>
            <a:ext cx="678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SV" sz="2400">
              <a:latin typeface="Times New Roman" pitchFamily="18" charset="0"/>
            </a:endParaRPr>
          </a:p>
        </p:txBody>
      </p:sp>
      <p:pic>
        <p:nvPicPr>
          <p:cNvPr id="3" name="Imagen 2"/>
          <p:cNvPicPr>
            <a:picLocks noChangeAspect="1"/>
          </p:cNvPicPr>
          <p:nvPr/>
        </p:nvPicPr>
        <p:blipFill>
          <a:blip r:embed="rId2"/>
          <a:stretch>
            <a:fillRect/>
          </a:stretch>
        </p:blipFill>
        <p:spPr>
          <a:xfrm>
            <a:off x="1475656" y="188640"/>
            <a:ext cx="2196455" cy="1154910"/>
          </a:xfrm>
          <a:prstGeom prst="rect">
            <a:avLst/>
          </a:prstGeom>
        </p:spPr>
      </p:pic>
      <p:sp>
        <p:nvSpPr>
          <p:cNvPr id="4" name="Título 3"/>
          <p:cNvSpPr>
            <a:spLocks noGrp="1"/>
          </p:cNvSpPr>
          <p:nvPr>
            <p:ph type="ctrTitle"/>
          </p:nvPr>
        </p:nvSpPr>
        <p:spPr>
          <a:xfrm>
            <a:off x="685800" y="2130425"/>
            <a:ext cx="7772400" cy="2162671"/>
          </a:xfrm>
        </p:spPr>
        <p:txBody>
          <a:bodyPr/>
          <a:lstStyle/>
          <a:p>
            <a:r>
              <a:rPr lang="es-SV" sz="2800" b="1" dirty="0" smtClean="0">
                <a:solidFill>
                  <a:srgbClr val="C00000"/>
                </a:solidFill>
              </a:rPr>
              <a:t>TRABAJO COLABORATIVO</a:t>
            </a:r>
            <a:r>
              <a:rPr lang="es-SV" sz="2800" b="1" dirty="0">
                <a:solidFill>
                  <a:srgbClr val="C00000"/>
                </a:solidFill>
              </a:rPr>
              <a:t/>
            </a:r>
            <a:br>
              <a:rPr lang="es-SV" sz="2800" b="1" dirty="0">
                <a:solidFill>
                  <a:srgbClr val="C00000"/>
                </a:solidFill>
              </a:rPr>
            </a:br>
            <a:r>
              <a:rPr lang="es-SV" sz="2800" b="1" dirty="0" smtClean="0">
                <a:solidFill>
                  <a:srgbClr val="C00000"/>
                </a:solidFill>
              </a:rPr>
              <a:t/>
            </a:r>
            <a:br>
              <a:rPr lang="es-SV" sz="2800" b="1" dirty="0" smtClean="0">
                <a:solidFill>
                  <a:srgbClr val="C00000"/>
                </a:solidFill>
              </a:rPr>
            </a:br>
            <a:endParaRPr lang="es-SV" sz="3200" b="1" dirty="0">
              <a:solidFill>
                <a:srgbClr val="C00000"/>
              </a:solidFill>
            </a:endParaRPr>
          </a:p>
        </p:txBody>
      </p:sp>
      <p:pic>
        <p:nvPicPr>
          <p:cNvPr id="7" name="Imagen 6"/>
          <p:cNvPicPr>
            <a:picLocks noChangeAspect="1"/>
          </p:cNvPicPr>
          <p:nvPr/>
        </p:nvPicPr>
        <p:blipFill>
          <a:blip r:embed="rId3"/>
          <a:stretch>
            <a:fillRect/>
          </a:stretch>
        </p:blipFill>
        <p:spPr>
          <a:xfrm>
            <a:off x="3333750" y="3375054"/>
            <a:ext cx="2476500" cy="24765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187624" y="476672"/>
            <a:ext cx="7416824" cy="5606083"/>
          </a:xfrm>
          <a:prstGeom prst="rect">
            <a:avLst/>
          </a:prstGeom>
        </p:spPr>
      </p:pic>
    </p:spTree>
    <p:extLst>
      <p:ext uri="{BB962C8B-B14F-4D97-AF65-F5344CB8AC3E}">
        <p14:creationId xmlns:p14="http://schemas.microsoft.com/office/powerpoint/2010/main" val="2177699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475656" y="908720"/>
            <a:ext cx="6264696" cy="2708434"/>
          </a:xfrm>
          <a:prstGeom prst="rect">
            <a:avLst/>
          </a:prstGeom>
          <a:noFill/>
        </p:spPr>
        <p:txBody>
          <a:bodyPr wrap="square" rtlCol="0">
            <a:spAutoFit/>
          </a:bodyPr>
          <a:lstStyle/>
          <a:p>
            <a:pPr algn="just"/>
            <a:r>
              <a:rPr lang="es-SV" sz="2000" dirty="0" smtClean="0"/>
              <a:t>Es </a:t>
            </a:r>
            <a:r>
              <a:rPr lang="es-SV" sz="2000" dirty="0"/>
              <a:t>una forma de relacionarnos con el resto de la gente que vive cerca de donde nosotros vivimos. “Cerca” puede querer decir en la misma zona, el pueblo, la ciudad, la provincia, el país, depende de qué nos propongamos y cuántos </a:t>
            </a:r>
            <a:r>
              <a:rPr lang="es-SV" sz="2000" dirty="0" smtClean="0"/>
              <a:t>seamos</a:t>
            </a:r>
          </a:p>
          <a:p>
            <a:pPr algn="just"/>
            <a:endParaRPr lang="es-SV" sz="2000" dirty="0" smtClean="0"/>
          </a:p>
          <a:p>
            <a:pPr algn="just"/>
            <a:endParaRPr lang="es-SV" dirty="0"/>
          </a:p>
          <a:p>
            <a:endParaRPr lang="es-SV" sz="3200" b="1" dirty="0"/>
          </a:p>
        </p:txBody>
      </p:sp>
      <p:pic>
        <p:nvPicPr>
          <p:cNvPr id="9" name="Imagen 8"/>
          <p:cNvPicPr>
            <a:picLocks noChangeAspect="1"/>
          </p:cNvPicPr>
          <p:nvPr/>
        </p:nvPicPr>
        <p:blipFill>
          <a:blip r:embed="rId2"/>
          <a:stretch>
            <a:fillRect/>
          </a:stretch>
        </p:blipFill>
        <p:spPr>
          <a:xfrm>
            <a:off x="1967711" y="2636912"/>
            <a:ext cx="5280586" cy="3168352"/>
          </a:xfrm>
          <a:prstGeom prst="rect">
            <a:avLst/>
          </a:prstGeom>
        </p:spPr>
      </p:pic>
    </p:spTree>
    <p:extLst>
      <p:ext uri="{BB962C8B-B14F-4D97-AF65-F5344CB8AC3E}">
        <p14:creationId xmlns:p14="http://schemas.microsoft.com/office/powerpoint/2010/main" val="2538122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6"/>
            <a:ext cx="8229600" cy="5433467"/>
          </a:xfrm>
        </p:spPr>
        <p:txBody>
          <a:bodyPr/>
          <a:lstStyle/>
          <a:p>
            <a:pPr algn="just"/>
            <a:r>
              <a:rPr lang="es-SV" sz="2000" dirty="0"/>
              <a:t>Nuestra tarea colaborativa puede abarcar a mucha gente, muchas organizaciones, muchas instituciones, o ser acotada a un grupo pequeño. Pero sea cual sea la escala de nuestro trabajo, siempre se inserta en un contexto. </a:t>
            </a:r>
            <a:endParaRPr lang="es-SV" sz="2000" dirty="0" smtClean="0"/>
          </a:p>
          <a:p>
            <a:pPr marL="0" indent="0" algn="just">
              <a:buNone/>
            </a:pPr>
            <a:endParaRPr lang="es-SV" sz="2000" dirty="0" smtClean="0"/>
          </a:p>
          <a:p>
            <a:pPr algn="just"/>
            <a:r>
              <a:rPr lang="es-SV" sz="2000" dirty="0" smtClean="0"/>
              <a:t>Digamos </a:t>
            </a:r>
            <a:r>
              <a:rPr lang="es-SV" sz="2000" dirty="0"/>
              <a:t>pues que el trabajo colaborativo es un proceso en el cual cada individuo aprende más del que aprendería por sí solo, fruto de la interacción de los integrantes del equipo, </a:t>
            </a:r>
            <a:r>
              <a:rPr lang="es-SV" sz="2000" dirty="0" smtClean="0"/>
              <a:t>y </a:t>
            </a:r>
            <a:r>
              <a:rPr lang="es-SV" sz="2000" dirty="0"/>
              <a:t>por lo tanto, un trabajo hecho en un grupo de forma </a:t>
            </a:r>
            <a:r>
              <a:rPr lang="es-SV" sz="2000" dirty="0" smtClean="0"/>
              <a:t>colaborativa </a:t>
            </a:r>
            <a:r>
              <a:rPr lang="es-SV" sz="2000" dirty="0"/>
              <a:t>tiene un resultado más </a:t>
            </a:r>
            <a:r>
              <a:rPr lang="es-SV" sz="2000" dirty="0" smtClean="0"/>
              <a:t>enriquecedor, </a:t>
            </a:r>
            <a:r>
              <a:rPr lang="es-SV" sz="2000" dirty="0"/>
              <a:t>que el que tendría la suma del trabajo individual de cada </a:t>
            </a:r>
            <a:r>
              <a:rPr lang="es-SV" sz="2000" dirty="0" smtClean="0"/>
              <a:t>miembro.</a:t>
            </a:r>
            <a:endParaRPr lang="es-SV" sz="2000" dirty="0"/>
          </a:p>
          <a:p>
            <a:endParaRPr lang="es-SV" dirty="0"/>
          </a:p>
        </p:txBody>
      </p:sp>
      <p:pic>
        <p:nvPicPr>
          <p:cNvPr id="4" name="Imagen 3"/>
          <p:cNvPicPr>
            <a:picLocks noChangeAspect="1"/>
          </p:cNvPicPr>
          <p:nvPr/>
        </p:nvPicPr>
        <p:blipFill>
          <a:blip r:embed="rId2"/>
          <a:stretch>
            <a:fillRect/>
          </a:stretch>
        </p:blipFill>
        <p:spPr>
          <a:xfrm>
            <a:off x="3131840" y="3933056"/>
            <a:ext cx="2736304" cy="2210934"/>
          </a:xfrm>
          <a:prstGeom prst="rect">
            <a:avLst/>
          </a:prstGeom>
        </p:spPr>
      </p:pic>
    </p:spTree>
    <p:extLst>
      <p:ext uri="{BB962C8B-B14F-4D97-AF65-F5344CB8AC3E}">
        <p14:creationId xmlns:p14="http://schemas.microsoft.com/office/powerpoint/2010/main" val="858324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¿En qué se fundamenta el trabajo colaborativo?</a:t>
            </a:r>
            <a:endParaRPr lang="es-SV" dirty="0"/>
          </a:p>
        </p:txBody>
      </p:sp>
      <p:sp>
        <p:nvSpPr>
          <p:cNvPr id="3" name="Marcador de contenido 2"/>
          <p:cNvSpPr>
            <a:spLocks noGrp="1"/>
          </p:cNvSpPr>
          <p:nvPr>
            <p:ph idx="1"/>
          </p:nvPr>
        </p:nvSpPr>
        <p:spPr>
          <a:xfrm>
            <a:off x="457200" y="1600200"/>
            <a:ext cx="8229600" cy="4846687"/>
          </a:xfrm>
        </p:spPr>
        <p:txBody>
          <a:bodyPr/>
          <a:lstStyle/>
          <a:p>
            <a:pPr algn="just"/>
            <a:r>
              <a:rPr lang="es-SV" sz="2000" dirty="0" smtClean="0"/>
              <a:t>En la consecución de un objetivo </a:t>
            </a:r>
            <a:r>
              <a:rPr lang="es-SV" sz="2000" dirty="0"/>
              <a:t>en </a:t>
            </a:r>
            <a:r>
              <a:rPr lang="es-SV" sz="2000" dirty="0" smtClean="0"/>
              <a:t>común mediante </a:t>
            </a:r>
            <a:r>
              <a:rPr lang="es-SV" sz="2000" dirty="0"/>
              <a:t>la interacción que comporta el trabajo individual y </a:t>
            </a:r>
            <a:r>
              <a:rPr lang="es-SV" sz="2000" dirty="0" smtClean="0"/>
              <a:t>compartido</a:t>
            </a:r>
          </a:p>
          <a:p>
            <a:endParaRPr lang="es-SV" sz="2000" dirty="0" smtClean="0"/>
          </a:p>
          <a:p>
            <a:pPr algn="just"/>
            <a:r>
              <a:rPr lang="es-SV" sz="2000" dirty="0" smtClean="0"/>
              <a:t>Implica </a:t>
            </a:r>
            <a:r>
              <a:rPr lang="es-SV" sz="2000" dirty="0"/>
              <a:t>la adquisición y puesta en práctica no solamente de conocimientos, sino también de habilidades y actitudes. </a:t>
            </a:r>
            <a:endParaRPr lang="es-SV" sz="2000" dirty="0" smtClean="0"/>
          </a:p>
          <a:p>
            <a:pPr marL="0" indent="0">
              <a:buNone/>
            </a:pPr>
            <a:endParaRPr lang="es-SV" sz="2000" dirty="0" smtClean="0"/>
          </a:p>
          <a:p>
            <a:pPr algn="just"/>
            <a:r>
              <a:rPr lang="es-SV" sz="2000" dirty="0" smtClean="0"/>
              <a:t>Trabajo en equipo, cada miembro se involucrará y cooperará en la tarea del otro, entendiendo que, en definitiva se está construyendo un proyecto común.</a:t>
            </a:r>
            <a:endParaRPr lang="es-SV" sz="2000" dirty="0"/>
          </a:p>
        </p:txBody>
      </p:sp>
      <p:pic>
        <p:nvPicPr>
          <p:cNvPr id="5" name="Imagen 4"/>
          <p:cNvPicPr>
            <a:picLocks noChangeAspect="1"/>
          </p:cNvPicPr>
          <p:nvPr/>
        </p:nvPicPr>
        <p:blipFill rotWithShape="1">
          <a:blip r:embed="rId2"/>
          <a:srcRect l="9489"/>
          <a:stretch/>
        </p:blipFill>
        <p:spPr>
          <a:xfrm>
            <a:off x="3275856" y="4356149"/>
            <a:ext cx="2060451" cy="2009775"/>
          </a:xfrm>
          <a:prstGeom prst="rect">
            <a:avLst/>
          </a:prstGeom>
        </p:spPr>
      </p:pic>
      <p:pic>
        <p:nvPicPr>
          <p:cNvPr id="7" name="Imagen 6"/>
          <p:cNvPicPr>
            <a:picLocks noChangeAspect="1"/>
          </p:cNvPicPr>
          <p:nvPr/>
        </p:nvPicPr>
        <p:blipFill rotWithShape="1">
          <a:blip r:embed="rId3"/>
          <a:srcRect l="5838" t="3896" r="3677" b="6476"/>
          <a:stretch/>
        </p:blipFill>
        <p:spPr>
          <a:xfrm>
            <a:off x="5652121" y="4509120"/>
            <a:ext cx="2232248" cy="1656184"/>
          </a:xfrm>
          <a:prstGeom prst="rect">
            <a:avLst/>
          </a:prstGeom>
        </p:spPr>
      </p:pic>
    </p:spTree>
    <p:extLst>
      <p:ext uri="{BB962C8B-B14F-4D97-AF65-F5344CB8AC3E}">
        <p14:creationId xmlns:p14="http://schemas.microsoft.com/office/powerpoint/2010/main" val="488520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404664"/>
            <a:ext cx="8229600" cy="634082"/>
          </a:xfrm>
        </p:spPr>
        <p:txBody>
          <a:bodyPr/>
          <a:lstStyle/>
          <a:p>
            <a:r>
              <a:rPr lang="es-SV" sz="3600" dirty="0" smtClean="0"/>
              <a:t>Ventajas </a:t>
            </a:r>
            <a:r>
              <a:rPr lang="es-SV" sz="3600" dirty="0"/>
              <a:t>del trabajo colaborativo</a:t>
            </a:r>
            <a:r>
              <a:rPr lang="es-SV" dirty="0"/>
              <a:t/>
            </a:r>
            <a:br>
              <a:rPr lang="es-SV" dirty="0"/>
            </a:br>
            <a:endParaRPr lang="es-SV" dirty="0"/>
          </a:p>
        </p:txBody>
      </p:sp>
      <p:sp>
        <p:nvSpPr>
          <p:cNvPr id="3" name="Marcador de contenido 2"/>
          <p:cNvSpPr>
            <a:spLocks noGrp="1"/>
          </p:cNvSpPr>
          <p:nvPr>
            <p:ph idx="1"/>
          </p:nvPr>
        </p:nvSpPr>
        <p:spPr>
          <a:xfrm>
            <a:off x="539552" y="1018665"/>
            <a:ext cx="8229600" cy="5506679"/>
          </a:xfrm>
        </p:spPr>
        <p:txBody>
          <a:bodyPr/>
          <a:lstStyle/>
          <a:p>
            <a:r>
              <a:rPr lang="es-SV" sz="2400" dirty="0" smtClean="0"/>
              <a:t>Se trabaja con eficiencia</a:t>
            </a:r>
            <a:r>
              <a:rPr lang="es-SV" sz="2400" dirty="0"/>
              <a:t>. </a:t>
            </a:r>
            <a:endParaRPr lang="es-SV" sz="2400" dirty="0" smtClean="0"/>
          </a:p>
          <a:p>
            <a:r>
              <a:rPr lang="es-SV" sz="2400" dirty="0" smtClean="0"/>
              <a:t>Evita </a:t>
            </a:r>
            <a:r>
              <a:rPr lang="es-SV" sz="2400" dirty="0"/>
              <a:t>las </a:t>
            </a:r>
            <a:r>
              <a:rPr lang="es-SV" sz="2400" dirty="0" smtClean="0"/>
              <a:t>duplicidades.</a:t>
            </a:r>
            <a:endParaRPr lang="es-SV" sz="2400" dirty="0"/>
          </a:p>
          <a:p>
            <a:r>
              <a:rPr lang="es-SV" sz="2400" dirty="0" smtClean="0"/>
              <a:t>El </a:t>
            </a:r>
            <a:r>
              <a:rPr lang="es-SV" sz="2400" dirty="0"/>
              <a:t>trabajo colaborativo </a:t>
            </a:r>
            <a:r>
              <a:rPr lang="es-SV" sz="2400" dirty="0" smtClean="0"/>
              <a:t>educa </a:t>
            </a:r>
            <a:r>
              <a:rPr lang="es-SV" sz="2400" dirty="0"/>
              <a:t>en valores de </a:t>
            </a:r>
            <a:r>
              <a:rPr lang="es-SV" sz="2400" dirty="0" smtClean="0"/>
              <a:t>comunicación, cooperación y solidaridad.</a:t>
            </a:r>
            <a:endParaRPr lang="es-SV" sz="2400" dirty="0"/>
          </a:p>
          <a:p>
            <a:r>
              <a:rPr lang="es-SV" sz="2400" dirty="0"/>
              <a:t>Se promueve la Unidad en nuestro entorno laboral</a:t>
            </a:r>
          </a:p>
          <a:p>
            <a:r>
              <a:rPr lang="es-SV" sz="2400" dirty="0" smtClean="0"/>
              <a:t>El intercambio </a:t>
            </a:r>
            <a:r>
              <a:rPr lang="es-SV" sz="2400" dirty="0"/>
              <a:t>de </a:t>
            </a:r>
            <a:r>
              <a:rPr lang="es-SV" sz="2400" dirty="0" smtClean="0"/>
              <a:t>información </a:t>
            </a:r>
            <a:r>
              <a:rPr lang="es-SV" sz="2400" dirty="0"/>
              <a:t>es constante.</a:t>
            </a:r>
          </a:p>
          <a:p>
            <a:r>
              <a:rPr lang="es-SV" sz="2400" dirty="0" smtClean="0"/>
              <a:t>Innovación</a:t>
            </a:r>
            <a:r>
              <a:rPr lang="es-SV" sz="2400" dirty="0"/>
              <a:t>.</a:t>
            </a:r>
          </a:p>
          <a:p>
            <a:r>
              <a:rPr lang="es-SV" sz="2400" dirty="0" smtClean="0"/>
              <a:t>Viabilidad</a:t>
            </a:r>
            <a:endParaRPr lang="es-SV" sz="2400" dirty="0"/>
          </a:p>
        </p:txBody>
      </p:sp>
      <p:pic>
        <p:nvPicPr>
          <p:cNvPr id="5" name="Imagen 4"/>
          <p:cNvPicPr>
            <a:picLocks noChangeAspect="1"/>
          </p:cNvPicPr>
          <p:nvPr/>
        </p:nvPicPr>
        <p:blipFill rotWithShape="1">
          <a:blip r:embed="rId2"/>
          <a:srcRect b="14301"/>
          <a:stretch/>
        </p:blipFill>
        <p:spPr>
          <a:xfrm>
            <a:off x="2627784" y="3573016"/>
            <a:ext cx="4735492" cy="2664295"/>
          </a:xfrm>
          <a:prstGeom prst="rect">
            <a:avLst/>
          </a:prstGeom>
        </p:spPr>
      </p:pic>
    </p:spTree>
    <p:extLst>
      <p:ext uri="{BB962C8B-B14F-4D97-AF65-F5344CB8AC3E}">
        <p14:creationId xmlns:p14="http://schemas.microsoft.com/office/powerpoint/2010/main" val="2527603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31640" y="332656"/>
            <a:ext cx="6624736" cy="4647426"/>
          </a:xfrm>
          <a:prstGeom prst="rect">
            <a:avLst/>
          </a:prstGeom>
          <a:noFill/>
        </p:spPr>
        <p:txBody>
          <a:bodyPr wrap="square" rtlCol="0">
            <a:spAutoFit/>
          </a:bodyPr>
          <a:lstStyle/>
          <a:p>
            <a:r>
              <a:rPr lang="es-SV" sz="3200" dirty="0"/>
              <a:t>¿Cuál es la importancia del trabajo colaborativo</a:t>
            </a:r>
            <a:r>
              <a:rPr lang="es-SV" sz="3200" dirty="0" smtClean="0"/>
              <a:t>?</a:t>
            </a:r>
          </a:p>
          <a:p>
            <a:pPr marL="457200" indent="-457200">
              <a:buFont typeface="Arial" panose="020B0604020202020204" pitchFamily="34" charset="0"/>
              <a:buChar char="•"/>
            </a:pPr>
            <a:r>
              <a:rPr lang="es-SV" sz="2400" dirty="0" smtClean="0"/>
              <a:t>Busca potenciar el valor de las relaciones interpersonales</a:t>
            </a:r>
          </a:p>
          <a:p>
            <a:pPr marL="457200" indent="-457200">
              <a:buFont typeface="Arial" panose="020B0604020202020204" pitchFamily="34" charset="0"/>
              <a:buChar char="•"/>
            </a:pPr>
            <a:r>
              <a:rPr lang="es-SV" sz="2400" dirty="0" smtClean="0"/>
              <a:t>Se aprende a resolver juntos los problemas </a:t>
            </a:r>
          </a:p>
          <a:p>
            <a:pPr marL="457200" indent="-457200">
              <a:buFont typeface="Arial" panose="020B0604020202020204" pitchFamily="34" charset="0"/>
              <a:buChar char="•"/>
            </a:pPr>
            <a:r>
              <a:rPr lang="es-SV" sz="2400" dirty="0" smtClean="0"/>
              <a:t>Se comparten metas, recursos, logros y entienden el rol de cada uno</a:t>
            </a:r>
          </a:p>
          <a:p>
            <a:pPr marL="457200" indent="-457200">
              <a:buFont typeface="Arial" panose="020B0604020202020204" pitchFamily="34" charset="0"/>
              <a:buChar char="•"/>
            </a:pPr>
            <a:r>
              <a:rPr lang="es-SV" sz="2400" dirty="0"/>
              <a:t>R</a:t>
            </a:r>
            <a:r>
              <a:rPr lang="es-SV" sz="2400" dirty="0" smtClean="0"/>
              <a:t>etroalimentación  grupal</a:t>
            </a:r>
          </a:p>
          <a:p>
            <a:pPr marL="457200" indent="-457200">
              <a:buFont typeface="Arial" panose="020B0604020202020204" pitchFamily="34" charset="0"/>
              <a:buChar char="•"/>
            </a:pPr>
            <a:r>
              <a:rPr lang="es-SV" sz="2400" dirty="0" smtClean="0"/>
              <a:t>Cambios de mejora continua</a:t>
            </a:r>
          </a:p>
          <a:p>
            <a:pPr marL="457200" indent="-457200">
              <a:buFont typeface="Arial" panose="020B0604020202020204" pitchFamily="34" charset="0"/>
              <a:buChar char="•"/>
            </a:pPr>
            <a:endParaRPr lang="es-SV" sz="3200" dirty="0" smtClean="0"/>
          </a:p>
          <a:p>
            <a:endParaRPr lang="es-SV" sz="3200" dirty="0"/>
          </a:p>
        </p:txBody>
      </p:sp>
      <p:pic>
        <p:nvPicPr>
          <p:cNvPr id="3" name="Imagen 2"/>
          <p:cNvPicPr>
            <a:picLocks noChangeAspect="1"/>
          </p:cNvPicPr>
          <p:nvPr/>
        </p:nvPicPr>
        <p:blipFill>
          <a:blip r:embed="rId2"/>
          <a:stretch>
            <a:fillRect/>
          </a:stretch>
        </p:blipFill>
        <p:spPr>
          <a:xfrm>
            <a:off x="2195736" y="3933056"/>
            <a:ext cx="4680520" cy="2525928"/>
          </a:xfrm>
          <a:prstGeom prst="rect">
            <a:avLst/>
          </a:prstGeom>
        </p:spPr>
      </p:pic>
    </p:spTree>
    <p:extLst>
      <p:ext uri="{BB962C8B-B14F-4D97-AF65-F5344CB8AC3E}">
        <p14:creationId xmlns:p14="http://schemas.microsoft.com/office/powerpoint/2010/main" val="2279785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87624" y="476672"/>
            <a:ext cx="7272808" cy="6120680"/>
          </a:xfrm>
        </p:spPr>
        <p:txBody>
          <a:bodyPr/>
          <a:lstStyle/>
          <a:p>
            <a:pPr algn="l"/>
            <a:r>
              <a:rPr lang="es-SV" sz="2800" b="1" dirty="0" smtClean="0"/>
              <a:t>¿Que resultado obtendremos?</a:t>
            </a:r>
          </a:p>
          <a:p>
            <a:pPr algn="just"/>
            <a:r>
              <a:rPr lang="es-SV" sz="2400" dirty="0" smtClean="0"/>
              <a:t>Satisfacción de lograr las metas, objetivos y </a:t>
            </a:r>
            <a:r>
              <a:rPr lang="es-SV" sz="2400" dirty="0"/>
              <a:t>el aumento de la </a:t>
            </a:r>
            <a:r>
              <a:rPr lang="es-SV" sz="2400" dirty="0" smtClean="0"/>
              <a:t>productividad. Mediante </a:t>
            </a:r>
            <a:r>
              <a:rPr lang="es-SV" sz="2400" dirty="0"/>
              <a:t>la colaboración aumenta la motivación por el trabajo al propiciarse una mayor cercanía y apertura entre los miembros del grupo.</a:t>
            </a:r>
          </a:p>
          <a:p>
            <a:r>
              <a:rPr lang="es-SV" dirty="0" smtClean="0"/>
              <a:t>RECUERDEN…¡EL BENEFICIO SERÁ MUTUO</a:t>
            </a:r>
            <a:r>
              <a:rPr lang="es-SV" dirty="0"/>
              <a:t>!</a:t>
            </a:r>
          </a:p>
          <a:p>
            <a:endParaRPr lang="es-SV" dirty="0" smtClean="0"/>
          </a:p>
          <a:p>
            <a:endParaRPr lang="es-SV" dirty="0" smtClean="0"/>
          </a:p>
        </p:txBody>
      </p:sp>
      <p:pic>
        <p:nvPicPr>
          <p:cNvPr id="4" name="Imagen 3"/>
          <p:cNvPicPr>
            <a:picLocks noChangeAspect="1"/>
          </p:cNvPicPr>
          <p:nvPr/>
        </p:nvPicPr>
        <p:blipFill rotWithShape="1">
          <a:blip r:embed="rId2"/>
          <a:srcRect l="4546" t="9677" r="3030" b="6451"/>
          <a:stretch/>
        </p:blipFill>
        <p:spPr>
          <a:xfrm>
            <a:off x="2483768" y="3933056"/>
            <a:ext cx="4392488" cy="2160240"/>
          </a:xfrm>
          <a:prstGeom prst="rect">
            <a:avLst/>
          </a:prstGeom>
        </p:spPr>
      </p:pic>
    </p:spTree>
    <p:extLst>
      <p:ext uri="{BB962C8B-B14F-4D97-AF65-F5344CB8AC3E}">
        <p14:creationId xmlns:p14="http://schemas.microsoft.com/office/powerpoint/2010/main" val="1607602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229</TotalTime>
  <Words>323</Words>
  <Application>Microsoft Office PowerPoint</Application>
  <PresentationFormat>Presentación en pantalla (4:3)</PresentationFormat>
  <Paragraphs>29</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Times New Roman</vt:lpstr>
      <vt:lpstr>Diseño predeterminado</vt:lpstr>
      <vt:lpstr>TRABAJO COLABORATIVO  </vt:lpstr>
      <vt:lpstr>Presentación de PowerPoint</vt:lpstr>
      <vt:lpstr>Presentación de PowerPoint</vt:lpstr>
      <vt:lpstr>Presentación de PowerPoint</vt:lpstr>
      <vt:lpstr>¿En qué se fundamenta el trabajo colaborativo?</vt:lpstr>
      <vt:lpstr>Ventajas del trabajo colaborativo </vt:lpstr>
      <vt:lpstr>Presentación de PowerPoint</vt:lpstr>
      <vt:lpstr>Presentación de PowerPoint</vt:lpstr>
    </vt:vector>
  </TitlesOfParts>
  <Company>ITCA-FEPADE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ccardoza</dc:creator>
  <cp:lastModifiedBy>Elizabeth Morejón de Parada</cp:lastModifiedBy>
  <cp:revision>32</cp:revision>
  <cp:lastPrinted>2013-04-16T21:31:50Z</cp:lastPrinted>
  <dcterms:created xsi:type="dcterms:W3CDTF">2009-06-15T21:34:09Z</dcterms:created>
  <dcterms:modified xsi:type="dcterms:W3CDTF">2019-10-01T19:45:10Z</dcterms:modified>
</cp:coreProperties>
</file>