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62" r:id="rId7"/>
    <p:sldId id="280" r:id="rId8"/>
    <p:sldId id="289" r:id="rId9"/>
    <p:sldId id="295" r:id="rId10"/>
    <p:sldId id="264" r:id="rId11"/>
    <p:sldId id="28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>
        <p:scale>
          <a:sx n="150" d="100"/>
          <a:sy n="150" d="100"/>
        </p:scale>
        <p:origin x="708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0333" y="4434840"/>
            <a:ext cx="2813819" cy="1122202"/>
          </a:xfrm>
        </p:spPr>
        <p:txBody>
          <a:bodyPr/>
          <a:lstStyle/>
          <a:p>
            <a:r>
              <a:rPr lang="en-US" dirty="0" err="1"/>
              <a:t>Kwelivote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3985796" cy="3966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Blockchain-secure, seamless voter verification.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7A7DFF8-B044-AC89-E7A5-D17C45BA7A01}"/>
              </a:ext>
            </a:extLst>
          </p:cNvPr>
          <p:cNvSpPr txBox="1">
            <a:spLocks/>
          </p:cNvSpPr>
          <p:nvPr/>
        </p:nvSpPr>
        <p:spPr>
          <a:xfrm>
            <a:off x="2127376" y="5847008"/>
            <a:ext cx="4941770" cy="81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Samuel M. Njiraini and Eli </a:t>
            </a:r>
            <a:r>
              <a:rPr lang="en-US" dirty="0" err="1"/>
              <a:t>Mutitu</a:t>
            </a:r>
            <a:endParaRPr lang="en-US" dirty="0"/>
          </a:p>
          <a:p>
            <a:r>
              <a:rPr lang="en-US" dirty="0"/>
              <a:t>Team: </a:t>
            </a:r>
            <a:r>
              <a:rPr lang="en-US" dirty="0" err="1"/>
              <a:t>Dhamana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23601" y="2187145"/>
            <a:ext cx="6081868" cy="1676756"/>
          </a:xfrm>
        </p:spPr>
        <p:txBody>
          <a:bodyPr/>
          <a:lstStyle/>
          <a:p>
            <a:r>
              <a:rPr lang="en-US" b="1" dirty="0"/>
              <a:t>The Problem:</a:t>
            </a:r>
            <a:br>
              <a:rPr lang="en-US" dirty="0"/>
            </a:br>
            <a:r>
              <a:rPr lang="en-US" i="1" dirty="0"/>
              <a:t>"72% of election commissions report challenges with voter ID verification, leading to delays, fraud, and mistrust during elections."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 err="1"/>
              <a:t>Kwelivote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6433" y="2102059"/>
            <a:ext cx="7306734" cy="23302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Our Solution:</a:t>
            </a:r>
            <a:br>
              <a:rPr lang="en-US" dirty="0"/>
            </a:br>
            <a:r>
              <a:rPr lang="en-US" dirty="0" err="1"/>
              <a:t>Kwelivote</a:t>
            </a:r>
            <a:r>
              <a:rPr lang="en-US" dirty="0"/>
              <a:t> uses blockchain and biometric fingerprint scanning to instantly verify voters at polling stations </a:t>
            </a:r>
            <a:r>
              <a:rPr lang="en-US" b="1" dirty="0"/>
              <a:t>without storing sensitive private keys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Secure. Private. Fast.</a:t>
            </a:r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Our competition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EASE OF VOTER VERIFICATION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652826" y="1719928"/>
            <a:ext cx="1706965" cy="1048575"/>
          </a:xfrm>
        </p:spPr>
        <p:txBody>
          <a:bodyPr/>
          <a:lstStyle/>
          <a:p>
            <a:r>
              <a:rPr lang="en-US" dirty="0"/>
              <a:t>KWELIVOTE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21894" y="3528829"/>
            <a:ext cx="1393863" cy="492025"/>
          </a:xfrm>
        </p:spPr>
        <p:txBody>
          <a:bodyPr/>
          <a:lstStyle/>
          <a:p>
            <a:r>
              <a:rPr lang="en-US" dirty="0"/>
              <a:t>Voter privacy protection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98355" y="3437857"/>
            <a:ext cx="1232264" cy="406690"/>
          </a:xfrm>
        </p:spPr>
        <p:txBody>
          <a:bodyPr>
            <a:norm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400853" cy="599657"/>
          </a:xfrm>
        </p:spPr>
        <p:txBody>
          <a:bodyPr/>
          <a:lstStyle/>
          <a:p>
            <a:r>
              <a:rPr lang="en-US" dirty="0"/>
              <a:t>Traditional voter rolls (Low privacy, Slow verification)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/>
          <a:lstStyle/>
          <a:p>
            <a:r>
              <a:rPr lang="en-US" dirty="0"/>
              <a:t>Smart-card ID voting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EASE OF VOTER VERIFICATION</a:t>
            </a: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Graphic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6392" y="1676848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59D11C-063D-05B9-0149-6D0C202C7A3B}"/>
              </a:ext>
            </a:extLst>
          </p:cNvPr>
          <p:cNvSpPr txBox="1">
            <a:spLocks/>
          </p:cNvSpPr>
          <p:nvPr/>
        </p:nvSpPr>
        <p:spPr>
          <a:xfrm>
            <a:off x="2209800" y="3552823"/>
            <a:ext cx="1145583" cy="285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LOW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9314D1E-EE6A-B8CC-7ACD-3C245349670D}"/>
              </a:ext>
            </a:extLst>
          </p:cNvPr>
          <p:cNvSpPr txBox="1">
            <a:spLocks/>
          </p:cNvSpPr>
          <p:nvPr/>
        </p:nvSpPr>
        <p:spPr>
          <a:xfrm>
            <a:off x="5924833" y="2244216"/>
            <a:ext cx="931516" cy="259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FAST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0D62A56-06B4-36B7-7ABE-362EDB7FFC80}"/>
              </a:ext>
            </a:extLst>
          </p:cNvPr>
          <p:cNvSpPr txBox="1">
            <a:spLocks/>
          </p:cNvSpPr>
          <p:nvPr/>
        </p:nvSpPr>
        <p:spPr>
          <a:xfrm>
            <a:off x="5827466" y="5430950"/>
            <a:ext cx="931516" cy="259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Market Size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88495D7-52AC-66F2-6AF1-4D40B62888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7833" y="1124234"/>
            <a:ext cx="7945966" cy="38456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Election Security Spending:</a:t>
            </a:r>
            <a:br>
              <a:rPr lang="en-US" dirty="0"/>
            </a:br>
            <a:r>
              <a:rPr lang="en-US" dirty="0"/>
              <a:t>➔ $2.8 billion globally (source: IFES, election tech market).</a:t>
            </a:r>
          </a:p>
          <a:p>
            <a:pPr>
              <a:buNone/>
            </a:pPr>
            <a:r>
              <a:rPr lang="en-US" b="1" dirty="0"/>
              <a:t>Assumptions: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verification challenges cause </a:t>
            </a:r>
            <a:r>
              <a:rPr lang="en-US" b="1" dirty="0"/>
              <a:t>~$500 million</a:t>
            </a:r>
            <a:r>
              <a:rPr lang="en-US" dirty="0"/>
              <a:t> annual cost in fraud &amp; delays.</a:t>
            </a:r>
          </a:p>
          <a:p>
            <a:pPr>
              <a:buNone/>
            </a:pPr>
            <a:r>
              <a:rPr lang="en-US" b="1" dirty="0"/>
              <a:t>Addressable Market (SAM):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Target: 50+ African countries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can also be modified to handle company elections.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3EFC1-5B92-DABD-11C5-39AB068B1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AE51-D30A-F6D7-A6B1-F010B6B7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4A76BE14-6F31-832B-7306-2BF31BDD51E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4CA9E96-17D2-5BA3-C141-902A9C6B225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E3E3526-EE19-C617-6011-AE12A676D9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0B90FFB-98D5-A4E3-1438-CBAB48F46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7833" y="1124234"/>
            <a:ext cx="7945966" cy="38456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How We Make Money: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B2G SaaS model (Business to Government)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Per-voter pricing tiers (example: $0.10 per registered voter)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Setup Fee:</a:t>
            </a:r>
            <a:r>
              <a:rPr lang="en-US" dirty="0"/>
              <a:t> One-time integration and onboarding fee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Optional:</a:t>
            </a:r>
            <a:r>
              <a:rPr lang="en-US" dirty="0"/>
              <a:t> Cloud hosting &amp; maintenance services for governments and companies without blockchain expertise.</a:t>
            </a:r>
          </a:p>
        </p:txBody>
      </p:sp>
    </p:spTree>
    <p:extLst>
      <p:ext uri="{BB962C8B-B14F-4D97-AF65-F5344CB8AC3E}">
        <p14:creationId xmlns:p14="http://schemas.microsoft.com/office/powerpoint/2010/main" val="102979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Instant Voter Verification</a:t>
            </a:r>
          </a:p>
          <a:p>
            <a:r>
              <a:rPr lang="en-US" noProof="1"/>
              <a:t>Blockchain Trust without storing Private Keys</a:t>
            </a:r>
          </a:p>
          <a:p>
            <a:r>
              <a:rPr lang="en-US" noProof="1"/>
              <a:t>Governments and companies Save Money and Build Public Trust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7467" y="2595324"/>
            <a:ext cx="2323991" cy="343061"/>
          </a:xfrm>
        </p:spPr>
        <p:txBody>
          <a:bodyPr/>
          <a:lstStyle/>
          <a:p>
            <a:r>
              <a:rPr lang="en-US" dirty="0"/>
              <a:t>SAMUEL M. NJIRAINI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987447" y="2610006"/>
            <a:ext cx="2135755" cy="343061"/>
          </a:xfrm>
        </p:spPr>
        <p:txBody>
          <a:bodyPr/>
          <a:lstStyle/>
          <a:p>
            <a:r>
              <a:rPr lang="en-US" dirty="0"/>
              <a:t>ELI MUTITU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781648" y="2974914"/>
            <a:ext cx="1845511" cy="343061"/>
          </a:xfrm>
        </p:spPr>
        <p:txBody>
          <a:bodyPr/>
          <a:lstStyle/>
          <a:p>
            <a:r>
              <a:rPr lang="en-US" dirty="0"/>
              <a:t>Backend developer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131380" y="2989596"/>
            <a:ext cx="1855949" cy="343061"/>
          </a:xfrm>
        </p:spPr>
        <p:txBody>
          <a:bodyPr/>
          <a:lstStyle/>
          <a:p>
            <a:r>
              <a:rPr lang="en-US" dirty="0"/>
              <a:t>Frontend developer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Samuel M. Njiraini​</a:t>
            </a:r>
          </a:p>
          <a:p>
            <a:r>
              <a:rPr lang="en-US" dirty="0"/>
              <a:t>+254722773051</a:t>
            </a:r>
          </a:p>
          <a:p>
            <a:r>
              <a:rPr lang="en-US" dirty="0"/>
              <a:t>snjiraini@gmail</a:t>
            </a:r>
            <a:r>
              <a:rPr lang="en-US"/>
              <a:t>.com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297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Kwelivote </vt:lpstr>
      <vt:lpstr>PROBLEM</vt:lpstr>
      <vt:lpstr>PowerPoint Presentation</vt:lpstr>
      <vt:lpstr>Our competition  </vt:lpstr>
      <vt:lpstr>Market Size</vt:lpstr>
      <vt:lpstr>Business Model</vt:lpstr>
      <vt:lpstr>PRODUCT BENEFITS</vt:lpstr>
      <vt:lpstr>MEET THE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2023-07-24T01:11:48Z</dcterms:created>
  <dcterms:modified xsi:type="dcterms:W3CDTF">2025-04-28T14:36:08Z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