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65" r:id="rId7"/>
    <p:sldId id="259" r:id="rId8"/>
    <p:sldId id="269" r:id="rId9"/>
    <p:sldId id="271" r:id="rId10"/>
    <p:sldId id="274" r:id="rId11"/>
    <p:sldId id="272" r:id="rId12"/>
    <p:sldId id="275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1F4E79"/>
    <a:srgbClr val="666666"/>
    <a:srgbClr val="474747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2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4807605" y="3629690"/>
            <a:ext cx="285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 </a:t>
            </a:r>
            <a:r>
              <a:rPr lang="ko-KR" altLang="en-US" dirty="0" err="1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마이닝</a:t>
            </a:r>
            <a:r>
              <a:rPr lang="ko-KR" altLang="en-US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입문 </a:t>
            </a:r>
            <a:r>
              <a:rPr lang="en-US" altLang="ko-KR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학기</a:t>
            </a:r>
            <a:endParaRPr lang="ko-KR" altLang="en-US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6409789" y="3953993"/>
            <a:ext cx="9541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u="sng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권혁민</a:t>
            </a:r>
            <a:endParaRPr lang="en-US" altLang="ko-KR" sz="2000" u="sng" dirty="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2000" u="sng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박정진</a:t>
            </a:r>
            <a:endParaRPr lang="en-US" altLang="ko-KR" sz="2000" u="sng" dirty="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2000" u="sng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최홍석</a:t>
            </a:r>
            <a:endParaRPr lang="ko-KR" altLang="en-US" sz="2000" u="sng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76763" y="4014477"/>
            <a:ext cx="1402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</a:t>
            </a:r>
            <a:r>
              <a:rPr lang="ko-KR" altLang="en-US" sz="24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조</a:t>
            </a:r>
            <a:endParaRPr lang="ko-KR" altLang="en-US" sz="24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53423" y="1892498"/>
            <a:ext cx="9315450" cy="123169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Bank Service </a:t>
            </a:r>
            <a:r>
              <a:rPr lang="ko-KR" altLang="en-US" sz="3200" dirty="0" smtClean="0"/>
              <a:t>자료를 이용한 연관성 분석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713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분석 결과</a:t>
            </a:r>
            <a:endParaRPr lang="ko-KR" altLang="en-US" sz="28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7" y="1464759"/>
            <a:ext cx="4328535" cy="42904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4" y="1464759"/>
            <a:ext cx="5723185" cy="4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7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713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분석 결과</a:t>
            </a:r>
            <a:endParaRPr lang="ko-KR" altLang="en-US" sz="28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58657" y="1683748"/>
            <a:ext cx="2479893" cy="374332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CKING, SVG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가입고객과</a:t>
            </a:r>
            <a:endParaRPr lang="ko-KR" altLang="en-US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2400" dirty="0" smtClean="0"/>
              <a:t>HMEQLC</a:t>
            </a:r>
          </a:p>
          <a:p>
            <a:pPr algn="ctr"/>
            <a:r>
              <a:rPr lang="en-US" altLang="ko-KR" sz="2400" dirty="0" smtClean="0"/>
              <a:t>ATM, CD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가입 고객 간</a:t>
            </a:r>
            <a:endParaRPr lang="en-US" altLang="ko-KR" dirty="0" smtClean="0"/>
          </a:p>
          <a:p>
            <a:pPr algn="ctr"/>
            <a:r>
              <a:rPr lang="ko-KR" altLang="en-US" sz="2400" dirty="0" smtClean="0"/>
              <a:t>양의 </a:t>
            </a:r>
            <a:r>
              <a:rPr lang="ko-KR" altLang="en-US" sz="2400" dirty="0" smtClean="0"/>
              <a:t>경향</a:t>
            </a:r>
            <a:r>
              <a:rPr lang="ko-KR" altLang="en-US" dirty="0" smtClean="0"/>
              <a:t> 존재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44807" y="1683747"/>
            <a:ext cx="2479893" cy="374332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CKING, SVG</a:t>
            </a:r>
          </a:p>
          <a:p>
            <a:pPr algn="ctr"/>
            <a:r>
              <a:rPr lang="ko-KR" altLang="en-US" dirty="0" smtClean="0"/>
              <a:t>가입 비율에 비하여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일부 상품의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Confidence</a:t>
            </a:r>
            <a:r>
              <a:rPr lang="ko-KR" altLang="en-US" dirty="0" smtClean="0"/>
              <a:t> </a:t>
            </a:r>
            <a:r>
              <a:rPr lang="ko-KR" altLang="en-US" dirty="0" smtClean="0"/>
              <a:t>높지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양의 경향성에도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판매 유도가 부족</a:t>
            </a:r>
            <a:r>
              <a:rPr lang="en-US" altLang="ko-KR" dirty="0" smtClean="0"/>
              <a:t> 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8045232" y="1683746"/>
            <a:ext cx="2479893" cy="374332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더 많은 </a:t>
            </a:r>
            <a:r>
              <a:rPr lang="en-US" altLang="ko-KR" dirty="0" smtClean="0"/>
              <a:t>CKING, SVG </a:t>
            </a:r>
            <a:r>
              <a:rPr lang="ko-KR" altLang="en-US" dirty="0" smtClean="0"/>
              <a:t>가입 고객을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다른 상품에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가입 시킬 필요성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3886200" y="3105150"/>
            <a:ext cx="561975" cy="764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367261" y="3173110"/>
            <a:ext cx="561975" cy="764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32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결론</a:t>
            </a:r>
            <a:endParaRPr lang="ko-KR" altLang="en-US" sz="28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58657" y="1683748"/>
            <a:ext cx="9576018" cy="374332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절대 다수인</a:t>
            </a:r>
            <a:endParaRPr lang="en-US" altLang="ko-KR" dirty="0" smtClean="0"/>
          </a:p>
          <a:p>
            <a:pPr algn="ctr"/>
            <a:r>
              <a:rPr lang="en-US" altLang="ko-KR" sz="2400" dirty="0" smtClean="0"/>
              <a:t>CKING</a:t>
            </a:r>
            <a:r>
              <a:rPr lang="en-US" altLang="ko-KR" sz="2400" dirty="0" smtClean="0"/>
              <a:t>, </a:t>
            </a:r>
            <a:r>
              <a:rPr lang="en-US" altLang="ko-KR" sz="2400" dirty="0" smtClean="0"/>
              <a:t>SVG</a:t>
            </a:r>
            <a:endParaRPr lang="en-US" altLang="ko-KR" sz="2400" dirty="0" smtClean="0"/>
          </a:p>
          <a:p>
            <a:pPr algn="ctr"/>
            <a:r>
              <a:rPr lang="ko-KR" altLang="en-US" dirty="0" smtClean="0"/>
              <a:t>가입자들을</a:t>
            </a:r>
            <a:endParaRPr lang="ko-KR" altLang="en-US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다른 상품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높은 </a:t>
            </a:r>
            <a:r>
              <a:rPr lang="en-US" altLang="ko-KR" dirty="0" smtClean="0"/>
              <a:t>Lift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낮은 </a:t>
            </a:r>
            <a:r>
              <a:rPr lang="en-US" altLang="ko-KR" dirty="0" smtClean="0"/>
              <a:t>Confidence </a:t>
            </a:r>
            <a:r>
              <a:rPr lang="ko-KR" altLang="en-US" dirty="0" smtClean="0"/>
              <a:t>값의</a:t>
            </a:r>
            <a:endParaRPr lang="en-US" altLang="ko-KR" dirty="0"/>
          </a:p>
          <a:p>
            <a:pPr algn="ctr"/>
            <a:r>
              <a:rPr lang="en-US" altLang="ko-KR" sz="2400" dirty="0" smtClean="0"/>
              <a:t>HMEQLC</a:t>
            </a:r>
            <a:endParaRPr lang="en-US" altLang="ko-KR" sz="2400" dirty="0" smtClean="0"/>
          </a:p>
          <a:p>
            <a:pPr algn="ctr"/>
            <a:r>
              <a:rPr lang="ko-KR" altLang="en-US" dirty="0" smtClean="0"/>
              <a:t>상품에 가입하도록 우선 유도하여야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647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5391104" y="3188677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감사합니다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78131" y="1824039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목차</a:t>
            </a:r>
            <a:endParaRPr lang="ko-KR" altLang="en-US" sz="28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16147" y="351490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개요</a:t>
            </a:r>
            <a:endParaRPr lang="ko-KR" altLang="en-US" sz="20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16147" y="4020560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 요약</a:t>
            </a:r>
            <a:endParaRPr lang="ko-KR" altLang="en-US" sz="20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43" name="직사각형 2242"/>
          <p:cNvSpPr/>
          <p:nvPr/>
        </p:nvSpPr>
        <p:spPr>
          <a:xfrm>
            <a:off x="8340132" y="364380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340132" y="4180421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616147" y="460180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결론</a:t>
            </a:r>
            <a:endParaRPr lang="ko-KR" altLang="en-US" sz="20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340132" y="4730705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 개요</a:t>
            </a:r>
            <a:endParaRPr lang="ko-KR" altLang="en-US" sz="28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09700" y="1266825"/>
            <a:ext cx="4048126" cy="443865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은행이 </a:t>
            </a:r>
            <a:r>
              <a:rPr lang="ko-KR" altLang="en-US" dirty="0" err="1" smtClean="0"/>
              <a:t>제공하고있는</a:t>
            </a:r>
            <a:endParaRPr lang="en-US" altLang="ko-KR" dirty="0"/>
          </a:p>
          <a:p>
            <a:pPr algn="ctr"/>
            <a:r>
              <a:rPr lang="en-US" altLang="ko-KR" sz="3200" dirty="0" smtClean="0"/>
              <a:t>13</a:t>
            </a:r>
            <a:r>
              <a:rPr lang="ko-KR" altLang="en-US" sz="3200" dirty="0" smtClean="0"/>
              <a:t>개</a:t>
            </a:r>
            <a:endParaRPr lang="en-US" altLang="ko-KR" sz="3200" dirty="0" smtClean="0"/>
          </a:p>
          <a:p>
            <a:pPr algn="ctr"/>
            <a:r>
              <a:rPr lang="ko-KR" altLang="en-US" dirty="0" smtClean="0"/>
              <a:t>서비스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086475" y="1266825"/>
            <a:ext cx="4048126" cy="443865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7991</a:t>
            </a:r>
            <a:r>
              <a:rPr lang="ko-KR" altLang="en-US" sz="3200" dirty="0" smtClean="0"/>
              <a:t>명</a:t>
            </a:r>
            <a:endParaRPr lang="en-US" altLang="ko-KR" sz="3200" dirty="0" smtClean="0"/>
          </a:p>
          <a:p>
            <a:pPr algn="ctr"/>
            <a:r>
              <a:rPr lang="ko-KR" altLang="en-US" dirty="0" smtClean="0"/>
              <a:t>고객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1344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713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분석 개요</a:t>
            </a:r>
            <a:endParaRPr lang="ko-KR" altLang="en-US" sz="28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53423" y="1273380"/>
            <a:ext cx="9315450" cy="123169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Association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53423" y="2702130"/>
            <a:ext cx="2770902" cy="309859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Support</a:t>
            </a:r>
          </a:p>
          <a:p>
            <a:pPr algn="ctr"/>
            <a:r>
              <a:rPr lang="en-US" altLang="ko-KR" sz="3200" dirty="0" smtClean="0"/>
              <a:t>( &gt; 0.1)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625697" y="2702129"/>
            <a:ext cx="2770902" cy="309859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Confidence</a:t>
            </a:r>
          </a:p>
          <a:p>
            <a:pPr algn="ctr"/>
            <a:r>
              <a:rPr lang="en-US" altLang="ko-KR" sz="3200" dirty="0" smtClean="0"/>
              <a:t>( &gt; 0.2)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897971" y="2702129"/>
            <a:ext cx="2770902" cy="309859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Lift</a:t>
            </a:r>
          </a:p>
          <a:p>
            <a:pPr algn="ctr"/>
            <a:r>
              <a:rPr lang="en-US" altLang="ko-KR" sz="3200" dirty="0" smtClean="0"/>
              <a:t>( &gt; 1)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53423" y="6000750"/>
            <a:ext cx="494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Support, Confidence</a:t>
            </a:r>
            <a:r>
              <a:rPr lang="ko-KR" altLang="en-US" dirty="0" smtClean="0">
                <a:solidFill>
                  <a:schemeClr val="bg1"/>
                </a:solidFill>
              </a:rPr>
              <a:t>보다 </a:t>
            </a:r>
            <a:r>
              <a:rPr lang="en-US" altLang="ko-KR" dirty="0" smtClean="0">
                <a:solidFill>
                  <a:schemeClr val="bg1"/>
                </a:solidFill>
              </a:rPr>
              <a:t>Lift</a:t>
            </a:r>
            <a:r>
              <a:rPr lang="ko-KR" altLang="en-US" dirty="0" smtClean="0">
                <a:solidFill>
                  <a:schemeClr val="bg1"/>
                </a:solidFill>
              </a:rPr>
              <a:t>에 주안점을 둠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89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변수 설명</a:t>
            </a:r>
            <a:endParaRPr lang="ko-KR" altLang="en-US" sz="28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860022"/>
              </p:ext>
            </p:extLst>
          </p:nvPr>
        </p:nvGraphicFramePr>
        <p:xfrm>
          <a:off x="1419525" y="1288650"/>
          <a:ext cx="8492226" cy="5024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353"/>
                <a:gridCol w="6162873"/>
              </a:tblGrid>
              <a:tr h="544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변 수</a:t>
                      </a:r>
                      <a:endParaRPr lang="ko-KR" altLang="en-US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 명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</a:tr>
              <a:tr h="54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ATM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Automated teller machine debit card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(ATM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입출금 카드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en-US" altLang="ko-KR" dirty="0" smtClean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4408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AUTO</a:t>
                      </a:r>
                      <a:endParaRPr lang="ko-KR" sz="1800" b="1" kern="100" dirty="0"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0170" marR="9017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Automobile installment loan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자동차 할부 대출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4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CCRD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Credit card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신용카드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4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CD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Certificate of deposit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양도성 예금증서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4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CKCRD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Check/debit card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체크카드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4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CKING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Checking account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입출금 통장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4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HMEQLC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Home equity line of credit</a:t>
                      </a:r>
                    </a:p>
                    <a:p>
                      <a:pPr algn="l" latinLnBrk="1"/>
                      <a:r>
                        <a:rPr lang="en-US" altLang="ko-KR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집을 이용한 담보대출</a:t>
                      </a:r>
                      <a:r>
                        <a:rPr lang="en-US" altLang="ko-KR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변수 설명</a:t>
            </a:r>
            <a:endParaRPr lang="ko-KR" altLang="en-US" sz="28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297995"/>
              </p:ext>
            </p:extLst>
          </p:nvPr>
        </p:nvGraphicFramePr>
        <p:xfrm>
          <a:off x="1419525" y="1301955"/>
          <a:ext cx="8492226" cy="4288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353"/>
                <a:gridCol w="6162873"/>
              </a:tblGrid>
              <a:tr h="544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변 수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</a:tr>
              <a:tr h="54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IRA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Individual retirement account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개인 퇴직금 계좌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en-US" altLang="ko-KR" dirty="0" smtClean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4408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MMAD</a:t>
                      </a:r>
                      <a:endParaRPr lang="ko-KR" sz="1800" b="1" kern="100" dirty="0"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0170" marR="9017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Money market deposit account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자동차 할부 대출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4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MTG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Mortgage</a:t>
                      </a:r>
                      <a:endParaRPr lang="en-US" altLang="ko-KR" dirty="0" smtClean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모기지론 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부동산을 담보로 주택저당증권을 발행하여 장기주택자금을 대출해 주는 제도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4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PLOAN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Personal/Consumer Installment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개인 할부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4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SVG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Saving Account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저축계좌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4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TRUST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Personal Trust Account</a:t>
                      </a:r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개인 신탁 계좌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9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 개요</a:t>
            </a:r>
            <a:endParaRPr lang="ko-KR" altLang="en-US" sz="28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08357"/>
              </p:ext>
            </p:extLst>
          </p:nvPr>
        </p:nvGraphicFramePr>
        <p:xfrm>
          <a:off x="1419524" y="1288650"/>
          <a:ext cx="4390726" cy="4352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342"/>
                <a:gridCol w="1593192"/>
                <a:gridCol w="1593192"/>
              </a:tblGrid>
              <a:tr h="544083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 수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비율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</a:tr>
              <a:tr h="54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u="sng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CKING</a:t>
                      </a:r>
                      <a:endParaRPr lang="ko-KR" altLang="en-US" sz="1900" b="1" u="sng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6855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0.858</a:t>
                      </a:r>
                    </a:p>
                  </a:txBody>
                  <a:tcPr anchor="ctr">
                    <a:noFill/>
                  </a:tcPr>
                </a:tc>
              </a:tr>
              <a:tr h="54408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900" b="1" u="sng" kern="100" dirty="0" smtClean="0"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SVG</a:t>
                      </a:r>
                      <a:endParaRPr lang="ko-KR" sz="1900" b="1" u="sng" kern="100" dirty="0"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0170" marR="9017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4944</a:t>
                      </a:r>
                      <a:endParaRPr lang="ko-KR" altLang="en-US" sz="19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0.619</a:t>
                      </a:r>
                      <a:endParaRPr lang="ko-KR" altLang="en-US" sz="19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4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ATM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3073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0.385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4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CD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1960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0.245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4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MMDA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1394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0.174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4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HMEQLC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1316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0.165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4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CCRD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1237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0.155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043910"/>
              </p:ext>
            </p:extLst>
          </p:nvPr>
        </p:nvGraphicFramePr>
        <p:xfrm>
          <a:off x="6488829" y="1288650"/>
          <a:ext cx="4390726" cy="3808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342"/>
                <a:gridCol w="1593192"/>
                <a:gridCol w="1593192"/>
              </a:tblGrid>
              <a:tr h="544083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 수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비율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</a:tr>
              <a:tr h="54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CKCRD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903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0.113</a:t>
                      </a:r>
                    </a:p>
                  </a:txBody>
                  <a:tcPr anchor="ctr">
                    <a:noFill/>
                  </a:tcPr>
                </a:tc>
              </a:tr>
              <a:tr h="54408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IRA</a:t>
                      </a:r>
                      <a:endParaRPr lang="ko-KR" sz="1800" b="1" kern="100" dirty="0"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0170" marR="9017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866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0.108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4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AUTO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742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0.093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4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MTG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594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0.074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4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TRUST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390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0.049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4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PLOAN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0.013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71932" y="6055744"/>
            <a:ext cx="7640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절반이상의 고객이 </a:t>
            </a:r>
            <a:r>
              <a:rPr lang="en-US" altLang="ko-KR" sz="24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CKING</a:t>
            </a:r>
            <a:r>
              <a:rPr lang="ko-KR" altLang="en-US" sz="24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이나 </a:t>
            </a:r>
            <a:r>
              <a:rPr lang="en-US" altLang="ko-KR" sz="24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SVG</a:t>
            </a:r>
            <a:r>
              <a:rPr lang="ko-KR" altLang="en-US" sz="24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 가입되어 있다</a:t>
            </a:r>
            <a:r>
              <a:rPr lang="en-US" altLang="ko-KR" sz="24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43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분석 방식</a:t>
            </a:r>
            <a:endParaRPr lang="ko-KR" altLang="en-US" sz="28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58657" y="1683748"/>
            <a:ext cx="2479893" cy="374332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절반 이상의 고객이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CKING, SVG</a:t>
            </a:r>
            <a:r>
              <a:rPr lang="ko-KR" altLang="en-US" dirty="0" smtClean="0"/>
              <a:t>에 가입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44807" y="1683747"/>
            <a:ext cx="2479893" cy="374332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두 상품에</a:t>
            </a:r>
            <a:r>
              <a:rPr lang="en-US" altLang="ko-KR" dirty="0" smtClean="0"/>
              <a:t>,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다른 상품에 가입한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고객을 유치하는 것은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유의미하지 않음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8045232" y="1683746"/>
            <a:ext cx="2479893" cy="374332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RHS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CKING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SVG</a:t>
            </a:r>
            <a:r>
              <a:rPr lang="ko-KR" altLang="en-US" dirty="0" smtClean="0"/>
              <a:t>가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들어가지 않은 경우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추출</a:t>
            </a: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3886200" y="3105150"/>
            <a:ext cx="561975" cy="764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7367261" y="3173110"/>
            <a:ext cx="561975" cy="764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94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713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분석 결과</a:t>
            </a:r>
            <a:endParaRPr lang="ko-KR" altLang="en-US" sz="28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1" y="1828679"/>
            <a:ext cx="4397819" cy="3543421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4827902" y="2752084"/>
            <a:ext cx="1823567" cy="1152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694678"/>
              </p:ext>
            </p:extLst>
          </p:nvPr>
        </p:nvGraphicFramePr>
        <p:xfrm>
          <a:off x="6877050" y="1424057"/>
          <a:ext cx="4924425" cy="3808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875"/>
                <a:gridCol w="1409700"/>
                <a:gridCol w="933450"/>
                <a:gridCol w="914400"/>
              </a:tblGrid>
              <a:tr h="54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LHS</a:t>
                      </a:r>
                      <a:endParaRPr lang="ko-KR" altLang="en-US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RHS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Lift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</a:tr>
              <a:tr h="54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u="none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CKING,</a:t>
                      </a:r>
                      <a:r>
                        <a:rPr lang="en-US" altLang="ko-KR" sz="1900" b="0" u="none" baseline="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SVG</a:t>
                      </a:r>
                      <a:endParaRPr lang="ko-KR" altLang="en-US" sz="1900" b="0" u="none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u="none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HMEQLC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0.21</a:t>
                      </a:r>
                      <a:endParaRPr lang="en-US" altLang="ko-KR" sz="1900" dirty="0" smtClean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1.25</a:t>
                      </a:r>
                      <a:endParaRPr lang="en-US" altLang="ko-KR" sz="1900" dirty="0" smtClean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440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u="none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CKING,</a:t>
                      </a:r>
                      <a:r>
                        <a:rPr lang="en-US" altLang="ko-KR" sz="1900" b="0" u="none" baseline="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SVG</a:t>
                      </a:r>
                      <a:endParaRPr lang="ko-KR" altLang="en-US" sz="1900" b="0" u="none" dirty="0" smtClean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0170" marR="9017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u="none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ATM</a:t>
                      </a:r>
                      <a:endParaRPr lang="ko-KR" altLang="en-US" sz="1900" b="0" u="none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0.46</a:t>
                      </a:r>
                      <a:endParaRPr lang="ko-KR" altLang="en-US" sz="19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1.20</a:t>
                      </a:r>
                      <a:endParaRPr lang="ko-KR" altLang="en-US" sz="19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4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u="none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CKING</a:t>
                      </a:r>
                      <a:endParaRPr lang="ko-KR" altLang="en-US" sz="1800" b="0" u="none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u="none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ATM</a:t>
                      </a:r>
                      <a:endParaRPr lang="ko-KR" altLang="en-US" b="0" u="none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0.42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1.10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4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u="none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SVG</a:t>
                      </a:r>
                      <a:endParaRPr lang="ko-KR" altLang="en-US" sz="1800" b="0" u="none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u="none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ATM</a:t>
                      </a:r>
                      <a:endParaRPr lang="ko-KR" altLang="en-US" b="0" u="none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0.41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1.08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4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u="none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CKING, SVG</a:t>
                      </a:r>
                      <a:endParaRPr lang="ko-KR" altLang="en-US" sz="1800" b="0" u="none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u="none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CD</a:t>
                      </a:r>
                      <a:endParaRPr lang="ko-KR" altLang="en-US" b="0" u="none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0.26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1.07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54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u="none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SVG</a:t>
                      </a:r>
                      <a:endParaRPr lang="ko-KR" altLang="en-US" sz="1800" b="0" u="none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u="none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CD</a:t>
                      </a:r>
                      <a:endParaRPr lang="ko-KR" altLang="en-US" b="0" u="none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0.25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1.03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92831" y="1924050"/>
            <a:ext cx="1428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RHS</a:t>
            </a:r>
            <a:r>
              <a:rPr lang="ko-KR" altLang="en-US" dirty="0" smtClean="0">
                <a:solidFill>
                  <a:schemeClr val="bg1"/>
                </a:solidFill>
              </a:rPr>
              <a:t>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CKING, SVG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아닌 경우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4538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280</TotalTime>
  <Words>390</Words>
  <Application>Microsoft Office PowerPoint</Application>
  <PresentationFormat>와이드스크린</PresentationFormat>
  <Paragraphs>197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돋움</vt:lpstr>
      <vt:lpstr>맑은 고딕</vt:lpstr>
      <vt:lpstr>Arial</vt:lpstr>
      <vt:lpstr>Times New Roman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정진 박</cp:lastModifiedBy>
  <cp:revision>37</cp:revision>
  <dcterms:created xsi:type="dcterms:W3CDTF">2016-03-12T15:04:52Z</dcterms:created>
  <dcterms:modified xsi:type="dcterms:W3CDTF">2018-09-18T07:05:53Z</dcterms:modified>
</cp:coreProperties>
</file>