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Poppins"/>
      <p:regular r:id="rId25"/>
      <p:bold r:id="rId26"/>
      <p:italic r:id="rId27"/>
      <p:boldItalic r:id="rId28"/>
    </p:embeddedFont>
    <p:embeddedFont>
      <p:font typeface="Poppins Light"/>
      <p:regular r:id="rId29"/>
      <p:bold r:id="rId30"/>
      <p:italic r:id="rId31"/>
      <p:boldItalic r:id="rId32"/>
    </p:embeddedFont>
    <p:embeddedFont>
      <p:font typeface="Poppins Black"/>
      <p:bold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oppins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Light-italic.fntdata"/><Relationship Id="rId30" Type="http://schemas.openxmlformats.org/officeDocument/2006/relationships/font" Target="fonts/PoppinsLight-bold.fntdata"/><Relationship Id="rId11" Type="http://schemas.openxmlformats.org/officeDocument/2006/relationships/slide" Target="slides/slide7.xml"/><Relationship Id="rId33" Type="http://schemas.openxmlformats.org/officeDocument/2006/relationships/font" Target="fonts/PoppinsBlack-bold.fntdata"/><Relationship Id="rId10" Type="http://schemas.openxmlformats.org/officeDocument/2006/relationships/slide" Target="slides/slide6.xml"/><Relationship Id="rId32" Type="http://schemas.openxmlformats.org/officeDocument/2006/relationships/font" Target="fonts/PoppinsLight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34" Type="http://schemas.openxmlformats.org/officeDocument/2006/relationships/font" Target="fonts/PoppinsBlack-boldItalic.fntdata"/><Relationship Id="rId15" Type="http://schemas.openxmlformats.org/officeDocument/2006/relationships/slide" Target="slides/slide11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Ejemplos baterry (obsoleto) , gamepad, clipboard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/>
          <p:nvPr>
            <p:ph idx="2" type="sldImg"/>
          </p:nvPr>
        </p:nvSpPr>
        <p:spPr>
          <a:xfrm>
            <a:off x="380880" y="685800"/>
            <a:ext cx="609552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strike="noStrike">
                <a:latin typeface="Arial"/>
                <a:ea typeface="Arial"/>
                <a:cs typeface="Arial"/>
                <a:sym typeface="Arial"/>
              </a:rPr>
              <a:t>Ejemplos baterry (obsoleto) , gamepad, clipboard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27.png"/><Relationship Id="rId6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5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5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8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hyperlink" Target="https://developer.mozilla.org/es/docs/Web/API/Element" TargetMode="External"/><Relationship Id="rId8" Type="http://schemas.openxmlformats.org/officeDocument/2006/relationships/hyperlink" Target="https://developer.mozilla.org/en-US/docs/Web/API/HTMLElement/styl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hyperlink" Target="https://emojiterra.com/es/sombrero-de-copa/" TargetMode="External"/><Relationship Id="rId13" Type="http://schemas.openxmlformats.org/officeDocument/2006/relationships/image" Target="../media/image12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27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1.png"/><Relationship Id="rId13" Type="http://schemas.openxmlformats.org/officeDocument/2006/relationships/image" Target="../media/image61.png"/><Relationship Id="rId1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9" Type="http://schemas.openxmlformats.org/officeDocument/2006/relationships/hyperlink" Target="https://developer.mozilla.org/en-US/docs/Web/API/console" TargetMode="External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hyperlink" Target="https://developer.mozilla.org/es/docs/Web/API#especificaciones" TargetMode="External"/><Relationship Id="rId8" Type="http://schemas.openxmlformats.org/officeDocument/2006/relationships/hyperlink" Target="https://developer.mozilla.org/es/docs/Web/API#interfa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04280" y="1577880"/>
            <a:ext cx="498204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1A5EAE"/>
                </a:solidFill>
                <a:latin typeface="Poppins Black"/>
                <a:ea typeface="Poppins Black"/>
                <a:cs typeface="Poppins Black"/>
                <a:sym typeface="Poppins Black"/>
              </a:rPr>
              <a:t>CLIENT JS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395280" y="4368960"/>
            <a:ext cx="8350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95EA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280" y="4514040"/>
            <a:ext cx="3501000" cy="41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9200" y="4573800"/>
            <a:ext cx="600480" cy="2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6080" y="4562640"/>
            <a:ext cx="600480" cy="315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06400" y="4573800"/>
            <a:ext cx="889560" cy="2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Ejemplo Window.localStorage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3"/>
          <p:cNvSpPr/>
          <p:nvPr/>
        </p:nvSpPr>
        <p:spPr>
          <a:xfrm>
            <a:off x="404280" y="1655640"/>
            <a:ext cx="767592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Permite acceder a objeto local Storage → los datos persisten en el navegador.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/>
          <p:nvPr/>
        </p:nvSpPr>
        <p:spPr>
          <a:xfrm>
            <a:off x="393120" y="25790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'frutaFav'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'patata'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/>
          <p:cNvSpPr/>
          <p:nvPr/>
        </p:nvSpPr>
        <p:spPr>
          <a:xfrm rot="-902400">
            <a:off x="231840" y="23410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58520" y="2442240"/>
            <a:ext cx="4085280" cy="24771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9" name="Google Shape;199;p23"/>
          <p:cNvSpPr/>
          <p:nvPr/>
        </p:nvSpPr>
        <p:spPr>
          <a:xfrm>
            <a:off x="393120" y="32648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'frutaFav'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 rot="-902400">
            <a:off x="231840" y="30268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393120" y="39506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'frutaFav'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 rot="-902400">
            <a:off x="231840" y="37126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393120" y="46364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localStorage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 rot="-902400">
            <a:off x="231840" y="43984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Ejemplo Window.sessionStorage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/>
          <p:nvPr/>
        </p:nvSpPr>
        <p:spPr>
          <a:xfrm>
            <a:off x="404280" y="1655640"/>
            <a:ext cx="767592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Permite acceder a objeto session Storage → los datos son eliminados cuando finaliza la sesion de navegación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393120" y="25790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setItem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'animalFav'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'pera'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4"/>
          <p:cNvSpPr/>
          <p:nvPr/>
        </p:nvSpPr>
        <p:spPr>
          <a:xfrm rot="-902400">
            <a:off x="231840" y="23410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393120" y="32648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getItem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'animalFav'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4"/>
          <p:cNvSpPr/>
          <p:nvPr/>
        </p:nvSpPr>
        <p:spPr>
          <a:xfrm rot="-902400">
            <a:off x="231840" y="30268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393120" y="39506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removeItem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'animalFav'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4"/>
          <p:cNvSpPr/>
          <p:nvPr/>
        </p:nvSpPr>
        <p:spPr>
          <a:xfrm rot="-902400">
            <a:off x="231840" y="37126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4"/>
          <p:cNvSpPr/>
          <p:nvPr/>
        </p:nvSpPr>
        <p:spPr>
          <a:xfrm>
            <a:off x="393120" y="463644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sessionStorage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4"/>
          <p:cNvSpPr/>
          <p:nvPr/>
        </p:nvSpPr>
        <p:spPr>
          <a:xfrm rot="-902400">
            <a:off x="231840" y="43984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17120" y="2489040"/>
            <a:ext cx="4682160" cy="180720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Ejemplos variados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5"/>
          <p:cNvSpPr/>
          <p:nvPr/>
        </p:nvSpPr>
        <p:spPr>
          <a:xfrm>
            <a:off x="404280" y="1655640"/>
            <a:ext cx="767592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Hay miles de opciones de interacción con navegador y usuario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Al igual que HTML y CSS no todos los navegadores soportan el 100% de las APIs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393120" y="2579040"/>
            <a:ext cx="576936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getBattery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)})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5"/>
          <p:cNvSpPr/>
          <p:nvPr/>
        </p:nvSpPr>
        <p:spPr>
          <a:xfrm rot="-902400">
            <a:off x="231840" y="23410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5"/>
          <p:cNvSpPr/>
          <p:nvPr/>
        </p:nvSpPr>
        <p:spPr>
          <a:xfrm>
            <a:off x="393120" y="3417120"/>
            <a:ext cx="5769360" cy="6138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window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requestPermission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4EC9B0"/>
                </a:solidFill>
                <a:latin typeface="Courier New"/>
                <a:ea typeface="Courier New"/>
                <a:cs typeface="Courier New"/>
                <a:sym typeface="Courier New"/>
              </a:rPr>
              <a:t>Notification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"Funciona en mi Navegador!"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5"/>
          <p:cNvSpPr/>
          <p:nvPr/>
        </p:nvSpPr>
        <p:spPr>
          <a:xfrm rot="-902400">
            <a:off x="231840" y="317916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5"/>
          <p:cNvSpPr/>
          <p:nvPr/>
        </p:nvSpPr>
        <p:spPr>
          <a:xfrm>
            <a:off x="393120" y="4407840"/>
            <a:ext cx="576936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navigator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geolocation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getCurrentPosition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5"/>
          <p:cNvSpPr/>
          <p:nvPr/>
        </p:nvSpPr>
        <p:spPr>
          <a:xfrm rot="-902400">
            <a:off x="231840" y="416988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Document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/>
          <p:nvPr/>
        </p:nvSpPr>
        <p:spPr>
          <a:xfrm>
            <a:off x="413280" y="1326600"/>
            <a:ext cx="7675920" cy="81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Representa la página web cargada en el navegador 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Punto de acceso al contenido de la página web </a:t>
            </a:r>
            <a:r>
              <a:rPr b="1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(Árbol DOM)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lphaLcPeriod"/>
            </a:pPr>
            <a:r>
              <a:rPr b="1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Incluye cada uno de los nodos del DOM:  Body , div , p , h1 , table, ol, article ,....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1155960" y="2495520"/>
            <a:ext cx="52639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"Título cambiado!"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6"/>
          <p:cNvSpPr/>
          <p:nvPr/>
        </p:nvSpPr>
        <p:spPr>
          <a:xfrm rot="-902400">
            <a:off x="994320" y="225756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1155960" y="3181320"/>
            <a:ext cx="52639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//alert sobre la URL del documento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6"/>
          <p:cNvSpPr/>
          <p:nvPr/>
        </p:nvSpPr>
        <p:spPr>
          <a:xfrm rot="-902400">
            <a:off x="994320" y="294336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155960" y="3867120"/>
            <a:ext cx="52639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images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]; 	//Primera imagen del documento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 rot="-902400">
            <a:off x="994320" y="362916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155960" y="4552920"/>
            <a:ext cx="52639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cookie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		//todas mis cookies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6"/>
          <p:cNvSpPr/>
          <p:nvPr/>
        </p:nvSpPr>
        <p:spPr>
          <a:xfrm rot="-902400">
            <a:off x="994320" y="4314960"/>
            <a:ext cx="5731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/>
          <p:nvPr/>
        </p:nvSpPr>
        <p:spPr>
          <a:xfrm>
            <a:off x="489240" y="789840"/>
            <a:ext cx="6711840" cy="2908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relación entre elementos HTML y propiedades JavaScript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/>
          <p:nvPr/>
        </p:nvSpPr>
        <p:spPr>
          <a:xfrm>
            <a:off x="404280" y="1655640"/>
            <a:ext cx="7675920" cy="1536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Cada uno de estos elementos en el DOM es accesible desde JavaScript mediante un objeto. Los atributos de las etiquetas son accesibles como propiedades de estos objetos.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Generalmente si cambiamos el valor de una propiedad mediante JavaScript, se cambia el valor del atributo correspondiente. Generalmente </a:t>
            </a:r>
            <a:r>
              <a:rPr b="1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la relación es en los dos sentidos</a:t>
            </a: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/>
          <p:nvPr/>
        </p:nvSpPr>
        <p:spPr>
          <a:xfrm>
            <a:off x="404280" y="713160"/>
            <a:ext cx="4030920" cy="839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recordatorio DOM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8"/>
          <p:cNvSpPr/>
          <p:nvPr/>
        </p:nvSpPr>
        <p:spPr>
          <a:xfrm>
            <a:off x="510480" y="1031400"/>
            <a:ext cx="7675920" cy="100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Document Object Model 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b="1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navegador </a:t>
            </a: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 su </a:t>
            </a:r>
            <a:r>
              <a:rPr b="0" i="1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DOM </a:t>
            </a: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de la página según </a:t>
            </a:r>
            <a:r>
              <a:rPr b="0" i="0" lang="en-US" sz="1350" u="sng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su interpretación</a:t>
            </a: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* de las etiquetas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Arbol de </a:t>
            </a:r>
            <a:r>
              <a:rPr b="1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404280" y="1907280"/>
            <a:ext cx="4323240" cy="3201480"/>
          </a:xfrm>
          <a:prstGeom prst="rect">
            <a:avLst/>
          </a:prstGeom>
          <a:solidFill>
            <a:srgbClr val="1B1B1B"/>
          </a:soli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My title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&lt;!--  mi comentario  --&gt;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”www.mylink.link”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My link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My header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2157840" y="1515240"/>
            <a:ext cx="4074840" cy="399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0" name="Google Shape;28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4000" y="2230920"/>
            <a:ext cx="3959640" cy="176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Ejemplo document &gt; element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413280" y="1509120"/>
            <a:ext cx="767592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Interactuando con el DOM para encontrar elementos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922680" y="2442240"/>
            <a:ext cx="29995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"miId"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uno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9"/>
          <p:cNvSpPr/>
          <p:nvPr/>
        </p:nvSpPr>
        <p:spPr>
          <a:xfrm rot="-902400">
            <a:off x="578160" y="23702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4279320" y="243576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'miId'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9"/>
          <p:cNvSpPr/>
          <p:nvPr/>
        </p:nvSpPr>
        <p:spPr>
          <a:xfrm rot="-901200">
            <a:off x="4120200" y="22820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9"/>
          <p:cNvSpPr/>
          <p:nvPr/>
        </p:nvSpPr>
        <p:spPr>
          <a:xfrm>
            <a:off x="922680" y="3356640"/>
            <a:ext cx="29995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"mi_class"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dos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9"/>
          <p:cNvSpPr/>
          <p:nvPr/>
        </p:nvSpPr>
        <p:spPr>
          <a:xfrm rot="-902400">
            <a:off x="578160" y="32846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9"/>
          <p:cNvSpPr/>
          <p:nvPr/>
        </p:nvSpPr>
        <p:spPr>
          <a:xfrm>
            <a:off x="4279320" y="335016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'mi_class'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9"/>
          <p:cNvSpPr/>
          <p:nvPr/>
        </p:nvSpPr>
        <p:spPr>
          <a:xfrm rot="-901200">
            <a:off x="4120200" y="31964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9"/>
          <p:cNvSpPr/>
          <p:nvPr/>
        </p:nvSpPr>
        <p:spPr>
          <a:xfrm>
            <a:off x="922680" y="4271040"/>
            <a:ext cx="29995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tres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9"/>
          <p:cNvSpPr/>
          <p:nvPr/>
        </p:nvSpPr>
        <p:spPr>
          <a:xfrm rot="-902400">
            <a:off x="578160" y="41990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9"/>
          <p:cNvSpPr/>
          <p:nvPr/>
        </p:nvSpPr>
        <p:spPr>
          <a:xfrm>
            <a:off x="4279320" y="4264560"/>
            <a:ext cx="3763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/>
          <p:nvPr/>
        </p:nvSpPr>
        <p:spPr>
          <a:xfrm rot="-901200">
            <a:off x="4120200" y="41108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Ejemplo </a:t>
            </a:r>
            <a:r>
              <a:rPr b="0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document &gt;</a:t>
            </a: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 element &gt; style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0"/>
          <p:cNvSpPr/>
          <p:nvPr/>
        </p:nvSpPr>
        <p:spPr>
          <a:xfrm>
            <a:off x="395280" y="1249200"/>
            <a:ext cx="7675920" cy="1116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Interactuando con el DOM para encontrar elementos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https://developer.mozilla.org/es/docs/Web/API/Element</a:t>
            </a: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https://developer.mozilla.org/en-US/docs/Web/API/HTMLElement/style</a:t>
            </a: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0"/>
          <p:cNvSpPr/>
          <p:nvPr/>
        </p:nvSpPr>
        <p:spPr>
          <a:xfrm>
            <a:off x="922680" y="2442240"/>
            <a:ext cx="2728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"miId"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uno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0"/>
          <p:cNvSpPr/>
          <p:nvPr/>
        </p:nvSpPr>
        <p:spPr>
          <a:xfrm rot="-902400">
            <a:off x="578160" y="23702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0"/>
          <p:cNvSpPr/>
          <p:nvPr/>
        </p:nvSpPr>
        <p:spPr>
          <a:xfrm>
            <a:off x="4050720" y="2435760"/>
            <a:ext cx="4960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"miId"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n-US" sz="105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0"/>
          <p:cNvSpPr/>
          <p:nvPr/>
        </p:nvSpPr>
        <p:spPr>
          <a:xfrm rot="-901200">
            <a:off x="3891600" y="22820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922680" y="3356640"/>
            <a:ext cx="2728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"mi_class"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dos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/>
          <p:nvPr/>
        </p:nvSpPr>
        <p:spPr>
          <a:xfrm rot="-902400">
            <a:off x="578160" y="32846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4050720" y="3350160"/>
            <a:ext cx="4960080" cy="6138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</a:t>
            </a:r>
            <a:r>
              <a:rPr b="1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ByClassName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'miClase'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"3px solid"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//array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/>
          <p:nvPr/>
        </p:nvSpPr>
        <p:spPr>
          <a:xfrm rot="-901200">
            <a:off x="3891600" y="31964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922680" y="4271040"/>
            <a:ext cx="2728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tres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0"/>
          <p:cNvSpPr/>
          <p:nvPr/>
        </p:nvSpPr>
        <p:spPr>
          <a:xfrm rot="-902400">
            <a:off x="578160" y="41990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0"/>
          <p:cNvSpPr/>
          <p:nvPr/>
        </p:nvSpPr>
        <p:spPr>
          <a:xfrm>
            <a:off x="4050720" y="4264560"/>
            <a:ext cx="496008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</a:t>
            </a:r>
            <a:r>
              <a:rPr b="1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ByTagName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'p'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 rot="-901200">
            <a:off x="3891600" y="41108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Ejemplo </a:t>
            </a:r>
            <a:r>
              <a:rPr b="0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document &gt;</a:t>
            </a: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 element &gt; style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1"/>
          <p:cNvSpPr/>
          <p:nvPr/>
        </p:nvSpPr>
        <p:spPr>
          <a:xfrm>
            <a:off x="395280" y="1249200"/>
            <a:ext cx="767592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Interactuando con el DOM para encontrar elementos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1"/>
          <p:cNvSpPr/>
          <p:nvPr/>
        </p:nvSpPr>
        <p:spPr>
          <a:xfrm>
            <a:off x="922680" y="1985040"/>
            <a:ext cx="2728080" cy="104508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"xx"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uno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dos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"xx"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tres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"xx"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cuatro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1"/>
          <p:cNvSpPr/>
          <p:nvPr/>
        </p:nvSpPr>
        <p:spPr>
          <a:xfrm rot="-902400">
            <a:off x="578160" y="19130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1"/>
          <p:cNvSpPr/>
          <p:nvPr/>
        </p:nvSpPr>
        <p:spPr>
          <a:xfrm>
            <a:off x="4050720" y="2969280"/>
            <a:ext cx="4960080" cy="14763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'xx'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++ ) 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elements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n-US" sz="1050" u="none" cap="none" strike="noStrike">
                <a:solidFill>
                  <a:srgbClr val="4FC1FF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1"/>
          <p:cNvSpPr/>
          <p:nvPr/>
        </p:nvSpPr>
        <p:spPr>
          <a:xfrm rot="-901200">
            <a:off x="3891600" y="281556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1"/>
          <p:cNvSpPr/>
          <p:nvPr/>
        </p:nvSpPr>
        <p:spPr>
          <a:xfrm>
            <a:off x="4050720" y="1978560"/>
            <a:ext cx="4960080" cy="61380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getElementsByClassName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xx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50" u="none" cap="none" strike="noStrike">
                <a:solidFill>
                  <a:srgbClr val="B5CEA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border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"3px solid"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     //array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1"/>
          <p:cNvSpPr/>
          <p:nvPr/>
        </p:nvSpPr>
        <p:spPr>
          <a:xfrm rot="-901200">
            <a:off x="3891600" y="18248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Ejemplo </a:t>
            </a:r>
            <a:r>
              <a:rPr b="0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document &gt; element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2"/>
          <p:cNvSpPr/>
          <p:nvPr/>
        </p:nvSpPr>
        <p:spPr>
          <a:xfrm>
            <a:off x="395280" y="1249200"/>
            <a:ext cx="767592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Interactuando con el DOM para añadir elementos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1027080" y="1709640"/>
            <a:ext cx="2728080" cy="82944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Único parrafo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/>
          <p:nvPr/>
        </p:nvSpPr>
        <p:spPr>
          <a:xfrm rot="-902400">
            <a:off x="682560" y="16376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1048320" y="2737440"/>
            <a:ext cx="7457040" cy="233892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 Creamos nodos HTML */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miEtiqueta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createElement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"p"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miTexto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createTextNode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"Soy capaz de insertar elementos en el DOM"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 Buscamos nodo padre existente*/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getElementsByTagName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"body"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)[0];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6A9955"/>
                </a:solidFill>
                <a:latin typeface="Courier New"/>
                <a:ea typeface="Courier New"/>
                <a:cs typeface="Courier New"/>
                <a:sym typeface="Courier New"/>
              </a:rPr>
              <a:t>/* Añadimos nodos; Usamos orden correcto */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miEtiqueta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miTexto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appendChild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miEtiqueta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32"/>
          <p:cNvSpPr/>
          <p:nvPr/>
        </p:nvSpPr>
        <p:spPr>
          <a:xfrm rot="-901200">
            <a:off x="767520" y="2546640"/>
            <a:ext cx="442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95280" y="640080"/>
            <a:ext cx="8350920" cy="10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Clase 1</a:t>
            </a:r>
            <a:r>
              <a:rPr b="0" i="0" lang="en-US" sz="7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I  Clase 2  I  Clase 3  I  Clase 4  I  Clase 5  I  Clase 6  </a:t>
            </a:r>
            <a:endParaRPr b="0" i="0" sz="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04280" y="1094040"/>
            <a:ext cx="4030920" cy="27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A5EAE"/>
                </a:solidFill>
                <a:latin typeface="Poppins Black"/>
                <a:ea typeface="Poppins Black"/>
                <a:cs typeface="Poppins Black"/>
                <a:sym typeface="Poppins Black"/>
              </a:rPr>
              <a:t>Método evaluación: Apto / No Apto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95280" y="566640"/>
            <a:ext cx="8350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19075">
            <a:solidFill>
              <a:srgbClr val="195EA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15"/>
          <p:cNvSpPr/>
          <p:nvPr/>
        </p:nvSpPr>
        <p:spPr>
          <a:xfrm>
            <a:off x="395280" y="812880"/>
            <a:ext cx="835092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9525">
            <a:solidFill>
              <a:srgbClr val="195EAF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428040" y="1625040"/>
            <a:ext cx="2747160" cy="96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75% Asistencia obligatoria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25% Evaluación participación y entregas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Notas adicionales: Entregas opcionales, seguimiento alumno.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895920" y="1648080"/>
            <a:ext cx="4850640" cy="302472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404280" y="2661480"/>
            <a:ext cx="4030920" cy="27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A5EAE"/>
                </a:solidFill>
                <a:latin typeface="Poppins Black"/>
                <a:ea typeface="Poppins Black"/>
                <a:cs typeface="Poppins Black"/>
                <a:sym typeface="Poppins Black"/>
              </a:rPr>
              <a:t>Recursos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428040" y="2906280"/>
            <a:ext cx="2747160" cy="109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Clases presenciales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Tutorías presenciales (Por determinar fechas)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Moodle: Documentos clase, Entregas, dudas y tutorías online</a:t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/>
          <p:nvPr/>
        </p:nvSpPr>
        <p:spPr>
          <a:xfrm>
            <a:off x="413280" y="789840"/>
            <a:ext cx="6711840" cy="3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Eventos . Introducción (continua próxima clase)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3"/>
          <p:cNvSpPr/>
          <p:nvPr/>
        </p:nvSpPr>
        <p:spPr>
          <a:xfrm>
            <a:off x="395280" y="1249200"/>
            <a:ext cx="767592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Interactuando con los eventos dentro del DOM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619200" y="2846160"/>
            <a:ext cx="3069720" cy="82944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"xx"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clicame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....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3"/>
          <p:cNvSpPr/>
          <p:nvPr/>
        </p:nvSpPr>
        <p:spPr>
          <a:xfrm rot="-783600">
            <a:off x="223920" y="2772720"/>
            <a:ext cx="823680" cy="2901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3920400" y="2829240"/>
            <a:ext cx="5112720" cy="190764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('js executed externally 💎')"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"resultado"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'💃💃'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"xx"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3"/>
          <p:cNvSpPr/>
          <p:nvPr/>
        </p:nvSpPr>
        <p:spPr>
          <a:xfrm rot="-875400">
            <a:off x="3756600" y="2674800"/>
            <a:ext cx="455760" cy="28728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663840" y="1922760"/>
            <a:ext cx="71197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('js executed inline 💩')"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Clicame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33"/>
          <p:cNvSpPr/>
          <p:nvPr/>
        </p:nvSpPr>
        <p:spPr>
          <a:xfrm rot="-902400">
            <a:off x="319680" y="185040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440" y="1088280"/>
            <a:ext cx="566712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3520" y="3113280"/>
            <a:ext cx="1719000" cy="1211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8920" y="3037320"/>
            <a:ext cx="1565640" cy="129348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425520" y="690840"/>
            <a:ext cx="4030920" cy="27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1A5EAE"/>
                </a:solidFill>
                <a:latin typeface="Poppins Black"/>
                <a:ea typeface="Poppins Black"/>
                <a:cs typeface="Poppins Black"/>
                <a:sym typeface="Poppins Black"/>
              </a:rPr>
              <a:t>Conceptos iniciales: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1896120" y="4350960"/>
            <a:ext cx="179604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933720" y="4350960"/>
            <a:ext cx="179604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Estilo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970960" y="4350960"/>
            <a:ext cx="1796040" cy="39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/>
          <p:nvPr/>
        </p:nvSpPr>
        <p:spPr>
          <a:xfrm rot="734400">
            <a:off x="4169520" y="2742840"/>
            <a:ext cx="5018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🎩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591920" y="969120"/>
            <a:ext cx="4022280" cy="3869640"/>
          </a:xfrm>
          <a:prstGeom prst="rect">
            <a:avLst/>
          </a:prstGeom>
          <a:solidFill>
            <a:srgbClr val="F4EDED">
              <a:alpha val="1176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21000" y="1189440"/>
            <a:ext cx="2056320" cy="1722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71440" y="1002240"/>
            <a:ext cx="1442520" cy="182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17480" y="2209320"/>
            <a:ext cx="1565640" cy="2218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489240" y="789840"/>
            <a:ext cx="6711840" cy="1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Repaso conceptos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7"/>
          <p:cNvSpPr/>
          <p:nvPr/>
        </p:nvSpPr>
        <p:spPr>
          <a:xfrm>
            <a:off x="404280" y="1655640"/>
            <a:ext cx="767592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742320" y="1393920"/>
            <a:ext cx="7555680" cy="216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DOM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NAVEGADOR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MOTOR JS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Consola devtools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sincrono/asincrono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01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489240" y="789840"/>
            <a:ext cx="6711840" cy="1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Página estática + Funcionalidad y dinamismo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404280" y="1655640"/>
            <a:ext cx="767592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424440" y="1393920"/>
            <a:ext cx="7555680" cy="2633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Mostrar actualizaciones de contenido.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Vincular eventos dinámicos a elementos HTML (clic en botones, accesos a menús, filtros en formularios…)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Almacenar datos en variables.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Usar funciones complementarias como gráficos o mapas mediante APIS de terceros.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Acceder a conjuntos de datos públicos o privados.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601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/>
          <p:nvPr/>
        </p:nvSpPr>
        <p:spPr>
          <a:xfrm>
            <a:off x="489240" y="789840"/>
            <a:ext cx="6711840" cy="1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Página estática + Funcionalidad y dinamismo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404280" y="1655640"/>
            <a:ext cx="767592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/>
          <p:nvPr/>
        </p:nvSpPr>
        <p:spPr>
          <a:xfrm>
            <a:off x="617400" y="1522080"/>
            <a:ext cx="7555680" cy="265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puede cambiar todos los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elementos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HTML en la página</a:t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puede cambiar todos los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atributos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HTML en la página</a:t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puede cambiar todos los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estilos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CSS en la página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puede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eliminar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elementos y atributos HTML existentes</a:t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puede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añadir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nuevos elementos y atributos HTML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puede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reaccionar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 todos los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eventos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HTML existentes en la página</a:t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33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50"/>
              <a:buFont typeface="Arial"/>
              <a:buChar char="●"/>
            </a:pP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JS puede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crear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nuevos </a:t>
            </a:r>
            <a:r>
              <a:rPr b="1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eventos </a:t>
            </a:r>
            <a:r>
              <a:rPr b="0" i="0" lang="en-US" sz="16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HTML en la página</a:t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>
            <a:off x="489240" y="789840"/>
            <a:ext cx="6711840" cy="140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Ejecutar JS sobre documento HTML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404280" y="1655640"/>
            <a:ext cx="767592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89240" y="1182960"/>
            <a:ext cx="755568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Consola navegador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Inline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Etiqueta script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39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b="0" i="0" lang="en-US" sz="135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Archivo externo</a:t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4601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13840" y="1729080"/>
            <a:ext cx="2781000" cy="27576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" name="Google Shape;152;p20"/>
          <p:cNvSpPr/>
          <p:nvPr/>
        </p:nvSpPr>
        <p:spPr>
          <a:xfrm rot="-903000">
            <a:off x="4451760" y="1564920"/>
            <a:ext cx="34992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83920" y="4730040"/>
            <a:ext cx="351684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"main.js"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583920" y="3620520"/>
            <a:ext cx="8242200" cy="82944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'js executed from script tag'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script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/>
        </p:nvSpPr>
        <p:spPr>
          <a:xfrm rot="-902400">
            <a:off x="239400" y="354816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4585320" y="4730040"/>
            <a:ext cx="424080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'js executed from external script doc’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/>
          <p:nvPr/>
        </p:nvSpPr>
        <p:spPr>
          <a:xfrm rot="-902400">
            <a:off x="239400" y="46580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/>
          <p:nvPr/>
        </p:nvSpPr>
        <p:spPr>
          <a:xfrm rot="-901200">
            <a:off x="4221360" y="4563000"/>
            <a:ext cx="51480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008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.js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606960" y="2914200"/>
            <a:ext cx="8219520" cy="398160"/>
          </a:xfrm>
          <a:prstGeom prst="rect">
            <a:avLst/>
          </a:prstGeom>
          <a:solidFill>
            <a:srgbClr val="1B1B1B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050" u="none" cap="none" strike="noStrike">
                <a:solidFill>
                  <a:srgbClr val="9CDCFE"/>
                </a:solidFill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-US" sz="1050" u="none" cap="none" strike="noStrike">
                <a:solidFill>
                  <a:srgbClr val="DCDCAA"/>
                </a:solidFill>
                <a:latin typeface="Courier New"/>
                <a:ea typeface="Courier New"/>
                <a:cs typeface="Courier New"/>
                <a:sym typeface="Courier New"/>
              </a:rPr>
              <a:t>alert</a:t>
            </a:r>
            <a:r>
              <a:rPr b="0" i="0" lang="en-US" sz="1050" u="none" cap="none" strike="noStrike">
                <a:solidFill>
                  <a:srgbClr val="CE9178"/>
                </a:solidFill>
                <a:latin typeface="Courier New"/>
                <a:ea typeface="Courier New"/>
                <a:cs typeface="Courier New"/>
                <a:sym typeface="Courier New"/>
              </a:rPr>
              <a:t>('js executed inline. After event')"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0" i="0" lang="en-US" sz="1050" u="none" cap="none" strike="noStrike">
                <a:solidFill>
                  <a:srgbClr val="D4D4D4"/>
                </a:solidFill>
                <a:latin typeface="Courier New"/>
                <a:ea typeface="Courier New"/>
                <a:cs typeface="Courier New"/>
                <a:sym typeface="Courier New"/>
              </a:rPr>
              <a:t>Click Me 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0" i="0" lang="en-US" sz="1050" u="none" cap="none" strike="noStrike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050" u="none" cap="none" strike="noStrike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&gt;  &lt;!-- Dependencia evento —&gt;</a:t>
            </a:r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 rot="-902400">
            <a:off x="259920" y="2841840"/>
            <a:ext cx="717480" cy="286560"/>
          </a:xfrm>
          <a:prstGeom prst="round2DiagRect">
            <a:avLst>
              <a:gd fmla="val 16667" name="adj1"/>
              <a:gd fmla="val 24469" name="adj2"/>
            </a:avLst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0" i="0" sz="1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/>
        </p:nvSpPr>
        <p:spPr>
          <a:xfrm>
            <a:off x="537480" y="756360"/>
            <a:ext cx="6711840" cy="30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Definición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434160" y="1475640"/>
            <a:ext cx="7675920" cy="2838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Conjunto de funciones y procedimientos que los navegadores/servidores ofrecen para interactuar con páginas, dispositivos y redes.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300" u="none" cap="none" strike="noStrike">
                <a:solidFill>
                  <a:srgbClr val="195EAF"/>
                </a:solidFill>
                <a:latin typeface="Arial"/>
                <a:ea typeface="Arial"/>
                <a:cs typeface="Arial"/>
                <a:sym typeface="Arial"/>
              </a:rPr>
              <a:t>Ventajas: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9144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rgbClr val="696969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Integración directa con JavaScript.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Facilitan tareas complejas sin necesidad de crear código desde cero.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100"/>
              <a:buFont typeface="Arial"/>
              <a:buChar char="●"/>
            </a:pPr>
            <a:r>
              <a:rPr b="0" i="0" lang="en-US" sz="11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Amplían las capacidades de las aplicaciones web.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1000800" y="3239640"/>
            <a:ext cx="7915320" cy="19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300" u="none" cap="none" strike="noStrike">
                <a:solidFill>
                  <a:srgbClr val="195EAF"/>
                </a:solidFill>
                <a:latin typeface="Arial"/>
                <a:ea typeface="Arial"/>
                <a:cs typeface="Arial"/>
                <a:sym typeface="Arial"/>
              </a:rPr>
              <a:t>Ejemplos: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AutoNum type="arabicPeriod"/>
            </a:pPr>
            <a:r>
              <a:rPr b="1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DOM API</a:t>
            </a:r>
            <a:r>
              <a:rPr b="0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Manipulación de elementos HTML y CSS (contenido, estilo, estructura).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AutoNum type="arabicPeriod"/>
            </a:pPr>
            <a:r>
              <a:rPr b="1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Fetch API</a:t>
            </a:r>
            <a:r>
              <a:rPr b="0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Solicitud de datos a servidores externos (por ejemplo, JSON, REST).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AutoNum type="arabicPeriod"/>
            </a:pPr>
            <a:r>
              <a:rPr b="1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Local Storage + Session Storage</a:t>
            </a:r>
            <a:r>
              <a:rPr b="0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Almacenamiento de datos en el navegador (persistente o temporal).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AutoNum type="arabicPeriod"/>
            </a:pPr>
            <a:r>
              <a:rPr b="1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Geolocation API</a:t>
            </a:r>
            <a:r>
              <a:rPr b="0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Obtención de la ubicación geográfica del usuario.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AutoNum type="arabicPeriod"/>
            </a:pPr>
            <a:r>
              <a:rPr b="1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Canvas API</a:t>
            </a:r>
            <a:r>
              <a:rPr b="0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Creación de gráficos y animaciones con el elemento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Roboto Mono"/>
                <a:ea typeface="Roboto Mono"/>
                <a:cs typeface="Roboto Mono"/>
                <a:sym typeface="Roboto Mono"/>
              </a:rPr>
              <a:t>&lt;canvas&gt;</a:t>
            </a:r>
            <a:r>
              <a:rPr b="0" i="0" lang="en-US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980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AutoNum type="arabicPeriod"/>
            </a:pPr>
            <a:r>
              <a:rPr b="1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Notifications API</a:t>
            </a:r>
            <a:r>
              <a:rPr b="0" i="0" lang="en-US" sz="1100" u="none" cap="none" strike="noStrike">
                <a:solidFill>
                  <a:srgbClr val="1A5EAE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Envío de notificaciones al navegador o escritorio.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/>
        </p:nvSpPr>
        <p:spPr>
          <a:xfrm>
            <a:off x="537480" y="756360"/>
            <a:ext cx="6711840" cy="30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JS: Web APIs. Referencia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i="0" lang="en-US" sz="2050" u="none" cap="none" strike="noStrike">
                <a:solidFill>
                  <a:srgbClr val="18487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0" i="0" sz="2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8520" y="264960"/>
            <a:ext cx="39312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53440" y="257400"/>
            <a:ext cx="393120" cy="206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1440" y="264960"/>
            <a:ext cx="582480" cy="19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5280" y="264960"/>
            <a:ext cx="1628280" cy="19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2"/>
          <p:cNvSpPr/>
          <p:nvPr/>
        </p:nvSpPr>
        <p:spPr>
          <a:xfrm>
            <a:off x="434160" y="1475640"/>
            <a:ext cx="7675920" cy="207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Muchísimas APIs disponibles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Listado 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lphaL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APIs: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https://developer.mozilla.org/es/docs/Web/API#especificaciones</a:t>
            </a: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lphaL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Tipos de objetos: </a:t>
            </a: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https://developer.mozilla.org/es/docs/Web/API#interfaces</a:t>
            </a: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800" u="none" cap="none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rabi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Ejemplo: API console: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lphaLcPeriod"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https://developer.mozilla.org/en-US/docs/Web/API/console</a:t>
            </a: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0456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6969"/>
              </a:buClr>
              <a:buSzPts val="1200"/>
              <a:buFont typeface="Noto Sans Symbols"/>
              <a:buAutoNum type="alphaLcPeriod"/>
            </a:pPr>
            <a:r>
              <a:rPr b="0" i="0" lang="en-US" sz="1200" u="none" cap="none" strike="noStrike">
                <a:solidFill>
                  <a:srgbClr val="696969"/>
                </a:solidFill>
                <a:latin typeface="Arial"/>
                <a:ea typeface="Arial"/>
                <a:cs typeface="Arial"/>
                <a:sym typeface="Arial"/>
              </a:rPr>
              <a:t>Muy util para debuggear</a:t>
            </a:r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427840" y="3902040"/>
            <a:ext cx="2409480" cy="44748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1560" y="3912840"/>
            <a:ext cx="2180880" cy="3805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932720" y="3906000"/>
            <a:ext cx="4133520" cy="10663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5" name="Google Shape;185;p2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85000" y="4563360"/>
            <a:ext cx="3085920" cy="409320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