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257" r:id="rId5"/>
    <p:sldId id="258" r:id="rId6"/>
    <p:sldId id="259" r:id="rId7"/>
    <p:sldId id="260" r:id="rId8"/>
    <p:sldId id="294" r:id="rId9"/>
    <p:sldId id="261" r:id="rId10"/>
    <p:sldId id="285" r:id="rId11"/>
    <p:sldId id="286" r:id="rId12"/>
    <p:sldId id="262" r:id="rId13"/>
    <p:sldId id="308" r:id="rId14"/>
    <p:sldId id="344" r:id="rId15"/>
    <p:sldId id="346" r:id="rId16"/>
    <p:sldId id="324" r:id="rId17"/>
    <p:sldId id="328" r:id="rId18"/>
    <p:sldId id="267" r:id="rId19"/>
    <p:sldId id="350" r:id="rId20"/>
    <p:sldId id="329" r:id="rId21"/>
    <p:sldId id="268" r:id="rId22"/>
    <p:sldId id="318" r:id="rId23"/>
    <p:sldId id="347" r:id="rId24"/>
    <p:sldId id="330" r:id="rId25"/>
    <p:sldId id="322" r:id="rId26"/>
    <p:sldId id="323" r:id="rId27"/>
    <p:sldId id="320" r:id="rId28"/>
    <p:sldId id="321" r:id="rId29"/>
    <p:sldId id="331" r:id="rId30"/>
    <p:sldId id="332" r:id="rId31"/>
    <p:sldId id="333" r:id="rId32"/>
    <p:sldId id="334" r:id="rId33"/>
    <p:sldId id="335" r:id="rId34"/>
    <p:sldId id="336" r:id="rId35"/>
    <p:sldId id="337" r:id="rId36"/>
    <p:sldId id="338" r:id="rId37"/>
    <p:sldId id="339" r:id="rId38"/>
    <p:sldId id="340" r:id="rId39"/>
    <p:sldId id="341" r:id="rId40"/>
    <p:sldId id="343" r:id="rId41"/>
    <p:sldId id="342" r:id="rId42"/>
    <p:sldId id="348" r:id="rId43"/>
    <p:sldId id="34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等腰三角形 7"/>
          <p:cNvSpPr/>
          <p:nvPr>
            <p:custDataLst>
              <p:tags r:id="rId2"/>
            </p:custDataLst>
          </p:nvPr>
        </p:nvSpPr>
        <p:spPr>
          <a:xfrm>
            <a:off x="4449763" y="5073650"/>
            <a:ext cx="1354137"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sp>
        <p:nvSpPr>
          <p:cNvPr id="7" name="平行四边形 7"/>
          <p:cNvSpPr/>
          <p:nvPr>
            <p:custDataLst>
              <p:tags r:id="rId3"/>
            </p:custDataLst>
          </p:nvPr>
        </p:nvSpPr>
        <p:spPr>
          <a:xfrm flipV="1">
            <a:off x="0" y="-9525"/>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sp>
        <p:nvSpPr>
          <p:cNvPr id="9" name="任意多边形 15"/>
          <p:cNvSpPr/>
          <p:nvPr>
            <p:custDataLst>
              <p:tags r:id="rId4"/>
            </p:custDataLst>
          </p:nvPr>
        </p:nvSpPr>
        <p:spPr>
          <a:xfrm>
            <a:off x="-17463" y="-11113"/>
            <a:ext cx="7237413"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90204" pitchFamily="34" charset="0"/>
            </a:endParaRPr>
          </a:p>
        </p:txBody>
      </p:sp>
      <p:sp>
        <p:nvSpPr>
          <p:cNvPr id="10" name="任意多边形 17"/>
          <p:cNvSpPr/>
          <p:nvPr>
            <p:custDataLst>
              <p:tags r:id="rId6"/>
            </p:custDataLst>
          </p:nvPr>
        </p:nvSpPr>
        <p:spPr>
          <a:xfrm>
            <a:off x="-42863" y="-9525"/>
            <a:ext cx="7269163"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90204" pitchFamily="34" charset="0"/>
            </a:endParaRPr>
          </a:p>
        </p:txBody>
      </p:sp>
      <p:sp>
        <p:nvSpPr>
          <p:cNvPr id="11" name="平行四边形 10"/>
          <p:cNvSpPr/>
          <p:nvPr>
            <p:custDataLst>
              <p:tags r:id="rId7"/>
            </p:custDataLst>
          </p:nvPr>
        </p:nvSpPr>
        <p:spPr>
          <a:xfrm flipV="1">
            <a:off x="8980488" y="5002213"/>
            <a:ext cx="307340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cxnSp>
        <p:nvCxnSpPr>
          <p:cNvPr id="12" name="直接连接符 11"/>
          <p:cNvCxnSpPr/>
          <p:nvPr>
            <p:custDataLst>
              <p:tags r:id="rId8"/>
            </p:custDataLst>
          </p:nvPr>
        </p:nvCxnSpPr>
        <p:spPr>
          <a:xfrm flipH="1">
            <a:off x="8897445" y="4648927"/>
            <a:ext cx="3067050" cy="0"/>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6424972" y="740138"/>
            <a:ext cx="5539523" cy="2751522"/>
          </a:xfrm>
        </p:spPr>
        <p:txBody>
          <a:bodyPr lIns="90000" tIns="46800" rIns="90000" bIns="0" anchor="b">
            <a:normAutofit/>
          </a:bodyPr>
          <a:lstStyle>
            <a:lvl1pPr algn="r">
              <a:defRPr sz="6600" b="1">
                <a:solidFill>
                  <a:schemeClr val="tx2"/>
                </a:solidFill>
                <a:latin typeface="微软雅黑" panose="020B0503020204020204" charset="-122"/>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0"/>
            </p:custDataLst>
          </p:nvPr>
        </p:nvSpPr>
        <p:spPr>
          <a:xfrm>
            <a:off x="7564755" y="4013652"/>
            <a:ext cx="4489450" cy="523240"/>
          </a:xfrm>
        </p:spPr>
        <p:txBody>
          <a:bodyPr lIns="90000" rIns="90000"/>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3" name="日期占位符 3"/>
          <p:cNvSpPr>
            <a:spLocks noGrp="1"/>
          </p:cNvSpPr>
          <p:nvPr>
            <p:ph type="dt" sz="half" idx="15"/>
            <p:custDataLst>
              <p:tags r:id="rId11"/>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4"/>
          <p:cNvSpPr>
            <a:spLocks noGrp="1"/>
          </p:cNvSpPr>
          <p:nvPr>
            <p:ph type="ftr" sz="quarter" idx="16"/>
            <p:custDataLst>
              <p:tags r:id="rId12"/>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6" name="灯片编号占位符 5"/>
          <p:cNvSpPr>
            <a:spLocks noGrp="1"/>
          </p:cNvSpPr>
          <p:nvPr>
            <p:ph type="sldNum" sz="quarter" idx="17"/>
            <p:custDataLst>
              <p:tags r:id="rId13"/>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D8B2326F-068C-4081-A9BE-717E8CE3C581}"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flipH="1">
            <a:off x="8194675" y="3686175"/>
            <a:ext cx="3067050" cy="0"/>
          </a:xfrm>
          <a:prstGeom prst="line">
            <a:avLst/>
          </a:prstGeom>
          <a:ln w="190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custDataLst>
              <p:tags r:id="rId3"/>
            </p:custDataLst>
          </p:nvPr>
        </p:nvSpPr>
        <p:spPr>
          <a:xfrm flipV="1">
            <a:off x="0" y="0"/>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sp>
        <p:nvSpPr>
          <p:cNvPr id="5" name="矩形 4"/>
          <p:cNvSpPr/>
          <p:nvPr>
            <p:custDataLst>
              <p:tags r:id="rId4"/>
            </p:custDataLst>
          </p:nvPr>
        </p:nvSpPr>
        <p:spPr>
          <a:xfrm>
            <a:off x="0" y="4849813"/>
            <a:ext cx="12192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sp>
        <p:nvSpPr>
          <p:cNvPr id="6" name="平行四边形 5"/>
          <p:cNvSpPr/>
          <p:nvPr>
            <p:custDataLst>
              <p:tags r:id="rId5"/>
            </p:custDataLst>
          </p:nvPr>
        </p:nvSpPr>
        <p:spPr>
          <a:xfrm flipV="1">
            <a:off x="8970963" y="4849813"/>
            <a:ext cx="307340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90204" pitchFamily="34" charset="0"/>
            </a:endParaRPr>
          </a:p>
        </p:txBody>
      </p:sp>
      <p:sp>
        <p:nvSpPr>
          <p:cNvPr id="2" name="标题 1"/>
          <p:cNvSpPr>
            <a:spLocks noGrp="1"/>
          </p:cNvSpPr>
          <p:nvPr>
            <p:ph type="title" hasCustomPrompt="1"/>
            <p:custDataLst>
              <p:tags r:id="rId6"/>
            </p:custDataLst>
          </p:nvPr>
        </p:nvSpPr>
        <p:spPr>
          <a:xfrm>
            <a:off x="5840400" y="1264356"/>
            <a:ext cx="5540400" cy="2410470"/>
          </a:xfrm>
        </p:spPr>
        <p:txBody>
          <a:bodyPr lIns="90000" tIns="46800" rIns="90000" bIns="46800" anchor="b">
            <a:normAutofit/>
          </a:bodyPr>
          <a:lstStyle>
            <a:lvl1pPr marL="0" marR="0" algn="r" defTabSz="914400" rtl="0" eaLnBrk="1" fontAlgn="auto" latinLnBrk="0" hangingPunct="1">
              <a:lnSpc>
                <a:spcPct val="100000"/>
              </a:lnSpc>
              <a:buNone/>
              <a:defRPr kumimoji="0" lang="zh-CN" altLang="en-US" sz="8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7"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8"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9" name="灯片编号占位符 4"/>
          <p:cNvSpPr>
            <a:spLocks noGrp="1"/>
          </p:cNvSpPr>
          <p:nvPr>
            <p:ph type="sldNum" sz="quarter" idx="12"/>
            <p:custDataLst>
              <p:tags r:id="rId9"/>
            </p:custDataLst>
          </p:nvPr>
        </p:nvSpPr>
        <p:spPr/>
        <p:txBody>
          <a:bodyPr/>
          <a:lstStyle>
            <a:lvl1pPr>
              <a:defRPr/>
            </a:lvl1pPr>
          </a:lstStyle>
          <a:p>
            <a:pPr>
              <a:defRPr/>
            </a:pPr>
            <a:fld id="{5589FA83-3AA4-4AB1-AE99-861D1E52AE2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rIns="63500"/>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3"/>
            </p:custDataLst>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92389BDA-CB19-408D-87C9-523E8B292D6F}"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FA0A6DF8-318B-406D-86FF-CEC102F3B451}"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anchor="ct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Tx/>
              <a:buNone/>
              <a:defRPr sz="1200">
                <a:solidFill>
                  <a:schemeClr val="tx1">
                    <a:tint val="75000"/>
                  </a:schemeClr>
                </a:solidFill>
                <a:latin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latin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9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3.xml"/><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pytest</a:t>
            </a:r>
            <a:r>
              <a:rPr lang="zh-CN" altLang="en-US" b="1"/>
              <a:t>最好的</a:t>
            </a:r>
            <a:r>
              <a:rPr lang="zh-CN" altLang="en-US"/>
              <a:t>测试框架</a:t>
            </a:r>
            <a:endParaRPr lang="en-US" altLang="zh-CN"/>
          </a:p>
        </p:txBody>
      </p:sp>
      <p:sp>
        <p:nvSpPr>
          <p:cNvPr id="3" name="副标题 2"/>
          <p:cNvSpPr>
            <a:spLocks noGrp="1"/>
          </p:cNvSpPr>
          <p:nvPr>
            <p:ph type="subTitle" idx="1"/>
            <p:custDataLst>
              <p:tags r:id="rId2"/>
            </p:custDataLst>
          </p:nvPr>
        </p:nvSpPr>
        <p:spPr/>
        <p:txBody>
          <a:bodyPr/>
          <a:lstStyle/>
          <a:p>
            <a:r>
              <a:rPr lang="zh-CN" altLang="en-US">
                <a:latin typeface="Comic Sans MS" panose="030F0902030302020204" charset="0"/>
                <a:cs typeface="Comic Sans MS" panose="030F0902030302020204" charset="0"/>
              </a:rPr>
              <a:t>pytest is a mature full-featured Python testing tool that helps you write better programs.</a:t>
            </a:r>
            <a:endParaRPr lang="zh-CN" altLang="en-US">
              <a:latin typeface="Comic Sans MS" panose="030F0902030302020204" charset="0"/>
              <a:cs typeface="Comic Sans MS" panose="030F0902030302020204" charset="0"/>
            </a:endParaRPr>
          </a:p>
        </p:txBody>
      </p:sp>
    </p:spTree>
    <p:custDataLst>
      <p:tags r:id="rId3"/>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简单执行</a:t>
            </a:r>
            <a:endParaRPr lang="zh-CN" altLang="en-US"/>
          </a:p>
        </p:txBody>
      </p:sp>
      <p:sp>
        <p:nvSpPr>
          <p:cNvPr id="3" name="内容占位符 2"/>
          <p:cNvSpPr>
            <a:spLocks noGrp="1"/>
          </p:cNvSpPr>
          <p:nvPr>
            <p:ph idx="1"/>
          </p:nvPr>
        </p:nvSpPr>
        <p:spPr/>
        <p:txBody>
          <a:bodyPr/>
          <a:p>
            <a:r>
              <a:rPr lang="zh-CN" altLang="en-US"/>
              <a:t>终端执行</a:t>
            </a:r>
            <a:endParaRPr lang="zh-CN" altLang="en-US"/>
          </a:p>
          <a:p>
            <a:pPr lvl="1"/>
            <a:r>
              <a:rPr lang="en-US" altLang="zh-CN"/>
              <a:t>pytest</a:t>
            </a:r>
            <a:endParaRPr lang="en-US" altLang="zh-CN"/>
          </a:p>
          <a:p>
            <a:pPr lvl="1"/>
            <a:r>
              <a:rPr lang="en-US" altLang="zh-CN"/>
              <a:t>pytest file_name</a:t>
            </a:r>
            <a:endParaRPr lang="en-US" altLang="zh-CN"/>
          </a:p>
          <a:p>
            <a:pPr lvl="1"/>
            <a:r>
              <a:rPr lang="en-US" altLang="zh-CN"/>
              <a:t>pytest [</a:t>
            </a:r>
            <a:r>
              <a:rPr lang="en-US" altLang="zh-CN">
                <a:sym typeface="+mn-ea"/>
              </a:rPr>
              <a:t>options</a:t>
            </a:r>
            <a:r>
              <a:rPr lang="en-US" altLang="zh-CN"/>
              <a:t>] file_name</a:t>
            </a:r>
            <a:endParaRPr lang="en-US" altLang="zh-CN"/>
          </a:p>
          <a:p>
            <a:pPr lvl="0"/>
            <a:r>
              <a:rPr lang="en-US" altLang="zh-CN"/>
              <a:t>IDE</a:t>
            </a:r>
            <a:r>
              <a:t>执行</a:t>
            </a:r>
          </a:p>
          <a:p>
            <a:pPr lvl="1"/>
            <a:r>
              <a:t>快捷键</a:t>
            </a:r>
          </a:p>
          <a:p>
            <a:pPr lvl="1"/>
            <a:r>
              <a:t>右键</a:t>
            </a:r>
          </a:p>
          <a:p>
            <a:pPr lvl="1"/>
            <a:r>
              <a:t>点击对应执行标识</a:t>
            </a:r>
          </a:p>
          <a:p>
            <a:pPr lvl="0"/>
            <a:r>
              <a:t>可以通过配置文件修改执行方式</a:t>
            </a:r>
            <a:r>
              <a:rPr lang="en-US" altLang="zh-CN"/>
              <a:t>(</a:t>
            </a:r>
            <a:r>
              <a:t>配置文件可添加默认执行参数</a:t>
            </a:r>
            <a:r>
              <a:rPr lang="en-US" altLang="zh-CN"/>
              <a:t>)</a:t>
            </a:r>
            <a:endParaRPr lang="en-US" altLang="zh-CN"/>
          </a:p>
        </p:txBody>
      </p:sp>
    </p:spTree>
    <p:custDataLst>
      <p:tags r:id="rId1"/>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只执行部分用例</a:t>
            </a:r>
            <a:endParaRPr lang="zh-CN" altLang="en-US"/>
          </a:p>
        </p:txBody>
      </p:sp>
      <p:sp>
        <p:nvSpPr>
          <p:cNvPr id="3" name="内容占位符 2"/>
          <p:cNvSpPr>
            <a:spLocks noGrp="1"/>
          </p:cNvSpPr>
          <p:nvPr>
            <p:ph idx="1"/>
          </p:nvPr>
        </p:nvSpPr>
        <p:spPr>
          <a:xfrm>
            <a:off x="669925" y="1296035"/>
            <a:ext cx="10852150" cy="5563235"/>
          </a:xfrm>
        </p:spPr>
        <p:txBody>
          <a:bodyPr/>
          <a:p>
            <a:r>
              <a:rPr lang="en-US" altLang="zh-CN"/>
              <a:t>pytest file_name</a:t>
            </a:r>
            <a:endParaRPr lang="en-US" altLang="zh-CN"/>
          </a:p>
          <a:p>
            <a:r>
              <a:rPr lang="en-US" altLang="zh-CN"/>
              <a:t>pytest [options] file_name</a:t>
            </a:r>
            <a:endParaRPr lang="en-US" altLang="zh-CN"/>
          </a:p>
          <a:p>
            <a:r>
              <a:rPr lang="en-US" altLang="zh-CN"/>
              <a:t>pytest </a:t>
            </a:r>
            <a:r>
              <a:rPr lang="en-US" altLang="zh-CN">
                <a:sym typeface="+mn-ea"/>
              </a:rPr>
              <a:t>[options] </a:t>
            </a:r>
            <a:r>
              <a:rPr lang="en-US" altLang="zh-CN"/>
              <a:t>file_name::TestClass</a:t>
            </a:r>
            <a:endParaRPr lang="en-US" altLang="zh-CN"/>
          </a:p>
          <a:p>
            <a:r>
              <a:rPr lang="en-US" altLang="zh-CN"/>
              <a:t>pytest </a:t>
            </a:r>
            <a:r>
              <a:rPr lang="en-US" altLang="zh-CN">
                <a:sym typeface="+mn-ea"/>
              </a:rPr>
              <a:t>[options] </a:t>
            </a:r>
            <a:r>
              <a:rPr lang="en-US" altLang="zh-CN"/>
              <a:t>file_name::test_function</a:t>
            </a:r>
            <a:endParaRPr lang="en-US" altLang="zh-CN"/>
          </a:p>
          <a:p>
            <a:r>
              <a:rPr lang="en-US" altLang="zh-CN"/>
              <a:t>pytest </a:t>
            </a:r>
            <a:r>
              <a:rPr lang="en-US" altLang="zh-CN">
                <a:sym typeface="+mn-ea"/>
              </a:rPr>
              <a:t>[options] </a:t>
            </a:r>
            <a:r>
              <a:rPr lang="en-US" altLang="zh-CN"/>
              <a:t>file_name::TestClass::test_method</a:t>
            </a:r>
            <a:endParaRPr lang="en-US" altLang="zh-CN"/>
          </a:p>
          <a:p>
            <a:r>
              <a:rPr lang="en-US" altLang="zh-CN"/>
              <a:t>pytest -m mark file_name</a:t>
            </a:r>
            <a:endParaRPr lang="en-US" altLang="zh-CN"/>
          </a:p>
          <a:p>
            <a:pPr lvl="1"/>
            <a:r>
              <a:rPr lang="en-US" altLang="zh-CN"/>
              <a:t>pytest -m=mark</a:t>
            </a:r>
            <a:endParaRPr lang="en-US" altLang="zh-CN"/>
          </a:p>
          <a:p>
            <a:pPr lvl="1"/>
            <a:r>
              <a:rPr lang="en-US" altLang="zh-CN"/>
              <a:t>pytest -m mark</a:t>
            </a:r>
            <a:endParaRPr lang="en-US" altLang="zh-CN"/>
          </a:p>
          <a:p>
            <a:pPr lvl="1"/>
            <a:r>
              <a:rPr lang="en-US" altLang="zh-CN"/>
              <a:t>pytest -m “not mark”</a:t>
            </a:r>
            <a:endParaRPr lang="en-US" altLang="zh-CN"/>
          </a:p>
          <a:p>
            <a:r>
              <a:rPr lang="en-US" altLang="zh-CN">
                <a:sym typeface="+mn-ea"/>
              </a:rPr>
              <a:t>pytest -k word file_name</a:t>
            </a:r>
            <a:endParaRPr lang="en-US" altLang="zh-CN"/>
          </a:p>
          <a:p>
            <a:r>
              <a:rPr lang="en-US" altLang="zh-CN"/>
              <a:t>other</a:t>
            </a:r>
            <a:endParaRPr lang="en-US" altLang="zh-CN"/>
          </a:p>
          <a:p>
            <a:pPr lvl="1"/>
            <a:r>
              <a:rPr lang="en-US" altLang="zh-CN"/>
              <a:t>pytest --allure-severity=critical</a:t>
            </a:r>
            <a:endParaRPr lang="en-US" altLang="zh-CN"/>
          </a:p>
        </p:txBody>
      </p:sp>
    </p:spTree>
    <p:custDataLst>
      <p:tags r:id="rId1"/>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Demo</a:t>
            </a:r>
            <a:endParaRPr lang="en-US" altLang="zh-CN"/>
          </a:p>
        </p:txBody>
      </p:sp>
      <p:sp>
        <p:nvSpPr>
          <p:cNvPr id="3" name="内容占位符 2"/>
          <p:cNvSpPr>
            <a:spLocks noGrp="1"/>
          </p:cNvSpPr>
          <p:nvPr>
            <p:ph idx="1"/>
          </p:nvPr>
        </p:nvSpPr>
        <p:spPr/>
        <p:txBody>
          <a:bodyPr/>
          <a:p>
            <a:pPr marL="0" indent="0">
              <a:buNone/>
            </a:pPr>
            <a:r>
              <a:t>运行实例</a:t>
            </a: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配置文件</a:t>
            </a:r>
            <a:r>
              <a:rPr lang="en-US" altLang="zh-CN"/>
              <a:t>-pytest.ini</a:t>
            </a:r>
            <a:endParaRPr lang="en-US" altLang="zh-CN"/>
          </a:p>
        </p:txBody>
      </p:sp>
      <p:sp>
        <p:nvSpPr>
          <p:cNvPr id="3" name="内容占位符 2"/>
          <p:cNvSpPr>
            <a:spLocks noGrp="1"/>
          </p:cNvSpPr>
          <p:nvPr>
            <p:ph idx="1"/>
          </p:nvPr>
        </p:nvSpPr>
        <p:spPr/>
        <p:txBody>
          <a:bodyPr/>
          <a:p>
            <a:r>
              <a:t>pytes</a:t>
            </a:r>
            <a:r>
              <a:rPr lang="en-US" altLang="zh-CN"/>
              <a:t>t.ini</a:t>
            </a:r>
            <a:r>
              <a:t>配置文件能够改变pytest框架代码的运行规则。比如修改pytest收集用例的规则，添加命令行参数等等</a:t>
            </a:r>
          </a:p>
          <a:p>
            <a:r>
              <a:rPr lang="en-US" altLang="zh-CN"/>
              <a:t>pytest --help</a:t>
            </a:r>
            <a:r>
              <a:t>中的参数均可以添加到</a:t>
            </a:r>
            <a:r>
              <a:rPr lang="en-US" altLang="zh-CN"/>
              <a:t>pytest.ini</a:t>
            </a:r>
            <a:r>
              <a:t>配置文件中</a:t>
            </a:r>
          </a:p>
          <a:p>
            <a:pPr marL="0" indent="0">
              <a:buNone/>
            </a:pPr>
          </a:p>
        </p:txBody>
      </p:sp>
      <p:graphicFrame>
        <p:nvGraphicFramePr>
          <p:cNvPr id="4" name="表格 3"/>
          <p:cNvGraphicFramePr/>
          <p:nvPr/>
        </p:nvGraphicFramePr>
        <p:xfrm>
          <a:off x="669925" y="2398395"/>
          <a:ext cx="8534400" cy="381000"/>
        </p:xfrm>
        <a:graphic>
          <a:graphicData uri="http://schemas.openxmlformats.org/drawingml/2006/table">
            <a:tbl>
              <a:tblPr firstRow="1" bandRow="1">
                <a:tableStyleId>{5C22544A-7EE6-4342-B048-85BDC9FD1C3A}</a:tableStyleId>
              </a:tblPr>
              <a:tblGrid>
                <a:gridCol w="8534400"/>
              </a:tblGrid>
              <a:tr h="2667000">
                <a:tc>
                  <a:txBody>
                    <a:bodyPr/>
                    <a:p>
                      <a:pPr>
                        <a:buNone/>
                      </a:pPr>
                      <a:r>
                        <a:rPr lang="zh-CN" altLang="en-US"/>
                        <a:t>[pytest]</a:t>
                      </a:r>
                      <a:endParaRPr lang="zh-CN" altLang="en-US"/>
                    </a:p>
                    <a:p>
                      <a:pPr>
                        <a:buNone/>
                      </a:pPr>
                      <a:r>
                        <a:rPr lang="zh-CN" altLang="en-US"/>
                        <a:t>addopts = -v --alluredir ./reports --strict-markers</a:t>
                      </a:r>
                      <a:endParaRPr lang="zh-CN" altLang="en-US"/>
                    </a:p>
                    <a:p>
                      <a:pPr>
                        <a:buNone/>
                      </a:pPr>
                      <a:r>
                        <a:rPr lang="zh-CN" altLang="en-US"/>
                        <a:t>markers =</a:t>
                      </a:r>
                      <a:endParaRPr lang="zh-CN" altLang="en-US"/>
                    </a:p>
                    <a:p>
                      <a:pPr>
                        <a:buNone/>
                      </a:pPr>
                      <a:r>
                        <a:rPr lang="zh-CN" altLang="en-US"/>
                        <a:t>    mod_name: the marker indicate the module of cases</a:t>
                      </a:r>
                      <a:endParaRPr lang="zh-CN" altLang="en-US"/>
                    </a:p>
                    <a:p>
                      <a:pPr>
                        <a:buNone/>
                      </a:pPr>
                      <a:r>
                        <a:rPr lang="zh-CN" altLang="en-US"/>
                        <a:t>    </a:t>
                      </a:r>
                      <a:r>
                        <a:rPr lang="en-US" altLang="zh-CN"/>
                        <a:t>mark_name</a:t>
                      </a:r>
                      <a:r>
                        <a:rPr lang="zh-CN" altLang="en-US"/>
                        <a:t>: </a:t>
                      </a:r>
                      <a:r>
                        <a:rPr lang="en-US" altLang="zh-CN"/>
                        <a:t>mark description</a:t>
                      </a:r>
                      <a:endParaRPr lang="zh-CN" altLang="en-US"/>
                    </a:p>
                    <a:p>
                      <a:pPr>
                        <a:buNone/>
                      </a:pPr>
                      <a:r>
                        <a:rPr lang="zh-CN" altLang="en-US"/>
                        <a:t>testpaths=./</a:t>
                      </a:r>
                      <a:r>
                        <a:rPr lang="en-US" altLang="zh-CN"/>
                        <a:t>my_pytest</a:t>
                      </a:r>
                      <a:endParaRPr lang="en-US" altLang="zh-CN"/>
                    </a:p>
                    <a:p>
                      <a:pPr>
                        <a:buNone/>
                      </a:pPr>
                      <a:r>
                        <a:rPr lang="en-US" altLang="zh-CN"/>
                        <a:t>minversion = 3.0</a:t>
                      </a:r>
                      <a:endParaRPr lang="en-US" altLang="zh-CN"/>
                    </a:p>
                    <a:p>
                      <a:pPr>
                        <a:buNone/>
                      </a:pPr>
                      <a:r>
                        <a:rPr lang="en-US" altLang="zh-CN"/>
                        <a:t>norecursedirs = .* venv src *.egg dist build</a:t>
                      </a:r>
                      <a:endParaRPr lang="en-US" altLang="zh-CN"/>
                    </a:p>
                    <a:p>
                      <a:pPr>
                        <a:buNone/>
                      </a:pPr>
                      <a:r>
                        <a:rPr lang="en-US" altLang="zh-CN"/>
                        <a:t>python_classes = *Test Test* *Suite</a:t>
                      </a:r>
                      <a:endParaRPr lang="en-US" altLang="zh-CN"/>
                    </a:p>
                    <a:p>
                      <a:pPr>
                        <a:buNone/>
                      </a:pPr>
                      <a:r>
                        <a:rPr lang="en-US" altLang="zh-CN"/>
                        <a:t>python_files=test_* *_test check_*</a:t>
                      </a:r>
                      <a:endParaRPr lang="en-US" altLang="zh-CN"/>
                    </a:p>
                    <a:p>
                      <a:pPr>
                        <a:buNone/>
                      </a:pPr>
                      <a:r>
                        <a:rPr lang="en-US" altLang="zh-CN"/>
                        <a:t>python_functions = test_* *_test check_*</a:t>
                      </a:r>
                      <a:endParaRPr lang="en-US" altLang="zh-CN"/>
                    </a:p>
                    <a:p>
                      <a:pPr>
                        <a:buNone/>
                      </a:pPr>
                      <a:r>
                        <a:rPr lang="zh-CN" altLang="en-US" sz="1800">
                          <a:sym typeface="+mn-ea"/>
                        </a:rPr>
                        <a:t>log_cli = 1</a:t>
                      </a:r>
                      <a:endParaRPr lang="zh-CN" altLang="en-US" sz="1800">
                        <a:sym typeface="+mn-ea"/>
                      </a:endParaRPr>
                    </a:p>
                    <a:p>
                      <a:pPr>
                        <a:buNone/>
                      </a:pPr>
                      <a:r>
                        <a:rPr lang="zh-CN" altLang="en-US" sz="1800">
                          <a:sym typeface="+mn-ea"/>
                        </a:rPr>
                        <a:t>log_cli_level = ERROR</a:t>
                      </a:r>
                      <a:endParaRPr lang="zh-CN" altLang="en-US" sz="1800">
                        <a:sym typeface="+mn-ea"/>
                      </a:endParaRPr>
                    </a:p>
                    <a:p>
                      <a:pPr>
                        <a:buNone/>
                      </a:pPr>
                      <a:r>
                        <a:rPr lang="en-US" altLang="zh-CN"/>
                        <a:t>log_cli_format=%(asctime)s %(message)s</a:t>
                      </a:r>
                      <a:endParaRPr lang="en-US" altLang="zh-CN"/>
                    </a:p>
                    <a:p>
                      <a:pPr>
                        <a:buNone/>
                      </a:pPr>
                      <a:r>
                        <a:rPr lang="en-US" altLang="zh-CN"/>
                        <a:t>log_cli_date_format=%Y-%m-%d %H:%M:%S</a:t>
                      </a:r>
                      <a:endParaRPr lang="en-US" altLang="zh-CN"/>
                    </a:p>
                  </a:txBody>
                  <a:tcPr/>
                </a:tc>
              </a:tr>
            </a:tbl>
          </a:graphicData>
        </a:graphic>
      </p:graphicFrame>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pytest fixture</a:t>
            </a:r>
            <a:r>
              <a:t>介绍</a:t>
            </a:r>
          </a:p>
        </p:txBody>
      </p:sp>
      <p:sp>
        <p:nvSpPr>
          <p:cNvPr id="3" name="内容占位符 2"/>
          <p:cNvSpPr>
            <a:spLocks noGrp="1"/>
          </p:cNvSpPr>
          <p:nvPr>
            <p:ph idx="1"/>
          </p:nvPr>
        </p:nvSpPr>
        <p:spPr/>
        <p:txBody>
          <a:bodyPr/>
          <a:p>
            <a:r>
              <a:rPr lang="zh-CN" altLang="en-US"/>
              <a:t>fixture是pytest特有的功能，它用pytest.fixture标识，定义在函数前面。</a:t>
            </a:r>
            <a:endParaRPr lang="zh-CN" altLang="en-US"/>
          </a:p>
          <a:p>
            <a:r>
              <a:rPr lang="zh-CN" altLang="en-US"/>
              <a:t>fixture主要的目的是为了提供一种可靠和可重复性的手段去运行那些最基本的测试内容。</a:t>
            </a:r>
            <a:endParaRPr lang="zh-CN" altLang="en-US"/>
          </a:p>
          <a:p>
            <a:r>
              <a:rPr>
                <a:sym typeface="+mn-ea"/>
              </a:rPr>
              <a:t>fixture有明确的名字，在其他函数，模块，类或整个工程调用它时会被激活。</a:t>
            </a:r>
            <a:endParaRPr lang="zh-CN" altLang="en-US"/>
          </a:p>
          <a:p>
            <a:r>
              <a:rPr lang="zh-CN" altLang="en-US"/>
              <a:t>fixture是基于模块来执行的，每个fixture的名字就可以触发一个fixture的函数，它自身也可以调用其他的fixture。</a:t>
            </a:r>
            <a:endParaRPr lang="zh-CN" altLang="en-US"/>
          </a:p>
          <a:p>
            <a:r>
              <a:rPr>
                <a:sym typeface="+mn-ea"/>
              </a:rPr>
              <a:t>将函数名称做为测试函数的参数，pytest将会以依赖注入方式，将该函数的返回值作为测试函数的传入参数。</a:t>
            </a:r>
            <a:endParaRPr lang="zh-CN" altLang="en-US"/>
          </a:p>
          <a:p>
            <a:r>
              <a:rPr lang="zh-CN" altLang="en-US"/>
              <a:t>fixture还提供了参数化功能，根据配置和不同组件来选择不同的参数。</a:t>
            </a:r>
            <a:endParaRPr lang="zh-CN" altLang="en-US"/>
          </a:p>
        </p:txBody>
      </p:sp>
    </p:spTree>
    <p:custDataLst>
      <p:tags r:id="rId1"/>
    </p:custData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通过</a:t>
            </a:r>
            <a:r>
              <a:rPr lang="en-US" altLang="zh-CN"/>
              <a:t>fixture</a:t>
            </a:r>
            <a:r>
              <a:t>传参</a:t>
            </a:r>
          </a:p>
        </p:txBody>
      </p:sp>
      <p:sp>
        <p:nvSpPr>
          <p:cNvPr id="3" name="内容占位符 2"/>
          <p:cNvSpPr>
            <a:spLocks noGrp="1"/>
          </p:cNvSpPr>
          <p:nvPr>
            <p:ph idx="1"/>
          </p:nvPr>
        </p:nvSpPr>
        <p:spPr/>
        <p:txBody>
          <a:bodyPr/>
          <a:p>
            <a:r>
              <a:rPr lang="zh-CN" altLang="en-US"/>
              <a:t>如果</a:t>
            </a:r>
            <a:r>
              <a:rPr lang="en-US" altLang="zh-CN"/>
              <a:t>fixtrue</a:t>
            </a:r>
            <a:r>
              <a:t>有返回值，可以在测试用例中直接使用标识符来接收返回的参数。</a:t>
            </a:r>
          </a:p>
          <a:p>
            <a:pPr marL="0" indent="0">
              <a:buNone/>
            </a:pPr>
          </a:p>
          <a:p/>
          <a:p/>
          <a:p/>
          <a:p/>
          <a:p/>
          <a:p/>
          <a:p>
            <a:r>
              <a:t>应用：返回值为其它数据类型，在测试方法中根据数据类型解析。</a:t>
            </a:r>
          </a:p>
        </p:txBody>
      </p:sp>
      <p:graphicFrame>
        <p:nvGraphicFramePr>
          <p:cNvPr id="4" name="表格 3"/>
          <p:cNvGraphicFramePr/>
          <p:nvPr/>
        </p:nvGraphicFramePr>
        <p:xfrm>
          <a:off x="669925" y="1737995"/>
          <a:ext cx="8534400" cy="381000"/>
        </p:xfrm>
        <a:graphic>
          <a:graphicData uri="http://schemas.openxmlformats.org/drawingml/2006/table">
            <a:tbl>
              <a:tblPr firstRow="1" bandRow="1">
                <a:tableStyleId>{5C22544A-7EE6-4342-B048-85BDC9FD1C3A}</a:tableStyleId>
              </a:tblPr>
              <a:tblGrid>
                <a:gridCol w="8534400"/>
              </a:tblGrid>
              <a:tr h="381000">
                <a:tc>
                  <a:txBody>
                    <a:bodyPr/>
                    <a:p>
                      <a:pPr marL="0" indent="0">
                        <a:buNone/>
                      </a:pPr>
                      <a:r>
                        <a:rPr lang="en-US" altLang="zh-CN" sz="1800">
                          <a:sym typeface="+mn-ea"/>
                        </a:rPr>
                        <a:t>@pytest.fixture</a:t>
                      </a:r>
                      <a:endParaRPr lang="en-US" altLang="zh-CN" sz="1800"/>
                    </a:p>
                    <a:p>
                      <a:pPr marL="0" indent="0">
                        <a:buNone/>
                      </a:pPr>
                      <a:r>
                        <a:rPr lang="en-US" altLang="zh-CN" sz="1800">
                          <a:sym typeface="+mn-ea"/>
                        </a:rPr>
                        <a:t>def my_fixture():</a:t>
                      </a:r>
                      <a:endParaRPr lang="en-US" altLang="zh-CN" sz="1800"/>
                    </a:p>
                    <a:p>
                      <a:pPr marL="0" indent="0">
                        <a:buNone/>
                      </a:pPr>
                      <a:r>
                        <a:rPr sz="1800">
                          <a:sym typeface="+mn-ea"/>
                        </a:rPr>
                        <a:t>    </a:t>
                      </a:r>
                      <a:r>
                        <a:rPr lang="en-US" altLang="zh-CN" sz="1800">
                          <a:sym typeface="+mn-ea"/>
                        </a:rPr>
                        <a:t>return 100</a:t>
                      </a:r>
                      <a:endParaRPr lang="en-US" altLang="zh-CN" sz="1800"/>
                    </a:p>
                    <a:p>
                      <a:pPr marL="0" indent="0">
                        <a:buNone/>
                      </a:pPr>
                      <a:endParaRPr lang="en-US" altLang="zh-CN" sz="1800"/>
                    </a:p>
                    <a:p>
                      <a:pPr marL="0" indent="0">
                        <a:buNone/>
                      </a:pPr>
                      <a:r>
                        <a:rPr lang="en-US" altLang="zh-CN" sz="1800">
                          <a:sym typeface="+mn-ea"/>
                        </a:rPr>
                        <a:t>def test_my_fixture(my_fixture):</a:t>
                      </a:r>
                      <a:endParaRPr lang="en-US" altLang="zh-CN" sz="1800"/>
                    </a:p>
                    <a:p>
                      <a:pPr marL="0" indent="0">
                        <a:buNone/>
                      </a:pPr>
                      <a:r>
                        <a:rPr lang="en-US" altLang="zh-CN" sz="1800">
                          <a:sym typeface="+mn-ea"/>
                        </a:rPr>
                        <a:t>    param = my_fixture</a:t>
                      </a:r>
                      <a:endParaRPr lang="en-US" altLang="zh-CN" sz="1800">
                        <a:sym typeface="+mn-ea"/>
                      </a:endParaRPr>
                    </a:p>
                    <a:p>
                      <a:pPr marL="0" indent="0">
                        <a:buNone/>
                      </a:pPr>
                      <a:r>
                        <a:rPr sz="1800">
                          <a:sym typeface="+mn-ea"/>
                        </a:rPr>
                        <a:t>    </a:t>
                      </a:r>
                      <a:r>
                        <a:rPr lang="en-US" altLang="zh-CN" sz="1800">
                          <a:sym typeface="+mn-ea"/>
                        </a:rPr>
                        <a:t>print(param+1)</a:t>
                      </a:r>
                      <a:endParaRPr lang="en-US" altLang="zh-CN" sz="1800">
                        <a:sym typeface="+mn-ea"/>
                      </a:endParaRPr>
                    </a:p>
                    <a:p>
                      <a:pPr>
                        <a:buNone/>
                      </a:pPr>
                      <a:endParaRPr lang="zh-CN" altLang="en-US"/>
                    </a:p>
                  </a:txBody>
                  <a:tcPr/>
                </a:tc>
              </a:tr>
            </a:tbl>
          </a:graphicData>
        </a:graphic>
      </p:graphicFrame>
    </p:spTree>
    <p:custDataLst>
      <p:tags r:id="rId1"/>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fixture</a:t>
            </a:r>
            <a:r>
              <a:t>的数据准备及销毁</a:t>
            </a:r>
          </a:p>
        </p:txBody>
      </p:sp>
      <p:sp>
        <p:nvSpPr>
          <p:cNvPr id="3" name="内容占位符 2"/>
          <p:cNvSpPr>
            <a:spLocks noGrp="1"/>
          </p:cNvSpPr>
          <p:nvPr>
            <p:ph idx="1"/>
          </p:nvPr>
        </p:nvSpPr>
        <p:spPr/>
        <p:txBody>
          <a:bodyPr/>
          <a:p>
            <a:r>
              <a:rPr lang="zh-CN" altLang="en-US"/>
              <a:t>很多用例都有依赖，</a:t>
            </a:r>
            <a:r>
              <a:rPr lang="en-US" altLang="zh-CN"/>
              <a:t>pytest</a:t>
            </a:r>
            <a:r>
              <a:t>的</a:t>
            </a:r>
            <a:r>
              <a:rPr lang="en-US" altLang="zh-CN"/>
              <a:t>fixture</a:t>
            </a:r>
            <a:r>
              <a:t>可以实现</a:t>
            </a:r>
            <a:r>
              <a:rPr lang="en-US" altLang="zh-CN"/>
              <a:t>setup</a:t>
            </a:r>
            <a:r>
              <a:t>和</a:t>
            </a:r>
            <a:r>
              <a:rPr lang="en-US" altLang="zh-CN"/>
              <a:t>teardown</a:t>
            </a:r>
            <a:r>
              <a:t>。</a:t>
            </a:r>
          </a:p>
          <a:p>
            <a:r>
              <a:rPr lang="en-US" altLang="zh-CN"/>
              <a:t>setup</a:t>
            </a:r>
            <a:r>
              <a:t>步骤：</a:t>
            </a:r>
          </a:p>
          <a:p>
            <a:pPr lvl="1"/>
            <a:r>
              <a:t>导入</a:t>
            </a:r>
            <a:r>
              <a:rPr lang="en-US" altLang="zh-CN"/>
              <a:t>pytest</a:t>
            </a:r>
            <a:endParaRPr lang="en-US" altLang="zh-CN"/>
          </a:p>
          <a:p>
            <a:pPr lvl="1"/>
            <a:r>
              <a:t>将被依赖的函数加</a:t>
            </a:r>
            <a:r>
              <a:rPr lang="en-US" altLang="zh-CN"/>
              <a:t>@pytest.fixture()</a:t>
            </a:r>
            <a:endParaRPr lang="en-US" altLang="zh-CN"/>
          </a:p>
          <a:p>
            <a:pPr lvl="1"/>
            <a:r>
              <a:t>测试函数中传入</a:t>
            </a:r>
            <a:r>
              <a:rPr lang="en-US" altLang="zh-CN"/>
              <a:t>fixture</a:t>
            </a:r>
            <a:endParaRPr lang="en-US" altLang="zh-CN"/>
          </a:p>
          <a:p>
            <a:pPr lvl="0"/>
            <a:r>
              <a:rPr lang="en-US" altLang="zh-CN"/>
              <a:t>teardown</a:t>
            </a:r>
            <a:r>
              <a:t>步骤</a:t>
            </a:r>
          </a:p>
          <a:p>
            <a:pPr lvl="1"/>
            <a:r>
              <a:t>可以在</a:t>
            </a:r>
            <a:r>
              <a:rPr lang="en-US" altLang="zh-CN"/>
              <a:t>fixture</a:t>
            </a:r>
            <a:r>
              <a:t>中使用</a:t>
            </a:r>
            <a:r>
              <a:rPr lang="en-US" altLang="zh-CN"/>
              <a:t>yield</a:t>
            </a:r>
            <a:r>
              <a:t>关键字</a:t>
            </a:r>
          </a:p>
          <a:p>
            <a:pPr lvl="1"/>
            <a:r>
              <a:t>注意</a:t>
            </a:r>
            <a:r>
              <a:rPr lang="en-US" altLang="zh-CN"/>
              <a:t>fixture</a:t>
            </a:r>
            <a:r>
              <a:t>中只能使用</a:t>
            </a:r>
            <a:r>
              <a:rPr lang="en-US" altLang="zh-CN"/>
              <a:t>1</a:t>
            </a:r>
            <a:r>
              <a:t>次</a:t>
            </a:r>
            <a:r>
              <a:rPr lang="en-US" altLang="zh-CN"/>
              <a:t>yield</a:t>
            </a:r>
            <a:endParaRPr lang="en-US" altLang="zh-CN"/>
          </a:p>
          <a:p>
            <a:pPr lvl="0"/>
          </a:p>
          <a:p>
            <a:pPr marL="457200" lvl="1" indent="0">
              <a:buNone/>
            </a:pPr>
          </a:p>
        </p:txBody>
      </p:sp>
    </p:spTree>
    <p:custDataLst>
      <p:tags r:id="rId1"/>
    </p:custData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其它数据准备方法</a:t>
            </a:r>
            <a:endParaRPr lang="zh-CN" altLang="en-US"/>
          </a:p>
        </p:txBody>
      </p:sp>
      <p:sp>
        <p:nvSpPr>
          <p:cNvPr id="3" name="内容占位符 2"/>
          <p:cNvSpPr>
            <a:spLocks noGrp="1"/>
          </p:cNvSpPr>
          <p:nvPr>
            <p:ph idx="1"/>
          </p:nvPr>
        </p:nvSpPr>
        <p:spPr/>
        <p:txBody>
          <a:bodyPr/>
          <a:p>
            <a:r>
              <a:rPr>
                <a:sym typeface="+mn-ea"/>
              </a:rPr>
              <a:t>其它实现</a:t>
            </a:r>
            <a:r>
              <a:rPr lang="en-US" altLang="zh-CN">
                <a:sym typeface="+mn-ea"/>
              </a:rPr>
              <a:t>setup</a:t>
            </a:r>
            <a:r>
              <a:rPr>
                <a:sym typeface="+mn-ea"/>
              </a:rPr>
              <a:t>和</a:t>
            </a:r>
            <a:r>
              <a:rPr lang="en-US" altLang="zh-CN">
                <a:sym typeface="+mn-ea"/>
              </a:rPr>
              <a:t>teardown</a:t>
            </a:r>
            <a:r>
              <a:rPr>
                <a:sym typeface="+mn-ea"/>
              </a:rPr>
              <a:t>的方法</a:t>
            </a:r>
            <a:endParaRPr>
              <a:sym typeface="+mn-ea"/>
            </a:endParaRPr>
          </a:p>
          <a:p>
            <a:endParaRPr lang="zh-CN" altLang="en-US"/>
          </a:p>
          <a:p>
            <a:endParaRPr lang="zh-CN" altLang="en-US"/>
          </a:p>
          <a:p>
            <a:endParaRPr lang="zh-CN" altLang="en-US"/>
          </a:p>
          <a:p>
            <a:endParaRPr lang="zh-CN" altLang="en-US"/>
          </a:p>
          <a:p>
            <a:endParaRPr lang="zh-CN" altLang="en-US"/>
          </a:p>
          <a:p>
            <a:pPr marL="0" indent="0">
              <a:buNone/>
            </a:pPr>
            <a:r>
              <a:rPr lang="zh-CN" altLang="en-US"/>
              <a:t>需要注意，setup_module需要写在类的外面，而serup_class与setup_method是针对类和方法来的，所以需要写在类的里面，并且需要self参数。</a:t>
            </a:r>
            <a:endParaRPr lang="zh-CN" altLang="en-US"/>
          </a:p>
        </p:txBody>
      </p:sp>
      <p:pic>
        <p:nvPicPr>
          <p:cNvPr id="4" name="图片 3"/>
          <p:cNvPicPr>
            <a:picLocks noChangeAspect="1"/>
          </p:cNvPicPr>
          <p:nvPr/>
        </p:nvPicPr>
        <p:blipFill>
          <a:blip r:embed="rId1"/>
          <a:stretch>
            <a:fillRect/>
          </a:stretch>
        </p:blipFill>
        <p:spPr>
          <a:xfrm>
            <a:off x="889635" y="1227455"/>
            <a:ext cx="7809230" cy="2228850"/>
          </a:xfrm>
          <a:prstGeom prst="rect">
            <a:avLst/>
          </a:prstGeom>
        </p:spPr>
      </p:pic>
    </p:spTree>
    <p:custDataLst>
      <p:tags r:id="rId2"/>
    </p:custData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fixture</a:t>
            </a:r>
            <a:r>
              <a:t>的参数化</a:t>
            </a:r>
          </a:p>
        </p:txBody>
      </p:sp>
      <p:sp>
        <p:nvSpPr>
          <p:cNvPr id="3" name="内容占位符 2"/>
          <p:cNvSpPr>
            <a:spLocks noGrp="1"/>
          </p:cNvSpPr>
          <p:nvPr>
            <p:ph idx="1"/>
          </p:nvPr>
        </p:nvSpPr>
        <p:spPr/>
        <p:txBody>
          <a:bodyPr/>
          <a:p>
            <a:r>
              <a:rPr lang="en-US" altLang="zh-CN"/>
              <a:t>fixture</a:t>
            </a:r>
            <a:r>
              <a:t>通过固定参数</a:t>
            </a:r>
            <a:r>
              <a:rPr lang="en-US" altLang="zh-CN"/>
              <a:t>request</a:t>
            </a:r>
            <a:r>
              <a:t>传递参数，在</a:t>
            </a:r>
            <a:r>
              <a:rPr lang="en-US" altLang="zh-CN"/>
              <a:t>fixture</a:t>
            </a:r>
            <a:r>
              <a:t>中，使用</a:t>
            </a:r>
            <a:r>
              <a:rPr lang="en-US" altLang="zh-CN"/>
              <a:t>reques.param</a:t>
            </a:r>
            <a:r>
              <a:t>以迭代的方式取出每一个值。</a:t>
            </a:r>
          </a:p>
          <a:p>
            <a:r>
              <a:t>测试方法也会执行对应次数。</a:t>
            </a:r>
          </a:p>
          <a:p>
            <a:pPr marL="0" indent="0">
              <a:buNone/>
            </a:pPr>
            <a:endParaRPr lang="en-US" altLang="zh-CN"/>
          </a:p>
          <a:p>
            <a:pPr marL="0" indent="0">
              <a:buNone/>
            </a:pPr>
            <a:endParaRPr lang="en-US" altLang="zh-CN"/>
          </a:p>
          <a:p>
            <a:pPr marL="0" indent="0">
              <a:buNone/>
            </a:pPr>
            <a:endParaRPr lang="en-US" altLang="zh-CN"/>
          </a:p>
          <a:p>
            <a:r>
              <a:t>其它参数化方式：</a:t>
            </a:r>
            <a:r>
              <a:rPr lang="en-US" altLang="zh-CN"/>
              <a:t>@pytest.mark.parametrize(“param”, Iterator: params)</a:t>
            </a:r>
            <a:endParaRPr lang="en-US" altLang="zh-CN"/>
          </a:p>
        </p:txBody>
      </p:sp>
      <p:graphicFrame>
        <p:nvGraphicFramePr>
          <p:cNvPr id="4" name="表格 3"/>
          <p:cNvGraphicFramePr/>
          <p:nvPr/>
        </p:nvGraphicFramePr>
        <p:xfrm>
          <a:off x="669925" y="1919605"/>
          <a:ext cx="8534400" cy="381000"/>
        </p:xfrm>
        <a:graphic>
          <a:graphicData uri="http://schemas.openxmlformats.org/drawingml/2006/table">
            <a:tbl>
              <a:tblPr firstRow="1" bandRow="1">
                <a:tableStyleId>{5C22544A-7EE6-4342-B048-85BDC9FD1C3A}</a:tableStyleId>
              </a:tblPr>
              <a:tblGrid>
                <a:gridCol w="8534400"/>
              </a:tblGrid>
              <a:tr h="381000">
                <a:tc>
                  <a:txBody>
                    <a:bodyPr/>
                    <a:p>
                      <a:pPr marL="0" indent="0">
                        <a:buNone/>
                      </a:pPr>
                      <a:r>
                        <a:rPr lang="en-US" altLang="zh-CN" sz="1800">
                          <a:sym typeface="+mn-ea"/>
                        </a:rPr>
                        <a:t>@pytest.fixture(params=[1, 2, 3])</a:t>
                      </a:r>
                      <a:endParaRPr lang="en-US" altLang="zh-CN" sz="1800">
                        <a:sym typeface="+mn-ea"/>
                      </a:endParaRPr>
                    </a:p>
                    <a:p>
                      <a:pPr marL="0" indent="0">
                        <a:buNone/>
                      </a:pPr>
                      <a:r>
                        <a:rPr lang="en-US" altLang="zh-CN" sz="1800">
                          <a:sym typeface="+mn-ea"/>
                        </a:rPr>
                        <a:t>def my_fixture(request):</a:t>
                      </a:r>
                      <a:endParaRPr lang="en-US" altLang="zh-CN" sz="1800">
                        <a:sym typeface="+mn-ea"/>
                      </a:endParaRPr>
                    </a:p>
                    <a:p>
                      <a:pPr marL="0" indent="0">
                        <a:buNone/>
                      </a:pPr>
                      <a:r>
                        <a:rPr lang="en-US" altLang="zh-CN" sz="1800">
                          <a:sym typeface="+mn-ea"/>
                        </a:rPr>
                        <a:t>    return request.param</a:t>
                      </a:r>
                      <a:endParaRPr lang="en-US" altLang="zh-CN" sz="1800">
                        <a:sym typeface="+mn-ea"/>
                      </a:endParaRPr>
                    </a:p>
                    <a:p>
                      <a:pPr>
                        <a:buNone/>
                      </a:pPr>
                      <a:endParaRPr lang="zh-CN" altLang="en-US"/>
                    </a:p>
                  </a:txBody>
                  <a:tcPr/>
                </a:tc>
              </a:tr>
            </a:tbl>
          </a:graphicData>
        </a:graphic>
      </p:graphicFrame>
    </p:spTree>
    <p:custDataLst>
      <p:tags r:id="rId1"/>
    </p:custData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fixture</a:t>
            </a:r>
            <a:r>
              <a:t>的作用范围</a:t>
            </a:r>
          </a:p>
        </p:txBody>
      </p:sp>
      <p:sp>
        <p:nvSpPr>
          <p:cNvPr id="3" name="内容占位符 2"/>
          <p:cNvSpPr>
            <a:spLocks noGrp="1"/>
          </p:cNvSpPr>
          <p:nvPr>
            <p:ph idx="1"/>
          </p:nvPr>
        </p:nvSpPr>
        <p:spPr>
          <a:xfrm>
            <a:off x="669925" y="1080135"/>
            <a:ext cx="10852150" cy="5669280"/>
          </a:xfrm>
        </p:spPr>
        <p:txBody>
          <a:bodyPr/>
          <a:p>
            <a:r>
              <a:rPr lang="zh-CN" altLang="en-US"/>
              <a:t>在定义</a:t>
            </a:r>
            <a:r>
              <a:rPr lang="en-US" altLang="zh-CN"/>
              <a:t>fixture</a:t>
            </a:r>
            <a:r>
              <a:t>时，可以通过</a:t>
            </a:r>
            <a:r>
              <a:rPr lang="en-US" altLang="zh-CN"/>
              <a:t>scope</a:t>
            </a:r>
            <a:r>
              <a:t>参数指定该</a:t>
            </a:r>
            <a:r>
              <a:rPr lang="en-US" altLang="zh-CN"/>
              <a:t>fixture</a:t>
            </a:r>
            <a:r>
              <a:t>的作用范围，默认为</a:t>
            </a:r>
            <a:r>
              <a:rPr lang="en-US" altLang="zh-CN"/>
              <a:t>function</a:t>
            </a:r>
            <a:r>
              <a:t>。可用范围有：</a:t>
            </a:r>
          </a:p>
          <a:p>
            <a:pPr lvl="1"/>
            <a:r>
              <a:rPr lang="en-US" altLang="zh-CN"/>
              <a:t>function	</a:t>
            </a:r>
            <a:r>
              <a:t>每个函数执行一次</a:t>
            </a:r>
            <a:endParaRPr lang="en-US" altLang="zh-CN"/>
          </a:p>
          <a:p>
            <a:pPr lvl="1"/>
            <a:r>
              <a:rPr lang="en-US" altLang="zh-CN"/>
              <a:t>class	</a:t>
            </a:r>
            <a:r>
              <a:t>每个类执行一次</a:t>
            </a:r>
            <a:endParaRPr lang="en-US" altLang="zh-CN"/>
          </a:p>
          <a:p>
            <a:pPr lvl="1"/>
            <a:r>
              <a:rPr lang="en-US" altLang="zh-CN"/>
              <a:t>module	</a:t>
            </a:r>
            <a:r>
              <a:t>每个模块（文件）执行一次</a:t>
            </a:r>
            <a:endParaRPr lang="en-US" altLang="zh-CN"/>
          </a:p>
          <a:p>
            <a:pPr lvl="1"/>
            <a:r>
              <a:rPr lang="en-US" altLang="zh-CN"/>
              <a:t>session	</a:t>
            </a:r>
            <a:r>
              <a:t>每次运行执行一次</a:t>
            </a:r>
          </a:p>
          <a:p>
            <a:pPr lvl="0"/>
            <a:r>
              <a:t>可以动态定义</a:t>
            </a:r>
          </a:p>
          <a:p>
            <a:pPr marL="0" lvl="0" indent="0">
              <a:buNone/>
            </a:pPr>
          </a:p>
          <a:p>
            <a:pPr marL="457200" lvl="1" indent="0">
              <a:buNone/>
            </a:pPr>
            <a:endParaRPr lang="en-US" altLang="zh-CN"/>
          </a:p>
        </p:txBody>
      </p:sp>
      <p:graphicFrame>
        <p:nvGraphicFramePr>
          <p:cNvPr id="4" name="表格 3"/>
          <p:cNvGraphicFramePr/>
          <p:nvPr/>
        </p:nvGraphicFramePr>
        <p:xfrm>
          <a:off x="1004570" y="3724275"/>
          <a:ext cx="8534400" cy="381000"/>
        </p:xfrm>
        <a:graphic>
          <a:graphicData uri="http://schemas.openxmlformats.org/drawingml/2006/table">
            <a:tbl>
              <a:tblPr firstRow="1" bandRow="1">
                <a:tableStyleId>{5C22544A-7EE6-4342-B048-85BDC9FD1C3A}</a:tableStyleId>
              </a:tblPr>
              <a:tblGrid>
                <a:gridCol w="8534400"/>
              </a:tblGrid>
              <a:tr h="381000">
                <a:tc>
                  <a:txBody>
                    <a:bodyPr/>
                    <a:p>
                      <a:pPr marL="457200" lvl="1" indent="0">
                        <a:buNone/>
                      </a:pPr>
                      <a:r>
                        <a:rPr lang="en-US" altLang="zh-CN" sz="1800">
                          <a:sym typeface="+mn-ea"/>
                        </a:rPr>
                        <a:t>def determine_scope(fixture_name, config):</a:t>
                      </a:r>
                      <a:endParaRPr lang="en-US" altLang="zh-CN" sz="1800">
                        <a:sym typeface="+mn-ea"/>
                      </a:endParaRPr>
                    </a:p>
                    <a:p>
                      <a:pPr marL="457200" lvl="1" indent="0">
                        <a:buNone/>
                      </a:pPr>
                      <a:r>
                        <a:rPr lang="en-US" altLang="zh-CN" sz="1800">
                          <a:sym typeface="+mn-ea"/>
                        </a:rPr>
                        <a:t>    if config.getoption("--keep-containers", None):</a:t>
                      </a:r>
                      <a:endParaRPr lang="en-US" altLang="zh-CN" sz="1800">
                        <a:sym typeface="+mn-ea"/>
                      </a:endParaRPr>
                    </a:p>
                    <a:p>
                      <a:pPr marL="457200" lvl="1" indent="0">
                        <a:buNone/>
                      </a:pPr>
                      <a:r>
                        <a:rPr lang="en-US" altLang="zh-CN" sz="1800">
                          <a:sym typeface="+mn-ea"/>
                        </a:rPr>
                        <a:t>        return "session"</a:t>
                      </a:r>
                      <a:endParaRPr lang="en-US" altLang="zh-CN" sz="1800">
                        <a:sym typeface="+mn-ea"/>
                      </a:endParaRPr>
                    </a:p>
                    <a:p>
                      <a:pPr marL="457200" lvl="1" indent="0">
                        <a:buNone/>
                      </a:pPr>
                      <a:r>
                        <a:rPr lang="en-US" altLang="zh-CN" sz="1800">
                          <a:sym typeface="+mn-ea"/>
                        </a:rPr>
                        <a:t>    return "function"</a:t>
                      </a:r>
                      <a:endParaRPr lang="en-US" altLang="zh-CN" sz="1800">
                        <a:sym typeface="+mn-ea"/>
                      </a:endParaRPr>
                    </a:p>
                    <a:p>
                      <a:pPr marL="457200" lvl="1" indent="0">
                        <a:buNone/>
                      </a:pPr>
                      <a:endParaRPr lang="en-US" altLang="zh-CN" sz="1800">
                        <a:sym typeface="+mn-ea"/>
                      </a:endParaRPr>
                    </a:p>
                    <a:p>
                      <a:pPr marL="457200" lvl="1" indent="0">
                        <a:buNone/>
                      </a:pPr>
                      <a:r>
                        <a:rPr lang="en-US" altLang="zh-CN" sz="1800">
                          <a:sym typeface="+mn-ea"/>
                        </a:rPr>
                        <a:t>@pytest.fixture(scope=determine_scope)</a:t>
                      </a:r>
                      <a:endParaRPr lang="en-US" altLang="zh-CN" sz="1800">
                        <a:sym typeface="+mn-ea"/>
                      </a:endParaRPr>
                    </a:p>
                    <a:p>
                      <a:pPr marL="457200" lvl="1" indent="0">
                        <a:buNone/>
                      </a:pPr>
                      <a:r>
                        <a:rPr lang="en-US" altLang="zh-CN" sz="1800">
                          <a:sym typeface="+mn-ea"/>
                        </a:rPr>
                        <a:t>def docker_container():</a:t>
                      </a:r>
                      <a:endParaRPr lang="en-US" altLang="zh-CN" sz="1800">
                        <a:sym typeface="+mn-ea"/>
                      </a:endParaRPr>
                    </a:p>
                    <a:p>
                      <a:pPr marL="457200" lvl="1" indent="0">
                        <a:buNone/>
                      </a:pPr>
                      <a:r>
                        <a:rPr lang="en-US" altLang="zh-CN" sz="1800">
                          <a:sym typeface="+mn-ea"/>
                        </a:rPr>
                        <a:t>    yield</a:t>
                      </a:r>
                      <a:endParaRPr lang="en-US" altLang="zh-CN" sz="1800">
                        <a:sym typeface="+mn-ea"/>
                      </a:endParaRPr>
                    </a:p>
                    <a:p>
                      <a:pPr>
                        <a:buNone/>
                      </a:pPr>
                      <a:endParaRPr lang="zh-CN" altLang="en-US"/>
                    </a:p>
                  </a:txBody>
                  <a:tcPr/>
                </a:tc>
              </a:tr>
            </a:tbl>
          </a:graphicData>
        </a:graphic>
      </p:graphicFrame>
    </p:spTree>
    <p:custDataLst>
      <p:tags r:id="rId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en-US" altLang="zh-CN"/>
              <a:t>Why pytest</a:t>
            </a:r>
            <a:endParaRPr lang="en-US" altLang="zh-CN"/>
          </a:p>
          <a:p>
            <a:r>
              <a:t>简单使用</a:t>
            </a:r>
          </a:p>
          <a:p>
            <a:r>
              <a:rPr lang="en-US" altLang="zh-CN">
                <a:sym typeface="+mn-ea"/>
              </a:rPr>
              <a:t>demo</a:t>
            </a:r>
            <a:r>
              <a:rPr>
                <a:sym typeface="+mn-ea"/>
              </a:rPr>
              <a:t>示例</a:t>
            </a:r>
            <a:endParaRPr>
              <a:sym typeface="+mn-ea"/>
            </a:endParaRPr>
          </a:p>
          <a:p>
            <a:r>
              <a:t>配置文件</a:t>
            </a:r>
          </a:p>
          <a:p>
            <a:r>
              <a:rPr lang="en-US" altLang="zh-CN"/>
              <a:t>fixture</a:t>
            </a:r>
            <a:r>
              <a:t>功能</a:t>
            </a:r>
          </a:p>
          <a:p>
            <a:r>
              <a:rPr lang="en-US" altLang="zh-CN"/>
              <a:t>mark</a:t>
            </a:r>
            <a:r>
              <a:t>标记</a:t>
            </a:r>
          </a:p>
          <a:p>
            <a:r>
              <a:rPr lang="en-US" altLang="zh-CN"/>
              <a:t>plugin</a:t>
            </a:r>
            <a:r>
              <a:t>插件</a:t>
            </a:r>
          </a:p>
          <a:p>
            <a:r>
              <a:rPr lang="en-US" altLang="zh-CN"/>
              <a:t>allure</a:t>
            </a:r>
            <a:r>
              <a:t>测试报告</a:t>
            </a:r>
          </a:p>
        </p:txBody>
      </p:sp>
    </p:spTree>
    <p:custDataLst>
      <p:tags r:id="rId1"/>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如何使用</a:t>
            </a:r>
            <a:r>
              <a:rPr lang="en-US" altLang="zh-CN"/>
              <a:t>fixture</a:t>
            </a:r>
            <a:endParaRPr lang="en-US" altLang="zh-CN"/>
          </a:p>
        </p:txBody>
      </p:sp>
      <p:sp>
        <p:nvSpPr>
          <p:cNvPr id="3" name="内容占位符 2"/>
          <p:cNvSpPr>
            <a:spLocks noGrp="1"/>
          </p:cNvSpPr>
          <p:nvPr>
            <p:ph idx="1"/>
          </p:nvPr>
        </p:nvSpPr>
        <p:spPr/>
        <p:txBody>
          <a:bodyPr/>
          <a:p>
            <a:r>
              <a:rPr lang="zh-CN" altLang="en-US"/>
              <a:t>测试用例使用</a:t>
            </a:r>
            <a:r>
              <a:rPr lang="en-US" altLang="zh-CN"/>
              <a:t>fixture</a:t>
            </a:r>
            <a:r>
              <a:t>作为参数</a:t>
            </a:r>
          </a:p>
          <a:p>
            <a:r>
              <a:t>设定</a:t>
            </a:r>
            <a:r>
              <a:rPr lang="en-US" altLang="zh-CN"/>
              <a:t>fixture</a:t>
            </a:r>
            <a:r>
              <a:t>的</a:t>
            </a:r>
            <a:r>
              <a:rPr lang="en-US" altLang="zh-CN"/>
              <a:t>autouse</a:t>
            </a:r>
            <a:r>
              <a:t>属性为</a:t>
            </a:r>
            <a:r>
              <a:rPr lang="en-US" altLang="zh-CN"/>
              <a:t>True</a:t>
            </a:r>
            <a:endParaRPr lang="en-US" altLang="zh-CN"/>
          </a:p>
          <a:p>
            <a:r>
              <a:t>使用</a:t>
            </a:r>
            <a:r>
              <a:rPr lang="en-US" altLang="zh-CN"/>
              <a:t>@pytest.mark.usefixture(“fixture”)</a:t>
            </a:r>
            <a:r>
              <a:t>装饰测试函数</a:t>
            </a:r>
          </a:p>
          <a:p/>
        </p:txBody>
      </p:sp>
    </p:spTree>
    <p:custDataLst>
      <p:tags r:id="rId1"/>
    </p:custData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配置文件</a:t>
            </a:r>
            <a:r>
              <a:rPr lang="en-US" altLang="zh-CN"/>
              <a:t>-conftest.py</a:t>
            </a:r>
            <a:endParaRPr lang="en-US" altLang="zh-CN"/>
          </a:p>
        </p:txBody>
      </p:sp>
      <p:sp>
        <p:nvSpPr>
          <p:cNvPr id="3" name="内容占位符 2"/>
          <p:cNvSpPr>
            <a:spLocks noGrp="1"/>
          </p:cNvSpPr>
          <p:nvPr>
            <p:ph idx="1"/>
          </p:nvPr>
        </p:nvSpPr>
        <p:spPr/>
        <p:txBody>
          <a:bodyPr/>
          <a:p>
            <a:r>
              <a:t>作用：</a:t>
            </a:r>
            <a:r>
              <a:rPr lang="en-US" altLang="zh-CN"/>
              <a:t>conftest.py</a:t>
            </a:r>
            <a:r>
              <a:t>配置文件可以实现数据共享，用来存放公共使用的工具。其中定义的hook函数和fixture将作用于该文件所在的目录以及所有子目录。</a:t>
            </a:r>
          </a:p>
          <a:p>
            <a:r>
              <a:t>范围：对当前文件夹及其子文件夹起作用</a:t>
            </a:r>
          </a:p>
          <a:p>
            <a:r>
              <a:t>文件名称固定</a:t>
            </a:r>
          </a:p>
          <a:p>
            <a:pPr marL="0" indent="0">
              <a:buNone/>
            </a:pPr>
            <a:r>
              <a:t>用例在执行时，先搜索文件中是否有对应参数，然后查找</a:t>
            </a:r>
            <a:r>
              <a:rPr lang="en-US" altLang="zh-CN"/>
              <a:t>conftest.py</a:t>
            </a:r>
            <a:r>
              <a:t>是否定义该参数。</a:t>
            </a:r>
          </a:p>
          <a:p>
            <a:pPr marL="0" indent="0">
              <a:buNone/>
            </a:pPr>
          </a:p>
          <a:p>
            <a:pPr marL="0" indent="0">
              <a:buNone/>
            </a:pPr>
          </a:p>
          <a:p>
            <a:pPr marL="0" indent="0">
              <a:buNone/>
            </a:pPr>
          </a:p>
        </p:txBody>
      </p:sp>
      <p:graphicFrame>
        <p:nvGraphicFramePr>
          <p:cNvPr id="4" name="表格 3"/>
          <p:cNvGraphicFramePr/>
          <p:nvPr/>
        </p:nvGraphicFramePr>
        <p:xfrm>
          <a:off x="669925" y="3338195"/>
          <a:ext cx="8534400" cy="381000"/>
        </p:xfrm>
        <a:graphic>
          <a:graphicData uri="http://schemas.openxmlformats.org/drawingml/2006/table">
            <a:tbl>
              <a:tblPr firstRow="1" bandRow="1">
                <a:tableStyleId>{5C22544A-7EE6-4342-B048-85BDC9FD1C3A}</a:tableStyleId>
              </a:tblPr>
              <a:tblGrid>
                <a:gridCol w="8534400"/>
              </a:tblGrid>
              <a:tr h="1282700">
                <a:tc>
                  <a:txBody>
                    <a:bodyPr/>
                    <a:p>
                      <a:pPr>
                        <a:buNone/>
                      </a:pPr>
                      <a:r>
                        <a:rPr lang="en-US" altLang="zh-CN"/>
                        <a:t>import pytest</a:t>
                      </a:r>
                      <a:endParaRPr lang="en-US" altLang="zh-CN"/>
                    </a:p>
                    <a:p>
                      <a:pPr>
                        <a:buNone/>
                      </a:pPr>
                      <a:endParaRPr lang="en-US" altLang="zh-CN"/>
                    </a:p>
                    <a:p>
                      <a:pPr>
                        <a:buNone/>
                      </a:pPr>
                      <a:r>
                        <a:rPr lang="en-US" altLang="zh-CN"/>
                        <a:t>@pytest.fixture</a:t>
                      </a:r>
                      <a:endParaRPr lang="en-US" altLang="zh-CN"/>
                    </a:p>
                    <a:p>
                      <a:pPr>
                        <a:buNone/>
                      </a:pPr>
                      <a:r>
                        <a:rPr lang="en-US" altLang="zh-CN"/>
                        <a:t>def my_fixture():</a:t>
                      </a:r>
                      <a:endParaRPr lang="en-US" altLang="zh-CN"/>
                    </a:p>
                    <a:p>
                      <a:pPr>
                        <a:buNone/>
                      </a:pPr>
                      <a:r>
                        <a:rPr lang="en-US" altLang="zh-CN"/>
                        <a:t>     print("my_fixture in conftest.py file")</a:t>
                      </a:r>
                      <a:endParaRPr lang="en-US" altLang="zh-CN"/>
                    </a:p>
                  </a:txBody>
                  <a:tcPr/>
                </a:tc>
              </a:tr>
            </a:tbl>
          </a:graphicData>
        </a:graphic>
      </p:graphicFrame>
      <p:graphicFrame>
        <p:nvGraphicFramePr>
          <p:cNvPr id="5" name="表格 4"/>
          <p:cNvGraphicFramePr/>
          <p:nvPr/>
        </p:nvGraphicFramePr>
        <p:xfrm>
          <a:off x="669925" y="5258435"/>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en-US" altLang="zh-CN"/>
                        <a:t># content of test_mf.py</a:t>
                      </a:r>
                      <a:endParaRPr lang="en-US" altLang="zh-CN"/>
                    </a:p>
                    <a:p>
                      <a:pPr>
                        <a:buNone/>
                      </a:pPr>
                      <a:r>
                        <a:rPr lang="en-US" altLang="zh-CN"/>
                        <a:t>def test_my_fixture(my_fixture):</a:t>
                      </a:r>
                      <a:endParaRPr lang="en-US" altLang="zh-CN"/>
                    </a:p>
                    <a:p>
                      <a:pPr>
                        <a:buNone/>
                      </a:pPr>
                      <a:r>
                        <a:rPr lang="en-US" altLang="zh-CN"/>
                        <a:t>    assert 1</a:t>
                      </a:r>
                      <a:endParaRPr lang="en-US" altLang="zh-CN"/>
                    </a:p>
                  </a:txBody>
                  <a:tcPr/>
                </a:tc>
              </a:tr>
            </a:tbl>
          </a:graphicData>
        </a:graphic>
      </p:graphicFrame>
    </p:spTree>
    <p:custDataLst>
      <p:tags r:id="rId1"/>
    </p:custData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pytest mark</a:t>
            </a:r>
            <a:r>
              <a:t>介绍</a:t>
            </a:r>
          </a:p>
        </p:txBody>
      </p:sp>
      <p:sp>
        <p:nvSpPr>
          <p:cNvPr id="3" name="内容占位符 2"/>
          <p:cNvSpPr>
            <a:spLocks noGrp="1"/>
          </p:cNvSpPr>
          <p:nvPr>
            <p:ph idx="1"/>
          </p:nvPr>
        </p:nvSpPr>
        <p:spPr/>
        <p:txBody>
          <a:bodyPr/>
          <a:p>
            <a:r>
              <a:rPr lang="en-US" altLang="zh-CN"/>
              <a:t>mark</a:t>
            </a:r>
            <a:r>
              <a:t>可以对给用例打一个标示，用于分组</a:t>
            </a:r>
          </a:p>
          <a:p>
            <a:r>
              <a:rPr lang="en-US" altLang="zh-CN"/>
              <a:t>mark</a:t>
            </a:r>
            <a:r>
              <a:t>也可以标记用例的用途</a:t>
            </a:r>
          </a:p>
          <a:p>
            <a:r>
              <a:t>特定的</a:t>
            </a:r>
            <a:r>
              <a:rPr lang="en-US" altLang="zh-CN"/>
              <a:t>mark</a:t>
            </a:r>
            <a:r>
              <a:t>有特殊功能，如</a:t>
            </a:r>
          </a:p>
          <a:p>
            <a:pPr lvl="1"/>
            <a:r>
              <a:rPr lang="en-US" altLang="zh-CN"/>
              <a:t>parametrize</a:t>
            </a:r>
            <a:endParaRPr lang="en-US" altLang="zh-CN"/>
          </a:p>
          <a:p>
            <a:pPr lvl="1"/>
            <a:r>
              <a:rPr lang="en-US" altLang="zh-CN"/>
              <a:t>usefixture</a:t>
            </a:r>
            <a:endParaRPr lang="en-US" altLang="zh-CN"/>
          </a:p>
          <a:p>
            <a:pPr lvl="1"/>
            <a:r>
              <a:rPr lang="en-US" altLang="zh-CN"/>
              <a:t>skip</a:t>
            </a:r>
            <a:endParaRPr lang="en-US" altLang="zh-CN"/>
          </a:p>
          <a:p/>
          <a:p>
            <a:pPr marL="0" indent="0">
              <a:buNone/>
            </a:pPr>
            <a:r>
              <a:t>可以自定义</a:t>
            </a:r>
            <a:r>
              <a:rPr lang="en-US" altLang="zh-CN"/>
              <a:t>mark</a:t>
            </a:r>
            <a:endParaRPr lang="en-US" altLang="zh-CN"/>
          </a:p>
          <a:p>
            <a:pPr marL="0" indent="0">
              <a:buNone/>
            </a:pPr>
            <a:r>
              <a:t>可以通过插件添加</a:t>
            </a:r>
            <a:r>
              <a:rPr lang="en-US" altLang="zh-CN"/>
              <a:t>mark</a:t>
            </a:r>
            <a:endParaRPr lang="en-US" altLang="zh-CN"/>
          </a:p>
          <a:p>
            <a:pPr marL="0" indent="0">
              <a:buNone/>
            </a:pPr>
            <a:r>
              <a:rPr lang="en-US" altLang="zh-CN"/>
              <a:t>pytest --markers </a:t>
            </a:r>
            <a:r>
              <a:t>查看所有</a:t>
            </a:r>
            <a:r>
              <a:rPr lang="en-US" altLang="zh-CN"/>
              <a:t>marker</a:t>
            </a:r>
            <a:endParaRPr lang="en-US" altLang="zh-CN"/>
          </a:p>
        </p:txBody>
      </p:sp>
    </p:spTree>
    <p:custDataLst>
      <p:tags r:id="rId1"/>
    </p:custData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条件跳过</a:t>
            </a:r>
          </a:p>
        </p:txBody>
      </p:sp>
      <p:sp>
        <p:nvSpPr>
          <p:cNvPr id="3" name="内容占位符 2"/>
          <p:cNvSpPr>
            <a:spLocks noGrp="1"/>
          </p:cNvSpPr>
          <p:nvPr>
            <p:ph idx="1"/>
          </p:nvPr>
        </p:nvSpPr>
        <p:spPr/>
        <p:txBody>
          <a:bodyPr/>
          <a:p>
            <a:r>
              <a:rPr lang="en-US" altLang="zh-CN"/>
              <a:t>pytest.mark.skip</a:t>
            </a:r>
            <a:endParaRPr lang="en-US" altLang="zh-CN"/>
          </a:p>
          <a:p>
            <a:r>
              <a:rPr lang="en-US" altLang="zh-CN"/>
              <a:t>pytest.mark.skipif('expr', reason=”why”)</a:t>
            </a:r>
            <a:endParaRPr lang="en-US" altLang="zh-CN"/>
          </a:p>
          <a:p>
            <a:pPr lvl="1"/>
            <a:r>
              <a:t>如果</a:t>
            </a:r>
            <a:r>
              <a:rPr lang="en-US" altLang="zh-CN"/>
              <a:t>expr</a:t>
            </a:r>
            <a:r>
              <a:t>是自定义，则使用单引号。</a:t>
            </a:r>
          </a:p>
          <a:p>
            <a:pPr marL="457200" lvl="1" indent="0">
              <a:buNone/>
            </a:pPr>
          </a:p>
          <a:p>
            <a:pPr marL="457200" lvl="1" indent="0">
              <a:buNone/>
            </a:pPr>
          </a:p>
          <a:p>
            <a:pPr marL="457200" lvl="1" indent="0">
              <a:buNone/>
            </a:pPr>
          </a:p>
          <a:p>
            <a:pPr marL="457200" lvl="1" indent="0">
              <a:buNone/>
            </a:pPr>
          </a:p>
          <a:p>
            <a:pPr lvl="1"/>
            <a:r>
              <a:t>如果</a:t>
            </a:r>
            <a:r>
              <a:rPr lang="en-US" altLang="zh-CN"/>
              <a:t>expr</a:t>
            </a:r>
            <a:r>
              <a:t>是系统变量，则直接使用判断</a:t>
            </a:r>
          </a:p>
          <a:p>
            <a:pPr marL="457200" lvl="1" indent="0">
              <a:buNone/>
            </a:pPr>
            <a:endParaRPr lang="en-US" altLang="zh-CN"/>
          </a:p>
        </p:txBody>
      </p:sp>
      <p:graphicFrame>
        <p:nvGraphicFramePr>
          <p:cNvPr id="4" name="表格 3"/>
          <p:cNvGraphicFramePr/>
          <p:nvPr/>
        </p:nvGraphicFramePr>
        <p:xfrm>
          <a:off x="669925" y="2214880"/>
          <a:ext cx="8534400" cy="381000"/>
        </p:xfrm>
        <a:graphic>
          <a:graphicData uri="http://schemas.openxmlformats.org/drawingml/2006/table">
            <a:tbl>
              <a:tblPr firstRow="1" bandRow="1">
                <a:tableStyleId>{5C22544A-7EE6-4342-B048-85BDC9FD1C3A}</a:tableStyleId>
              </a:tblPr>
              <a:tblGrid>
                <a:gridCol w="8534400"/>
              </a:tblGrid>
              <a:tr h="1737360">
                <a:tc>
                  <a:txBody>
                    <a:bodyPr/>
                    <a:p>
                      <a:pPr>
                        <a:buNone/>
                      </a:pPr>
                      <a:r>
                        <a:rPr lang="zh-CN" altLang="en-US"/>
                        <a:t>environment = "env"</a:t>
                      </a:r>
                      <a:endParaRPr lang="zh-CN" altLang="en-US"/>
                    </a:p>
                    <a:p>
                      <a:pPr>
                        <a:buNone/>
                      </a:pPr>
                      <a:endParaRPr lang="zh-CN" altLang="en-US"/>
                    </a:p>
                    <a:p>
                      <a:pPr>
                        <a:buNone/>
                      </a:pPr>
                      <a:r>
                        <a:rPr lang="zh-CN" altLang="en-US"/>
                        <a:t>@pytest.mark.skipif('environment="env"', reason="skip this case if environment is env")</a:t>
                      </a:r>
                      <a:endParaRPr lang="zh-CN" altLang="en-US"/>
                    </a:p>
                    <a:p>
                      <a:pPr>
                        <a:buNone/>
                      </a:pPr>
                      <a:r>
                        <a:rPr lang="zh-CN" altLang="en-US"/>
                        <a:t>def test_skipif():</a:t>
                      </a:r>
                      <a:endParaRPr lang="zh-CN" altLang="en-US"/>
                    </a:p>
                    <a:p>
                      <a:pPr>
                        <a:buNone/>
                      </a:pPr>
                      <a:r>
                        <a:rPr lang="zh-CN" altLang="en-US"/>
                        <a:t>    print("This case will be skipped.")</a:t>
                      </a:r>
                      <a:endParaRPr lang="zh-CN" altLang="en-US"/>
                    </a:p>
                  </a:txBody>
                  <a:tcPr/>
                </a:tc>
              </a:tr>
            </a:tbl>
          </a:graphicData>
        </a:graphic>
      </p:graphicFrame>
      <p:graphicFrame>
        <p:nvGraphicFramePr>
          <p:cNvPr id="5" name="表格 4"/>
          <p:cNvGraphicFramePr/>
          <p:nvPr/>
        </p:nvGraphicFramePr>
        <p:xfrm>
          <a:off x="669925" y="4603750"/>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a:t>import sys</a:t>
                      </a:r>
                      <a:endParaRPr lang="zh-CN" altLang="en-US"/>
                    </a:p>
                    <a:p>
                      <a:pPr>
                        <a:buNone/>
                      </a:pPr>
                      <a:endParaRPr lang="zh-CN" altLang="en-US"/>
                    </a:p>
                    <a:p>
                      <a:pPr>
                        <a:buNone/>
                      </a:pPr>
                      <a:r>
                        <a:rPr lang="zh-CN" altLang="en-US"/>
                        <a:t>@pytest.mark.skipif(sys.platform=="win32", reason="do not execute this case uder windows")</a:t>
                      </a:r>
                      <a:endParaRPr lang="zh-CN" altLang="en-US"/>
                    </a:p>
                    <a:p>
                      <a:pPr>
                        <a:buNone/>
                      </a:pPr>
                      <a:r>
                        <a:rPr lang="zh-CN" altLang="en-US"/>
                        <a:t>def test_skipif():</a:t>
                      </a:r>
                      <a:endParaRPr lang="zh-CN" altLang="en-US"/>
                    </a:p>
                    <a:p>
                      <a:pPr>
                        <a:buNone/>
                      </a:pPr>
                      <a:r>
                        <a:rPr lang="zh-CN" altLang="en-US"/>
                        <a:t>    print("This case will be skipped under windows.")</a:t>
                      </a:r>
                      <a:endParaRPr lang="zh-CN" altLang="en-US"/>
                    </a:p>
                  </a:txBody>
                  <a:tcPr/>
                </a:tc>
              </a:tr>
            </a:tbl>
          </a:graphicData>
        </a:graphic>
      </p:graphicFrame>
    </p:spTree>
    <p:custDataLst>
      <p:tags r:id="rId1"/>
    </p:custData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预期</a:t>
            </a:r>
            <a:r>
              <a:rPr lang="en-US" altLang="zh-CN"/>
              <a:t>fail</a:t>
            </a:r>
            <a:endParaRPr lang="en-US" altLang="zh-CN"/>
          </a:p>
        </p:txBody>
      </p:sp>
      <p:sp>
        <p:nvSpPr>
          <p:cNvPr id="3" name="内容占位符 2"/>
          <p:cNvSpPr>
            <a:spLocks noGrp="1"/>
          </p:cNvSpPr>
          <p:nvPr>
            <p:ph idx="1"/>
          </p:nvPr>
        </p:nvSpPr>
        <p:spPr/>
        <p:txBody>
          <a:bodyPr/>
          <a:p>
            <a:r>
              <a:rPr lang="en-US" altLang="zh-CN"/>
              <a:t>pytest.mark.xfail</a:t>
            </a:r>
            <a:endParaRPr lang="en-US" altLang="zh-CN"/>
          </a:p>
          <a:p>
            <a:pPr marL="0" indent="0">
              <a:buNone/>
            </a:pPr>
            <a:r>
              <a:rPr lang="en-US" altLang="zh-CN"/>
              <a:t>	</a:t>
            </a:r>
            <a:r>
              <a:t>在指定的错误出现时，结果标记为</a:t>
            </a:r>
            <a:r>
              <a:rPr lang="en-US" altLang="zh-CN"/>
              <a:t>xpass</a:t>
            </a:r>
            <a:r>
              <a:t>。</a:t>
            </a:r>
          </a:p>
          <a:p>
            <a:pPr marL="0" indent="0">
              <a:buNone/>
            </a:pPr>
          </a:p>
          <a:p>
            <a:pPr marL="0" indent="0">
              <a:buNone/>
            </a:pPr>
          </a:p>
          <a:p>
            <a:pPr marL="0" indent="0">
              <a:buNone/>
            </a:pPr>
          </a:p>
        </p:txBody>
      </p:sp>
      <p:graphicFrame>
        <p:nvGraphicFramePr>
          <p:cNvPr id="4" name="表格 3"/>
          <p:cNvGraphicFramePr/>
          <p:nvPr/>
        </p:nvGraphicFramePr>
        <p:xfrm>
          <a:off x="669925" y="2085340"/>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a:t>@pytest.mark.xfail(reason="expected failure", raises=IndexError)</a:t>
                      </a:r>
                      <a:endParaRPr lang="zh-CN" altLang="en-US"/>
                    </a:p>
                    <a:p>
                      <a:pPr>
                        <a:buNone/>
                      </a:pPr>
                      <a:r>
                        <a:rPr lang="zh-CN" altLang="en-US"/>
                        <a:t>def test_xfial():</a:t>
                      </a:r>
                      <a:endParaRPr lang="zh-CN" altLang="en-US"/>
                    </a:p>
                    <a:p>
                      <a:pPr>
                        <a:buNone/>
                      </a:pPr>
                      <a:r>
                        <a:rPr lang="zh-CN" altLang="en-US"/>
                        <a:t>    pytest.raises(IndexError)</a:t>
                      </a:r>
                      <a:endParaRPr lang="zh-CN" altLang="en-US"/>
                    </a:p>
                  </a:txBody>
                  <a:tcPr/>
                </a:tc>
              </a:tr>
            </a:tbl>
          </a:graphicData>
        </a:graphic>
      </p:graphicFrame>
    </p:spTree>
    <p:custDataLst>
      <p:tags r:id="rId1"/>
    </p:custData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使用</a:t>
            </a:r>
            <a:r>
              <a:rPr lang="en-US" altLang="zh-CN"/>
              <a:t>parametrize</a:t>
            </a:r>
            <a:r>
              <a:t>来使数据参数化</a:t>
            </a:r>
          </a:p>
        </p:txBody>
      </p:sp>
      <p:sp>
        <p:nvSpPr>
          <p:cNvPr id="3" name="内容占位符 2"/>
          <p:cNvSpPr>
            <a:spLocks noGrp="1"/>
          </p:cNvSpPr>
          <p:nvPr>
            <p:ph idx="1"/>
          </p:nvPr>
        </p:nvSpPr>
        <p:spPr/>
        <p:txBody>
          <a:bodyPr/>
          <a:p>
            <a:r>
              <a:rPr lang="en-US" altLang="zh-CN"/>
              <a:t>@pytest.mark.parametrize(“param”, Iterator: parmas)</a:t>
            </a:r>
            <a:endParaRPr lang="en-US" altLang="zh-CN"/>
          </a:p>
          <a:p>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p:txBody>
      </p:sp>
      <p:graphicFrame>
        <p:nvGraphicFramePr>
          <p:cNvPr id="5" name="表格 4"/>
          <p:cNvGraphicFramePr/>
          <p:nvPr/>
        </p:nvGraphicFramePr>
        <p:xfrm>
          <a:off x="669925" y="1904365"/>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a:t>@pytest.mark.parametrize("my_fixture", [1, 2, 3])</a:t>
                      </a:r>
                      <a:endParaRPr lang="zh-CN" altLang="en-US"/>
                    </a:p>
                    <a:p>
                      <a:pPr>
                        <a:buNone/>
                      </a:pPr>
                      <a:r>
                        <a:rPr lang="zh-CN" altLang="en-US"/>
                        <a:t>def test_my_fixture(my_fixture):</a:t>
                      </a:r>
                      <a:endParaRPr lang="zh-CN" altLang="en-US"/>
                    </a:p>
                    <a:p>
                      <a:pPr>
                        <a:buNone/>
                      </a:pPr>
                      <a:r>
                        <a:rPr lang="zh-CN" altLang="en-US"/>
                        <a:t>    ret = my_fixture</a:t>
                      </a:r>
                      <a:endParaRPr lang="zh-CN" altLang="en-US"/>
                    </a:p>
                    <a:p>
                      <a:pPr>
                        <a:buNone/>
                      </a:pPr>
                      <a:r>
                        <a:rPr lang="zh-CN" altLang="en-US"/>
                        <a:t>    assert isinstance(ret, int)</a:t>
                      </a:r>
                      <a:endParaRPr lang="zh-CN" altLang="en-US"/>
                    </a:p>
                  </a:txBody>
                  <a:tcPr/>
                </a:tc>
              </a:tr>
            </a:tbl>
          </a:graphicData>
        </a:graphic>
      </p:graphicFrame>
      <p:graphicFrame>
        <p:nvGraphicFramePr>
          <p:cNvPr id="6" name="表格 5"/>
          <p:cNvGraphicFramePr/>
          <p:nvPr/>
        </p:nvGraphicFramePr>
        <p:xfrm>
          <a:off x="669925" y="3420110"/>
          <a:ext cx="8534400" cy="381000"/>
        </p:xfrm>
        <a:graphic>
          <a:graphicData uri="http://schemas.openxmlformats.org/drawingml/2006/table">
            <a:tbl>
              <a:tblPr firstRow="1" bandRow="1">
                <a:tableStyleId>{5C22544A-7EE6-4342-B048-85BDC9FD1C3A}</a:tableStyleId>
              </a:tblPr>
              <a:tblGrid>
                <a:gridCol w="8534400"/>
              </a:tblGrid>
              <a:tr h="1463040">
                <a:tc>
                  <a:txBody>
                    <a:bodyPr/>
                    <a:p>
                      <a:pPr>
                        <a:buNone/>
                      </a:pPr>
                      <a:r>
                        <a:rPr lang="zh-CN" altLang="en-US"/>
                        <a:t>@pytest.mark.parametrize(</a:t>
                      </a:r>
                      <a:endParaRPr lang="zh-CN" altLang="en-US"/>
                    </a:p>
                    <a:p>
                      <a:pPr>
                        <a:buNone/>
                      </a:pPr>
                      <a:r>
                        <a:rPr lang="zh-CN" altLang="en-US"/>
                        <a:t>    "param1, param2",</a:t>
                      </a:r>
                      <a:endParaRPr lang="zh-CN" altLang="en-US"/>
                    </a:p>
                    <a:p>
                      <a:pPr>
                        <a:buNone/>
                      </a:pPr>
                      <a:r>
                        <a:rPr lang="zh-CN" altLang="en-US"/>
                        <a:t>    [</a:t>
                      </a:r>
                      <a:endParaRPr lang="zh-CN" altLang="en-US"/>
                    </a:p>
                    <a:p>
                      <a:pPr>
                        <a:buNone/>
                      </a:pPr>
                      <a:r>
                        <a:rPr lang="zh-CN" altLang="en-US"/>
                        <a:t>        [1, 2], [3, 4], [5, 6]</a:t>
                      </a:r>
                      <a:endParaRPr lang="zh-CN" altLang="en-US"/>
                    </a:p>
                    <a:p>
                      <a:pPr>
                        <a:buNone/>
                      </a:pPr>
                      <a:r>
                        <a:rPr lang="zh-CN" altLang="en-US"/>
                        <a:t>    ], </a:t>
                      </a:r>
                      <a:endParaRPr lang="zh-CN" altLang="en-US"/>
                    </a:p>
                    <a:p>
                      <a:pPr>
                        <a:buNone/>
                      </a:pPr>
                      <a:r>
                        <a:rPr lang="zh-CN" altLang="en-US"/>
                        <a:t>    ids=["test 1+1", "calculate 3+1", "Eli"]</a:t>
                      </a:r>
                      <a:endParaRPr lang="zh-CN" altLang="en-US"/>
                    </a:p>
                    <a:p>
                      <a:pPr>
                        <a:buNone/>
                      </a:pPr>
                      <a:r>
                        <a:rPr lang="zh-CN" altLang="en-US"/>
                        <a:t>)</a:t>
                      </a:r>
                      <a:endParaRPr lang="zh-CN" altLang="en-US"/>
                    </a:p>
                    <a:p>
                      <a:pPr>
                        <a:buNone/>
                      </a:pPr>
                      <a:r>
                        <a:rPr lang="zh-CN" altLang="en-US"/>
                        <a:t>def test_my_fixture(param1, param2):</a:t>
                      </a:r>
                      <a:endParaRPr lang="zh-CN" altLang="en-US"/>
                    </a:p>
                    <a:p>
                      <a:pPr>
                        <a:buNone/>
                      </a:pPr>
                      <a:r>
                        <a:rPr lang="zh-CN" altLang="en-US"/>
                        <a:t>    print(param1, param2)</a:t>
                      </a:r>
                      <a:endParaRPr lang="zh-CN" altLang="en-US"/>
                    </a:p>
                    <a:p>
                      <a:pPr>
                        <a:buNone/>
                      </a:pPr>
                      <a:r>
                        <a:rPr lang="zh-CN" altLang="en-US"/>
                        <a:t>    assert param1 + 1 == param2</a:t>
                      </a:r>
                      <a:endParaRPr lang="zh-CN" altLang="en-US"/>
                    </a:p>
                  </a:txBody>
                  <a:tcPr/>
                </a:tc>
              </a:tr>
            </a:tbl>
          </a:graphicData>
        </a:graphic>
      </p:graphicFrame>
    </p:spTree>
    <p:custDataLst>
      <p:tags r:id="rId1"/>
    </p:custData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parametrize</a:t>
            </a:r>
            <a:r>
              <a:t>调用</a:t>
            </a:r>
            <a:r>
              <a:rPr lang="en-US" altLang="zh-CN"/>
              <a:t>fixture</a:t>
            </a:r>
            <a:endParaRPr lang="en-US" altLang="zh-CN"/>
          </a:p>
        </p:txBody>
      </p:sp>
      <p:sp>
        <p:nvSpPr>
          <p:cNvPr id="3" name="内容占位符 2"/>
          <p:cNvSpPr>
            <a:spLocks noGrp="1"/>
          </p:cNvSpPr>
          <p:nvPr>
            <p:ph idx="1"/>
          </p:nvPr>
        </p:nvSpPr>
        <p:spPr/>
        <p:txBody>
          <a:bodyPr/>
          <a:p>
            <a:r>
              <a:rPr lang="en-US" altLang="zh-CN"/>
              <a:t>@pytest.mark.parametrize(“fixture”, params, indirect=True) </a:t>
            </a:r>
            <a:r>
              <a:t>把</a:t>
            </a:r>
            <a:r>
              <a:rPr lang="en-US" altLang="zh-CN"/>
              <a:t>fixture</a:t>
            </a:r>
            <a:r>
              <a:t>当作函数来执行</a:t>
            </a:r>
          </a:p>
          <a:p>
            <a:pPr marL="0" indent="0">
              <a:buNone/>
            </a:pPr>
          </a:p>
          <a:p>
            <a:pPr marL="0" indent="0">
              <a:buNone/>
            </a:pPr>
            <a:endParaRPr lang="en-US" altLang="zh-CN"/>
          </a:p>
        </p:txBody>
      </p:sp>
      <p:graphicFrame>
        <p:nvGraphicFramePr>
          <p:cNvPr id="4" name="表格 3"/>
          <p:cNvGraphicFramePr/>
          <p:nvPr/>
        </p:nvGraphicFramePr>
        <p:xfrm>
          <a:off x="669925" y="2199005"/>
          <a:ext cx="8534400" cy="381000"/>
        </p:xfrm>
        <a:graphic>
          <a:graphicData uri="http://schemas.openxmlformats.org/drawingml/2006/table">
            <a:tbl>
              <a:tblPr firstRow="1" bandRow="1">
                <a:tableStyleId>{5C22544A-7EE6-4342-B048-85BDC9FD1C3A}</a:tableStyleId>
              </a:tblPr>
              <a:tblGrid>
                <a:gridCol w="8534400"/>
              </a:tblGrid>
              <a:tr h="2286000">
                <a:tc>
                  <a:txBody>
                    <a:bodyPr/>
                    <a:p>
                      <a:pPr>
                        <a:buNone/>
                      </a:pPr>
                      <a:r>
                        <a:rPr lang="zh-CN" altLang="en-US"/>
                        <a:t>@pytest.fixture</a:t>
                      </a:r>
                      <a:endParaRPr lang="zh-CN" altLang="en-US"/>
                    </a:p>
                    <a:p>
                      <a:pPr>
                        <a:buNone/>
                      </a:pPr>
                      <a:r>
                        <a:rPr lang="zh-CN" altLang="en-US"/>
                        <a:t>def my_fixture(request):</a:t>
                      </a:r>
                      <a:endParaRPr lang="zh-CN" altLang="en-US"/>
                    </a:p>
                    <a:p>
                      <a:pPr>
                        <a:buNone/>
                      </a:pPr>
                      <a:r>
                        <a:rPr lang="zh-CN" altLang="en-US"/>
                        <a:t>    return request.param</a:t>
                      </a:r>
                      <a:endParaRPr lang="zh-CN" altLang="en-US"/>
                    </a:p>
                    <a:p>
                      <a:pPr>
                        <a:buNone/>
                      </a:pPr>
                      <a:endParaRPr lang="zh-CN" altLang="en-US"/>
                    </a:p>
                    <a:p>
                      <a:pPr>
                        <a:buNone/>
                      </a:pPr>
                      <a:r>
                        <a:rPr lang="zh-CN" altLang="en-US"/>
                        <a:t>@pytest.mark.parametrize("my_fixture", [1, 2, 3], indirect=True)</a:t>
                      </a:r>
                      <a:endParaRPr lang="zh-CN" altLang="en-US"/>
                    </a:p>
                    <a:p>
                      <a:pPr>
                        <a:buNone/>
                      </a:pPr>
                      <a:r>
                        <a:rPr lang="zh-CN" altLang="en-US"/>
                        <a:t>def test_my_fixture(my_fixture):</a:t>
                      </a:r>
                      <a:endParaRPr lang="zh-CN" altLang="en-US"/>
                    </a:p>
                    <a:p>
                      <a:pPr>
                        <a:buNone/>
                      </a:pPr>
                      <a:r>
                        <a:rPr lang="zh-CN" altLang="en-US"/>
                        <a:t>    ret = my_fixture</a:t>
                      </a:r>
                      <a:endParaRPr lang="zh-CN" altLang="en-US"/>
                    </a:p>
                    <a:p>
                      <a:pPr>
                        <a:buNone/>
                      </a:pPr>
                      <a:r>
                        <a:rPr lang="zh-CN" altLang="en-US"/>
                        <a:t>    assert isinstance(ret, int)</a:t>
                      </a:r>
                      <a:endParaRPr lang="zh-CN" altLang="en-US"/>
                    </a:p>
                  </a:txBody>
                  <a:tcPr/>
                </a:tc>
              </a:tr>
            </a:tbl>
          </a:graphicData>
        </a:graphic>
      </p:graphicFrame>
    </p:spTree>
    <p:custDataLst>
      <p:tags r:id="rId1"/>
    </p:custData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pytest</a:t>
            </a:r>
            <a:r>
              <a:t>的插件</a:t>
            </a:r>
          </a:p>
        </p:txBody>
      </p:sp>
      <p:sp>
        <p:nvSpPr>
          <p:cNvPr id="3" name="内容占位符 2"/>
          <p:cNvSpPr>
            <a:spLocks noGrp="1"/>
          </p:cNvSpPr>
          <p:nvPr>
            <p:ph idx="1"/>
          </p:nvPr>
        </p:nvSpPr>
        <p:spPr/>
        <p:txBody>
          <a:bodyPr/>
          <a:p>
            <a:r>
              <a:rPr lang="en-US" altLang="zh-CN"/>
              <a:t>pytest</a:t>
            </a:r>
            <a:r>
              <a:t>的插件很丰富，使得</a:t>
            </a:r>
            <a:r>
              <a:rPr lang="en-US" altLang="zh-CN"/>
              <a:t>pytest</a:t>
            </a:r>
            <a:r>
              <a:t>更强大。</a:t>
            </a:r>
          </a:p>
          <a:p>
            <a:r>
              <a:t>常用插件有：</a:t>
            </a:r>
          </a:p>
          <a:p>
            <a:pPr lvl="1"/>
            <a:r>
              <a:rPr lang="en-US" altLang="zh-CN">
                <a:sym typeface="+mn-ea"/>
              </a:rPr>
              <a:t>pytest-ordering </a:t>
            </a:r>
            <a:r>
              <a:rPr>
                <a:sym typeface="+mn-ea"/>
              </a:rPr>
              <a:t>调整执行顺序</a:t>
            </a:r>
            <a:endParaRPr>
              <a:sym typeface="+mn-ea"/>
            </a:endParaRPr>
          </a:p>
          <a:p>
            <a:pPr lvl="1"/>
            <a:r>
              <a:t>错误停止</a:t>
            </a:r>
          </a:p>
          <a:p>
            <a:pPr lvl="1"/>
            <a:r>
              <a:t>重新运行 </a:t>
            </a:r>
            <a:r>
              <a:rPr lang="en-US" altLang="zh-CN"/>
              <a:t>pytest-rerunfailures</a:t>
            </a:r>
            <a:endParaRPr lang="en-US" altLang="zh-CN"/>
          </a:p>
          <a:p>
            <a:pPr lvl="1"/>
            <a:r>
              <a:t>生成报告</a:t>
            </a:r>
          </a:p>
          <a:p>
            <a:pPr lvl="1"/>
            <a:r>
              <a:t>断言</a:t>
            </a:r>
          </a:p>
        </p:txBody>
      </p:sp>
    </p:spTree>
    <p:custDataLst>
      <p:tags r:id="rId1"/>
    </p:custData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调整用例执行顺序</a:t>
            </a:r>
            <a:endParaRPr lang="zh-CN" altLang="en-US"/>
          </a:p>
        </p:txBody>
      </p:sp>
      <p:sp>
        <p:nvSpPr>
          <p:cNvPr id="3" name="内容占位符 2"/>
          <p:cNvSpPr>
            <a:spLocks noGrp="1"/>
          </p:cNvSpPr>
          <p:nvPr>
            <p:ph idx="1"/>
          </p:nvPr>
        </p:nvSpPr>
        <p:spPr/>
        <p:txBody>
          <a:bodyPr/>
          <a:p>
            <a:r>
              <a:rPr lang="en-US" altLang="zh-CN"/>
              <a:t>@pytest.mark.last </a:t>
            </a:r>
            <a:r>
              <a:t>设置用例最后一个执行</a:t>
            </a:r>
          </a:p>
          <a:p>
            <a:r>
              <a:rPr lang="en-US" altLang="zh-CN"/>
              <a:t>@pytest.mark.run(order=1) </a:t>
            </a:r>
            <a:r>
              <a:t>设置用例的执行顺序为</a:t>
            </a:r>
            <a:r>
              <a:rPr lang="en-US" altLang="zh-CN"/>
              <a:t>1</a:t>
            </a:r>
            <a:endParaRPr lang="en-US" altLang="zh-CN"/>
          </a:p>
        </p:txBody>
      </p:sp>
    </p:spTree>
    <p:custDataLst>
      <p:tags r:id="rId1"/>
    </p:custData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用例遇到错误后停止</a:t>
            </a:r>
            <a:endParaRPr lang="zh-CN" altLang="en-US"/>
          </a:p>
        </p:txBody>
      </p:sp>
      <p:sp>
        <p:nvSpPr>
          <p:cNvPr id="3" name="内容占位符 2"/>
          <p:cNvSpPr>
            <a:spLocks noGrp="1"/>
          </p:cNvSpPr>
          <p:nvPr>
            <p:ph idx="1"/>
          </p:nvPr>
        </p:nvSpPr>
        <p:spPr/>
        <p:txBody>
          <a:bodyPr/>
          <a:p>
            <a:r>
              <a:rPr lang="zh-CN" altLang="en-US"/>
              <a:t>正常全部执行完所有用例才会停止，但也可以设置遇到错误后立即停止测试</a:t>
            </a:r>
            <a:endParaRPr lang="zh-CN" altLang="en-US"/>
          </a:p>
          <a:p>
            <a:pPr lvl="1"/>
            <a:r>
              <a:rPr lang="en-US" altLang="zh-CN"/>
              <a:t>pytest -x</a:t>
            </a:r>
            <a:endParaRPr lang="en-US" altLang="zh-CN"/>
          </a:p>
          <a:p>
            <a:pPr lvl="0"/>
            <a:r>
              <a:t>指定错误个数达到</a:t>
            </a:r>
            <a:r>
              <a:rPr lang="en-US" altLang="zh-CN"/>
              <a:t>n</a:t>
            </a:r>
            <a:r>
              <a:t>后，停止测试</a:t>
            </a:r>
          </a:p>
          <a:p>
            <a:pPr lvl="1"/>
            <a:r>
              <a:rPr lang="en-US" altLang="zh-CN"/>
              <a:t>pytest --maxfail=5</a:t>
            </a:r>
            <a:endParaRPr lang="en-US" altLang="zh-CN"/>
          </a:p>
        </p:txBody>
      </p:sp>
    </p:spTree>
    <p:custDataLst>
      <p:tags r:id="rId1"/>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pytest</a:t>
            </a:r>
            <a:endParaRPr lang="en-US" altLang="zh-CN"/>
          </a:p>
        </p:txBody>
      </p:sp>
      <p:sp>
        <p:nvSpPr>
          <p:cNvPr id="3" name="内容占位符 2"/>
          <p:cNvSpPr>
            <a:spLocks noGrp="1"/>
          </p:cNvSpPr>
          <p:nvPr>
            <p:ph idx="1"/>
          </p:nvPr>
        </p:nvSpPr>
        <p:spPr/>
        <p:txBody>
          <a:bodyPr/>
          <a:p>
            <a:r>
              <a:rPr lang="zh-CN" altLang="en-US"/>
              <a:t>pytest是一个非常成熟的全功能的Python测试框架。有以下优点：</a:t>
            </a:r>
            <a:endParaRPr lang="zh-CN" altLang="en-US"/>
          </a:p>
          <a:p>
            <a:pPr>
              <a:buFont typeface="Wingdings" panose="05000000000000000000" charset="0"/>
              <a:buChar char="Ø"/>
            </a:pPr>
            <a:r>
              <a:rPr lang="zh-CN" altLang="en-US"/>
              <a:t>简单灵活，容易上手，文档丰富</a:t>
            </a:r>
            <a:endParaRPr lang="zh-CN" altLang="en-US"/>
          </a:p>
          <a:p>
            <a:pPr>
              <a:buFont typeface="Wingdings" panose="05000000000000000000" charset="0"/>
              <a:buChar char="Ø"/>
            </a:pPr>
            <a:r>
              <a:rPr lang="zh-CN" altLang="en-US"/>
              <a:t>支持参数化</a:t>
            </a:r>
            <a:endParaRPr lang="zh-CN" altLang="en-US"/>
          </a:p>
          <a:p>
            <a:pPr>
              <a:buFont typeface="Wingdings" panose="05000000000000000000" charset="0"/>
              <a:buChar char="Ø"/>
            </a:pPr>
            <a:r>
              <a:rPr lang="zh-CN" altLang="en-US"/>
              <a:t>能够支持简单的单元测试和复杂的功能测试，还可以用来做selenium/appnium等自动化测试、接口自动化测试（pytest+requests）;</a:t>
            </a:r>
            <a:endParaRPr lang="zh-CN" altLang="en-US"/>
          </a:p>
          <a:p>
            <a:pPr>
              <a:buFont typeface="Wingdings" panose="05000000000000000000" charset="0"/>
              <a:buChar char="Ø"/>
            </a:pPr>
            <a:r>
              <a:rPr lang="zh-CN" altLang="en-US"/>
              <a:t>pytest具有很多第三方插件，并且可以自定义扩展，比较好用的如pytest-</a:t>
            </a:r>
            <a:r>
              <a:rPr lang="en-US" altLang="zh-CN"/>
              <a:t>allure</a:t>
            </a:r>
            <a:r>
              <a:rPr lang="zh-CN" altLang="en-US"/>
              <a:t>（完美html测试报告生成）、pytest-rerunfailures（失败case重复执行）、pytest-xdist（多CPU分发）等；</a:t>
            </a:r>
            <a:endParaRPr lang="zh-CN" altLang="en-US"/>
          </a:p>
          <a:p>
            <a:pPr>
              <a:buFont typeface="Wingdings" panose="05000000000000000000" charset="0"/>
              <a:buChar char="Ø"/>
            </a:pPr>
            <a:r>
              <a:rPr lang="zh-CN" altLang="en-US"/>
              <a:t>测试用例的skip和xfail处理；</a:t>
            </a:r>
            <a:endParaRPr lang="zh-CN" altLang="en-US"/>
          </a:p>
          <a:p>
            <a:pPr>
              <a:buFont typeface="Wingdings" panose="05000000000000000000" charset="0"/>
              <a:buChar char="Ø"/>
            </a:pPr>
            <a:r>
              <a:rPr lang="zh-CN" altLang="en-US"/>
              <a:t>可以很好的和CI工具结合，例如jenkins</a:t>
            </a:r>
            <a:endParaRPr lang="zh-CN" altLang="en-US"/>
          </a:p>
        </p:txBody>
      </p:sp>
    </p:spTree>
    <p:custDataLst>
      <p:tags r:id="rId1"/>
    </p:custData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失败用例重新执行</a:t>
            </a:r>
          </a:p>
        </p:txBody>
      </p:sp>
      <p:sp>
        <p:nvSpPr>
          <p:cNvPr id="3" name="内容占位符 2"/>
          <p:cNvSpPr>
            <a:spLocks noGrp="1"/>
          </p:cNvSpPr>
          <p:nvPr>
            <p:ph idx="1"/>
          </p:nvPr>
        </p:nvSpPr>
        <p:spPr/>
        <p:txBody>
          <a:bodyPr/>
          <a:p>
            <a:r>
              <a:t>测试失败后，可以重新只跑</a:t>
            </a:r>
            <a:r>
              <a:rPr lang="en-US" altLang="zh-CN"/>
              <a:t>fail</a:t>
            </a:r>
            <a:r>
              <a:t>的测试用例</a:t>
            </a:r>
          </a:p>
          <a:p>
            <a:pPr lvl="1"/>
            <a:r>
              <a:rPr lang="en-US" altLang="zh-CN"/>
              <a:t>pytest --reruns 3 </a:t>
            </a:r>
            <a:r>
              <a:t>重新跑</a:t>
            </a:r>
            <a:r>
              <a:rPr lang="en-US" altLang="zh-CN"/>
              <a:t>3</a:t>
            </a:r>
            <a:r>
              <a:t>次</a:t>
            </a:r>
          </a:p>
          <a:p>
            <a:pPr lvl="1"/>
            <a:r>
              <a:rPr lang="en-US" altLang="zh-CN"/>
              <a:t>pytest --reruns 5 --reruns-delay 1 </a:t>
            </a:r>
            <a:r>
              <a:t>重新跑</a:t>
            </a:r>
            <a:r>
              <a:rPr lang="en-US" altLang="zh-CN"/>
              <a:t>5</a:t>
            </a:r>
            <a:r>
              <a:t>次，重跑间隔为</a:t>
            </a:r>
            <a:r>
              <a:rPr lang="en-US" altLang="zh-CN"/>
              <a:t>1</a:t>
            </a:r>
            <a:r>
              <a:t>秒</a:t>
            </a:r>
          </a:p>
        </p:txBody>
      </p:sp>
    </p:spTree>
    <p:custDataLst>
      <p:tags r:id="rId1"/>
    </p:custData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断言失败后继续后续断言</a:t>
            </a:r>
            <a:endParaRPr lang="zh-CN" altLang="en-US"/>
          </a:p>
        </p:txBody>
      </p:sp>
      <p:sp>
        <p:nvSpPr>
          <p:cNvPr id="3" name="内容占位符 2"/>
          <p:cNvSpPr>
            <a:spLocks noGrp="1"/>
          </p:cNvSpPr>
          <p:nvPr>
            <p:ph idx="1"/>
          </p:nvPr>
        </p:nvSpPr>
        <p:spPr/>
        <p:txBody>
          <a:bodyPr/>
          <a:p>
            <a:r>
              <a:rPr lang="zh-CN" altLang="en-US"/>
              <a:t>测试用例中可能包含多个断言，一个断言失败后，后续断言将不再执行</a:t>
            </a:r>
            <a:endParaRPr lang="zh-CN" altLang="en-US"/>
          </a:p>
          <a:p>
            <a:endParaRPr lang="zh-CN" altLang="en-US"/>
          </a:p>
          <a:p>
            <a:pPr lvl="1"/>
            <a:r>
              <a:t>安装</a:t>
            </a:r>
            <a:r>
              <a:rPr lang="en-US" altLang="zh-CN"/>
              <a:t>pytest-assume</a:t>
            </a:r>
            <a:endParaRPr lang="en-US" altLang="zh-CN"/>
          </a:p>
          <a:p>
            <a:pPr lvl="1"/>
            <a:r>
              <a:t>使用方法</a:t>
            </a:r>
            <a:r>
              <a:rPr lang="en-US" altLang="zh-CN"/>
              <a:t>1</a:t>
            </a:r>
            <a:r>
              <a:t>：</a:t>
            </a:r>
          </a:p>
          <a:p>
            <a:pPr marL="457200" lvl="1" indent="0">
              <a:buNone/>
            </a:pPr>
            <a:r>
              <a:rPr lang="en-US" altLang="zh-CN"/>
              <a:t>pytest.assume(False)</a:t>
            </a:r>
            <a:endParaRPr lang="en-US" altLang="zh-CN"/>
          </a:p>
          <a:p>
            <a:pPr marL="457200" lvl="1" indent="0">
              <a:buNone/>
            </a:pPr>
            <a:r>
              <a:rPr lang="en-US" altLang="zh-CN"/>
              <a:t>pytest.assume(1+1 == 2)</a:t>
            </a:r>
            <a:endParaRPr lang="en-US" altLang="zh-CN"/>
          </a:p>
          <a:p>
            <a:pPr lvl="1"/>
            <a:r>
              <a:t>使用方法</a:t>
            </a:r>
            <a:r>
              <a:rPr lang="en-US" altLang="zh-CN"/>
              <a:t>2:</a:t>
            </a:r>
            <a:endParaRPr lang="en-US" altLang="zh-CN"/>
          </a:p>
          <a:p>
            <a:pPr marL="457200" lvl="1" indent="0">
              <a:buNone/>
            </a:pPr>
            <a:r>
              <a:rPr lang="en-US" altLang="zh-CN"/>
              <a:t>with pytest.assume:</a:t>
            </a:r>
            <a:endParaRPr lang="en-US" altLang="zh-CN"/>
          </a:p>
          <a:p>
            <a:pPr marL="457200" lvl="1" indent="0">
              <a:buNone/>
            </a:pPr>
            <a:r>
              <a:rPr lang="en-US" altLang="zh-CN"/>
              <a:t>    assert False</a:t>
            </a:r>
            <a:endParaRPr lang="en-US" altLang="zh-CN"/>
          </a:p>
          <a:p>
            <a:pPr marL="457200" lvl="1" indent="0">
              <a:buNone/>
            </a:pPr>
            <a:r>
              <a:rPr lang="en-US" altLang="zh-CN"/>
              <a:t>    assert 1+1 == 2</a:t>
            </a:r>
            <a:endParaRPr lang="en-US" altLang="zh-CN"/>
          </a:p>
          <a:p>
            <a:pPr lvl="1"/>
            <a:r>
              <a:t>使用方法</a:t>
            </a:r>
            <a:r>
              <a:rPr lang="en-US" altLang="zh-CN"/>
              <a:t>3:</a:t>
            </a:r>
            <a:endParaRPr lang="en-US" altLang="zh-CN"/>
          </a:p>
          <a:p>
            <a:pPr marL="457200" lvl="1" indent="0">
              <a:buNone/>
            </a:pPr>
            <a:r>
              <a:rPr lang="en-US" altLang="zh-CN"/>
              <a:t>with assume: assert False</a:t>
            </a:r>
            <a:endParaRPr lang="en-US" altLang="zh-CN"/>
          </a:p>
        </p:txBody>
      </p:sp>
    </p:spTree>
    <p:custDataLst>
      <p:tags r:id="rId1"/>
    </p:custData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其它插件</a:t>
            </a:r>
          </a:p>
        </p:txBody>
      </p:sp>
      <p:sp>
        <p:nvSpPr>
          <p:cNvPr id="3" name="内容占位符 2"/>
          <p:cNvSpPr>
            <a:spLocks noGrp="1"/>
          </p:cNvSpPr>
          <p:nvPr>
            <p:ph idx="1"/>
          </p:nvPr>
        </p:nvSpPr>
        <p:spPr/>
        <p:txBody>
          <a:bodyPr/>
          <a:p>
            <a:r>
              <a:rPr lang="en-US" altLang="zh-CN"/>
              <a:t>pytest-xdist </a:t>
            </a:r>
            <a:r>
              <a:t>并行执行测试用例</a:t>
            </a:r>
            <a:endParaRPr lang="en-US" altLang="zh-CN"/>
          </a:p>
          <a:p>
            <a:pPr marL="0" indent="0">
              <a:buNone/>
            </a:pPr>
            <a:r>
              <a:rPr lang="en-US" altLang="zh-CN"/>
              <a:t>	pytest -n 3 </a:t>
            </a:r>
            <a:r>
              <a:t>并行</a:t>
            </a:r>
            <a:r>
              <a:rPr lang="en-US" altLang="zh-CN"/>
              <a:t>3</a:t>
            </a:r>
            <a:r>
              <a:t>个进程</a:t>
            </a:r>
          </a:p>
          <a:p>
            <a:r>
              <a:rPr lang="en-US" altLang="zh-CN"/>
              <a:t>pytest-timeout </a:t>
            </a:r>
            <a:r>
              <a:t>设置用例执行超时时间</a:t>
            </a:r>
            <a:endParaRPr lang="en-US" altLang="zh-CN"/>
          </a:p>
          <a:p>
            <a:pPr lvl="1"/>
            <a:r>
              <a:rPr lang="en-US" altLang="zh-CN">
                <a:sym typeface="+mn-ea"/>
              </a:rPr>
              <a:t>pytest --timeout=300 </a:t>
            </a:r>
            <a:r>
              <a:rPr>
                <a:sym typeface="+mn-ea"/>
              </a:rPr>
              <a:t>设置超时时间为</a:t>
            </a:r>
            <a:r>
              <a:rPr lang="en-US" altLang="zh-CN">
                <a:sym typeface="+mn-ea"/>
              </a:rPr>
              <a:t>300s</a:t>
            </a:r>
            <a:r>
              <a:rPr>
                <a:sym typeface="+mn-ea"/>
              </a:rPr>
              <a:t>（所有用例）</a:t>
            </a:r>
            <a:endParaRPr>
              <a:sym typeface="+mn-ea"/>
            </a:endParaRPr>
          </a:p>
          <a:p>
            <a:pPr lvl="1"/>
            <a:r>
              <a:rPr lang="en-US" altLang="zh-CN">
                <a:sym typeface="+mn-ea"/>
              </a:rPr>
              <a:t>@pytest.mark.timeout(300s) #</a:t>
            </a:r>
            <a:r>
              <a:rPr>
                <a:sym typeface="+mn-ea"/>
              </a:rPr>
              <a:t>对某个用例设置超时</a:t>
            </a:r>
            <a:endParaRPr>
              <a:sym typeface="+mn-ea"/>
            </a:endParaRPr>
          </a:p>
          <a:p>
            <a:pPr lvl="1"/>
            <a:r>
              <a:rPr>
                <a:sym typeface="+mn-ea"/>
              </a:rPr>
              <a:t>也可以配置</a:t>
            </a:r>
            <a:r>
              <a:rPr lang="en-US" altLang="zh-CN">
                <a:sym typeface="+mn-ea"/>
              </a:rPr>
              <a:t>pytest.ini</a:t>
            </a:r>
            <a:r>
              <a:rPr>
                <a:sym typeface="+mn-ea"/>
              </a:rPr>
              <a:t>，添加</a:t>
            </a:r>
            <a:endParaRPr>
              <a:sym typeface="+mn-ea"/>
            </a:endParaRPr>
          </a:p>
          <a:p>
            <a:pPr marL="457200" lvl="1" indent="0">
              <a:buNone/>
            </a:pPr>
            <a:r>
              <a:rPr lang="en-US" altLang="zh-CN">
                <a:sym typeface="+mn-ea"/>
              </a:rPr>
              <a:t>timeout = 300</a:t>
            </a:r>
            <a:endParaRPr lang="en-US" altLang="zh-CN">
              <a:sym typeface="+mn-ea"/>
            </a:endParaRPr>
          </a:p>
          <a:p>
            <a:pPr lvl="0"/>
            <a:r>
              <a:rPr lang="en-US" altLang="zh-CN"/>
              <a:t>pytest-sugar </a:t>
            </a:r>
            <a:r>
              <a:t>显示执行进度</a:t>
            </a:r>
          </a:p>
          <a:p>
            <a:pPr lvl="0"/>
            <a:r>
              <a:rPr lang="en-US" altLang="zh-CN"/>
              <a:t>pytest-emoji </a:t>
            </a:r>
            <a:r>
              <a:t>执行结果以</a:t>
            </a:r>
            <a:r>
              <a:rPr lang="en-US" altLang="zh-CN"/>
              <a:t>emoji</a:t>
            </a:r>
            <a:r>
              <a:t>显示</a:t>
            </a:r>
          </a:p>
          <a:p>
            <a:pPr lvl="0"/>
            <a:endParaRPr lang="en-US" altLang="zh-CN"/>
          </a:p>
        </p:txBody>
      </p:sp>
    </p:spTree>
    <p:custDataLst>
      <p:tags r:id="rId1"/>
    </p:custData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其它插件</a:t>
            </a:r>
          </a:p>
        </p:txBody>
      </p:sp>
      <p:sp>
        <p:nvSpPr>
          <p:cNvPr id="3" name="内容占位符 2"/>
          <p:cNvSpPr>
            <a:spLocks noGrp="1"/>
          </p:cNvSpPr>
          <p:nvPr>
            <p:ph idx="1"/>
          </p:nvPr>
        </p:nvSpPr>
        <p:spPr/>
        <p:txBody>
          <a:bodyPr/>
          <a:p>
            <a:pPr lvl="0"/>
            <a:r>
              <a:rPr lang="en-US" altLang="zh-CN">
                <a:sym typeface="+mn-ea"/>
              </a:rPr>
              <a:t>pytest-repeat </a:t>
            </a:r>
            <a:r>
              <a:rPr>
                <a:sym typeface="+mn-ea"/>
              </a:rPr>
              <a:t>重复运行测试用例</a:t>
            </a:r>
            <a:endParaRPr>
              <a:sym typeface="+mn-ea"/>
            </a:endParaRPr>
          </a:p>
          <a:p>
            <a:pPr lvl="1"/>
            <a:r>
              <a:rPr lang="en-US" altLang="zh-CN">
                <a:sym typeface="+mn-ea"/>
              </a:rPr>
              <a:t>pytest --count=2 </a:t>
            </a:r>
            <a:r>
              <a:rPr>
                <a:sym typeface="+mn-ea"/>
              </a:rPr>
              <a:t>重复执行</a:t>
            </a:r>
            <a:r>
              <a:rPr lang="en-US" altLang="zh-CN">
                <a:sym typeface="+mn-ea"/>
              </a:rPr>
              <a:t>2</a:t>
            </a:r>
            <a:r>
              <a:rPr>
                <a:sym typeface="+mn-ea"/>
              </a:rPr>
              <a:t>次</a:t>
            </a:r>
            <a:endParaRPr>
              <a:sym typeface="+mn-ea"/>
            </a:endParaRPr>
          </a:p>
          <a:p>
            <a:pPr lvl="0"/>
            <a:r>
              <a:rPr lang="en-US" altLang="zh-CN">
                <a:sym typeface="+mn-ea"/>
              </a:rPr>
              <a:t>pytest-html </a:t>
            </a:r>
            <a:r>
              <a:rPr>
                <a:sym typeface="+mn-ea"/>
              </a:rPr>
              <a:t>生成测试报告</a:t>
            </a:r>
            <a:endParaRPr lang="en-US" altLang="zh-CN"/>
          </a:p>
          <a:p>
            <a:pPr lvl="1"/>
            <a:r>
              <a:rPr lang="en-US" altLang="zh-CN">
                <a:sym typeface="+mn-ea"/>
              </a:rPr>
              <a:t>pytest --html=report.html</a:t>
            </a:r>
            <a:endParaRPr lang="en-US" altLang="zh-CN"/>
          </a:p>
          <a:p>
            <a:r>
              <a:rPr lang="en-US" altLang="zh-CN"/>
              <a:t>pytest-cov </a:t>
            </a:r>
            <a:r>
              <a:t>测试代码覆盖率</a:t>
            </a:r>
          </a:p>
          <a:p>
            <a:pPr lvl="1"/>
            <a:r>
              <a:rPr lang="en-US" altLang="zh-CN"/>
              <a:t>pytest --cov=src --cov-report=html</a:t>
            </a:r>
            <a:endParaRPr lang="en-US" altLang="zh-CN"/>
          </a:p>
          <a:p>
            <a:pPr lvl="0"/>
            <a:r>
              <a:rPr lang="en-US" altLang="zh-CN"/>
              <a:t>allure-pytest </a:t>
            </a:r>
            <a:r>
              <a:t>完美的测试报告</a:t>
            </a:r>
          </a:p>
          <a:p>
            <a:pPr lvl="1"/>
            <a:r>
              <a:rPr lang="en-US" altLang="zh-CN"/>
              <a:t>pytest --alluredir=./results</a:t>
            </a:r>
            <a:endParaRPr lang="en-US" altLang="zh-CN"/>
          </a:p>
          <a:p>
            <a:pPr lvl="0"/>
            <a:r>
              <a:t>第三方插件地址</a:t>
            </a:r>
          </a:p>
          <a:p>
            <a:pPr lvl="1"/>
            <a:r>
              <a:rPr lang="en-US" altLang="zh-CN"/>
              <a:t>https://docs.pytest.org/en/latest/plugins.html</a:t>
            </a:r>
            <a:endParaRPr lang="en-US" altLang="zh-CN"/>
          </a:p>
        </p:txBody>
      </p:sp>
    </p:spTree>
    <p:custDataLst>
      <p:tags r:id="rId1"/>
    </p:custData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allure</a:t>
            </a:r>
            <a:r>
              <a:t>完美的测试报告生成者</a:t>
            </a:r>
            <a:r>
              <a:rPr lang="en-US" altLang="zh-CN"/>
              <a:t>-</a:t>
            </a:r>
            <a:r>
              <a:t>简介</a:t>
            </a:r>
          </a:p>
        </p:txBody>
      </p:sp>
      <p:sp>
        <p:nvSpPr>
          <p:cNvPr id="3" name="内容占位符 2"/>
          <p:cNvSpPr>
            <a:spLocks noGrp="1"/>
          </p:cNvSpPr>
          <p:nvPr>
            <p:ph idx="1"/>
          </p:nvPr>
        </p:nvSpPr>
        <p:spPr/>
        <p:txBody>
          <a:bodyPr/>
          <a:p>
            <a:r>
              <a:rPr lang="zh-CN" altLang="en-US"/>
              <a:t>Allure框架是一种灵活的轻量级多语言测试报告工具，它不仅能够以简洁的web报告形式显示已测试的内容，而且允许参与开发过程的每个人从测试的日常执行中提取最大限度的有用信息。</a:t>
            </a:r>
            <a:endParaRPr lang="zh-CN" altLang="en-US"/>
          </a:p>
          <a:p>
            <a:r>
              <a:rPr lang="zh-CN" altLang="en-US"/>
              <a:t>针对不同编程语言有很多很酷的测试框架。不幸的是，其中只有少数可以很好地表示测试结果的报告。Qameta </a:t>
            </a:r>
            <a:r>
              <a:rPr>
                <a:sym typeface="+mn-ea"/>
              </a:rPr>
              <a:t>Software </a:t>
            </a:r>
            <a:r>
              <a:rPr lang="zh-CN" altLang="en-US"/>
              <a:t>测试团队开发的Allure——一个开源框架，用于创建团队中每个人都清楚的测试执行报告。</a:t>
            </a:r>
            <a:endParaRPr lang="zh-CN" altLang="en-US"/>
          </a:p>
          <a:p>
            <a:r>
              <a:rPr lang="zh-CN" altLang="en-US"/>
              <a:t>多语言支持。</a:t>
            </a:r>
            <a:r>
              <a:rPr lang="en-US" altLang="zh-CN"/>
              <a:t>Python, Java, PHP, Ruby, JS, Groovy, Scalad</a:t>
            </a:r>
            <a:r>
              <a:t>等。</a:t>
            </a:r>
          </a:p>
          <a:p>
            <a:r>
              <a:t>定制符合特定格式的报告</a:t>
            </a:r>
          </a:p>
        </p:txBody>
      </p:sp>
    </p:spTree>
    <p:custDataLst>
      <p:tags r:id="rId1"/>
    </p:custData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安装与使用</a:t>
            </a:r>
            <a:endParaRPr lang="zh-CN" altLang="en-US"/>
          </a:p>
        </p:txBody>
      </p:sp>
      <p:sp>
        <p:nvSpPr>
          <p:cNvPr id="3" name="内容占位符 2"/>
          <p:cNvSpPr>
            <a:spLocks noGrp="1"/>
          </p:cNvSpPr>
          <p:nvPr>
            <p:ph idx="1"/>
          </p:nvPr>
        </p:nvSpPr>
        <p:spPr/>
        <p:txBody>
          <a:bodyPr/>
          <a:p>
            <a:r>
              <a:rPr lang="zh-CN" altLang="en-US"/>
              <a:t>安装</a:t>
            </a:r>
            <a:endParaRPr lang="zh-CN" altLang="en-US"/>
          </a:p>
          <a:p>
            <a:pPr lvl="1"/>
            <a:r>
              <a:rPr lang="en-US" altLang="zh-CN"/>
              <a:t>pytest </a:t>
            </a:r>
            <a:r>
              <a:t>安装插件</a:t>
            </a:r>
            <a:endParaRPr lang="zh-CN" altLang="en-US"/>
          </a:p>
          <a:p>
            <a:pPr marL="0" indent="0">
              <a:buNone/>
            </a:pPr>
            <a:r>
              <a:rPr lang="en-US" altLang="zh-CN"/>
              <a:t>	pip install allure-pytest</a:t>
            </a:r>
            <a:endParaRPr lang="en-US" altLang="zh-CN"/>
          </a:p>
          <a:p>
            <a:pPr lvl="1"/>
            <a:r>
              <a:rPr lang="en-US" altLang="zh-CN"/>
              <a:t>OS</a:t>
            </a:r>
            <a:r>
              <a:t>安装可执行程序</a:t>
            </a:r>
          </a:p>
          <a:p>
            <a:pPr marL="0" lvl="0" indent="0">
              <a:buNone/>
            </a:pPr>
            <a:r>
              <a:rPr lang="en-US" altLang="zh-CN"/>
              <a:t>	brew install allure (MacOS)</a:t>
            </a:r>
            <a:endParaRPr lang="en-US" altLang="zh-CN"/>
          </a:p>
          <a:p>
            <a:pPr marL="0" lvl="0" indent="0">
              <a:buNone/>
            </a:pPr>
            <a:r>
              <a:rPr lang="en-US" altLang="zh-CN"/>
              <a:t>	scoop install allure (Windows)</a:t>
            </a:r>
            <a:endParaRPr lang="en-US" altLang="zh-CN"/>
          </a:p>
          <a:p>
            <a:pPr lvl="0"/>
            <a:r>
              <a:t>使用</a:t>
            </a:r>
          </a:p>
          <a:p>
            <a:pPr lvl="1"/>
            <a:r>
              <a:t>生成报告文件</a:t>
            </a:r>
          </a:p>
          <a:p>
            <a:pPr marL="0" lvl="0" indent="0">
              <a:buNone/>
            </a:pPr>
            <a:r>
              <a:rPr lang="en-US" altLang="zh-CN"/>
              <a:t>	pytest --alluredir=./reports</a:t>
            </a:r>
            <a:endParaRPr lang="en-US" altLang="zh-CN"/>
          </a:p>
          <a:p>
            <a:pPr lvl="1"/>
            <a:r>
              <a:t>查看测试报告</a:t>
            </a:r>
          </a:p>
          <a:p>
            <a:pPr marL="0" lvl="0" indent="0">
              <a:buNone/>
            </a:pPr>
            <a:r>
              <a:rPr lang="en-US" altLang="zh-CN"/>
              <a:t>	allure server [-h host -p port] ./reports</a:t>
            </a:r>
            <a:endParaRPr lang="en-US" altLang="zh-CN"/>
          </a:p>
          <a:p>
            <a:pPr marL="0" lvl="0" indent="0">
              <a:buNone/>
            </a:pPr>
            <a:r>
              <a:rPr lang="en-US" altLang="zh-CN"/>
              <a:t>	allure generate ./reports [--clean] [-o ./allure-reports]</a:t>
            </a:r>
            <a:endParaRPr lang="en-US" altLang="zh-CN"/>
          </a:p>
        </p:txBody>
      </p:sp>
    </p:spTree>
    <p:custDataLst>
      <p:tags r:id="rId1"/>
    </p:custData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定制</a:t>
            </a:r>
            <a:r>
              <a:rPr lang="en-US" altLang="zh-CN"/>
              <a:t>allure</a:t>
            </a:r>
            <a:r>
              <a:t>报告</a:t>
            </a:r>
            <a:r>
              <a:rPr lang="en-US" altLang="zh-CN"/>
              <a:t>-allure structure</a:t>
            </a:r>
            <a:endParaRPr lang="en-US" altLang="zh-CN"/>
          </a:p>
        </p:txBody>
      </p:sp>
      <p:sp>
        <p:nvSpPr>
          <p:cNvPr id="3" name="内容占位符 2"/>
          <p:cNvSpPr>
            <a:spLocks noGrp="1"/>
          </p:cNvSpPr>
          <p:nvPr>
            <p:ph idx="1"/>
          </p:nvPr>
        </p:nvSpPr>
        <p:spPr/>
        <p:txBody>
          <a:bodyPr/>
          <a:p>
            <a:r>
              <a:rPr lang="en-US" altLang="zh-CN"/>
              <a:t>feature </a:t>
            </a:r>
            <a:r>
              <a:t>标注主要功能模块</a:t>
            </a:r>
          </a:p>
          <a:p>
            <a:r>
              <a:rPr lang="en-US" altLang="zh-CN"/>
              <a:t>story </a:t>
            </a:r>
            <a:r>
              <a:t>标注</a:t>
            </a:r>
            <a:r>
              <a:rPr lang="en-US" altLang="zh-CN"/>
              <a:t>Features</a:t>
            </a:r>
            <a:r>
              <a:t>功能模块下的分支功能</a:t>
            </a:r>
          </a:p>
          <a:p>
            <a:r>
              <a:rPr lang="en-US" altLang="zh-CN"/>
              <a:t>step </a:t>
            </a:r>
            <a:r>
              <a:t>标注功能模块下的具体步骤</a:t>
            </a:r>
          </a:p>
          <a:p>
            <a:r>
              <a:rPr lang="en-US" altLang="zh-CN"/>
              <a:t>attach </a:t>
            </a:r>
            <a:r>
              <a:t>添加附加信息，如文本，图片，网页等。</a:t>
            </a:r>
          </a:p>
          <a:p>
            <a:pPr marL="457200" lvl="1" indent="0">
              <a:buNone/>
            </a:pPr>
            <a:r>
              <a:rPr lang="en-US" altLang="zh-CN"/>
              <a:t>allure.attach(body, name=None, attachment_type=None, extension=None)</a:t>
            </a:r>
            <a:endParaRPr lang="en-US" altLang="zh-CN"/>
          </a:p>
        </p:txBody>
      </p:sp>
    </p:spTree>
    <p:custDataLst>
      <p:tags r:id="rId1"/>
    </p:custData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定制</a:t>
            </a:r>
            <a:r>
              <a:rPr lang="en-US" altLang="zh-CN">
                <a:sym typeface="+mn-ea"/>
              </a:rPr>
              <a:t>allure</a:t>
            </a:r>
            <a:r>
              <a:rPr>
                <a:sym typeface="+mn-ea"/>
              </a:rPr>
              <a:t>报告</a:t>
            </a:r>
            <a:r>
              <a:rPr lang="en-US" altLang="zh-CN">
                <a:sym typeface="+mn-ea"/>
              </a:rPr>
              <a:t>-allure element</a:t>
            </a:r>
            <a:br>
              <a:rPr lang="en-US" altLang="zh-CN"/>
            </a:br>
            <a:endParaRPr lang="zh-CN" altLang="en-US"/>
          </a:p>
        </p:txBody>
      </p:sp>
      <p:sp>
        <p:nvSpPr>
          <p:cNvPr id="3" name="内容占位符 2"/>
          <p:cNvSpPr>
            <a:spLocks noGrp="1"/>
          </p:cNvSpPr>
          <p:nvPr>
            <p:ph idx="1"/>
          </p:nvPr>
        </p:nvSpPr>
        <p:spPr/>
        <p:txBody>
          <a:bodyPr/>
          <a:p>
            <a:r>
              <a:rPr lang="en-US" altLang="zh-CN"/>
              <a:t>allure.attach.file(source, name=None, attachment_type=None, extension=None) </a:t>
            </a:r>
            <a:r>
              <a:t>添加多种类型信息</a:t>
            </a:r>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r>
              <a:rPr lang="en-US" altLang="zh-CN"/>
              <a:t>allure.severity(allure.severity_level.CRITICAL)</a:t>
            </a:r>
            <a:endParaRPr lang="en-US" altLang="zh-CN"/>
          </a:p>
          <a:p>
            <a:pPr lvl="1"/>
            <a:r>
              <a:rPr lang="en-US" altLang="zh-CN"/>
              <a:t>Blocker</a:t>
            </a:r>
            <a:endParaRPr lang="en-US" altLang="zh-CN"/>
          </a:p>
          <a:p>
            <a:pPr lvl="1"/>
            <a:r>
              <a:rPr lang="en-US" altLang="zh-CN"/>
              <a:t>Critical</a:t>
            </a:r>
            <a:endParaRPr lang="en-US" altLang="zh-CN"/>
          </a:p>
          <a:p>
            <a:pPr lvl="1"/>
            <a:r>
              <a:rPr lang="en-US" altLang="zh-CN"/>
              <a:t>Normal</a:t>
            </a:r>
            <a:endParaRPr lang="en-US" altLang="zh-CN"/>
          </a:p>
          <a:p>
            <a:pPr lvl="1"/>
            <a:r>
              <a:rPr lang="en-US" altLang="zh-CN"/>
              <a:t>Minor</a:t>
            </a:r>
            <a:endParaRPr lang="en-US" altLang="zh-CN"/>
          </a:p>
          <a:p>
            <a:pPr lvl="1"/>
            <a:r>
              <a:rPr lang="en-US" altLang="zh-CN"/>
              <a:t>Trivial</a:t>
            </a:r>
            <a:endParaRPr lang="en-US" altLang="zh-CN"/>
          </a:p>
        </p:txBody>
      </p:sp>
      <p:graphicFrame>
        <p:nvGraphicFramePr>
          <p:cNvPr id="4" name="表格 3"/>
          <p:cNvGraphicFramePr/>
          <p:nvPr/>
        </p:nvGraphicFramePr>
        <p:xfrm>
          <a:off x="669925" y="1673225"/>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a:t>allure.attach.file("/Users/eoitek/Desktop/files/sendMyIP.sh", "sendMyIP.sh",</a:t>
                      </a:r>
                      <a:endParaRPr lang="zh-CN" altLang="en-US"/>
                    </a:p>
                    <a:p>
                      <a:pPr>
                        <a:buNone/>
                      </a:pPr>
                      <a:r>
                        <a:rPr lang="zh-CN" altLang="en-US"/>
                        <a:t>                               attachment_type=allure.attachment_type.TEXT, extension=".sh")</a:t>
                      </a:r>
                      <a:endParaRPr lang="zh-CN" altLang="en-US"/>
                    </a:p>
                  </a:txBody>
                  <a:tcPr/>
                </a:tc>
              </a:tr>
            </a:tbl>
          </a:graphicData>
        </a:graphic>
      </p:graphicFrame>
      <p:graphicFrame>
        <p:nvGraphicFramePr>
          <p:cNvPr id="5" name="表格 4"/>
          <p:cNvGraphicFramePr/>
          <p:nvPr/>
        </p:nvGraphicFramePr>
        <p:xfrm>
          <a:off x="669925" y="2812415"/>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a:t>allure.attach("content of HTML", "error page information", attachment_type=allure.attachment_type.HTML)</a:t>
                      </a:r>
                      <a:endParaRPr lang="zh-CN" altLang="en-US"/>
                    </a:p>
                  </a:txBody>
                  <a:tcPr/>
                </a:tc>
              </a:tr>
            </a:tbl>
          </a:graphicData>
        </a:graphic>
      </p:graphicFrame>
    </p:spTree>
    <p:custDataLst>
      <p:tags r:id="rId1"/>
    </p:custData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定制</a:t>
            </a:r>
            <a:r>
              <a:rPr lang="en-US" altLang="zh-CN">
                <a:sym typeface="+mn-ea"/>
              </a:rPr>
              <a:t>allure</a:t>
            </a:r>
            <a:r>
              <a:rPr>
                <a:sym typeface="+mn-ea"/>
              </a:rPr>
              <a:t>报告</a:t>
            </a:r>
            <a:r>
              <a:rPr lang="en-US" altLang="zh-CN">
                <a:sym typeface="+mn-ea"/>
              </a:rPr>
              <a:t>-allure element</a:t>
            </a:r>
            <a:endParaRPr lang="zh-CN" altLang="en-US"/>
          </a:p>
        </p:txBody>
      </p:sp>
      <p:sp>
        <p:nvSpPr>
          <p:cNvPr id="3" name="内容占位符 2"/>
          <p:cNvSpPr>
            <a:spLocks noGrp="1"/>
          </p:cNvSpPr>
          <p:nvPr>
            <p:ph idx="1"/>
          </p:nvPr>
        </p:nvSpPr>
        <p:spPr/>
        <p:txBody>
          <a:bodyPr/>
          <a:p>
            <a:r>
              <a:rPr lang="en-US" altLang="zh-CN"/>
              <a:t>allure.description/allure.description_html </a:t>
            </a:r>
            <a:r>
              <a:t>为测试用例添加更多描述信息</a:t>
            </a:r>
            <a:endParaRPr lang="en-US" altLang="zh-CN"/>
          </a:p>
          <a:p>
            <a:r>
              <a:rPr lang="en-US" altLang="zh-CN"/>
              <a:t>allure.title </a:t>
            </a:r>
            <a:r>
              <a:t>使测试标题更具可读性。支持占位符动态替换</a:t>
            </a:r>
          </a:p>
          <a:p>
            <a:pPr marL="457200" lvl="1" indent="0">
              <a:buNone/>
            </a:pPr>
            <a:endParaRPr lang="en-US" altLang="zh-CN"/>
          </a:p>
          <a:p>
            <a:pPr marL="457200" lvl="1" indent="0">
              <a:buNone/>
            </a:pPr>
            <a:endParaRPr lang="en-US" altLang="zh-CN"/>
          </a:p>
          <a:p>
            <a:r>
              <a:rPr lang="en-US" altLang="zh-CN"/>
              <a:t>allure.link </a:t>
            </a:r>
            <a:r>
              <a:t>添加相关链接</a:t>
            </a:r>
            <a:endParaRPr lang="en-US" altLang="zh-CN"/>
          </a:p>
          <a:p>
            <a:r>
              <a:rPr lang="en-US" altLang="zh-CN"/>
              <a:t>allure.testcase </a:t>
            </a:r>
            <a:r>
              <a:t>添加测试用例链接</a:t>
            </a:r>
            <a:endParaRPr lang="en-US" altLang="zh-CN"/>
          </a:p>
          <a:p>
            <a:r>
              <a:rPr lang="en-US" altLang="zh-CN"/>
              <a:t>allure.issue </a:t>
            </a:r>
            <a:r>
              <a:t>添加</a:t>
            </a:r>
            <a:r>
              <a:rPr lang="en-US" altLang="zh-CN"/>
              <a:t>BUG</a:t>
            </a:r>
            <a:r>
              <a:t>链接</a:t>
            </a:r>
          </a:p>
        </p:txBody>
      </p:sp>
      <p:graphicFrame>
        <p:nvGraphicFramePr>
          <p:cNvPr id="4" name="表格 3"/>
          <p:cNvGraphicFramePr/>
          <p:nvPr/>
        </p:nvGraphicFramePr>
        <p:xfrm>
          <a:off x="669925" y="1904365"/>
          <a:ext cx="8534400" cy="381000"/>
        </p:xfrm>
        <a:graphic>
          <a:graphicData uri="http://schemas.openxmlformats.org/drawingml/2006/table">
            <a:tbl>
              <a:tblPr firstRow="1" bandRow="1">
                <a:tableStyleId>{5C22544A-7EE6-4342-B048-85BDC9FD1C3A}</a:tableStyleId>
              </a:tblPr>
              <a:tblGrid>
                <a:gridCol w="8534400"/>
              </a:tblGrid>
              <a:tr h="640080">
                <a:tc>
                  <a:txBody>
                    <a:bodyPr/>
                    <a:p>
                      <a:pPr>
                        <a:buNone/>
                      </a:pPr>
                      <a:r>
                        <a:rPr lang="zh-CN" altLang="en-US"/>
                        <a:t>@allure.title("test result {param1} * 2 is {param2}")</a:t>
                      </a:r>
                      <a:endParaRPr lang="zh-CN" altLang="en-US"/>
                    </a:p>
                    <a:p>
                      <a:pPr>
                        <a:buNone/>
                      </a:pPr>
                      <a:r>
                        <a:rPr lang="zh-CN" altLang="en-US"/>
                        <a:t>@pytest.mark.parametrize("param1, param2", [[3, 6], [2, 6], [10, 20]])</a:t>
                      </a:r>
                      <a:endParaRPr lang="zh-CN" altLang="en-US"/>
                    </a:p>
                  </a:txBody>
                  <a:tcPr/>
                </a:tc>
              </a:tr>
            </a:tbl>
          </a:graphicData>
        </a:graphic>
      </p:graphicFrame>
    </p:spTree>
    <p:custDataLst>
      <p:tags r:id="rId1"/>
    </p:custData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根据</a:t>
            </a:r>
            <a:r>
              <a:rPr lang="en-US" altLang="zh-CN"/>
              <a:t>allure</a:t>
            </a:r>
            <a:r>
              <a:t>执行特定用例</a:t>
            </a:r>
          </a:p>
        </p:txBody>
      </p:sp>
      <p:sp>
        <p:nvSpPr>
          <p:cNvPr id="3" name="内容占位符 2"/>
          <p:cNvSpPr>
            <a:spLocks noGrp="1"/>
          </p:cNvSpPr>
          <p:nvPr>
            <p:ph idx="1"/>
          </p:nvPr>
        </p:nvSpPr>
        <p:spPr/>
        <p:txBody>
          <a:bodyPr/>
          <a:p>
            <a:r>
              <a:t>根据</a:t>
            </a:r>
            <a:r>
              <a:rPr lang="en-US" altLang="zh-CN"/>
              <a:t>allure</a:t>
            </a:r>
            <a:r>
              <a:t>的设定结构，可以执行部分用例</a:t>
            </a:r>
          </a:p>
          <a:p>
            <a:pPr lvl="1"/>
            <a:r>
              <a:rPr lang="en-US" altLang="zh-CN"/>
              <a:t>pytest --allure-severities=critical,blocker </a:t>
            </a:r>
            <a:r>
              <a:t>执行严重级别为</a:t>
            </a:r>
            <a:r>
              <a:rPr lang="en-US" altLang="zh-CN"/>
              <a:t>critical</a:t>
            </a:r>
            <a:r>
              <a:t>和</a:t>
            </a:r>
            <a:r>
              <a:rPr lang="en-US" altLang="zh-CN"/>
              <a:t>blocker</a:t>
            </a:r>
            <a:r>
              <a:t>的用例</a:t>
            </a:r>
          </a:p>
          <a:p>
            <a:pPr lvl="1"/>
            <a:r>
              <a:rPr lang="en-US" altLang="zh-CN"/>
              <a:t>pytest --features="my allure feature"</a:t>
            </a:r>
            <a:endParaRPr lang="en-US" altLang="zh-CN"/>
          </a:p>
          <a:p>
            <a:pPr lvl="1"/>
            <a:r>
              <a:rPr lang="en-US" altLang="zh-CN"/>
              <a:t>pytest --allure-stories="1st step in method1"</a:t>
            </a:r>
            <a:endParaRPr lang="en-US" altLang="zh-CN"/>
          </a:p>
        </p:txBody>
      </p:sp>
    </p:spTree>
    <p:custDataLst>
      <p:tags r:id="rId1"/>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简单使用</a:t>
            </a:r>
            <a:endParaRPr lang="zh-CN" altLang="en-US"/>
          </a:p>
        </p:txBody>
      </p:sp>
      <p:sp>
        <p:nvSpPr>
          <p:cNvPr id="3" name="内容占位符 2"/>
          <p:cNvSpPr>
            <a:spLocks noGrp="1"/>
          </p:cNvSpPr>
          <p:nvPr>
            <p:ph idx="1"/>
          </p:nvPr>
        </p:nvSpPr>
        <p:spPr/>
        <p:txBody>
          <a:bodyPr/>
          <a:p>
            <a:r>
              <a:rPr lang="zh-CN" altLang="en-US"/>
              <a:t>安装</a:t>
            </a:r>
            <a:endParaRPr lang="zh-CN" altLang="en-US"/>
          </a:p>
          <a:p>
            <a:r>
              <a:rPr lang="zh-CN" altLang="en-US"/>
              <a:t>配置</a:t>
            </a:r>
            <a:endParaRPr lang="zh-CN" altLang="en-US"/>
          </a:p>
          <a:p>
            <a:r>
              <a:rPr lang="zh-CN" altLang="en-US"/>
              <a:t>执行</a:t>
            </a:r>
            <a:endParaRPr lang="zh-CN" altLang="en-US"/>
          </a:p>
        </p:txBody>
      </p:sp>
    </p:spTree>
    <p:custDataLst>
      <p:tags r:id="rId1"/>
    </p:custData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allure Demo</a:t>
            </a:r>
            <a:endParaRPr lang="en-US" altLang="zh-CN"/>
          </a:p>
        </p:txBody>
      </p:sp>
      <p:sp>
        <p:nvSpPr>
          <p:cNvPr id="3" name="内容占位符 2"/>
          <p:cNvSpPr>
            <a:spLocks noGrp="1"/>
          </p:cNvSpPr>
          <p:nvPr>
            <p:ph idx="1"/>
          </p:nvPr>
        </p:nvSpPr>
        <p:spPr/>
        <p:txBody>
          <a:bodyPr/>
          <a:p>
            <a:r>
              <a:rPr lang="en-US" altLang="zh-CN"/>
              <a:t>allure</a:t>
            </a:r>
            <a:r>
              <a:t>官方网站</a:t>
            </a:r>
          </a:p>
          <a:p>
            <a:pPr lvl="1"/>
            <a:r>
              <a:rPr lang="zh-CN" altLang="en-US"/>
              <a:t>https://docs.qameta.io/allure/</a:t>
            </a:r>
            <a:endParaRPr lang="zh-CN" altLang="en-US"/>
          </a:p>
        </p:txBody>
      </p:sp>
    </p:spTree>
    <p:custDataLst>
      <p:tags r:id="rId1"/>
    </p:custData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a:t>
            </a:r>
            <a:endParaRPr lang="zh-CN" altLang="en-US"/>
          </a:p>
        </p:txBody>
      </p:sp>
      <p:sp>
        <p:nvSpPr>
          <p:cNvPr id="3" name="内容占位符 2"/>
          <p:cNvSpPr>
            <a:spLocks noGrp="1"/>
          </p:cNvSpPr>
          <p:nvPr>
            <p:ph idx="1"/>
          </p:nvPr>
        </p:nvSpPr>
        <p:spPr/>
        <p:txBody>
          <a:bodyPr/>
          <a:p>
            <a:r>
              <a:rPr lang="en-US" altLang="zh-CN"/>
              <a:t>hook</a:t>
            </a:r>
            <a:r>
              <a:t>函数</a:t>
            </a:r>
          </a:p>
          <a:p>
            <a:pPr lvl="1"/>
            <a:r>
              <a:t>http://doc.pytest.org/en/latest/_modules/_pytest/hookspec.html</a:t>
            </a:r>
          </a:p>
        </p:txBody>
      </p:sp>
    </p:spTree>
    <p:custDataLst>
      <p:tags r:id="rId1"/>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a:t>
            </a:r>
            <a:endParaRPr lang="zh-CN" altLang="en-US"/>
          </a:p>
        </p:txBody>
      </p:sp>
      <p:sp>
        <p:nvSpPr>
          <p:cNvPr id="3" name="内容占位符 2"/>
          <p:cNvSpPr>
            <a:spLocks noGrp="1"/>
          </p:cNvSpPr>
          <p:nvPr>
            <p:ph idx="1"/>
          </p:nvPr>
        </p:nvSpPr>
        <p:spPr/>
        <p:txBody>
          <a:bodyPr/>
          <a:p>
            <a:r>
              <a:rPr lang="en-US" altLang="zh-CN"/>
              <a:t>Run the following command in your command line:</a:t>
            </a:r>
            <a:endParaRPr lang="en-US" altLang="zh-CN"/>
          </a:p>
          <a:p>
            <a:pPr marL="0" indent="0">
              <a:buNone/>
            </a:pPr>
            <a:r>
              <a:rPr lang="en-US" altLang="zh-CN"/>
              <a:t>	pip install -U pytest</a:t>
            </a:r>
            <a:endParaRPr lang="en-US" altLang="zh-CN"/>
          </a:p>
          <a:p>
            <a:r>
              <a:rPr lang="en-US" altLang="zh-CN"/>
              <a:t>Check that you installed the correct version:</a:t>
            </a:r>
            <a:endParaRPr lang="en-US" altLang="zh-CN"/>
          </a:p>
          <a:p>
            <a:pPr marL="0" indent="0">
              <a:buNone/>
            </a:pPr>
            <a:r>
              <a:rPr lang="en-US" altLang="zh-CN"/>
              <a:t>	$ pytest --version</a:t>
            </a:r>
            <a:endParaRPr lang="en-US" altLang="zh-CN"/>
          </a:p>
          <a:p>
            <a:pPr marL="0" indent="0">
              <a:buNone/>
            </a:pPr>
            <a:r>
              <a:rPr lang="en-US" altLang="zh-CN" i="1"/>
              <a:t>This is pytest version 5.x.y, imported from $PYTHON_PREFIX/lib/python3.8/site-packages/pytest/__init__.py</a:t>
            </a:r>
            <a:endParaRPr lang="en-US" altLang="zh-CN" i="1"/>
          </a:p>
          <a:p>
            <a:r>
              <a:rPr lang="en-US" altLang="zh-CN"/>
              <a:t>IDE</a:t>
            </a:r>
            <a:r>
              <a:t>需要配置源，</a:t>
            </a:r>
            <a:r>
              <a:rPr>
                <a:solidFill>
                  <a:srgbClr val="FF0000"/>
                </a:solidFill>
              </a:rPr>
              <a:t>然后搜索</a:t>
            </a:r>
            <a:r>
              <a:rPr lang="en-US" altLang="zh-CN">
                <a:solidFill>
                  <a:srgbClr val="FF0000"/>
                </a:solidFill>
              </a:rPr>
              <a:t>pytest</a:t>
            </a:r>
            <a:r>
              <a:rPr>
                <a:solidFill>
                  <a:srgbClr val="FF0000"/>
                </a:solidFill>
              </a:rPr>
              <a:t>安装</a:t>
            </a:r>
            <a:endParaRPr>
              <a:solidFill>
                <a:srgbClr val="FF0000"/>
              </a:solidFill>
            </a:endParaRPr>
          </a:p>
          <a:p>
            <a:endParaRPr>
              <a:solidFill>
                <a:srgbClr val="FF0000"/>
              </a:solidFill>
            </a:endParaRPr>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t>
            </a:r>
            <a:r>
              <a:t>安装</a:t>
            </a:r>
            <a:r>
              <a:rPr lang="en-US" altLang="zh-CN"/>
              <a:t>pytest</a:t>
            </a:r>
            <a:endParaRPr lang="en-US" altLang="zh-CN"/>
          </a:p>
        </p:txBody>
      </p:sp>
      <p:pic>
        <p:nvPicPr>
          <p:cNvPr id="4" name="内容占位符 3"/>
          <p:cNvPicPr>
            <a:picLocks noChangeAspect="1"/>
          </p:cNvPicPr>
          <p:nvPr>
            <p:ph sz="half" idx="2"/>
          </p:nvPr>
        </p:nvPicPr>
        <p:blipFill>
          <a:blip r:embed="rId1"/>
          <a:stretch>
            <a:fillRect/>
          </a:stretch>
        </p:blipFill>
        <p:spPr>
          <a:xfrm>
            <a:off x="372110" y="1361440"/>
            <a:ext cx="5636260" cy="4469130"/>
          </a:xfrm>
          <a:prstGeom prst="rect">
            <a:avLst/>
          </a:prstGeom>
        </p:spPr>
      </p:pic>
      <p:pic>
        <p:nvPicPr>
          <p:cNvPr id="9" name="内容占位符 4"/>
          <p:cNvPicPr>
            <a:picLocks noChangeAspect="1"/>
          </p:cNvPicPr>
          <p:nvPr>
            <p:ph sz="quarter" idx="4"/>
          </p:nvPr>
        </p:nvPicPr>
        <p:blipFill>
          <a:blip r:embed="rId2"/>
          <a:stretch>
            <a:fillRect/>
          </a:stretch>
        </p:blipFill>
        <p:spPr>
          <a:xfrm>
            <a:off x="6235700" y="1557655"/>
            <a:ext cx="5283200" cy="3799840"/>
          </a:xfrm>
          <a:prstGeom prst="rect">
            <a:avLst/>
          </a:prstGeom>
        </p:spPr>
      </p:pic>
    </p:spTree>
    <p:custDataLst>
      <p:tags r:id="rId3"/>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配置</a:t>
            </a:r>
          </a:p>
        </p:txBody>
      </p:sp>
      <p:sp>
        <p:nvSpPr>
          <p:cNvPr id="3" name="文本占位符 2"/>
          <p:cNvSpPr>
            <a:spLocks noGrp="1"/>
          </p:cNvSpPr>
          <p:nvPr>
            <p:ph type="body" sz="half" idx="2"/>
          </p:nvPr>
        </p:nvSpPr>
        <p:spPr/>
        <p:txBody>
          <a:bodyPr/>
          <a:p>
            <a:r>
              <a:rPr>
                <a:sym typeface="+mn-ea"/>
              </a:rPr>
              <a:t>终端无需配置</a:t>
            </a:r>
            <a:endParaRPr lang="en-US" altLang="zh-CN"/>
          </a:p>
          <a:p>
            <a:r>
              <a:rPr lang="en-US" altLang="zh-CN"/>
              <a:t>PyCharm</a:t>
            </a:r>
            <a:r>
              <a:t>配置</a:t>
            </a:r>
          </a:p>
          <a:p>
            <a:pPr marL="0" indent="0">
              <a:buNone/>
            </a:pPr>
            <a:r>
              <a:rPr lang="en-US" altLang="zh-CN"/>
              <a:t>	</a:t>
            </a:r>
            <a:r>
              <a:t>创建一个</a:t>
            </a:r>
            <a:r>
              <a:rPr lang="en-US" altLang="zh-CN"/>
              <a:t>project</a:t>
            </a:r>
            <a:endParaRPr lang="en-US" altLang="zh-CN"/>
          </a:p>
          <a:p>
            <a:pPr marL="0" indent="0">
              <a:buNone/>
            </a:pPr>
            <a:r>
              <a:rPr lang="en-US" altLang="zh-CN"/>
              <a:t>	</a:t>
            </a:r>
            <a:r>
              <a:t>在设置中，选择</a:t>
            </a:r>
            <a:r>
              <a:rPr lang="en-US" altLang="zh-CN"/>
              <a:t>setting&gt; Tools &gt; Diff &amp; Merge &gt; Python integrated Tools, Testing &gt; Default test runner, </a:t>
            </a:r>
            <a:r>
              <a:t>选择</a:t>
            </a:r>
            <a:r>
              <a:rPr lang="en-US" altLang="zh-CN"/>
              <a:t>pytest</a:t>
            </a:r>
            <a:r>
              <a:t>选项。这样工程会默认以</a:t>
            </a:r>
            <a:r>
              <a:rPr lang="en-US" altLang="zh-CN"/>
              <a:t>pytest</a:t>
            </a:r>
            <a:r>
              <a:t>来执行，并且相关测试函数，测试方法等会有单独执行的标识。</a:t>
            </a:r>
          </a:p>
        </p:txBody>
      </p:sp>
      <p:pic>
        <p:nvPicPr>
          <p:cNvPr id="5" name="图片占位符 4"/>
          <p:cNvPicPr>
            <a:picLocks noChangeAspect="1"/>
          </p:cNvPicPr>
          <p:nvPr>
            <p:ph type="pic" idx="1"/>
          </p:nvPr>
        </p:nvPicPr>
        <p:blipFill>
          <a:blip r:embed="rId1"/>
          <a:stretch>
            <a:fillRect/>
          </a:stretch>
        </p:blipFill>
        <p:spPr>
          <a:xfrm>
            <a:off x="669925" y="1719580"/>
            <a:ext cx="5283200" cy="4413250"/>
          </a:xfrm>
          <a:prstGeom prst="rect">
            <a:avLst/>
          </a:prstGeom>
        </p:spPr>
      </p:pic>
    </p:spTree>
    <p:custDataLst>
      <p:tags r:id="rId2"/>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执行标准</a:t>
            </a:r>
            <a:r>
              <a:rPr lang="en-US" altLang="zh-CN"/>
              <a:t>-</a:t>
            </a:r>
            <a:r>
              <a:t>用例搜索原则</a:t>
            </a:r>
          </a:p>
        </p:txBody>
      </p:sp>
      <p:sp>
        <p:nvSpPr>
          <p:cNvPr id="3" name="内容占位符 2"/>
          <p:cNvSpPr>
            <a:spLocks noGrp="1"/>
          </p:cNvSpPr>
          <p:nvPr>
            <p:ph idx="1"/>
          </p:nvPr>
        </p:nvSpPr>
        <p:spPr/>
        <p:txBody>
          <a:bodyPr/>
          <a:p>
            <a:r>
              <a:rPr lang="en-US" altLang="zh-CN"/>
              <a:t>pytest</a:t>
            </a:r>
            <a:r>
              <a:t>将在当前目录及其子目录中，文件名符合</a:t>
            </a:r>
            <a:r>
              <a:rPr lang="en-US" altLang="zh-CN"/>
              <a:t>test_*.py</a:t>
            </a:r>
            <a:r>
              <a:t>或</a:t>
            </a:r>
            <a:r>
              <a:rPr lang="en-US" altLang="zh-CN"/>
              <a:t>*_test.py</a:t>
            </a:r>
            <a:r>
              <a:t>形式的所有文件</a:t>
            </a:r>
          </a:p>
          <a:p>
            <a:r>
              <a:t>以</a:t>
            </a:r>
            <a:r>
              <a:rPr lang="en-US" altLang="zh-CN"/>
              <a:t>test_</a:t>
            </a:r>
            <a:r>
              <a:t>开头的函数，以</a:t>
            </a:r>
            <a:r>
              <a:rPr lang="en-US" altLang="zh-CN"/>
              <a:t>Test</a:t>
            </a:r>
            <a:r>
              <a:t>开头的类，以</a:t>
            </a:r>
            <a:r>
              <a:rPr lang="en-US" altLang="zh-CN"/>
              <a:t>test_</a:t>
            </a:r>
            <a:r>
              <a:t>开头的方法。所有包都要有</a:t>
            </a:r>
            <a:r>
              <a:rPr lang="en-US" altLang="zh-CN"/>
              <a:t>__init__.py</a:t>
            </a:r>
            <a:r>
              <a:t>文件</a:t>
            </a:r>
          </a:p>
          <a:p>
            <a:r>
              <a:rPr lang="en-US" altLang="zh-CN"/>
              <a:t>pytest</a:t>
            </a:r>
            <a:r>
              <a:t>可以执行</a:t>
            </a:r>
            <a:r>
              <a:rPr lang="en-US" altLang="zh-CN"/>
              <a:t>unittest</a:t>
            </a:r>
            <a:r>
              <a:t>框架写的用例和方法</a:t>
            </a:r>
          </a:p>
          <a:p>
            <a:r>
              <a:t>可以通过配置文件修改搜索用例的原则</a:t>
            </a: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执行选项</a:t>
            </a:r>
            <a:endParaRPr lang="zh-CN" altLang="en-US"/>
          </a:p>
        </p:txBody>
      </p:sp>
      <p:sp>
        <p:nvSpPr>
          <p:cNvPr id="3" name="内容占位符 2"/>
          <p:cNvSpPr>
            <a:spLocks noGrp="1"/>
          </p:cNvSpPr>
          <p:nvPr>
            <p:ph sz="half" idx="1"/>
          </p:nvPr>
        </p:nvSpPr>
        <p:spPr/>
        <p:txBody>
          <a:bodyPr/>
          <a:p>
            <a:r>
              <a:rPr lang="zh-CN" altLang="en-US"/>
              <a:t>常用参数</a:t>
            </a:r>
            <a:endParaRPr lang="zh-CN" altLang="en-US"/>
          </a:p>
        </p:txBody>
      </p:sp>
      <p:sp>
        <p:nvSpPr>
          <p:cNvPr id="5" name="内容占位符 4"/>
          <p:cNvSpPr>
            <a:spLocks noGrp="1"/>
          </p:cNvSpPr>
          <p:nvPr>
            <p:ph sz="half" idx="2"/>
          </p:nvPr>
        </p:nvSpPr>
        <p:spPr/>
        <p:txBody>
          <a:bodyPr/>
          <a:p>
            <a:r>
              <a:rPr lang="zh-CN" altLang="en-US"/>
              <a:t>更多参数</a:t>
            </a:r>
            <a:endParaRPr lang="zh-CN" altLang="en-US"/>
          </a:p>
          <a:p>
            <a:pPr marL="0" indent="0">
              <a:buNone/>
            </a:pPr>
            <a:r>
              <a:rPr lang="en-US" altLang="zh-CN"/>
              <a:t>	pytest --help</a:t>
            </a:r>
            <a:endParaRPr lang="en-US" altLang="zh-CN"/>
          </a:p>
          <a:p>
            <a:pPr marL="0" indent="0">
              <a:buNone/>
            </a:pPr>
            <a:r>
              <a:rPr lang="en-US" altLang="zh-CN"/>
              <a:t>	pytest --fixtures</a:t>
            </a:r>
            <a:endParaRPr lang="en-US" altLang="zh-CN"/>
          </a:p>
          <a:p>
            <a:pPr marL="0" indent="0">
              <a:buNone/>
            </a:pPr>
            <a:r>
              <a:rPr lang="en-US" altLang="zh-CN"/>
              <a:t>	pytest --markers</a:t>
            </a:r>
            <a:endParaRPr lang="en-US" altLang="zh-CN"/>
          </a:p>
        </p:txBody>
      </p:sp>
      <p:graphicFrame>
        <p:nvGraphicFramePr>
          <p:cNvPr id="4" name="表格 3"/>
          <p:cNvGraphicFramePr/>
          <p:nvPr>
            <p:custDataLst>
              <p:tags r:id="rId1"/>
            </p:custDataLst>
          </p:nvPr>
        </p:nvGraphicFramePr>
        <p:xfrm>
          <a:off x="995680" y="1922780"/>
          <a:ext cx="3418840" cy="4133850"/>
        </p:xfrm>
        <a:graphic>
          <a:graphicData uri="http://schemas.openxmlformats.org/drawingml/2006/table">
            <a:tbl>
              <a:tblPr firstRow="1" bandRow="1">
                <a:tableStyleId>{5C22544A-7EE6-4342-B048-85BDC9FD1C3A}</a:tableStyleId>
              </a:tblPr>
              <a:tblGrid>
                <a:gridCol w="1709420"/>
                <a:gridCol w="1709420"/>
              </a:tblGrid>
              <a:tr h="643890">
                <a:tc>
                  <a:txBody>
                    <a:bodyPr/>
                    <a:p>
                      <a:pPr>
                        <a:buNone/>
                      </a:pPr>
                      <a:r>
                        <a:rPr lang="zh-CN" altLang="en-US"/>
                        <a:t>参数</a:t>
                      </a:r>
                      <a:endParaRPr lang="zh-CN" altLang="en-US"/>
                    </a:p>
                  </a:txBody>
                  <a:tcPr/>
                </a:tc>
                <a:tc>
                  <a:txBody>
                    <a:bodyPr/>
                    <a:p>
                      <a:pPr>
                        <a:buNone/>
                      </a:pPr>
                      <a:r>
                        <a:rPr lang="zh-CN" altLang="en-US"/>
                        <a:t>含义</a:t>
                      </a:r>
                      <a:endParaRPr lang="zh-CN" altLang="en-US"/>
                    </a:p>
                  </a:txBody>
                  <a:tcPr/>
                </a:tc>
              </a:tr>
              <a:tr h="643890">
                <a:tc>
                  <a:txBody>
                    <a:bodyPr/>
                    <a:p>
                      <a:pPr>
                        <a:buNone/>
                      </a:pPr>
                      <a:r>
                        <a:rPr lang="en-US" altLang="zh-CN"/>
                        <a:t>-v</a:t>
                      </a:r>
                      <a:endParaRPr lang="en-US" altLang="zh-CN"/>
                    </a:p>
                  </a:txBody>
                  <a:tcPr/>
                </a:tc>
                <a:tc>
                  <a:txBody>
                    <a:bodyPr/>
                    <a:p>
                      <a:pPr>
                        <a:buNone/>
                      </a:pPr>
                      <a:r>
                        <a:rPr lang="zh-CN" altLang="en-US"/>
                        <a:t>显示详细信息</a:t>
                      </a:r>
                      <a:endParaRPr lang="zh-CN" altLang="en-US"/>
                    </a:p>
                  </a:txBody>
                  <a:tcPr/>
                </a:tc>
              </a:tr>
              <a:tr h="643890">
                <a:tc>
                  <a:txBody>
                    <a:bodyPr/>
                    <a:p>
                      <a:pPr>
                        <a:buNone/>
                      </a:pPr>
                      <a:r>
                        <a:rPr lang="en-US" altLang="zh-CN"/>
                        <a:t>-k word</a:t>
                      </a:r>
                      <a:endParaRPr lang="en-US" altLang="zh-CN"/>
                    </a:p>
                  </a:txBody>
                  <a:tcPr/>
                </a:tc>
                <a:tc>
                  <a:txBody>
                    <a:bodyPr/>
                    <a:p>
                      <a:pPr>
                        <a:buNone/>
                      </a:pPr>
                      <a:r>
                        <a:rPr lang="zh-CN" altLang="en-US"/>
                        <a:t>执行用例名称包含</a:t>
                      </a:r>
                      <a:r>
                        <a:rPr lang="en-US" altLang="zh-CN"/>
                        <a:t>word</a:t>
                      </a:r>
                      <a:r>
                        <a:rPr lang="zh-CN" altLang="en-US"/>
                        <a:t>的用例</a:t>
                      </a:r>
                      <a:endParaRPr lang="zh-CN" altLang="en-US"/>
                    </a:p>
                  </a:txBody>
                  <a:tcPr/>
                </a:tc>
              </a:tr>
              <a:tr h="643890">
                <a:tc>
                  <a:txBody>
                    <a:bodyPr/>
                    <a:p>
                      <a:pPr>
                        <a:buNone/>
                      </a:pPr>
                      <a:r>
                        <a:rPr lang="en-US" altLang="zh-CN"/>
                        <a:t>-m mark</a:t>
                      </a:r>
                      <a:endParaRPr lang="en-US" altLang="zh-CN"/>
                    </a:p>
                  </a:txBody>
                  <a:tcPr/>
                </a:tc>
                <a:tc>
                  <a:txBody>
                    <a:bodyPr/>
                    <a:p>
                      <a:pPr>
                        <a:buNone/>
                      </a:pPr>
                      <a:r>
                        <a:rPr lang="zh-CN" altLang="en-US"/>
                        <a:t>执行指定标记的用例</a:t>
                      </a:r>
                      <a:endParaRPr lang="zh-CN" altLang="en-US"/>
                    </a:p>
                  </a:txBody>
                  <a:tcPr/>
                </a:tc>
              </a:tr>
              <a:tr h="643890">
                <a:tc>
                  <a:txBody>
                    <a:bodyPr/>
                    <a:p>
                      <a:pPr>
                        <a:buNone/>
                      </a:pPr>
                      <a:r>
                        <a:rPr lang="en-US" altLang="zh-CN" b="1"/>
                        <a:t>-s </a:t>
                      </a:r>
                      <a:endParaRPr lang="en-US" altLang="zh-CN" b="1"/>
                    </a:p>
                  </a:txBody>
                  <a:tcPr/>
                </a:tc>
                <a:tc>
                  <a:txBody>
                    <a:bodyPr/>
                    <a:p>
                      <a:pPr>
                        <a:buNone/>
                      </a:pPr>
                      <a:r>
                        <a:rPr lang="zh-CN" altLang="en-US" b="0"/>
                        <a:t>执行打印信息</a:t>
                      </a:r>
                      <a:endParaRPr lang="zh-CN" altLang="en-US" b="0"/>
                    </a:p>
                  </a:txBody>
                  <a:tcPr/>
                </a:tc>
              </a:tr>
              <a:tr h="643890">
                <a:tc>
                  <a:txBody>
                    <a:bodyPr/>
                    <a:p>
                      <a:pPr>
                        <a:buNone/>
                      </a:pPr>
                      <a:r>
                        <a:rPr lang="en-US" altLang="zh-CN" b="1"/>
                        <a:t>--setup-show</a:t>
                      </a:r>
                      <a:endParaRPr lang="en-US" altLang="zh-CN" b="1"/>
                    </a:p>
                  </a:txBody>
                  <a:tcPr/>
                </a:tc>
                <a:tc>
                  <a:txBody>
                    <a:bodyPr/>
                    <a:p>
                      <a:pPr>
                        <a:buNone/>
                      </a:pPr>
                      <a:r>
                        <a:rPr lang="zh-CN" altLang="en-US" b="0"/>
                        <a:t>显示</a:t>
                      </a:r>
                      <a:r>
                        <a:rPr lang="en-US" altLang="zh-CN" b="0"/>
                        <a:t>setup</a:t>
                      </a:r>
                      <a:r>
                        <a:rPr lang="zh-CN" altLang="en-US" b="0"/>
                        <a:t>和</a:t>
                      </a:r>
                      <a:r>
                        <a:rPr lang="en-US" altLang="zh-CN" b="0"/>
                        <a:t>teardown</a:t>
                      </a:r>
                      <a:endParaRPr lang="en-US" altLang="zh-CN" b="0"/>
                    </a:p>
                  </a:txBody>
                  <a:tcPr/>
                </a:tc>
              </a:tr>
            </a:tbl>
          </a:graphicData>
        </a:graphic>
      </p:graphicFrame>
    </p:spTree>
    <p:custDataLst>
      <p:tags r:id="rId2"/>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04.xml><?xml version="1.0" encoding="utf-8"?>
<p:tagLst xmlns:p="http://schemas.openxmlformats.org/presentationml/2006/main">
  <p:tag name="KSO_WM_BEAUTIFY_FLAG" val="#wm#"/>
  <p:tag name="KSO_WM_TEMPLATE_CATEGORY" val="custom"/>
  <p:tag name="KSO_WM_TEMPLATE_INDEX" val="20187308"/>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BEAUTIFY_FLAG" val="#wm#"/>
  <p:tag name="KSO_WM_TEMPLATE_CATEGORY" val="custom"/>
  <p:tag name="KSO_WM_TEMPLATE_INDEX" val="20187308"/>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BEAUTIFY_FLAG" val="#wm#"/>
  <p:tag name="KSO_WM_TEMPLATE_CATEGORY" val="custom"/>
  <p:tag name="KSO_WM_TEMPLATE_INDEX" val="20187308"/>
</p:tagLst>
</file>

<file path=ppt/tags/tag109.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BEAUTIFY_FLAG" val="#wm#"/>
  <p:tag name="KSO_WM_TEMPLATE_CATEGORY" val="custom"/>
  <p:tag name="KSO_WM_TEMPLATE_INDEX" val="20187308"/>
</p:tagLst>
</file>

<file path=ppt/tags/tag112.xml><?xml version="1.0" encoding="utf-8"?>
<p:tagLst xmlns:p="http://schemas.openxmlformats.org/presentationml/2006/main">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7"/>
</p:tagLst>
</file>

<file path=ppt/tags/tag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COMBINE_RELATE_SLIDE_ID" val="background20177529_1"/>
  <p:tag name="KSO_WM_TEMPLATE_CATEGORY" val="custom"/>
  <p:tag name="KSO_WM_TEMPLATE_INDEX" val="20196577"/>
  <p:tag name="KSO_WM_TEMPLATE_SUBCATEGORY" val="0"/>
  <p:tag name="KSO_WM_TEMPLATE_THUMBS_INDEX" val="1"/>
</p:tagLst>
</file>

<file path=ppt/tags/tag7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UNIT_TABLE_BEAUTIFY" val="smartTable{dcde260e-4a0c-4882-834e-3228f1f7ce73}"/>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ags/tag9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3">
      <a:dk1>
        <a:srgbClr val="000000"/>
      </a:dk1>
      <a:lt1>
        <a:srgbClr val="FFFFFF"/>
      </a:lt1>
      <a:dk2>
        <a:srgbClr val="323F4F"/>
      </a:dk2>
      <a:lt2>
        <a:srgbClr val="E7E6E6"/>
      </a:lt2>
      <a:accent1>
        <a:srgbClr val="376BAB"/>
      </a:accent1>
      <a:accent2>
        <a:srgbClr val="54565C"/>
      </a:accent2>
      <a:accent3>
        <a:srgbClr val="A1A2A5"/>
      </a:accent3>
      <a:accent4>
        <a:srgbClr val="376BAB"/>
      </a:accent4>
      <a:accent5>
        <a:srgbClr val="628BDC"/>
      </a:accent5>
      <a:accent6>
        <a:srgbClr val="376BAB"/>
      </a:accent6>
      <a:hlink>
        <a:srgbClr val="85C0FB"/>
      </a:hlink>
      <a:folHlink>
        <a:srgbClr val="70A2DE"/>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8203</Words>
  <Application>WPS 表格</Application>
  <PresentationFormat>宽屏</PresentationFormat>
  <Paragraphs>497</Paragraphs>
  <Slides>41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方正书宋_GBK</vt:lpstr>
      <vt:lpstr>Wingdings</vt:lpstr>
      <vt:lpstr>微软雅黑</vt:lpstr>
      <vt:lpstr>汉仪旗黑KW</vt:lpstr>
      <vt:lpstr>Comic Sans MS</vt:lpstr>
      <vt:lpstr>Wingdings</vt:lpstr>
      <vt:lpstr>宋体</vt:lpstr>
      <vt:lpstr>Arial Unicode MS</vt:lpstr>
      <vt:lpstr>汉仪书宋二KW</vt:lpstr>
      <vt:lpstr>Office 主题​​</vt:lpstr>
      <vt:lpstr>pytest最好的测试框架</vt:lpstr>
      <vt:lpstr>目录</vt:lpstr>
      <vt:lpstr>why pytest</vt:lpstr>
      <vt:lpstr>简单使用</vt:lpstr>
      <vt:lpstr>安装</vt:lpstr>
      <vt:lpstr>IDE安装pytest</vt:lpstr>
      <vt:lpstr>配置</vt:lpstr>
      <vt:lpstr>执行标准-用例搜索原则</vt:lpstr>
      <vt:lpstr>执行选项</vt:lpstr>
      <vt:lpstr>简单执行</vt:lpstr>
      <vt:lpstr>只执行部分用例</vt:lpstr>
      <vt:lpstr>Demo</vt:lpstr>
      <vt:lpstr>配置文件-pytest.ini</vt:lpstr>
      <vt:lpstr>pytest fixture介绍</vt:lpstr>
      <vt:lpstr>通过fixture传参</vt:lpstr>
      <vt:lpstr>fixture的数据准备及销毁</vt:lpstr>
      <vt:lpstr>其它数据准备方法</vt:lpstr>
      <vt:lpstr>fixture的参数化</vt:lpstr>
      <vt:lpstr>fixture的作用范围</vt:lpstr>
      <vt:lpstr>如何使用fixture</vt:lpstr>
      <vt:lpstr>配置文件-conftest.py</vt:lpstr>
      <vt:lpstr>pytest mark介绍</vt:lpstr>
      <vt:lpstr>条件跳过</vt:lpstr>
      <vt:lpstr>预期fail</vt:lpstr>
      <vt:lpstr>使用parametrize来使数据参数化</vt:lpstr>
      <vt:lpstr>parametrize调用fixture</vt:lpstr>
      <vt:lpstr>pytest的插件</vt:lpstr>
      <vt:lpstr>调整用例执行顺序</vt:lpstr>
      <vt:lpstr>用例遇到错误后停止</vt:lpstr>
      <vt:lpstr>失败用例重新执行</vt:lpstr>
      <vt:lpstr>断言失败后继续后续断言</vt:lpstr>
      <vt:lpstr>其它插件</vt:lpstr>
      <vt:lpstr>其它插件</vt:lpstr>
      <vt:lpstr>allure完美的测试报告生成者-简介</vt:lpstr>
      <vt:lpstr>安装与使用</vt:lpstr>
      <vt:lpstr>定制allure报告-allure structure</vt:lpstr>
      <vt:lpstr>定制allure报告-allure element </vt:lpstr>
      <vt:lpstr>定制allure报告-allure element</vt:lpstr>
      <vt:lpstr>根据allure执行特定用例</vt:lpstr>
      <vt:lpstr>allure Demo</vt:lpstr>
      <vt:lpstr>其它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eoitek</cp:lastModifiedBy>
  <cp:revision>265</cp:revision>
  <dcterms:created xsi:type="dcterms:W3CDTF">2020-05-29T01:31:13Z</dcterms:created>
  <dcterms:modified xsi:type="dcterms:W3CDTF">2020-05-29T01:31:13Z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