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3" r:id="rId5"/>
    <p:sldId id="266" r:id="rId6"/>
    <p:sldId id="307" r:id="rId7"/>
    <p:sldId id="308" r:id="rId8"/>
    <p:sldId id="309" r:id="rId9"/>
    <p:sldId id="310" r:id="rId10"/>
    <p:sldId id="287" r:id="rId11"/>
    <p:sldId id="297" r:id="rId12"/>
    <p:sldId id="311" r:id="rId13"/>
    <p:sldId id="267"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34AE4-8A99-4860-BF15-A8E3426DFFA8}" type="datetimeFigureOut">
              <a:rPr lang="fr-FR" smtClean="0"/>
              <a:t>20/12/2021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5C9536-B8AE-4A43-A9B9-7B1093AA9E81}" type="slidenum">
              <a:rPr lang="fr-FR" smtClean="0"/>
              <a:t>‹N°›</a:t>
            </a:fld>
            <a:endParaRPr lang="fr-FR"/>
          </a:p>
        </p:txBody>
      </p:sp>
    </p:spTree>
    <p:extLst>
      <p:ext uri="{BB962C8B-B14F-4D97-AF65-F5344CB8AC3E}">
        <p14:creationId xmlns:p14="http://schemas.microsoft.com/office/powerpoint/2010/main" val="206163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1C7731-6CF1-4936-BD66-D48E76C55BF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80271F9-CA60-4FF2-B8C9-D3A4CF798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B40C836-441E-4406-83E7-F70125BB3B98}"/>
              </a:ext>
            </a:extLst>
          </p:cNvPr>
          <p:cNvSpPr>
            <a:spLocks noGrp="1"/>
          </p:cNvSpPr>
          <p:nvPr>
            <p:ph type="dt" sz="half" idx="10"/>
          </p:nvPr>
        </p:nvSpPr>
        <p:spPr/>
        <p:txBody>
          <a:bodyPr/>
          <a:lstStyle/>
          <a:p>
            <a:fld id="{2AF25988-E0CD-4EDE-BCBF-45FF67A9A2C6}" type="datetime1">
              <a:rPr lang="fr-FR" smtClean="0"/>
              <a:t>20/12/2021</a:t>
            </a:fld>
            <a:endParaRPr lang="fr-FR"/>
          </a:p>
        </p:txBody>
      </p:sp>
      <p:sp>
        <p:nvSpPr>
          <p:cNvPr id="5" name="Espace réservé du pied de page 4">
            <a:extLst>
              <a:ext uri="{FF2B5EF4-FFF2-40B4-BE49-F238E27FC236}">
                <a16:creationId xmlns:a16="http://schemas.microsoft.com/office/drawing/2014/main" id="{DF495AD0-B310-42AC-A516-3FABF8CFAF4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9B81D0-A757-40DD-951E-437B931DBBC8}"/>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1409336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EF6899-2654-4EC5-A65B-6EF563CCA66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D279530-3BCD-4FD8-9B30-0C0571D807C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D80492-6E5B-41F4-83D8-B4E590563F6B}"/>
              </a:ext>
            </a:extLst>
          </p:cNvPr>
          <p:cNvSpPr>
            <a:spLocks noGrp="1"/>
          </p:cNvSpPr>
          <p:nvPr>
            <p:ph type="dt" sz="half" idx="10"/>
          </p:nvPr>
        </p:nvSpPr>
        <p:spPr/>
        <p:txBody>
          <a:bodyPr/>
          <a:lstStyle/>
          <a:p>
            <a:fld id="{C870AE62-9CC6-4015-87A0-3DB6DB2F07D8}" type="datetime1">
              <a:rPr lang="fr-FR" smtClean="0"/>
              <a:t>20/12/2021</a:t>
            </a:fld>
            <a:endParaRPr lang="fr-FR"/>
          </a:p>
        </p:txBody>
      </p:sp>
      <p:sp>
        <p:nvSpPr>
          <p:cNvPr id="5" name="Espace réservé du pied de page 4">
            <a:extLst>
              <a:ext uri="{FF2B5EF4-FFF2-40B4-BE49-F238E27FC236}">
                <a16:creationId xmlns:a16="http://schemas.microsoft.com/office/drawing/2014/main" id="{177942E8-EC9A-4F73-A015-7B81E85D85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4109B4E-C0D8-41AE-A9DA-AB72970CD981}"/>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3876952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0E643EC-A974-4E51-A64F-E53B34D5BF9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0F1255E-5CB4-421E-9925-0A0CA08A480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683991-C14A-44AF-ADEB-1F7E18FD0358}"/>
              </a:ext>
            </a:extLst>
          </p:cNvPr>
          <p:cNvSpPr>
            <a:spLocks noGrp="1"/>
          </p:cNvSpPr>
          <p:nvPr>
            <p:ph type="dt" sz="half" idx="10"/>
          </p:nvPr>
        </p:nvSpPr>
        <p:spPr/>
        <p:txBody>
          <a:bodyPr/>
          <a:lstStyle/>
          <a:p>
            <a:fld id="{07E5E6FE-C5DD-42B4-A668-1C3E9BB4C418}" type="datetime1">
              <a:rPr lang="fr-FR" smtClean="0"/>
              <a:t>20/12/2021</a:t>
            </a:fld>
            <a:endParaRPr lang="fr-FR"/>
          </a:p>
        </p:txBody>
      </p:sp>
      <p:sp>
        <p:nvSpPr>
          <p:cNvPr id="5" name="Espace réservé du pied de page 4">
            <a:extLst>
              <a:ext uri="{FF2B5EF4-FFF2-40B4-BE49-F238E27FC236}">
                <a16:creationId xmlns:a16="http://schemas.microsoft.com/office/drawing/2014/main" id="{D2198AC0-B6B7-4C98-924B-682714E047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5A6983C-8653-4254-B71C-D799A137FD7A}"/>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120542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6E761-CD2A-4743-9851-ECA75B28A04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D243708-EAD1-4C7D-967F-FDD5FBB2CF2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ED5EE66-60A6-44F8-9245-B45F75E971DB}"/>
              </a:ext>
            </a:extLst>
          </p:cNvPr>
          <p:cNvSpPr>
            <a:spLocks noGrp="1"/>
          </p:cNvSpPr>
          <p:nvPr>
            <p:ph type="dt" sz="half" idx="10"/>
          </p:nvPr>
        </p:nvSpPr>
        <p:spPr/>
        <p:txBody>
          <a:bodyPr/>
          <a:lstStyle/>
          <a:p>
            <a:fld id="{CAC34260-9A2E-42C1-9FA5-9820D0BB3689}" type="datetime1">
              <a:rPr lang="fr-FR" smtClean="0"/>
              <a:t>20/12/2021</a:t>
            </a:fld>
            <a:endParaRPr lang="fr-FR"/>
          </a:p>
        </p:txBody>
      </p:sp>
      <p:sp>
        <p:nvSpPr>
          <p:cNvPr id="5" name="Espace réservé du pied de page 4">
            <a:extLst>
              <a:ext uri="{FF2B5EF4-FFF2-40B4-BE49-F238E27FC236}">
                <a16:creationId xmlns:a16="http://schemas.microsoft.com/office/drawing/2014/main" id="{A5BB0261-F048-4E20-9639-39F4E713F92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D8674DB-38C6-42FB-B44F-FFE7F3DB1DF4}"/>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424099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1C60DF-5CEA-47DC-B4CA-66A0CD1EC9A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A4EC127-3AA7-4D11-8910-C41BDD630D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E8C630F-33B0-4CAE-840C-0C24626DDCCB}"/>
              </a:ext>
            </a:extLst>
          </p:cNvPr>
          <p:cNvSpPr>
            <a:spLocks noGrp="1"/>
          </p:cNvSpPr>
          <p:nvPr>
            <p:ph type="dt" sz="half" idx="10"/>
          </p:nvPr>
        </p:nvSpPr>
        <p:spPr/>
        <p:txBody>
          <a:bodyPr/>
          <a:lstStyle/>
          <a:p>
            <a:fld id="{B77CC40F-6593-44D2-992C-C8FB21D11497}" type="datetime1">
              <a:rPr lang="fr-FR" smtClean="0"/>
              <a:t>20/12/2021</a:t>
            </a:fld>
            <a:endParaRPr lang="fr-FR"/>
          </a:p>
        </p:txBody>
      </p:sp>
      <p:sp>
        <p:nvSpPr>
          <p:cNvPr id="5" name="Espace réservé du pied de page 4">
            <a:extLst>
              <a:ext uri="{FF2B5EF4-FFF2-40B4-BE49-F238E27FC236}">
                <a16:creationId xmlns:a16="http://schemas.microsoft.com/office/drawing/2014/main" id="{B5F7A59F-DF66-4444-856B-4F4784C5D1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E624401-8ADC-4431-B0C0-19D4D2EC2087}"/>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5202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59A9A9-FD1A-4BD1-8C26-4A45B75F9F9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175F05-6559-46CA-A462-B98A6A091E4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FFAEBA4-61DA-44C0-921F-327B1E586EB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DE037CA-CFBB-45AC-9293-1FC4EAEFFD61}"/>
              </a:ext>
            </a:extLst>
          </p:cNvPr>
          <p:cNvSpPr>
            <a:spLocks noGrp="1"/>
          </p:cNvSpPr>
          <p:nvPr>
            <p:ph type="dt" sz="half" idx="10"/>
          </p:nvPr>
        </p:nvSpPr>
        <p:spPr/>
        <p:txBody>
          <a:bodyPr/>
          <a:lstStyle/>
          <a:p>
            <a:fld id="{AAB99152-B6F6-42C1-B144-FEF9473AB085}" type="datetime1">
              <a:rPr lang="fr-FR" smtClean="0"/>
              <a:t>20/12/2021</a:t>
            </a:fld>
            <a:endParaRPr lang="fr-FR"/>
          </a:p>
        </p:txBody>
      </p:sp>
      <p:sp>
        <p:nvSpPr>
          <p:cNvPr id="6" name="Espace réservé du pied de page 5">
            <a:extLst>
              <a:ext uri="{FF2B5EF4-FFF2-40B4-BE49-F238E27FC236}">
                <a16:creationId xmlns:a16="http://schemas.microsoft.com/office/drawing/2014/main" id="{D737D70C-444B-4C41-932D-C91C6045EA3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A0F1365-689C-413F-86C8-9916705E4612}"/>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99315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C4BD28-1020-4719-A091-B84E3CAD4E0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3D83DD0-14A6-4529-82FE-42B1FC8821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786EBFA-D872-4AC3-A4F2-421DCCFBEE8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41CCC04-5786-4678-A9B0-89D7B8C2D7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AE6F0F5-B3EA-4135-B944-89AC9C56DBB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7ED1D2F-D51B-4762-9F73-F1F76E3A604F}"/>
              </a:ext>
            </a:extLst>
          </p:cNvPr>
          <p:cNvSpPr>
            <a:spLocks noGrp="1"/>
          </p:cNvSpPr>
          <p:nvPr>
            <p:ph type="dt" sz="half" idx="10"/>
          </p:nvPr>
        </p:nvSpPr>
        <p:spPr/>
        <p:txBody>
          <a:bodyPr/>
          <a:lstStyle/>
          <a:p>
            <a:fld id="{793E2D88-6105-4536-B15F-A755E9EC15FF}" type="datetime1">
              <a:rPr lang="fr-FR" smtClean="0"/>
              <a:t>20/12/2021</a:t>
            </a:fld>
            <a:endParaRPr lang="fr-FR"/>
          </a:p>
        </p:txBody>
      </p:sp>
      <p:sp>
        <p:nvSpPr>
          <p:cNvPr id="8" name="Espace réservé du pied de page 7">
            <a:extLst>
              <a:ext uri="{FF2B5EF4-FFF2-40B4-BE49-F238E27FC236}">
                <a16:creationId xmlns:a16="http://schemas.microsoft.com/office/drawing/2014/main" id="{B298742F-A737-4AD6-956A-2281E832F37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7A42B5E-CEEF-4553-AE92-5E28C718B7A2}"/>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2588526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FF62A6-A649-4DA2-B8CE-A362D156EBE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6391BF6-FF01-4CE1-8FE5-95AC876A0085}"/>
              </a:ext>
            </a:extLst>
          </p:cNvPr>
          <p:cNvSpPr>
            <a:spLocks noGrp="1"/>
          </p:cNvSpPr>
          <p:nvPr>
            <p:ph type="dt" sz="half" idx="10"/>
          </p:nvPr>
        </p:nvSpPr>
        <p:spPr/>
        <p:txBody>
          <a:bodyPr/>
          <a:lstStyle/>
          <a:p>
            <a:fld id="{60AD9CD4-F80F-47C7-AC7E-847E8A8ECEEF}" type="datetime1">
              <a:rPr lang="fr-FR" smtClean="0"/>
              <a:t>20/12/2021</a:t>
            </a:fld>
            <a:endParaRPr lang="fr-FR"/>
          </a:p>
        </p:txBody>
      </p:sp>
      <p:sp>
        <p:nvSpPr>
          <p:cNvPr id="4" name="Espace réservé du pied de page 3">
            <a:extLst>
              <a:ext uri="{FF2B5EF4-FFF2-40B4-BE49-F238E27FC236}">
                <a16:creationId xmlns:a16="http://schemas.microsoft.com/office/drawing/2014/main" id="{3094B694-0929-4156-83D1-7EFA332D0BD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6D3C8B3-D618-40D1-991F-4D1FFCD6FA27}"/>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47445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FCD711D-2705-4F86-B956-A78290ABEA55}"/>
              </a:ext>
            </a:extLst>
          </p:cNvPr>
          <p:cNvSpPr>
            <a:spLocks noGrp="1"/>
          </p:cNvSpPr>
          <p:nvPr>
            <p:ph type="dt" sz="half" idx="10"/>
          </p:nvPr>
        </p:nvSpPr>
        <p:spPr/>
        <p:txBody>
          <a:bodyPr/>
          <a:lstStyle/>
          <a:p>
            <a:fld id="{6252ED76-1A46-49D7-826B-FD8811106957}" type="datetime1">
              <a:rPr lang="fr-FR" smtClean="0"/>
              <a:t>20/12/2021</a:t>
            </a:fld>
            <a:endParaRPr lang="fr-FR"/>
          </a:p>
        </p:txBody>
      </p:sp>
      <p:sp>
        <p:nvSpPr>
          <p:cNvPr id="3" name="Espace réservé du pied de page 2">
            <a:extLst>
              <a:ext uri="{FF2B5EF4-FFF2-40B4-BE49-F238E27FC236}">
                <a16:creationId xmlns:a16="http://schemas.microsoft.com/office/drawing/2014/main" id="{A33E9A17-8BFC-48FD-B2E6-D41C99102FD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75E5CCA-A0FB-4FA4-8240-8BF4AC7241BD}"/>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235580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20C278-6FA3-45BA-8A5E-6B9CE7C8BF6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0E00ED0-62A7-4E9D-BCA0-814773967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76A9FB4-6742-40FF-A2B9-1B30BAAAE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7CD0305-A516-4D1E-99DD-F0BC62BD2F97}"/>
              </a:ext>
            </a:extLst>
          </p:cNvPr>
          <p:cNvSpPr>
            <a:spLocks noGrp="1"/>
          </p:cNvSpPr>
          <p:nvPr>
            <p:ph type="dt" sz="half" idx="10"/>
          </p:nvPr>
        </p:nvSpPr>
        <p:spPr/>
        <p:txBody>
          <a:bodyPr/>
          <a:lstStyle/>
          <a:p>
            <a:fld id="{EE171E19-9DE9-4FA7-8D35-7F1B7FACE0BE}" type="datetime1">
              <a:rPr lang="fr-FR" smtClean="0"/>
              <a:t>20/12/2021</a:t>
            </a:fld>
            <a:endParaRPr lang="fr-FR"/>
          </a:p>
        </p:txBody>
      </p:sp>
      <p:sp>
        <p:nvSpPr>
          <p:cNvPr id="6" name="Espace réservé du pied de page 5">
            <a:extLst>
              <a:ext uri="{FF2B5EF4-FFF2-40B4-BE49-F238E27FC236}">
                <a16:creationId xmlns:a16="http://schemas.microsoft.com/office/drawing/2014/main" id="{47BDBF21-A798-4BC6-8EFC-76E893FA77E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8C25A27-50E7-42F2-8009-82A740FD10F5}"/>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2243212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8757FD-72F5-4097-803C-9F2F4049AAD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823B4F6-5387-4FBC-A133-B839BF40D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C2F7BEE-51FC-405D-8D5D-12D03590B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C8B392-B522-440B-9D61-956C3F10740E}"/>
              </a:ext>
            </a:extLst>
          </p:cNvPr>
          <p:cNvSpPr>
            <a:spLocks noGrp="1"/>
          </p:cNvSpPr>
          <p:nvPr>
            <p:ph type="dt" sz="half" idx="10"/>
          </p:nvPr>
        </p:nvSpPr>
        <p:spPr/>
        <p:txBody>
          <a:bodyPr/>
          <a:lstStyle/>
          <a:p>
            <a:fld id="{A767FC30-2D94-4E14-B154-7668BBD72F3B}" type="datetime1">
              <a:rPr lang="fr-FR" smtClean="0"/>
              <a:t>20/12/2021</a:t>
            </a:fld>
            <a:endParaRPr lang="fr-FR"/>
          </a:p>
        </p:txBody>
      </p:sp>
      <p:sp>
        <p:nvSpPr>
          <p:cNvPr id="6" name="Espace réservé du pied de page 5">
            <a:extLst>
              <a:ext uri="{FF2B5EF4-FFF2-40B4-BE49-F238E27FC236}">
                <a16:creationId xmlns:a16="http://schemas.microsoft.com/office/drawing/2014/main" id="{1CCDF2D2-457C-4815-9812-8DB27BA77DC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EF8277D-9164-4778-A9F3-BAA9253050F6}"/>
              </a:ext>
            </a:extLst>
          </p:cNvPr>
          <p:cNvSpPr>
            <a:spLocks noGrp="1"/>
          </p:cNvSpPr>
          <p:nvPr>
            <p:ph type="sldNum" sz="quarter" idx="12"/>
          </p:nvPr>
        </p:nvSpPr>
        <p:spPr/>
        <p:txBody>
          <a:bodyPr/>
          <a:lstStyle/>
          <a:p>
            <a:fld id="{E2868FE7-C493-437F-BE5E-929D2D552473}" type="slidenum">
              <a:rPr lang="fr-FR" smtClean="0"/>
              <a:t>‹N°›</a:t>
            </a:fld>
            <a:endParaRPr lang="fr-FR"/>
          </a:p>
        </p:txBody>
      </p:sp>
    </p:spTree>
    <p:extLst>
      <p:ext uri="{BB962C8B-B14F-4D97-AF65-F5344CB8AC3E}">
        <p14:creationId xmlns:p14="http://schemas.microsoft.com/office/powerpoint/2010/main" val="87772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10D1722-791B-4C0F-9EFE-7AB0933AC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2060D65-4B48-45BD-BA9A-101B1BB10A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5ED5C5A-330B-465E-8B37-C19527BFB5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9F846-A7D4-454B-BD4C-CEABFC1AF711}" type="datetime1">
              <a:rPr lang="fr-FR" smtClean="0"/>
              <a:t>20/12/2021</a:t>
            </a:fld>
            <a:endParaRPr lang="fr-FR"/>
          </a:p>
        </p:txBody>
      </p:sp>
      <p:sp>
        <p:nvSpPr>
          <p:cNvPr id="5" name="Espace réservé du pied de page 4">
            <a:extLst>
              <a:ext uri="{FF2B5EF4-FFF2-40B4-BE49-F238E27FC236}">
                <a16:creationId xmlns:a16="http://schemas.microsoft.com/office/drawing/2014/main" id="{40E748E8-9DEE-44FB-994E-DD888290A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A67BD41-EB46-4783-BB4F-FA0D5C4D5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68FE7-C493-437F-BE5E-929D2D552473}" type="slidenum">
              <a:rPr lang="fr-FR" smtClean="0"/>
              <a:t>‹N°›</a:t>
            </a:fld>
            <a:endParaRPr lang="fr-FR"/>
          </a:p>
        </p:txBody>
      </p:sp>
    </p:spTree>
    <p:extLst>
      <p:ext uri="{BB962C8B-B14F-4D97-AF65-F5344CB8AC3E}">
        <p14:creationId xmlns:p14="http://schemas.microsoft.com/office/powerpoint/2010/main" val="3566156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887BF2A-DB2C-4F78-B22E-738A4F8D9203}"/>
              </a:ext>
            </a:extLst>
          </p:cNvPr>
          <p:cNvSpPr>
            <a:spLocks noGrp="1"/>
          </p:cNvSpPr>
          <p:nvPr>
            <p:ph type="ctrTitle"/>
          </p:nvPr>
        </p:nvSpPr>
        <p:spPr>
          <a:xfrm>
            <a:off x="1524000" y="1122363"/>
            <a:ext cx="9144000" cy="3063240"/>
          </a:xfrm>
        </p:spPr>
        <p:txBody>
          <a:bodyPr>
            <a:normAutofit/>
          </a:bodyPr>
          <a:lstStyle/>
          <a:p>
            <a:r>
              <a:rPr lang="fr-FR" sz="6600" dirty="0">
                <a:solidFill>
                  <a:srgbClr val="FFFFFF"/>
                </a:solidFill>
              </a:rPr>
              <a:t>Participer à une compétition </a:t>
            </a:r>
            <a:r>
              <a:rPr lang="fr-FR" sz="6600" dirty="0" err="1">
                <a:solidFill>
                  <a:srgbClr val="FFFFFF"/>
                </a:solidFill>
              </a:rPr>
              <a:t>Kaggle</a:t>
            </a:r>
            <a:endParaRPr lang="fr-FR" sz="6600" dirty="0">
              <a:solidFill>
                <a:srgbClr val="FFFFFF"/>
              </a:solidFill>
            </a:endParaRPr>
          </a:p>
        </p:txBody>
      </p:sp>
      <p:sp>
        <p:nvSpPr>
          <p:cNvPr id="3" name="Sous-titre 2">
            <a:extLst>
              <a:ext uri="{FF2B5EF4-FFF2-40B4-BE49-F238E27FC236}">
                <a16:creationId xmlns:a16="http://schemas.microsoft.com/office/drawing/2014/main" id="{A3D97391-EB81-486C-A18B-C19FA6FA2661}"/>
              </a:ext>
            </a:extLst>
          </p:cNvPr>
          <p:cNvSpPr>
            <a:spLocks noGrp="1"/>
          </p:cNvSpPr>
          <p:nvPr>
            <p:ph type="subTitle" idx="1"/>
          </p:nvPr>
        </p:nvSpPr>
        <p:spPr>
          <a:xfrm>
            <a:off x="1527048" y="4599432"/>
            <a:ext cx="9144000" cy="1536192"/>
          </a:xfrm>
        </p:spPr>
        <p:txBody>
          <a:bodyPr>
            <a:normAutofit/>
          </a:bodyPr>
          <a:lstStyle/>
          <a:p>
            <a:r>
              <a:rPr lang="fr-FR" dirty="0">
                <a:solidFill>
                  <a:srgbClr val="FFFFFF"/>
                </a:solidFill>
              </a:rPr>
              <a:t>Elise ANDRO – 20/12/2021</a:t>
            </a:r>
          </a:p>
        </p:txBody>
      </p:sp>
      <p:sp>
        <p:nvSpPr>
          <p:cNvPr id="13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72A7520C-E1E2-4D28-B9E0-360C34688857}"/>
              </a:ext>
            </a:extLst>
          </p:cNvPr>
          <p:cNvSpPr>
            <a:spLocks noGrp="1"/>
          </p:cNvSpPr>
          <p:nvPr>
            <p:ph type="sldNum" sz="quarter" idx="12"/>
          </p:nvPr>
        </p:nvSpPr>
        <p:spPr>
          <a:xfrm>
            <a:off x="8610600" y="6356350"/>
            <a:ext cx="2743200" cy="365125"/>
          </a:xfrm>
        </p:spPr>
        <p:txBody>
          <a:bodyPr>
            <a:normAutofit/>
          </a:bodyPr>
          <a:lstStyle/>
          <a:p>
            <a:pPr>
              <a:spcAft>
                <a:spcPts val="600"/>
              </a:spcAft>
            </a:pPr>
            <a:fld id="{E2868FE7-C493-437F-BE5E-929D2D552473}" type="slidenum">
              <a:rPr lang="fr-FR">
                <a:solidFill>
                  <a:srgbClr val="FFFFFF"/>
                </a:solidFill>
              </a:rPr>
              <a:pPr>
                <a:spcAft>
                  <a:spcPts val="600"/>
                </a:spcAft>
              </a:pPr>
              <a:t>1</a:t>
            </a:fld>
            <a:endParaRPr lang="fr-FR">
              <a:solidFill>
                <a:srgbClr val="FFFFFF"/>
              </a:solidFill>
            </a:endParaRPr>
          </a:p>
        </p:txBody>
      </p:sp>
    </p:spTree>
    <p:extLst>
      <p:ext uri="{BB962C8B-B14F-4D97-AF65-F5344CB8AC3E}">
        <p14:creationId xmlns:p14="http://schemas.microsoft.com/office/powerpoint/2010/main" val="1356206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630936" y="502920"/>
            <a:ext cx="3419856" cy="1463040"/>
          </a:xfrm>
        </p:spPr>
        <p:txBody>
          <a:bodyPr anchor="ctr">
            <a:normAutofit/>
          </a:bodyPr>
          <a:lstStyle/>
          <a:p>
            <a:r>
              <a:rPr lang="fr-FR" sz="4800" dirty="0"/>
              <a:t>YOLO</a:t>
            </a:r>
          </a:p>
        </p:txBody>
      </p:sp>
      <p:sp>
        <p:nvSpPr>
          <p:cNvPr id="7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2040549-D69E-4333-A529-0B32CA32A818}"/>
              </a:ext>
            </a:extLst>
          </p:cNvPr>
          <p:cNvSpPr>
            <a:spLocks noGrp="1"/>
          </p:cNvSpPr>
          <p:nvPr>
            <p:ph idx="1"/>
          </p:nvPr>
        </p:nvSpPr>
        <p:spPr>
          <a:xfrm>
            <a:off x="4654295" y="502920"/>
            <a:ext cx="6894576" cy="1463040"/>
          </a:xfrm>
        </p:spPr>
        <p:txBody>
          <a:bodyPr anchor="ctr">
            <a:normAutofit/>
          </a:bodyPr>
          <a:lstStyle/>
          <a:p>
            <a:pPr marL="0" indent="0">
              <a:buNone/>
            </a:pPr>
            <a:r>
              <a:rPr lang="fr-FR" sz="2200" b="1" dirty="0"/>
              <a:t>Le  concept</a:t>
            </a:r>
          </a:p>
          <a:p>
            <a:pPr marL="0" indent="0">
              <a:buNone/>
            </a:pPr>
            <a:r>
              <a:rPr lang="fr-FR" sz="2200" dirty="0"/>
              <a:t>Détection et classifier en même temps des objets sur une image</a:t>
            </a:r>
          </a:p>
          <a:p>
            <a:pPr marL="0" indent="0">
              <a:buNone/>
            </a:pPr>
            <a:endParaRPr lang="fr-FR" sz="2200" dirty="0"/>
          </a:p>
          <a:p>
            <a:pPr marL="0" indent="0">
              <a:buNone/>
            </a:pPr>
            <a:endParaRPr lang="fr-FR" sz="2200" dirty="0"/>
          </a:p>
        </p:txBody>
      </p:sp>
      <p:sp>
        <p:nvSpPr>
          <p:cNvPr id="4" name="Espace réservé du numéro de diapositive 3">
            <a:extLst>
              <a:ext uri="{FF2B5EF4-FFF2-40B4-BE49-F238E27FC236}">
                <a16:creationId xmlns:a16="http://schemas.microsoft.com/office/drawing/2014/main" id="{985E1BC3-F167-49CF-A7D2-0B3079AEDE9A}"/>
              </a:ext>
            </a:extLst>
          </p:cNvPr>
          <p:cNvSpPr>
            <a:spLocks noGrp="1"/>
          </p:cNvSpPr>
          <p:nvPr>
            <p:ph type="sldNum" sz="quarter" idx="12"/>
          </p:nvPr>
        </p:nvSpPr>
        <p:spPr>
          <a:xfrm>
            <a:off x="8610600" y="6356350"/>
            <a:ext cx="2743200" cy="365125"/>
          </a:xfrm>
        </p:spPr>
        <p:txBody>
          <a:bodyPr>
            <a:normAutofit/>
          </a:bodyPr>
          <a:lstStyle/>
          <a:p>
            <a:pPr>
              <a:spcAft>
                <a:spcPts val="600"/>
              </a:spcAft>
            </a:pPr>
            <a:fld id="{E2868FE7-C493-437F-BE5E-929D2D552473}" type="slidenum">
              <a:rPr lang="fr-FR" smtClean="0"/>
              <a:pPr>
                <a:spcAft>
                  <a:spcPts val="600"/>
                </a:spcAft>
              </a:pPr>
              <a:t>10</a:t>
            </a:fld>
            <a:endParaRPr lang="fr-FR"/>
          </a:p>
        </p:txBody>
      </p:sp>
      <p:sp>
        <p:nvSpPr>
          <p:cNvPr id="5" name="ZoneTexte 4">
            <a:extLst>
              <a:ext uri="{FF2B5EF4-FFF2-40B4-BE49-F238E27FC236}">
                <a16:creationId xmlns:a16="http://schemas.microsoft.com/office/drawing/2014/main" id="{C8EA060E-C17D-4FE4-AF67-7DC4413F855E}"/>
              </a:ext>
            </a:extLst>
          </p:cNvPr>
          <p:cNvSpPr txBox="1"/>
          <p:nvPr/>
        </p:nvSpPr>
        <p:spPr>
          <a:xfrm>
            <a:off x="573405" y="2813089"/>
            <a:ext cx="5256967" cy="2585323"/>
          </a:xfrm>
          <a:prstGeom prst="rect">
            <a:avLst/>
          </a:prstGeom>
          <a:noFill/>
        </p:spPr>
        <p:txBody>
          <a:bodyPr wrap="square" rtlCol="0">
            <a:spAutoFit/>
          </a:bodyPr>
          <a:lstStyle/>
          <a:p>
            <a:r>
              <a:rPr lang="fr-FR" dirty="0"/>
              <a:t>1 – Segmente l’image en images plus petites (cellule)</a:t>
            </a:r>
          </a:p>
          <a:p>
            <a:r>
              <a:rPr lang="fr-FR" dirty="0"/>
              <a:t>2 – On cherche si une cellule contient le centre d’un objet</a:t>
            </a:r>
          </a:p>
          <a:p>
            <a:r>
              <a:rPr lang="fr-FR" dirty="0"/>
              <a:t>3 – Chaque cellule prédira des </a:t>
            </a:r>
            <a:r>
              <a:rPr lang="fr-FR" dirty="0" err="1"/>
              <a:t>bounding</a:t>
            </a:r>
            <a:r>
              <a:rPr lang="fr-FR" dirty="0"/>
              <a:t> box et un score de confiance (IOU)</a:t>
            </a:r>
          </a:p>
          <a:p>
            <a:r>
              <a:rPr lang="fr-FR" dirty="0"/>
              <a:t>4 – Le plus haut score de confiance est retenu</a:t>
            </a:r>
          </a:p>
          <a:p>
            <a:r>
              <a:rPr lang="fr-FR" dirty="0"/>
              <a:t>5 – L’algorithme opère une classification sur les </a:t>
            </a:r>
            <a:r>
              <a:rPr lang="fr-FR" dirty="0" err="1"/>
              <a:t>bounding</a:t>
            </a:r>
            <a:r>
              <a:rPr lang="fr-FR" dirty="0"/>
              <a:t> box pour déterminer la classe de l’objet détecté</a:t>
            </a:r>
          </a:p>
        </p:txBody>
      </p:sp>
      <p:pic>
        <p:nvPicPr>
          <p:cNvPr id="1026" name="Picture 2" descr="YOLO object detection with OpenCV - PyImageSearch">
            <a:extLst>
              <a:ext uri="{FF2B5EF4-FFF2-40B4-BE49-F238E27FC236}">
                <a16:creationId xmlns:a16="http://schemas.microsoft.com/office/drawing/2014/main" id="{E4877BE3-7D2C-4DF2-9A3D-B9A9866B8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5988" y="2291237"/>
            <a:ext cx="57150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26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479395" y="370319"/>
            <a:ext cx="4523206" cy="1851885"/>
          </a:xfrm>
        </p:spPr>
        <p:txBody>
          <a:bodyPr>
            <a:normAutofit/>
          </a:bodyPr>
          <a:lstStyle/>
          <a:p>
            <a:r>
              <a:rPr lang="fr-FR" sz="4000" dirty="0"/>
              <a:t>Résultats</a:t>
            </a:r>
          </a:p>
        </p:txBody>
      </p:sp>
      <p:sp>
        <p:nvSpPr>
          <p:cNvPr id="15" name="Espace réservé du numéro de diapositive 14">
            <a:extLst>
              <a:ext uri="{FF2B5EF4-FFF2-40B4-BE49-F238E27FC236}">
                <a16:creationId xmlns:a16="http://schemas.microsoft.com/office/drawing/2014/main" id="{8D6E2B14-3E1C-4AB0-B45A-4EE755A4E680}"/>
              </a:ext>
            </a:extLst>
          </p:cNvPr>
          <p:cNvSpPr>
            <a:spLocks noGrp="1"/>
          </p:cNvSpPr>
          <p:nvPr>
            <p:ph type="sldNum" sz="quarter" idx="12"/>
          </p:nvPr>
        </p:nvSpPr>
        <p:spPr/>
        <p:txBody>
          <a:bodyPr/>
          <a:lstStyle/>
          <a:p>
            <a:fld id="{E2868FE7-C493-437F-BE5E-929D2D552473}" type="slidenum">
              <a:rPr lang="fr-FR" smtClean="0"/>
              <a:t>11</a:t>
            </a:fld>
            <a:endParaRPr lang="fr-FR"/>
          </a:p>
        </p:txBody>
      </p:sp>
      <p:pic>
        <p:nvPicPr>
          <p:cNvPr id="2050" name="Picture 2">
            <a:extLst>
              <a:ext uri="{FF2B5EF4-FFF2-40B4-BE49-F238E27FC236}">
                <a16:creationId xmlns:a16="http://schemas.microsoft.com/office/drawing/2014/main" id="{DF5D1E6A-81D4-4BA1-9DBF-2026C108C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5230" y="661987"/>
            <a:ext cx="5667375" cy="5534025"/>
          </a:xfrm>
          <a:prstGeom prst="rect">
            <a:avLst/>
          </a:prstGeom>
          <a:noFill/>
          <a:extLst>
            <a:ext uri="{909E8E84-426E-40DD-AFC4-6F175D3DCCD1}">
              <a14:hiddenFill xmlns:a14="http://schemas.microsoft.com/office/drawing/2010/main">
                <a:solidFill>
                  <a:srgbClr val="FFFFFF"/>
                </a:solidFill>
              </a14:hiddenFill>
            </a:ext>
          </a:extLst>
        </p:spPr>
      </p:pic>
      <p:sp>
        <p:nvSpPr>
          <p:cNvPr id="20" name="ZoneTexte 19">
            <a:extLst>
              <a:ext uri="{FF2B5EF4-FFF2-40B4-BE49-F238E27FC236}">
                <a16:creationId xmlns:a16="http://schemas.microsoft.com/office/drawing/2014/main" id="{5402C76C-AE7C-435C-B66C-9E2E8E070E3C}"/>
              </a:ext>
            </a:extLst>
          </p:cNvPr>
          <p:cNvSpPr txBox="1"/>
          <p:nvPr/>
        </p:nvSpPr>
        <p:spPr>
          <a:xfrm>
            <a:off x="479395" y="1951671"/>
            <a:ext cx="6096000" cy="1477328"/>
          </a:xfrm>
          <a:prstGeom prst="rect">
            <a:avLst/>
          </a:prstGeom>
          <a:noFill/>
        </p:spPr>
        <p:txBody>
          <a:bodyPr wrap="square">
            <a:spAutoFit/>
          </a:bodyPr>
          <a:lstStyle/>
          <a:p>
            <a:pPr algn="just"/>
            <a:r>
              <a:rPr lang="fr-FR" sz="1800" dirty="0">
                <a:effectLst/>
                <a:latin typeface="Calibri" panose="020F0502020204030204" pitchFamily="34" charset="0"/>
                <a:ea typeface="Calibri" panose="020F0502020204030204" pitchFamily="34" charset="0"/>
                <a:cs typeface="Calibri" panose="020F0502020204030204" pitchFamily="34" charset="0"/>
              </a:rPr>
              <a:t>Résultats des soumissions à la compétition </a:t>
            </a:r>
            <a:r>
              <a:rPr lang="fr-FR" sz="1800" dirty="0" err="1">
                <a:effectLst/>
                <a:latin typeface="Calibri" panose="020F0502020204030204" pitchFamily="34" charset="0"/>
                <a:ea typeface="Calibri" panose="020F0502020204030204" pitchFamily="34" charset="0"/>
                <a:cs typeface="Calibri" panose="020F0502020204030204" pitchFamily="34" charset="0"/>
              </a:rPr>
              <a:t>Kaggle</a:t>
            </a:r>
            <a:r>
              <a:rPr lang="fr-FR" sz="1800" dirty="0">
                <a:effectLst/>
                <a:latin typeface="Calibri" panose="020F0502020204030204" pitchFamily="34" charset="0"/>
                <a:ea typeface="Calibri" panose="020F0502020204030204" pitchFamily="34" charset="0"/>
                <a:cs typeface="Calibri" panose="020F0502020204030204" pitchFamily="34" charset="0"/>
              </a:rPr>
              <a: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fr-FR" sz="1800" dirty="0">
                <a:effectLst/>
                <a:latin typeface="Calibri" panose="020F0502020204030204" pitchFamily="34" charset="0"/>
                <a:ea typeface="Calibri" panose="020F0502020204030204" pitchFamily="34" charset="0"/>
                <a:cs typeface="Calibri" panose="020F0502020204030204" pitchFamily="34" charset="0"/>
              </a:rPr>
              <a:t>Les deux modèles ont été entrainés sur 20 </a:t>
            </a:r>
            <a:r>
              <a:rPr lang="fr-FR" sz="1800" dirty="0" err="1">
                <a:effectLst/>
                <a:latin typeface="Calibri" panose="020F0502020204030204" pitchFamily="34" charset="0"/>
                <a:ea typeface="Calibri" panose="020F0502020204030204" pitchFamily="34" charset="0"/>
                <a:cs typeface="Calibri" panose="020F0502020204030204" pitchFamily="34" charset="0"/>
              </a:rPr>
              <a:t>epochs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fr-FR" sz="1800" dirty="0">
                <a:effectLst/>
                <a:latin typeface="Calibri" panose="020F0502020204030204" pitchFamily="34" charset="0"/>
                <a:ea typeface="Calibri" panose="020F0502020204030204" pitchFamily="34" charset="0"/>
                <a:cs typeface="Calibri" panose="020F0502020204030204" pitchFamily="34" charset="0"/>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fr-FR" sz="1800" dirty="0">
                <a:effectLst/>
                <a:latin typeface="Calibri" panose="020F0502020204030204" pitchFamily="34" charset="0"/>
                <a:ea typeface="Calibri" panose="020F0502020204030204" pitchFamily="34" charset="0"/>
                <a:cs typeface="Calibri" panose="020F0502020204030204" pitchFamily="34" charset="0"/>
              </a:rPr>
              <a:t>Score de Yolov5 : 0.355</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fr-FR" sz="1800" dirty="0">
                <a:effectLst/>
                <a:latin typeface="Calibri" panose="020F0502020204030204" pitchFamily="34" charset="0"/>
                <a:ea typeface="Calibri" panose="020F0502020204030204" pitchFamily="34" charset="0"/>
                <a:cs typeface="Calibri" panose="020F0502020204030204" pitchFamily="34" charset="0"/>
              </a:rPr>
              <a:t>Score de </a:t>
            </a:r>
            <a:r>
              <a:rPr lang="fr-FR" sz="1800" dirty="0" err="1">
                <a:effectLst/>
                <a:latin typeface="Calibri" panose="020F0502020204030204" pitchFamily="34" charset="0"/>
                <a:ea typeface="Calibri" panose="020F0502020204030204" pitchFamily="34" charset="0"/>
                <a:cs typeface="Calibri" panose="020F0502020204030204" pitchFamily="34" charset="0"/>
              </a:rPr>
              <a:t>YoloX</a:t>
            </a:r>
            <a:r>
              <a:rPr lang="fr-FR" sz="1800" dirty="0">
                <a:effectLst/>
                <a:latin typeface="Calibri" panose="020F0502020204030204" pitchFamily="34" charset="0"/>
                <a:ea typeface="Calibri" panose="020F0502020204030204" pitchFamily="34" charset="0"/>
                <a:cs typeface="Calibri" panose="020F0502020204030204" pitchFamily="34" charset="0"/>
              </a:rPr>
              <a:t> : 0.507</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713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479395" y="370319"/>
            <a:ext cx="4523206" cy="1851885"/>
          </a:xfrm>
        </p:spPr>
        <p:txBody>
          <a:bodyPr>
            <a:normAutofit/>
          </a:bodyPr>
          <a:lstStyle/>
          <a:p>
            <a:r>
              <a:rPr lang="fr-FR" sz="4000" dirty="0"/>
              <a:t>Résultats (yolov5)</a:t>
            </a:r>
          </a:p>
        </p:txBody>
      </p:sp>
      <p:sp>
        <p:nvSpPr>
          <p:cNvPr id="15" name="Espace réservé du numéro de diapositive 14">
            <a:extLst>
              <a:ext uri="{FF2B5EF4-FFF2-40B4-BE49-F238E27FC236}">
                <a16:creationId xmlns:a16="http://schemas.microsoft.com/office/drawing/2014/main" id="{8D6E2B14-3E1C-4AB0-B45A-4EE755A4E680}"/>
              </a:ext>
            </a:extLst>
          </p:cNvPr>
          <p:cNvSpPr>
            <a:spLocks noGrp="1"/>
          </p:cNvSpPr>
          <p:nvPr>
            <p:ph type="sldNum" sz="quarter" idx="12"/>
          </p:nvPr>
        </p:nvSpPr>
        <p:spPr/>
        <p:txBody>
          <a:bodyPr/>
          <a:lstStyle/>
          <a:p>
            <a:fld id="{E2868FE7-C493-437F-BE5E-929D2D552473}" type="slidenum">
              <a:rPr lang="fr-FR" smtClean="0"/>
              <a:t>12</a:t>
            </a:fld>
            <a:endParaRPr lang="fr-FR"/>
          </a:p>
        </p:txBody>
      </p:sp>
      <p:pic>
        <p:nvPicPr>
          <p:cNvPr id="2052" name="Picture 4">
            <a:extLst>
              <a:ext uri="{FF2B5EF4-FFF2-40B4-BE49-F238E27FC236}">
                <a16:creationId xmlns:a16="http://schemas.microsoft.com/office/drawing/2014/main" id="{1F4654C3-0E16-4BBE-9FCC-DFB42D8D3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094" y="1966757"/>
            <a:ext cx="8405812" cy="423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717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8121744" y="638175"/>
            <a:ext cx="3389515" cy="2380681"/>
          </a:xfrm>
        </p:spPr>
        <p:txBody>
          <a:bodyPr vert="horz" lIns="91440" tIns="45720" rIns="91440" bIns="45720" rtlCol="0" anchor="b">
            <a:normAutofit/>
          </a:bodyPr>
          <a:lstStyle/>
          <a:p>
            <a:pPr algn="ctr"/>
            <a:r>
              <a:rPr lang="en-US" sz="3600" dirty="0">
                <a:solidFill>
                  <a:schemeClr val="tx1">
                    <a:lumMod val="85000"/>
                    <a:lumOff val="15000"/>
                  </a:schemeClr>
                </a:solidFill>
              </a:rPr>
              <a:t>Conclusion</a:t>
            </a:r>
          </a:p>
        </p:txBody>
      </p:sp>
      <p:sp>
        <p:nvSpPr>
          <p:cNvPr id="3" name="Espace réservé du contenu 2">
            <a:extLst>
              <a:ext uri="{FF2B5EF4-FFF2-40B4-BE49-F238E27FC236}">
                <a16:creationId xmlns:a16="http://schemas.microsoft.com/office/drawing/2014/main" id="{52040549-D69E-4333-A529-0B32CA32A818}"/>
              </a:ext>
            </a:extLst>
          </p:cNvPr>
          <p:cNvSpPr>
            <a:spLocks noGrp="1"/>
          </p:cNvSpPr>
          <p:nvPr>
            <p:ph idx="1"/>
          </p:nvPr>
        </p:nvSpPr>
        <p:spPr>
          <a:xfrm>
            <a:off x="6581340" y="3292190"/>
            <a:ext cx="5125319" cy="2790825"/>
          </a:xfrm>
        </p:spPr>
        <p:txBody>
          <a:bodyPr vert="horz" lIns="91440" tIns="45720" rIns="91440" bIns="45720" rtlCol="0" anchor="t">
            <a:normAutofit/>
          </a:bodyPr>
          <a:lstStyle/>
          <a:p>
            <a:pPr marL="0" indent="0" algn="just">
              <a:buNone/>
            </a:pPr>
            <a:r>
              <a:rPr lang="fr-FR" sz="2400" dirty="0">
                <a:effectLst/>
                <a:latin typeface="Calibri" panose="020F0502020204030204" pitchFamily="34" charset="0"/>
                <a:ea typeface="Calibri" panose="020F0502020204030204" pitchFamily="34" charset="0"/>
                <a:cs typeface="Calibri" panose="020F0502020204030204" pitchFamily="34" charset="0"/>
              </a:rPr>
              <a:t>Le modèle </a:t>
            </a:r>
            <a:r>
              <a:rPr lang="fr-FR" sz="2400" dirty="0" err="1">
                <a:effectLst/>
                <a:latin typeface="Calibri" panose="020F0502020204030204" pitchFamily="34" charset="0"/>
                <a:ea typeface="Calibri" panose="020F0502020204030204" pitchFamily="34" charset="0"/>
                <a:cs typeface="Calibri" panose="020F0502020204030204" pitchFamily="34" charset="0"/>
              </a:rPr>
              <a:t>YoloX</a:t>
            </a:r>
            <a:r>
              <a:rPr lang="fr-FR" sz="2400" dirty="0">
                <a:effectLst/>
                <a:latin typeface="Calibri" panose="020F0502020204030204" pitchFamily="34" charset="0"/>
                <a:ea typeface="Calibri" panose="020F0502020204030204" pitchFamily="34" charset="0"/>
                <a:cs typeface="Calibri" panose="020F0502020204030204" pitchFamily="34" charset="0"/>
              </a:rPr>
              <a:t>, bien qu’entrainé sur un nombre limité d’</a:t>
            </a:r>
            <a:r>
              <a:rPr lang="fr-FR" sz="2400" dirty="0" err="1">
                <a:effectLst/>
                <a:latin typeface="Calibri" panose="020F0502020204030204" pitchFamily="34" charset="0"/>
                <a:ea typeface="Calibri" panose="020F0502020204030204" pitchFamily="34" charset="0"/>
                <a:cs typeface="Calibri" panose="020F0502020204030204" pitchFamily="34" charset="0"/>
              </a:rPr>
              <a:t>epoch</a:t>
            </a:r>
            <a:r>
              <a:rPr lang="fr-FR" sz="2400" dirty="0">
                <a:effectLst/>
                <a:latin typeface="Calibri" panose="020F0502020204030204" pitchFamily="34" charset="0"/>
                <a:ea typeface="Calibri" panose="020F0502020204030204" pitchFamily="34" charset="0"/>
                <a:cs typeface="Calibri" panose="020F0502020204030204" pitchFamily="34" charset="0"/>
              </a:rPr>
              <a:t>, a permis d’obtenir un score plus élevé (0.507). En comparaison des autres soumissions de compétiteurs au moment de la soutenance de ce projet, le score est 224</a:t>
            </a:r>
            <a:r>
              <a:rPr lang="fr-FR" sz="2400" baseline="30000" dirty="0">
                <a:effectLst/>
                <a:latin typeface="Calibri" panose="020F0502020204030204" pitchFamily="34" charset="0"/>
                <a:ea typeface="Calibri" panose="020F0502020204030204" pitchFamily="34" charset="0"/>
                <a:cs typeface="Calibri" panose="020F0502020204030204" pitchFamily="34" charset="0"/>
              </a:rPr>
              <a:t>e</a:t>
            </a:r>
            <a:r>
              <a:rPr lang="fr-FR" sz="2400" dirty="0">
                <a:effectLst/>
                <a:latin typeface="Calibri" panose="020F0502020204030204" pitchFamily="34" charset="0"/>
                <a:ea typeface="Calibri" panose="020F0502020204030204" pitchFamily="34" charset="0"/>
                <a:cs typeface="Calibri" panose="020F0502020204030204" pitchFamily="34" charset="0"/>
              </a:rPr>
              <a:t> sur 609. Le meilleur score étant de 0.619.</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964C5F4A-505F-4C10-B47C-51EB301D9AAD}"/>
              </a:ext>
            </a:extLst>
          </p:cNvPr>
          <p:cNvSpPr>
            <a:spLocks noGrp="1"/>
          </p:cNvSpPr>
          <p:nvPr>
            <p:ph type="sldNum" sz="quarter" idx="12"/>
          </p:nvPr>
        </p:nvSpPr>
        <p:spPr>
          <a:xfrm>
            <a:off x="8610600" y="6356350"/>
            <a:ext cx="2743200" cy="365125"/>
          </a:xfrm>
          <a:prstGeom prst="ellipse">
            <a:avLst/>
          </a:prstGeom>
        </p:spPr>
        <p:txBody>
          <a:bodyPr vert="horz" lIns="91440" tIns="45720" rIns="91440" bIns="45720" rtlCol="0" anchor="ctr">
            <a:normAutofit/>
          </a:bodyPr>
          <a:lstStyle/>
          <a:p>
            <a:pPr>
              <a:spcAft>
                <a:spcPts val="600"/>
              </a:spcAft>
              <a:defRPr/>
            </a:pPr>
            <a:fld id="{E2868FE7-C493-437F-BE5E-929D2D552473}" type="slidenum">
              <a:rPr lang="en-US" sz="1000">
                <a:solidFill>
                  <a:prstClr val="black">
                    <a:tint val="75000"/>
                  </a:prstClr>
                </a:solidFill>
                <a:latin typeface="Calibri" panose="020F0502020204030204"/>
              </a:rPr>
              <a:pPr>
                <a:spcAft>
                  <a:spcPts val="600"/>
                </a:spcAft>
                <a:defRPr/>
              </a:pPr>
              <a:t>13</a:t>
            </a:fld>
            <a:endParaRPr lang="en-US" sz="1000" dirty="0">
              <a:solidFill>
                <a:prstClr val="black">
                  <a:tint val="75000"/>
                </a:prstClr>
              </a:solidFill>
              <a:latin typeface="Calibri" panose="020F0502020204030204"/>
            </a:endParaRPr>
          </a:p>
        </p:txBody>
      </p:sp>
      <p:pic>
        <p:nvPicPr>
          <p:cNvPr id="8" name="Image 7">
            <a:extLst>
              <a:ext uri="{FF2B5EF4-FFF2-40B4-BE49-F238E27FC236}">
                <a16:creationId xmlns:a16="http://schemas.microsoft.com/office/drawing/2014/main" id="{8FD23899-38DE-44AF-A80B-7A564EA93EF7}"/>
              </a:ext>
            </a:extLst>
          </p:cNvPr>
          <p:cNvPicPr>
            <a:picLocks noChangeAspect="1"/>
          </p:cNvPicPr>
          <p:nvPr/>
        </p:nvPicPr>
        <p:blipFill rotWithShape="1">
          <a:blip r:embed="rId2"/>
          <a:srcRect l="8900" t="5335" r="43381" b="5555"/>
          <a:stretch/>
        </p:blipFill>
        <p:spPr>
          <a:xfrm>
            <a:off x="-124288" y="0"/>
            <a:ext cx="6220287" cy="6858000"/>
          </a:xfrm>
          <a:prstGeom prst="rect">
            <a:avLst/>
          </a:prstGeom>
        </p:spPr>
      </p:pic>
    </p:spTree>
    <p:extLst>
      <p:ext uri="{BB962C8B-B14F-4D97-AF65-F5344CB8AC3E}">
        <p14:creationId xmlns:p14="http://schemas.microsoft.com/office/powerpoint/2010/main" val="14978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E34AD14-EDF2-4CBA-8516-B370E3F9836F}"/>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dirty="0"/>
              <a:t>Help Protect The Great Barrier Reef</a:t>
            </a:r>
          </a:p>
        </p:txBody>
      </p:sp>
      <p:sp>
        <p:nvSpPr>
          <p:cNvPr id="13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C0F4CEB9-35F6-4EBA-AB3B-A54B3E0CA79C}"/>
              </a:ext>
            </a:extLst>
          </p:cNvPr>
          <p:cNvSpPr>
            <a:spLocks noGrp="1"/>
          </p:cNvSpPr>
          <p:nvPr>
            <p:ph type="sldNum" sz="quarter" idx="12"/>
          </p:nvPr>
        </p:nvSpPr>
        <p:spPr>
          <a:xfrm>
            <a:off x="10591800" y="6356350"/>
            <a:ext cx="762000" cy="365125"/>
          </a:xfrm>
        </p:spPr>
        <p:txBody>
          <a:bodyPr vert="horz" lIns="91440" tIns="45720" rIns="91440" bIns="45720" rtlCol="0" anchor="ctr">
            <a:normAutofit/>
          </a:bodyPr>
          <a:lstStyle/>
          <a:p>
            <a:pPr>
              <a:spcAft>
                <a:spcPts val="600"/>
              </a:spcAft>
              <a:defRPr/>
            </a:pPr>
            <a:fld id="{E2868FE7-C493-437F-BE5E-929D2D552473}" type="slidenum">
              <a:rPr lang="en-US">
                <a:solidFill>
                  <a:srgbClr val="FFFFFF"/>
                </a:solidFill>
                <a:latin typeface="Calibri" panose="020F0502020204030204"/>
              </a:rPr>
              <a:pPr>
                <a:spcAft>
                  <a:spcPts val="600"/>
                </a:spcAft>
                <a:defRPr/>
              </a:pPr>
              <a:t>2</a:t>
            </a:fld>
            <a:endParaRPr lang="en-US">
              <a:solidFill>
                <a:srgbClr val="FFFFFF"/>
              </a:solidFill>
              <a:latin typeface="Calibri" panose="020F0502020204030204"/>
            </a:endParaRPr>
          </a:p>
        </p:txBody>
      </p:sp>
      <p:pic>
        <p:nvPicPr>
          <p:cNvPr id="3" name="Image 2">
            <a:extLst>
              <a:ext uri="{FF2B5EF4-FFF2-40B4-BE49-F238E27FC236}">
                <a16:creationId xmlns:a16="http://schemas.microsoft.com/office/drawing/2014/main" id="{ACD28842-121A-4F32-88DB-20E41F686C93}"/>
              </a:ext>
            </a:extLst>
          </p:cNvPr>
          <p:cNvPicPr>
            <a:picLocks noChangeAspect="1"/>
          </p:cNvPicPr>
          <p:nvPr/>
        </p:nvPicPr>
        <p:blipFill>
          <a:blip r:embed="rId2"/>
          <a:stretch>
            <a:fillRect/>
          </a:stretch>
        </p:blipFill>
        <p:spPr>
          <a:xfrm>
            <a:off x="5422401" y="1416279"/>
            <a:ext cx="5968501" cy="3523793"/>
          </a:xfrm>
          <a:prstGeom prst="rect">
            <a:avLst/>
          </a:prstGeom>
        </p:spPr>
      </p:pic>
    </p:spTree>
    <p:extLst>
      <p:ext uri="{BB962C8B-B14F-4D97-AF65-F5344CB8AC3E}">
        <p14:creationId xmlns:p14="http://schemas.microsoft.com/office/powerpoint/2010/main" val="215005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020C988C-FAAD-4B22-8BA7-6B5DEFD8D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838201" y="373946"/>
            <a:ext cx="5114150" cy="1325563"/>
          </a:xfrm>
        </p:spPr>
        <p:txBody>
          <a:bodyPr>
            <a:normAutofit/>
          </a:bodyPr>
          <a:lstStyle/>
          <a:p>
            <a:r>
              <a:rPr lang="fr-FR" dirty="0"/>
              <a:t>Le client et les données</a:t>
            </a:r>
          </a:p>
        </p:txBody>
      </p:sp>
      <p:sp>
        <p:nvSpPr>
          <p:cNvPr id="3" name="Espace réservé du contenu 2">
            <a:extLst>
              <a:ext uri="{FF2B5EF4-FFF2-40B4-BE49-F238E27FC236}">
                <a16:creationId xmlns:a16="http://schemas.microsoft.com/office/drawing/2014/main" id="{52040549-D69E-4333-A529-0B32CA32A818}"/>
              </a:ext>
            </a:extLst>
          </p:cNvPr>
          <p:cNvSpPr>
            <a:spLocks noGrp="1"/>
          </p:cNvSpPr>
          <p:nvPr>
            <p:ph idx="1"/>
          </p:nvPr>
        </p:nvSpPr>
        <p:spPr>
          <a:xfrm>
            <a:off x="838200" y="1825625"/>
            <a:ext cx="5687675" cy="4351338"/>
          </a:xfrm>
        </p:spPr>
        <p:txBody>
          <a:bodyPr>
            <a:normAutofit/>
          </a:bodyPr>
          <a:lstStyle/>
          <a:p>
            <a:pPr marL="0" indent="0">
              <a:buNone/>
            </a:pPr>
            <a:endParaRPr lang="fr-FR" b="1" dirty="0"/>
          </a:p>
          <a:p>
            <a:pPr marL="0" indent="0">
              <a:buNone/>
            </a:pPr>
            <a:r>
              <a:rPr lang="fr-FR" b="1" dirty="0"/>
              <a:t>Client</a:t>
            </a:r>
            <a:r>
              <a:rPr lang="fr-FR" dirty="0"/>
              <a:t> : </a:t>
            </a:r>
            <a:r>
              <a:rPr lang="fr-FR" b="0" i="0" dirty="0">
                <a:effectLst/>
                <a:latin typeface="Inter"/>
              </a:rPr>
              <a:t>Great </a:t>
            </a:r>
            <a:r>
              <a:rPr lang="fr-FR" b="0" i="0" dirty="0" err="1">
                <a:effectLst/>
                <a:latin typeface="Inter"/>
              </a:rPr>
              <a:t>Barrier</a:t>
            </a:r>
            <a:r>
              <a:rPr lang="fr-FR" b="0" i="0" dirty="0">
                <a:effectLst/>
                <a:latin typeface="Inter"/>
              </a:rPr>
              <a:t> </a:t>
            </a:r>
            <a:r>
              <a:rPr lang="fr-FR" b="0" i="0" dirty="0" err="1">
                <a:effectLst/>
                <a:latin typeface="Inter"/>
              </a:rPr>
              <a:t>Reef</a:t>
            </a:r>
            <a:r>
              <a:rPr lang="fr-FR" b="0" i="0" dirty="0">
                <a:effectLst/>
                <a:latin typeface="Inter"/>
              </a:rPr>
              <a:t> </a:t>
            </a:r>
            <a:r>
              <a:rPr lang="fr-FR" b="0" i="0" dirty="0" err="1">
                <a:effectLst/>
                <a:latin typeface="Inter"/>
              </a:rPr>
              <a:t>Foundation</a:t>
            </a:r>
            <a:endParaRPr lang="fr-FR" b="0" i="0" dirty="0">
              <a:effectLst/>
              <a:latin typeface="Inter"/>
            </a:endParaRPr>
          </a:p>
          <a:p>
            <a:pPr marL="0" indent="0">
              <a:buNone/>
            </a:pPr>
            <a:endParaRPr lang="fr-FR" dirty="0"/>
          </a:p>
          <a:p>
            <a:pPr marL="0" indent="0">
              <a:buNone/>
            </a:pPr>
            <a:r>
              <a:rPr lang="fr-FR" b="1" dirty="0"/>
              <a:t>Données </a:t>
            </a:r>
            <a:r>
              <a:rPr lang="fr-FR" dirty="0"/>
              <a:t>: images de vidéos sous-marines </a:t>
            </a:r>
          </a:p>
          <a:p>
            <a:pPr marL="0" indent="0">
              <a:buNone/>
            </a:pPr>
            <a:endParaRPr lang="fr-FR" dirty="0"/>
          </a:p>
          <a:p>
            <a:endParaRPr lang="fr-FR" dirty="0"/>
          </a:p>
        </p:txBody>
      </p:sp>
      <p:sp>
        <p:nvSpPr>
          <p:cNvPr id="139" name="Oval 138">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2635" y="2507215"/>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1" name="Arc 140">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432189" flipV="1">
            <a:off x="7537061" y="1878543"/>
            <a:ext cx="4592562" cy="4592562"/>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Espace réservé du numéro de diapositive 5">
            <a:extLst>
              <a:ext uri="{FF2B5EF4-FFF2-40B4-BE49-F238E27FC236}">
                <a16:creationId xmlns:a16="http://schemas.microsoft.com/office/drawing/2014/main" id="{97C59855-0798-4FE6-B824-F279B87BAC65}"/>
              </a:ext>
            </a:extLst>
          </p:cNvPr>
          <p:cNvSpPr>
            <a:spLocks noGrp="1"/>
          </p:cNvSpPr>
          <p:nvPr>
            <p:ph type="sldNum" sz="quarter" idx="12"/>
          </p:nvPr>
        </p:nvSpPr>
        <p:spPr/>
        <p:txBody>
          <a:bodyPr/>
          <a:lstStyle/>
          <a:p>
            <a:fld id="{E2868FE7-C493-437F-BE5E-929D2D552473}" type="slidenum">
              <a:rPr lang="fr-FR" smtClean="0"/>
              <a:t>3</a:t>
            </a:fld>
            <a:endParaRPr lang="fr-FR"/>
          </a:p>
        </p:txBody>
      </p:sp>
    </p:spTree>
    <p:extLst>
      <p:ext uri="{BB962C8B-B14F-4D97-AF65-F5344CB8AC3E}">
        <p14:creationId xmlns:p14="http://schemas.microsoft.com/office/powerpoint/2010/main" val="86334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1171074" y="1396686"/>
            <a:ext cx="3240506" cy="4064628"/>
          </a:xfrm>
        </p:spPr>
        <p:txBody>
          <a:bodyPr>
            <a:normAutofit/>
          </a:bodyPr>
          <a:lstStyle/>
          <a:p>
            <a:r>
              <a:rPr lang="fr-FR" sz="3700" dirty="0">
                <a:solidFill>
                  <a:srgbClr val="FFFFFF"/>
                </a:solidFill>
              </a:rPr>
              <a:t>Problématique </a:t>
            </a:r>
          </a:p>
        </p:txBody>
      </p:sp>
      <p:sp>
        <p:nvSpPr>
          <p:cNvPr id="28" name="Arc 2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52040549-D69E-4333-A529-0B32CA32A818}"/>
              </a:ext>
            </a:extLst>
          </p:cNvPr>
          <p:cNvSpPr>
            <a:spLocks noGrp="1"/>
          </p:cNvSpPr>
          <p:nvPr>
            <p:ph idx="1"/>
          </p:nvPr>
        </p:nvSpPr>
        <p:spPr>
          <a:xfrm>
            <a:off x="5370153" y="1526033"/>
            <a:ext cx="5536397" cy="3935281"/>
          </a:xfrm>
        </p:spPr>
        <p:txBody>
          <a:bodyPr>
            <a:normAutofit/>
          </a:bodyPr>
          <a:lstStyle/>
          <a:p>
            <a:pPr marL="0" indent="0" algn="just">
              <a:buNone/>
            </a:pPr>
            <a:endParaRPr lang="fr-FR" sz="18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fr-FR" sz="1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fr-FR" sz="18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fr-FR" sz="1800" dirty="0">
                <a:effectLst/>
                <a:latin typeface="Calibri" panose="020F0502020204030204" pitchFamily="34" charset="0"/>
                <a:ea typeface="Calibri" panose="020F0502020204030204" pitchFamily="34" charset="0"/>
                <a:cs typeface="Calibri" panose="020F0502020204030204" pitchFamily="34" charset="0"/>
              </a:rPr>
              <a:t>L'objectif de ce concours est </a:t>
            </a:r>
            <a:r>
              <a:rPr lang="fr-FR" sz="1800" b="1" dirty="0">
                <a:effectLst/>
                <a:latin typeface="Calibri" panose="020F0502020204030204" pitchFamily="34" charset="0"/>
                <a:ea typeface="Calibri" panose="020F0502020204030204" pitchFamily="34" charset="0"/>
                <a:cs typeface="Calibri" panose="020F0502020204030204" pitchFamily="34" charset="0"/>
              </a:rPr>
              <a:t>d'identifier avec précision les étoiles de mer en temps réel</a:t>
            </a:r>
            <a:r>
              <a:rPr lang="fr-FR" sz="1800" dirty="0">
                <a:effectLst/>
                <a:latin typeface="Calibri" panose="020F0502020204030204" pitchFamily="34" charset="0"/>
                <a:ea typeface="Calibri" panose="020F0502020204030204" pitchFamily="34" charset="0"/>
                <a:cs typeface="Calibri" panose="020F0502020204030204" pitchFamily="34" charset="0"/>
              </a:rPr>
              <a:t> en construisant un </a:t>
            </a:r>
            <a:r>
              <a:rPr lang="fr-FR" sz="1800" b="1" dirty="0">
                <a:effectLst/>
                <a:latin typeface="Calibri" panose="020F0502020204030204" pitchFamily="34" charset="0"/>
                <a:ea typeface="Calibri" panose="020F0502020204030204" pitchFamily="34" charset="0"/>
                <a:cs typeface="Calibri" panose="020F0502020204030204" pitchFamily="34" charset="0"/>
              </a:rPr>
              <a:t>modèle de détection d'objets</a:t>
            </a:r>
            <a:r>
              <a:rPr lang="fr-FR" sz="1800" dirty="0">
                <a:effectLst/>
                <a:latin typeface="Calibri" panose="020F0502020204030204" pitchFamily="34" charset="0"/>
                <a:ea typeface="Calibri" panose="020F0502020204030204" pitchFamily="34" charset="0"/>
                <a:cs typeface="Calibri" panose="020F0502020204030204" pitchFamily="34" charset="0"/>
              </a:rPr>
              <a:t> entraîné sur des vidéos sous-marines de récifs coralliens.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D82B9C71-97C8-464F-A9B1-37CD7D0B344F}"/>
              </a:ext>
            </a:extLst>
          </p:cNvPr>
          <p:cNvSpPr>
            <a:spLocks noGrp="1"/>
          </p:cNvSpPr>
          <p:nvPr>
            <p:ph type="sldNum" sz="quarter" idx="12"/>
          </p:nvPr>
        </p:nvSpPr>
        <p:spPr/>
        <p:txBody>
          <a:bodyPr/>
          <a:lstStyle/>
          <a:p>
            <a:fld id="{E2868FE7-C493-437F-BE5E-929D2D552473}" type="slidenum">
              <a:rPr lang="fr-FR" smtClean="0"/>
              <a:t>4</a:t>
            </a:fld>
            <a:endParaRPr lang="fr-FR"/>
          </a:p>
        </p:txBody>
      </p:sp>
    </p:spTree>
    <p:extLst>
      <p:ext uri="{BB962C8B-B14F-4D97-AF65-F5344CB8AC3E}">
        <p14:creationId xmlns:p14="http://schemas.microsoft.com/office/powerpoint/2010/main" val="61687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438913" y="859536"/>
            <a:ext cx="5121378" cy="1243584"/>
          </a:xfrm>
        </p:spPr>
        <p:txBody>
          <a:bodyPr vert="horz" lIns="91440" tIns="45720" rIns="91440" bIns="45720" rtlCol="0" anchor="ctr">
            <a:normAutofit/>
          </a:bodyPr>
          <a:lstStyle/>
          <a:p>
            <a:r>
              <a:rPr lang="en-US" sz="3400" dirty="0" err="1"/>
              <a:t>Métrique</a:t>
            </a:r>
            <a:r>
              <a:rPr lang="en-US" sz="3400" dirty="0"/>
              <a:t> </a:t>
            </a:r>
            <a:r>
              <a:rPr lang="en-US" sz="3400" dirty="0" err="1"/>
              <a:t>d’évaluation</a:t>
            </a:r>
            <a:endParaRPr lang="en-US" sz="3400" dirty="0"/>
          </a:p>
        </p:txBody>
      </p:sp>
      <p:sp>
        <p:nvSpPr>
          <p:cNvPr id="34" name="Rectangle 3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ZoneTexte 17">
            <a:extLst>
              <a:ext uri="{FF2B5EF4-FFF2-40B4-BE49-F238E27FC236}">
                <a16:creationId xmlns:a16="http://schemas.microsoft.com/office/drawing/2014/main" id="{BAEF61BC-3A11-4FD8-938B-8290C44605C1}"/>
              </a:ext>
            </a:extLst>
          </p:cNvPr>
          <p:cNvSpPr txBox="1"/>
          <p:nvPr/>
        </p:nvSpPr>
        <p:spPr>
          <a:xfrm>
            <a:off x="438912" y="2512611"/>
            <a:ext cx="4832803" cy="3664351"/>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dirty="0"/>
              <a:t>Le score F2 </a:t>
            </a:r>
            <a:r>
              <a:rPr lang="en-US" sz="2400" dirty="0" err="1"/>
              <a:t>est</a:t>
            </a:r>
            <a:r>
              <a:rPr lang="en-US" sz="2400" dirty="0"/>
              <a:t> </a:t>
            </a:r>
            <a:r>
              <a:rPr lang="en-US" sz="2400" dirty="0" err="1"/>
              <a:t>utilisé</a:t>
            </a:r>
            <a:r>
              <a:rPr lang="en-US" sz="2400" dirty="0"/>
              <a:t> </a:t>
            </a:r>
            <a:r>
              <a:rPr lang="en-US" sz="2400" dirty="0" err="1"/>
              <a:t>ici</a:t>
            </a:r>
            <a:r>
              <a:rPr lang="en-US" sz="2400" dirty="0"/>
              <a:t> car il </a:t>
            </a:r>
            <a:r>
              <a:rPr lang="en-US" sz="2400" dirty="0" err="1"/>
              <a:t>tolère</a:t>
            </a:r>
            <a:r>
              <a:rPr lang="en-US" sz="2400" dirty="0"/>
              <a:t> </a:t>
            </a:r>
            <a:r>
              <a:rPr lang="en-US" sz="2400" dirty="0" err="1"/>
              <a:t>certains</a:t>
            </a:r>
            <a:r>
              <a:rPr lang="en-US" sz="2400" dirty="0"/>
              <a:t> faux </a:t>
            </a:r>
            <a:r>
              <a:rPr lang="en-US" sz="2400" dirty="0" err="1"/>
              <a:t>positifs</a:t>
            </a:r>
            <a:r>
              <a:rPr lang="en-US" sz="2400" dirty="0"/>
              <a:t>. Ce qui </a:t>
            </a:r>
            <a:r>
              <a:rPr lang="en-US" sz="2400" dirty="0" err="1"/>
              <a:t>est</a:t>
            </a:r>
            <a:r>
              <a:rPr lang="en-US" sz="2400" dirty="0"/>
              <a:t> preferable dans </a:t>
            </a:r>
            <a:r>
              <a:rPr lang="en-US" sz="2400" dirty="0" err="1"/>
              <a:t>ce</a:t>
            </a:r>
            <a:r>
              <a:rPr lang="en-US" sz="2400" dirty="0"/>
              <a:t> context </a:t>
            </a:r>
            <a:r>
              <a:rPr lang="en-US" sz="2400" dirty="0" err="1"/>
              <a:t>où</a:t>
            </a:r>
            <a:r>
              <a:rPr lang="en-US" sz="2400" dirty="0"/>
              <a:t> le but </a:t>
            </a:r>
            <a:r>
              <a:rPr lang="en-US" sz="2400" dirty="0" err="1"/>
              <a:t>est</a:t>
            </a:r>
            <a:r>
              <a:rPr lang="en-US" sz="2400" dirty="0"/>
              <a:t> de </a:t>
            </a:r>
            <a:r>
              <a:rPr lang="en-US" sz="2400" dirty="0" err="1"/>
              <a:t>détecter</a:t>
            </a:r>
            <a:r>
              <a:rPr lang="en-US" sz="2400" dirty="0"/>
              <a:t> le plus </a:t>
            </a:r>
            <a:r>
              <a:rPr lang="en-US" sz="2400" dirty="0" err="1"/>
              <a:t>d’étoiles</a:t>
            </a:r>
            <a:r>
              <a:rPr lang="en-US" sz="2400" dirty="0"/>
              <a:t> de </a:t>
            </a:r>
            <a:r>
              <a:rPr lang="en-US" sz="2400" dirty="0" err="1"/>
              <a:t>mer</a:t>
            </a:r>
            <a:r>
              <a:rPr lang="en-US" sz="2400" dirty="0"/>
              <a:t> possible. </a:t>
            </a:r>
          </a:p>
          <a:p>
            <a:pPr marL="342900" indent="-228600">
              <a:lnSpc>
                <a:spcPct val="90000"/>
              </a:lnSpc>
              <a:spcAft>
                <a:spcPts val="600"/>
              </a:spcAft>
              <a:buFont typeface="Arial" panose="020B0604020202020204" pitchFamily="34" charset="0"/>
              <a:buChar char="•"/>
            </a:pPr>
            <a:endParaRPr lang="en-US" sz="2400" dirty="0"/>
          </a:p>
        </p:txBody>
      </p:sp>
      <p:sp>
        <p:nvSpPr>
          <p:cNvPr id="4" name="Espace réservé du numéro de diapositive 3">
            <a:extLst>
              <a:ext uri="{FF2B5EF4-FFF2-40B4-BE49-F238E27FC236}">
                <a16:creationId xmlns:a16="http://schemas.microsoft.com/office/drawing/2014/main" id="{985E1BC3-F167-49CF-A7D2-0B3079AEDE9A}"/>
              </a:ext>
            </a:extLst>
          </p:cNvPr>
          <p:cNvSpPr>
            <a:spLocks noGrp="1"/>
          </p:cNvSpPr>
          <p:nvPr>
            <p:ph type="sldNum" sz="quarter" idx="12"/>
          </p:nvPr>
        </p:nvSpPr>
        <p:spPr>
          <a:xfrm>
            <a:off x="10326623" y="6356350"/>
            <a:ext cx="1426464" cy="365125"/>
          </a:xfrm>
        </p:spPr>
        <p:txBody>
          <a:bodyPr vert="horz" lIns="91440" tIns="45720" rIns="91440" bIns="45720" rtlCol="0" anchor="ctr">
            <a:normAutofit/>
          </a:bodyPr>
          <a:lstStyle/>
          <a:p>
            <a:pPr>
              <a:spcAft>
                <a:spcPts val="600"/>
              </a:spcAft>
            </a:pPr>
            <a:fld id="{E2868FE7-C493-437F-BE5E-929D2D552473}" type="slidenum">
              <a:rPr lang="en-US">
                <a:solidFill>
                  <a:schemeClr val="tx1">
                    <a:lumMod val="50000"/>
                    <a:lumOff val="50000"/>
                  </a:schemeClr>
                </a:solidFill>
              </a:rPr>
              <a:pPr>
                <a:spcAft>
                  <a:spcPts val="600"/>
                </a:spcAft>
              </a:pPr>
              <a:t>5</a:t>
            </a:fld>
            <a:endParaRPr lang="en-US">
              <a:solidFill>
                <a:schemeClr val="tx1">
                  <a:lumMod val="50000"/>
                  <a:lumOff val="50000"/>
                </a:schemeClr>
              </a:solidFill>
            </a:endParaRPr>
          </a:p>
        </p:txBody>
      </p:sp>
      <p:pic>
        <p:nvPicPr>
          <p:cNvPr id="11" name="Image 10">
            <a:extLst>
              <a:ext uri="{FF2B5EF4-FFF2-40B4-BE49-F238E27FC236}">
                <a16:creationId xmlns:a16="http://schemas.microsoft.com/office/drawing/2014/main" id="{8D9FEF62-C8AC-4F45-8BDE-47C4A5089FE6}"/>
              </a:ext>
            </a:extLst>
          </p:cNvPr>
          <p:cNvPicPr>
            <a:picLocks noChangeAspect="1"/>
          </p:cNvPicPr>
          <p:nvPr/>
        </p:nvPicPr>
        <p:blipFill>
          <a:blip r:embed="rId2"/>
          <a:stretch>
            <a:fillRect/>
          </a:stretch>
        </p:blipFill>
        <p:spPr>
          <a:xfrm>
            <a:off x="6837377" y="2621916"/>
            <a:ext cx="4613246" cy="1112519"/>
          </a:xfrm>
          <a:prstGeom prst="rect">
            <a:avLst/>
          </a:prstGeom>
        </p:spPr>
      </p:pic>
    </p:spTree>
    <p:extLst>
      <p:ext uri="{BB962C8B-B14F-4D97-AF65-F5344CB8AC3E}">
        <p14:creationId xmlns:p14="http://schemas.microsoft.com/office/powerpoint/2010/main" val="2867671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438913" y="859536"/>
            <a:ext cx="5121378" cy="1243584"/>
          </a:xfrm>
        </p:spPr>
        <p:txBody>
          <a:bodyPr vert="horz" lIns="91440" tIns="45720" rIns="91440" bIns="45720" rtlCol="0" anchor="ctr">
            <a:normAutofit/>
          </a:bodyPr>
          <a:lstStyle/>
          <a:p>
            <a:r>
              <a:rPr lang="en-US" sz="3400" dirty="0"/>
              <a:t>Les </a:t>
            </a:r>
            <a:r>
              <a:rPr lang="en-US" sz="3400" dirty="0" err="1"/>
              <a:t>données</a:t>
            </a:r>
            <a:endParaRPr lang="en-US" sz="3400" dirty="0"/>
          </a:p>
        </p:txBody>
      </p:sp>
      <p:sp>
        <p:nvSpPr>
          <p:cNvPr id="34" name="Rectangle 3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ZoneTexte 17">
            <a:extLst>
              <a:ext uri="{FF2B5EF4-FFF2-40B4-BE49-F238E27FC236}">
                <a16:creationId xmlns:a16="http://schemas.microsoft.com/office/drawing/2014/main" id="{BAEF61BC-3A11-4FD8-938B-8290C44605C1}"/>
              </a:ext>
            </a:extLst>
          </p:cNvPr>
          <p:cNvSpPr txBox="1"/>
          <p:nvPr/>
        </p:nvSpPr>
        <p:spPr>
          <a:xfrm>
            <a:off x="438912" y="2512611"/>
            <a:ext cx="4832803" cy="3664351"/>
          </a:xfrm>
          <a:prstGeom prst="rect">
            <a:avLst/>
          </a:prstGeom>
        </p:spPr>
        <p:txBody>
          <a:bodyPr vert="horz" lIns="91440" tIns="45720" rIns="91440" bIns="45720" rtlCol="0">
            <a:normAutofit fontScale="62500" lnSpcReduction="20000"/>
          </a:bodyPr>
          <a:lstStyle/>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video_id</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Numéro d'identification de la vidéo dont faisait partie l'image. Les identifiants vidéo ne sont pas ordonnés de manière significative.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video_frame</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Le numéro de trame de l'image dans la vidéo. Attendez-vous à voir des lacunes occasionnelles dans le numéro de trame à partir du moment où le plongeur a fait surface.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sequence</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ID d'un sous-ensemble sans lacunes d'une vidéo donnée. Les identifiants de séquence ne sont pas ordonnés de manière significative.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sequence_frame</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Le numéro de trame dans une séquence donnée.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image_id</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Code d'identification de l'image, au format '{</a:t>
            </a: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video_id</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video_frame</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annotations- Les cadres de délimitation de toutes les détections d'étoiles de mer dans un format de chaîne pouvant être évalué directement avec Python. N'utilise pas le même format que les prédictions que vous soumettrez. Non disponible dans test.csv. Un cadre de délimitation est décrit par la coordonnée en pixels (</a:t>
            </a: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x_min</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fr-FR"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y_min</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de son coin supérieur gauche dans l'image ainsi que sa largeur et sa hauteur en pixels.</a:t>
            </a:r>
            <a:endParaRPr lang="en-US" sz="2400" dirty="0"/>
          </a:p>
          <a:p>
            <a:pPr marL="342900" indent="-228600">
              <a:lnSpc>
                <a:spcPct val="90000"/>
              </a:lnSpc>
              <a:spcAft>
                <a:spcPts val="600"/>
              </a:spcAft>
              <a:buFont typeface="Arial" panose="020B0604020202020204" pitchFamily="34" charset="0"/>
              <a:buChar char="•"/>
            </a:pPr>
            <a:endParaRPr lang="en-US" sz="2400" dirty="0"/>
          </a:p>
        </p:txBody>
      </p:sp>
      <p:sp>
        <p:nvSpPr>
          <p:cNvPr id="4" name="Espace réservé du numéro de diapositive 3">
            <a:extLst>
              <a:ext uri="{FF2B5EF4-FFF2-40B4-BE49-F238E27FC236}">
                <a16:creationId xmlns:a16="http://schemas.microsoft.com/office/drawing/2014/main" id="{985E1BC3-F167-49CF-A7D2-0B3079AEDE9A}"/>
              </a:ext>
            </a:extLst>
          </p:cNvPr>
          <p:cNvSpPr>
            <a:spLocks noGrp="1"/>
          </p:cNvSpPr>
          <p:nvPr>
            <p:ph type="sldNum" sz="quarter" idx="12"/>
          </p:nvPr>
        </p:nvSpPr>
        <p:spPr>
          <a:xfrm>
            <a:off x="10326623" y="6356350"/>
            <a:ext cx="1426464" cy="365125"/>
          </a:xfrm>
        </p:spPr>
        <p:txBody>
          <a:bodyPr vert="horz" lIns="91440" tIns="45720" rIns="91440" bIns="45720" rtlCol="0" anchor="ctr">
            <a:normAutofit/>
          </a:bodyPr>
          <a:lstStyle/>
          <a:p>
            <a:pPr>
              <a:spcAft>
                <a:spcPts val="600"/>
              </a:spcAft>
            </a:pPr>
            <a:fld id="{E2868FE7-C493-437F-BE5E-929D2D552473}" type="slidenum">
              <a:rPr lang="en-US">
                <a:solidFill>
                  <a:schemeClr val="tx1">
                    <a:lumMod val="50000"/>
                    <a:lumOff val="50000"/>
                  </a:schemeClr>
                </a:solidFill>
              </a:rPr>
              <a:pPr>
                <a:spcAft>
                  <a:spcPts val="600"/>
                </a:spcAft>
              </a:pPr>
              <a:t>6</a:t>
            </a:fld>
            <a:endParaRPr lang="en-US">
              <a:solidFill>
                <a:schemeClr val="tx1">
                  <a:lumMod val="50000"/>
                  <a:lumOff val="50000"/>
                </a:schemeClr>
              </a:solidFill>
            </a:endParaRPr>
          </a:p>
        </p:txBody>
      </p:sp>
      <p:pic>
        <p:nvPicPr>
          <p:cNvPr id="12" name="Image 11">
            <a:extLst>
              <a:ext uri="{FF2B5EF4-FFF2-40B4-BE49-F238E27FC236}">
                <a16:creationId xmlns:a16="http://schemas.microsoft.com/office/drawing/2014/main" id="{49CD9F67-794A-497A-853C-9BED01517149}"/>
              </a:ext>
            </a:extLst>
          </p:cNvPr>
          <p:cNvPicPr>
            <a:picLocks noChangeAspect="1"/>
          </p:cNvPicPr>
          <p:nvPr/>
        </p:nvPicPr>
        <p:blipFill>
          <a:blip r:embed="rId2"/>
          <a:stretch>
            <a:fillRect/>
          </a:stretch>
        </p:blipFill>
        <p:spPr>
          <a:xfrm>
            <a:off x="5710627" y="2985051"/>
            <a:ext cx="5760720" cy="1755775"/>
          </a:xfrm>
          <a:prstGeom prst="rect">
            <a:avLst/>
          </a:prstGeom>
        </p:spPr>
      </p:pic>
    </p:spTree>
    <p:extLst>
      <p:ext uri="{BB962C8B-B14F-4D97-AF65-F5344CB8AC3E}">
        <p14:creationId xmlns:p14="http://schemas.microsoft.com/office/powerpoint/2010/main" val="55900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479395" y="370319"/>
            <a:ext cx="4523206" cy="1851885"/>
          </a:xfrm>
        </p:spPr>
        <p:txBody>
          <a:bodyPr>
            <a:normAutofit/>
          </a:bodyPr>
          <a:lstStyle/>
          <a:p>
            <a:r>
              <a:rPr lang="fr-FR" sz="4000" dirty="0"/>
              <a:t>Exemple d’image</a:t>
            </a:r>
          </a:p>
        </p:txBody>
      </p:sp>
      <p:sp>
        <p:nvSpPr>
          <p:cNvPr id="15" name="Espace réservé du numéro de diapositive 14">
            <a:extLst>
              <a:ext uri="{FF2B5EF4-FFF2-40B4-BE49-F238E27FC236}">
                <a16:creationId xmlns:a16="http://schemas.microsoft.com/office/drawing/2014/main" id="{8D6E2B14-3E1C-4AB0-B45A-4EE755A4E680}"/>
              </a:ext>
            </a:extLst>
          </p:cNvPr>
          <p:cNvSpPr>
            <a:spLocks noGrp="1"/>
          </p:cNvSpPr>
          <p:nvPr>
            <p:ph type="sldNum" sz="quarter" idx="12"/>
          </p:nvPr>
        </p:nvSpPr>
        <p:spPr/>
        <p:txBody>
          <a:bodyPr/>
          <a:lstStyle/>
          <a:p>
            <a:fld id="{E2868FE7-C493-437F-BE5E-929D2D552473}" type="slidenum">
              <a:rPr lang="fr-FR" smtClean="0"/>
              <a:t>7</a:t>
            </a:fld>
            <a:endParaRPr lang="fr-FR"/>
          </a:p>
        </p:txBody>
      </p:sp>
      <p:pic>
        <p:nvPicPr>
          <p:cNvPr id="5" name="Image 4">
            <a:extLst>
              <a:ext uri="{FF2B5EF4-FFF2-40B4-BE49-F238E27FC236}">
                <a16:creationId xmlns:a16="http://schemas.microsoft.com/office/drawing/2014/main" id="{4CBBAA7C-5BB6-4E4C-9235-1673D7009A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8360" y="1744980"/>
            <a:ext cx="7955280" cy="4474845"/>
          </a:xfrm>
          <a:prstGeom prst="rect">
            <a:avLst/>
          </a:prstGeom>
          <a:noFill/>
          <a:ln>
            <a:noFill/>
          </a:ln>
        </p:spPr>
      </p:pic>
    </p:spTree>
    <p:extLst>
      <p:ext uri="{BB962C8B-B14F-4D97-AF65-F5344CB8AC3E}">
        <p14:creationId xmlns:p14="http://schemas.microsoft.com/office/powerpoint/2010/main" val="218841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479394" y="370319"/>
            <a:ext cx="5616605" cy="1851885"/>
          </a:xfrm>
        </p:spPr>
        <p:txBody>
          <a:bodyPr>
            <a:normAutofit/>
          </a:bodyPr>
          <a:lstStyle/>
          <a:p>
            <a:r>
              <a:rPr lang="fr-FR" sz="4000" dirty="0"/>
              <a:t>Exploration des données</a:t>
            </a:r>
          </a:p>
        </p:txBody>
      </p:sp>
      <p:sp>
        <p:nvSpPr>
          <p:cNvPr id="15" name="Espace réservé du numéro de diapositive 14">
            <a:extLst>
              <a:ext uri="{FF2B5EF4-FFF2-40B4-BE49-F238E27FC236}">
                <a16:creationId xmlns:a16="http://schemas.microsoft.com/office/drawing/2014/main" id="{8D6E2B14-3E1C-4AB0-B45A-4EE755A4E680}"/>
              </a:ext>
            </a:extLst>
          </p:cNvPr>
          <p:cNvSpPr>
            <a:spLocks noGrp="1"/>
          </p:cNvSpPr>
          <p:nvPr>
            <p:ph type="sldNum" sz="quarter" idx="12"/>
          </p:nvPr>
        </p:nvSpPr>
        <p:spPr/>
        <p:txBody>
          <a:bodyPr/>
          <a:lstStyle/>
          <a:p>
            <a:fld id="{E2868FE7-C493-437F-BE5E-929D2D552473}" type="slidenum">
              <a:rPr lang="fr-FR" smtClean="0"/>
              <a:t>8</a:t>
            </a:fld>
            <a:endParaRPr lang="fr-FR"/>
          </a:p>
        </p:txBody>
      </p:sp>
      <p:pic>
        <p:nvPicPr>
          <p:cNvPr id="5" name="Image 4">
            <a:extLst>
              <a:ext uri="{FF2B5EF4-FFF2-40B4-BE49-F238E27FC236}">
                <a16:creationId xmlns:a16="http://schemas.microsoft.com/office/drawing/2014/main" id="{288A4F11-9DC7-49A5-B4F9-637138CD31ED}"/>
              </a:ext>
            </a:extLst>
          </p:cNvPr>
          <p:cNvPicPr>
            <a:picLocks noChangeAspect="1"/>
          </p:cNvPicPr>
          <p:nvPr/>
        </p:nvPicPr>
        <p:blipFill>
          <a:blip r:embed="rId2"/>
          <a:stretch>
            <a:fillRect/>
          </a:stretch>
        </p:blipFill>
        <p:spPr>
          <a:xfrm>
            <a:off x="99577" y="2156122"/>
            <a:ext cx="3851576" cy="2479675"/>
          </a:xfrm>
          <a:prstGeom prst="rect">
            <a:avLst/>
          </a:prstGeom>
        </p:spPr>
      </p:pic>
      <p:pic>
        <p:nvPicPr>
          <p:cNvPr id="6" name="Image 5">
            <a:extLst>
              <a:ext uri="{FF2B5EF4-FFF2-40B4-BE49-F238E27FC236}">
                <a16:creationId xmlns:a16="http://schemas.microsoft.com/office/drawing/2014/main" id="{EBA6A108-B361-4617-B169-ACED1E785A34}"/>
              </a:ext>
            </a:extLst>
          </p:cNvPr>
          <p:cNvPicPr>
            <a:picLocks noChangeAspect="1"/>
          </p:cNvPicPr>
          <p:nvPr/>
        </p:nvPicPr>
        <p:blipFill>
          <a:blip r:embed="rId3"/>
          <a:stretch>
            <a:fillRect/>
          </a:stretch>
        </p:blipFill>
        <p:spPr>
          <a:xfrm>
            <a:off x="4373397" y="2188982"/>
            <a:ext cx="3384764" cy="2413953"/>
          </a:xfrm>
          <a:prstGeom prst="rect">
            <a:avLst/>
          </a:prstGeom>
        </p:spPr>
      </p:pic>
      <p:pic>
        <p:nvPicPr>
          <p:cNvPr id="7" name="Image 6">
            <a:extLst>
              <a:ext uri="{FF2B5EF4-FFF2-40B4-BE49-F238E27FC236}">
                <a16:creationId xmlns:a16="http://schemas.microsoft.com/office/drawing/2014/main" id="{86BF644E-1635-4DDD-BE06-117CE8B569F0}"/>
              </a:ext>
            </a:extLst>
          </p:cNvPr>
          <p:cNvPicPr>
            <a:picLocks noChangeAspect="1"/>
          </p:cNvPicPr>
          <p:nvPr/>
        </p:nvPicPr>
        <p:blipFill>
          <a:blip r:embed="rId4"/>
          <a:stretch>
            <a:fillRect/>
          </a:stretch>
        </p:blipFill>
        <p:spPr>
          <a:xfrm>
            <a:off x="8122089" y="2222023"/>
            <a:ext cx="3726018" cy="2413953"/>
          </a:xfrm>
          <a:prstGeom prst="rect">
            <a:avLst/>
          </a:prstGeom>
        </p:spPr>
      </p:pic>
    </p:spTree>
    <p:extLst>
      <p:ext uri="{BB962C8B-B14F-4D97-AF65-F5344CB8AC3E}">
        <p14:creationId xmlns:p14="http://schemas.microsoft.com/office/powerpoint/2010/main" val="3925211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A938C6-51EB-4F22-BDC5-CE66B7852635}"/>
              </a:ext>
            </a:extLst>
          </p:cNvPr>
          <p:cNvSpPr>
            <a:spLocks noGrp="1"/>
          </p:cNvSpPr>
          <p:nvPr>
            <p:ph type="title"/>
          </p:nvPr>
        </p:nvSpPr>
        <p:spPr>
          <a:xfrm>
            <a:off x="479394" y="370319"/>
            <a:ext cx="5121305" cy="1851885"/>
          </a:xfrm>
        </p:spPr>
        <p:txBody>
          <a:bodyPr>
            <a:normAutofit/>
          </a:bodyPr>
          <a:lstStyle/>
          <a:p>
            <a:r>
              <a:rPr lang="fr-FR" sz="4000"/>
              <a:t>Traitement des données</a:t>
            </a:r>
            <a:endParaRPr lang="fr-FR" sz="4000" dirty="0"/>
          </a:p>
        </p:txBody>
      </p:sp>
      <p:sp>
        <p:nvSpPr>
          <p:cNvPr id="15" name="Espace réservé du numéro de diapositive 14">
            <a:extLst>
              <a:ext uri="{FF2B5EF4-FFF2-40B4-BE49-F238E27FC236}">
                <a16:creationId xmlns:a16="http://schemas.microsoft.com/office/drawing/2014/main" id="{8D6E2B14-3E1C-4AB0-B45A-4EE755A4E680}"/>
              </a:ext>
            </a:extLst>
          </p:cNvPr>
          <p:cNvSpPr>
            <a:spLocks noGrp="1"/>
          </p:cNvSpPr>
          <p:nvPr>
            <p:ph type="sldNum" sz="quarter" idx="12"/>
          </p:nvPr>
        </p:nvSpPr>
        <p:spPr/>
        <p:txBody>
          <a:bodyPr/>
          <a:lstStyle/>
          <a:p>
            <a:fld id="{E2868FE7-C493-437F-BE5E-929D2D552473}" type="slidenum">
              <a:rPr lang="fr-FR" smtClean="0"/>
              <a:t>9</a:t>
            </a:fld>
            <a:endParaRPr lang="fr-FR"/>
          </a:p>
        </p:txBody>
      </p:sp>
      <p:sp>
        <p:nvSpPr>
          <p:cNvPr id="6" name="ZoneTexte 5">
            <a:extLst>
              <a:ext uri="{FF2B5EF4-FFF2-40B4-BE49-F238E27FC236}">
                <a16:creationId xmlns:a16="http://schemas.microsoft.com/office/drawing/2014/main" id="{DC843C03-4FC9-4350-A205-7C882CD8FB9B}"/>
              </a:ext>
            </a:extLst>
          </p:cNvPr>
          <p:cNvSpPr txBox="1"/>
          <p:nvPr/>
        </p:nvSpPr>
        <p:spPr>
          <a:xfrm>
            <a:off x="727137" y="2439511"/>
            <a:ext cx="10734675" cy="2031325"/>
          </a:xfrm>
          <a:prstGeom prst="rect">
            <a:avLst/>
          </a:prstGeom>
          <a:noFill/>
        </p:spPr>
        <p:txBody>
          <a:bodyPr wrap="square">
            <a:spAutoFit/>
          </a:bodyPr>
          <a:lstStyle/>
          <a:p>
            <a:pPr algn="just"/>
            <a:r>
              <a:rPr lang="fr-FR" sz="1800" dirty="0">
                <a:effectLst/>
                <a:latin typeface="Calibri" panose="020F0502020204030204" pitchFamily="34" charset="0"/>
                <a:ea typeface="Calibri" panose="020F0502020204030204" pitchFamily="34" charset="0"/>
                <a:cs typeface="Calibri" panose="020F0502020204030204" pitchFamily="34" charset="0"/>
              </a:rPr>
              <a:t>Peu de traitement a été effectué sur ce projet.</a:t>
            </a:r>
          </a:p>
          <a:p>
            <a:pPr algn="just"/>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fr-FR" sz="1800" dirty="0">
                <a:effectLst/>
                <a:latin typeface="Calibri" panose="020F0502020204030204" pitchFamily="34" charset="0"/>
                <a:ea typeface="Calibri" panose="020F0502020204030204" pitchFamily="34" charset="0"/>
                <a:cs typeface="Calibri" panose="020F0502020204030204" pitchFamily="34" charset="0"/>
              </a:rPr>
              <a:t>Il est néanmoins nécessaire de retravailler les formats des annotations pour les mettre au format demandé par les modèles comme input : </a:t>
            </a:r>
            <a:r>
              <a:rPr lang="fr-FR" sz="18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a:t>
            </a:r>
            <a:r>
              <a:rPr lang="fr-FR" sz="1800" b="1" dirty="0" err="1">
                <a:solidFill>
                  <a:schemeClr val="accent1"/>
                </a:solidFill>
                <a:effectLst/>
                <a:latin typeface="Calibri" panose="020F0502020204030204" pitchFamily="34" charset="0"/>
                <a:ea typeface="Calibri" panose="020F0502020204030204" pitchFamily="34" charset="0"/>
                <a:cs typeface="Calibri" panose="020F0502020204030204" pitchFamily="34" charset="0"/>
              </a:rPr>
              <a:t>x,y,width,height</a:t>
            </a:r>
            <a:r>
              <a:rPr lang="fr-FR" sz="18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 </a:t>
            </a:r>
          </a:p>
          <a:p>
            <a:pPr algn="just"/>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fr-FR" sz="1800" dirty="0">
                <a:effectLst/>
                <a:latin typeface="Calibri" panose="020F0502020204030204" pitchFamily="34" charset="0"/>
                <a:ea typeface="Calibri" panose="020F0502020204030204" pitchFamily="34" charset="0"/>
                <a:cs typeface="Calibri" panose="020F0502020204030204" pitchFamily="34" charset="0"/>
              </a:rPr>
              <a:t>Et de préparer les chemins d’accès vers chaque image pour les phases d’entrainement des modèles (colonne </a:t>
            </a:r>
            <a:r>
              <a:rPr lang="fr-FR" sz="1800" b="1" dirty="0" err="1">
                <a:solidFill>
                  <a:schemeClr val="accent1"/>
                </a:solidFill>
                <a:effectLst/>
                <a:latin typeface="Calibri" panose="020F0502020204030204" pitchFamily="34" charset="0"/>
                <a:ea typeface="Calibri" panose="020F0502020204030204" pitchFamily="34" charset="0"/>
                <a:cs typeface="Calibri" panose="020F0502020204030204" pitchFamily="34" charset="0"/>
              </a:rPr>
              <a:t>img_path</a:t>
            </a:r>
            <a:r>
              <a:rPr lang="fr-FR" sz="1800" dirty="0">
                <a:effectLst/>
                <a:latin typeface="Calibri" panose="020F0502020204030204" pitchFamily="34" charset="0"/>
                <a:ea typeface="Calibri" panose="020F0502020204030204" pitchFamily="34" charset="0"/>
                <a:cs typeface="Calibri" panose="020F0502020204030204" pitchFamily="34"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916385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2891</TotalTime>
  <Words>544</Words>
  <Application>Microsoft Office PowerPoint</Application>
  <PresentationFormat>Grand écran</PresentationFormat>
  <Paragraphs>60</Paragraphs>
  <Slides>13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Calibri Light</vt:lpstr>
      <vt:lpstr>Inter</vt:lpstr>
      <vt:lpstr>Symbol</vt:lpstr>
      <vt:lpstr>Thème Office</vt:lpstr>
      <vt:lpstr>Participer à une compétition Kaggle</vt:lpstr>
      <vt:lpstr>Help Protect The Great Barrier Reef</vt:lpstr>
      <vt:lpstr>Le client et les données</vt:lpstr>
      <vt:lpstr>Problématique </vt:lpstr>
      <vt:lpstr>Métrique d’évaluation</vt:lpstr>
      <vt:lpstr>Les données</vt:lpstr>
      <vt:lpstr>Exemple d’image</vt:lpstr>
      <vt:lpstr>Exploration des données</vt:lpstr>
      <vt:lpstr>Traitement des données</vt:lpstr>
      <vt:lpstr>YOLO</vt:lpstr>
      <vt:lpstr>Résultats</vt:lpstr>
      <vt:lpstr>Résultats (yolov5)</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Anticiper les besoins en consommation électrique de bâtiments</dc:title>
  <dc:creator>Elise ANDRO</dc:creator>
  <cp:lastModifiedBy>Elise Andro</cp:lastModifiedBy>
  <cp:revision>133</cp:revision>
  <dcterms:created xsi:type="dcterms:W3CDTF">2021-03-23T15:03:26Z</dcterms:created>
  <dcterms:modified xsi:type="dcterms:W3CDTF">2021-12-20T07:59:28Z</dcterms:modified>
</cp:coreProperties>
</file>