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61" r:id="rId6"/>
    <p:sldId id="266" r:id="rId7"/>
    <p:sldId id="286" r:id="rId8"/>
    <p:sldId id="293" r:id="rId9"/>
    <p:sldId id="294" r:id="rId10"/>
    <p:sldId id="295" r:id="rId11"/>
    <p:sldId id="269" r:id="rId12"/>
    <p:sldId id="287" r:id="rId13"/>
    <p:sldId id="270" r:id="rId14"/>
    <p:sldId id="292" r:id="rId15"/>
    <p:sldId id="30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6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34AE4-8A99-4860-BF15-A8E3426DFFA8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C9536-B8AE-4A43-A9B9-7B1093AA9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6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C7731-6CF1-4936-BD66-D48E76C55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0271F9-CA60-4FF2-B8C9-D3A4CF79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0C836-441E-4406-83E7-F70125BB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5988-E0CD-4EDE-BCBF-45FF67A9A2C6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495AD0-B310-42AC-A516-3FABF8CF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81D0-A757-40DD-951E-437B931D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F6899-2654-4EC5-A65B-6EF563CC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279530-3BCD-4FD8-9B30-0C0571D8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80492-6E5B-41F4-83D8-B4E59056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AE62-9CC6-4015-87A0-3DB6DB2F07D8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42E8-EC9A-4F73-A015-7B81E85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09B4E-C0D8-41AE-A9DA-AB72970C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9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E643EC-A974-4E51-A64F-E53B34D5B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F1255E-5CB4-421E-9925-0A0CA08A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683991-C14A-44AF-ADEB-1F7E18FD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E6FE-C5DD-42B4-A668-1C3E9BB4C418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98AC0-B6B7-4C98-924B-682714E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6983C-8653-4254-B71C-D799A137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6E761-CD2A-4743-9851-ECA75B28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43708-EAD1-4C7D-967F-FDD5FBB2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5EE66-60A6-44F8-9245-B45F75E9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260-9A2E-42C1-9FA5-9820D0BB3689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B0261-F048-4E20-9639-39F4E713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674DB-38C6-42FB-B44F-FFE7F3D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9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C60DF-5CEA-47DC-B4CA-66A0CD1E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4EC127-3AA7-4D11-8910-C41BDD63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C630F-33B0-4CAE-840C-0C24626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40F-6593-44D2-992C-C8FB21D11497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7A59F-DF66-4444-856B-4F4784C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24401-8ADC-4431-B0C0-19D4D2EC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9A9A9-FD1A-4BD1-8C26-4A45B75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75F05-6559-46CA-A462-B98A6A091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FAEBA4-61DA-44C0-921F-327B1E586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037CA-CFBB-45AC-9293-1FC4EAEF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9152-B6F6-42C1-B144-FEF9473AB085}" type="datetime1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37D70C-444B-4C41-932D-C91C6045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F1365-689C-413F-86C8-9916705E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5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4BD28-1020-4719-A091-B84E3CAD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83DD0-14A6-4529-82FE-42B1FC88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86EBFA-D872-4AC3-A4F2-421DCCFB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1CCC04-5786-4678-A9B0-89D7B8C2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E6F0F5-B3EA-4135-B944-89AC9C56D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ED1D2F-D51B-4762-9F73-F1F76E3A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2D88-6105-4536-B15F-A755E9EC15FF}" type="datetime1">
              <a:rPr lang="fr-FR" smtClean="0"/>
              <a:t>04/08/2021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98742F-A737-4AD6-956A-2281E832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A42B5E-CEEF-4553-AE92-5E28C718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5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F62A6-A649-4DA2-B8CE-A362D156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391BF6-FF01-4CE1-8FE5-95AC876A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9CD4-F80F-47C7-AC7E-847E8A8ECEEF}" type="datetime1">
              <a:rPr lang="fr-FR" smtClean="0"/>
              <a:t>04/08/2021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4B694-0929-4156-83D1-7EFA332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D3C8B3-D618-40D1-991F-4D1FFCD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45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CD711D-2705-4F86-B956-A78290AB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D76-1A46-49D7-826B-FD8811106957}" type="datetime1">
              <a:rPr lang="fr-FR" smtClean="0"/>
              <a:t>04/08/2021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3E9A17-8BFC-48FD-B2E6-D41C9910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E5CCA-A0FB-4FA4-8240-8BF4AC72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80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0C278-6FA3-45BA-8A5E-6B9CE7C8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00ED0-62A7-4E9D-BCA0-81477396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6A9FB4-6742-40FF-A2B9-1B30BAAA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CD0305-A516-4D1E-99DD-F0BC62BD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1E19-9DE9-4FA7-8D35-7F1B7FACE0BE}" type="datetime1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DBF21-A798-4BC6-8EFC-76E893FA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C25A27-50E7-42F2-8009-82A740FD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757FD-72F5-4097-803C-9F2F4049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23B4F6-5387-4FBC-A133-B839BF40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F7BEE-51FC-405D-8D5D-12D03590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C8B392-B522-440B-9D61-956C3F10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FC30-2D94-4E14-B154-7668BBD72F3B}" type="datetime1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CDF2D2-457C-4815-9812-8DB27BA7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F8277D-9164-4778-A9F3-BAA9253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72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0D1722-791B-4C0F-9EFE-7AB0933A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060D65-4B48-45BD-BA9A-101B1BB1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D5C5A-330B-465E-8B37-C19527BF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F846-A7D4-454B-BD4C-CEABFC1AF711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748E8-9DEE-44FB-994E-DD888290A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7BD41-EB46-4783-BB4F-FA0D5C4D5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1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.stackexchange.com/stackoverflow/query/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tack Overflow racheté par Prosus pour 1,8 milliard de dollars - BDM">
            <a:extLst>
              <a:ext uri="{FF2B5EF4-FFF2-40B4-BE49-F238E27FC236}">
                <a16:creationId xmlns:a16="http://schemas.microsoft.com/office/drawing/2014/main" id="{D2126AF5-5E98-45C9-A848-5AB8F54D8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87BF2A-DB2C-4F78-B22E-738A4F8D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fr-FR" sz="6600">
                <a:solidFill>
                  <a:srgbClr val="FFFFFF"/>
                </a:solidFill>
              </a:rPr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D97391-EB81-486C-A18B-C19FA6FA2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Elise ANDRO – 06/08/2021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A7520C-E1E2-4D28-B9E0-360C3468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0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F0C7B6-3FB9-434F-9C7F-7396ADD0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Analyse des tags 2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B036C-D2CF-4AD0-9062-3B01C40B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04850"/>
            <a:ext cx="10684764" cy="4388025"/>
          </a:xfrm>
        </p:spPr>
        <p:txBody>
          <a:bodyPr>
            <a:normAutofit/>
          </a:bodyPr>
          <a:lstStyle/>
          <a:p>
            <a:r>
              <a:rPr lang="fr-FR" sz="2000" dirty="0"/>
              <a:t>On ne conserve dans un premier temps que les 100 tags les plus utilisés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20C6D3-90BB-4C9C-8621-EAEC10AC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0617EF9-AEBB-464E-A33A-BC0C62A4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492046"/>
            <a:ext cx="8911929" cy="24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4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Modèles non-supervisés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8E4B1-A418-4EC6-B7A3-C88ED743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 dirty="0"/>
              <a:t>Latent Dirichlet Allocation</a:t>
            </a:r>
          </a:p>
          <a:p>
            <a:r>
              <a:rPr lang="fr-FR" sz="2200" dirty="0"/>
              <a:t>Non-</a:t>
            </a:r>
            <a:r>
              <a:rPr lang="fr-FR" sz="2200" dirty="0" err="1"/>
              <a:t>Negative</a:t>
            </a:r>
            <a:r>
              <a:rPr lang="fr-FR" sz="2200" dirty="0"/>
              <a:t> Matrix </a:t>
            </a:r>
            <a:r>
              <a:rPr lang="fr-FR" sz="2200" dirty="0" err="1"/>
              <a:t>Factorization</a:t>
            </a:r>
            <a:endParaRPr lang="fr-FR" sz="2200" dirty="0"/>
          </a:p>
        </p:txBody>
      </p:sp>
      <p:pic>
        <p:nvPicPr>
          <p:cNvPr id="3078" name="Picture 6" descr="Stack Overflow confirms breach, but customer data said to be unaffected |  TechCrunch">
            <a:extLst>
              <a:ext uri="{FF2B5EF4-FFF2-40B4-BE49-F238E27FC236}">
                <a16:creationId xmlns:a16="http://schemas.microsoft.com/office/drawing/2014/main" id="{F856B1C8-84C8-4E94-BC2E-E89ECDCD5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1450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5A83D6-8220-40CA-81E2-4643025D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1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sz="4800"/>
              <a:t>Topic Modeling</a:t>
            </a:r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b="1"/>
              <a:t>Le  concept</a:t>
            </a:r>
          </a:p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F714B4C-FCD8-4598-8AC9-4D6DD5CAE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1857" y="2232646"/>
            <a:ext cx="7488286" cy="42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Latent Dirichlet Allocation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</a:t>
            </a:r>
            <a:r>
              <a:rPr lang="en-US" sz="2200" b="0" i="0">
                <a:effectLst/>
              </a:rPr>
              <a:t>odèle </a:t>
            </a:r>
            <a:r>
              <a:rPr lang="en-US" sz="2200"/>
              <a:t>génératif probabiliste permettant </a:t>
            </a:r>
            <a:r>
              <a:rPr lang="en-US" sz="2200" b="0" i="0">
                <a:effectLst/>
              </a:rPr>
              <a:t>d’expliquer des ensembles d’observations, par le moyen de groupes non observés, eux-mêmes définis par des similarités de données.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le modèle LDA suppose que chaque document est un mélange d’un petit nombre de sujets ou thèmes, et que la génération de chaque occurrence d’un mot est attribuable (probabilité) à l’un des thèmes du document.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370319"/>
            <a:ext cx="4523206" cy="1851885"/>
          </a:xfrm>
        </p:spPr>
        <p:txBody>
          <a:bodyPr>
            <a:normAutofit/>
          </a:bodyPr>
          <a:lstStyle/>
          <a:p>
            <a:r>
              <a:rPr lang="fr-FR" sz="4000" dirty="0"/>
              <a:t>Application du modèle LDA aux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En amont, création d’un dictionnaire et d’un corpus pour entrainer le modèle.</a:t>
            </a:r>
          </a:p>
          <a:p>
            <a:pPr marL="0" indent="0">
              <a:buNone/>
            </a:pPr>
            <a:r>
              <a:rPr lang="fr-FR" sz="2000" dirty="0"/>
              <a:t>Hyperparamètres : nombre de topics 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D6E2B14-3E1C-4AB0-B45A-4EE755A4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B819FF-763C-404B-AF15-54BF29F06FFF}"/>
              </a:ext>
            </a:extLst>
          </p:cNvPr>
          <p:cNvSpPr txBox="1"/>
          <p:nvPr/>
        </p:nvSpPr>
        <p:spPr>
          <a:xfrm>
            <a:off x="353313" y="2511377"/>
            <a:ext cx="513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de plusieurs modèles pour choisir le nombre optimal de topics (mesure : cohérence score). Ici </a:t>
            </a:r>
            <a:r>
              <a:rPr lang="fr-FR" b="1" dirty="0"/>
              <a:t>9 topics. </a:t>
            </a:r>
            <a:r>
              <a:rPr lang="fr-FR" dirty="0"/>
              <a:t>Puis visualisation des </a:t>
            </a:r>
            <a:r>
              <a:rPr lang="fr-FR" b="1" dirty="0"/>
              <a:t>top </a:t>
            </a:r>
            <a:r>
              <a:rPr lang="fr-FR" b="1" dirty="0" err="1"/>
              <a:t>words</a:t>
            </a:r>
            <a:r>
              <a:rPr lang="fr-FR" b="1" dirty="0"/>
              <a:t> </a:t>
            </a:r>
            <a:r>
              <a:rPr lang="fr-FR" dirty="0"/>
              <a:t>pour chaque topics -&gt;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24CAEFD-F4AB-43DE-81D4-71303689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0" y="4037078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DF30C98-D5CA-4EBE-93D1-1AB43607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50" y="2196582"/>
            <a:ext cx="4896551" cy="44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0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370319"/>
            <a:ext cx="4523206" cy="1022253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Visualisation interactive du LDA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154506"/>
            <a:ext cx="6298971" cy="18518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Projection des résultats du modèle LDA sur les 2 axes principaux d’une ACP.</a:t>
            </a:r>
          </a:p>
          <a:p>
            <a:pPr marL="0" indent="0">
              <a:buNone/>
            </a:pPr>
            <a:r>
              <a:rPr lang="fr-FR" sz="2000" dirty="0"/>
              <a:t>Permet de visualiser les distances entre les topics, leur importance dans le corpus et le top30 des mots pour chaque topics.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D6E2B14-3E1C-4AB0-B45A-4EE755A4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6264A5-1BD8-4364-96EB-0505FE41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23" y="1940949"/>
            <a:ext cx="7573436" cy="46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Non-Negative Matrix Factorization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La NMF est donc une technique de réduction de dimension adaptée aux matrices creuses contenant des données positives.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Le modèle classe les documents sur la base d’un vocabulaire de mots. Chaque document se décompose (coefficients positifs) sur des “facteurs” ou thèmes, eux-mêmes définis chacun par un sous-ensemble de ces mots.</a:t>
            </a:r>
            <a:endParaRPr lang="en-US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370319"/>
            <a:ext cx="4523206" cy="1851885"/>
          </a:xfrm>
        </p:spPr>
        <p:txBody>
          <a:bodyPr>
            <a:normAutofit/>
          </a:bodyPr>
          <a:lstStyle/>
          <a:p>
            <a:r>
              <a:rPr lang="fr-FR" sz="4000" dirty="0"/>
              <a:t>Application du modèle NMF aux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En amont, création d’un dictionnaire et d’un corpus pour entrainer le modèle.</a:t>
            </a:r>
          </a:p>
          <a:p>
            <a:pPr marL="0" indent="0">
              <a:buNone/>
            </a:pPr>
            <a:r>
              <a:rPr lang="fr-FR" sz="2000" dirty="0"/>
              <a:t>Hyperparamètres : nombre de topics 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D6E2B14-3E1C-4AB0-B45A-4EE755A4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17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B819FF-763C-404B-AF15-54BF29F06FFF}"/>
              </a:ext>
            </a:extLst>
          </p:cNvPr>
          <p:cNvSpPr txBox="1"/>
          <p:nvPr/>
        </p:nvSpPr>
        <p:spPr>
          <a:xfrm>
            <a:off x="353313" y="2511377"/>
            <a:ext cx="48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de plusieurs modèles pour choisir le nombre optimal de topics (mesure : cohérence score). Ici aussi </a:t>
            </a:r>
            <a:r>
              <a:rPr lang="fr-FR" b="1" dirty="0"/>
              <a:t>9 topics. </a:t>
            </a:r>
            <a:endParaRPr lang="fr-F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90685B6-EBB3-4C32-8095-AE0780A6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13" y="4000879"/>
            <a:ext cx="4887917" cy="24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3CEF80-AAD7-44FE-9B3D-52997E64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67" y="3683589"/>
            <a:ext cx="6542646" cy="267276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39DFAEC-00A6-4A2B-8A29-E381E0020904}"/>
              </a:ext>
            </a:extLst>
          </p:cNvPr>
          <p:cNvSpPr txBox="1"/>
          <p:nvPr/>
        </p:nvSpPr>
        <p:spPr>
          <a:xfrm>
            <a:off x="5891811" y="251137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Puis essais de </a:t>
            </a:r>
            <a:r>
              <a:rPr lang="fr-FR" b="1" dirty="0"/>
              <a:t>prédiction</a:t>
            </a:r>
            <a:r>
              <a:rPr lang="fr-FR" dirty="0"/>
              <a:t> sur des données non connues de l’algorithme</a:t>
            </a:r>
          </a:p>
        </p:txBody>
      </p:sp>
    </p:spTree>
    <p:extLst>
      <p:ext uri="{BB962C8B-B14F-4D97-AF65-F5344CB8AC3E}">
        <p14:creationId xmlns:p14="http://schemas.microsoft.com/office/powerpoint/2010/main" val="382713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Modèles supervisés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8E4B1-A418-4EC6-B7A3-C88ED743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 dirty="0"/>
              <a:t>Pre-process : TF_IDF</a:t>
            </a:r>
          </a:p>
          <a:p>
            <a:r>
              <a:rPr lang="fr-FR" sz="2200" dirty="0" err="1"/>
              <a:t>Naive</a:t>
            </a:r>
            <a:r>
              <a:rPr lang="fr-FR" sz="2200" dirty="0"/>
              <a:t> Bayes</a:t>
            </a:r>
          </a:p>
          <a:p>
            <a:r>
              <a:rPr lang="fr-FR" sz="2200" dirty="0" err="1"/>
              <a:t>Logistic</a:t>
            </a:r>
            <a:r>
              <a:rPr lang="fr-FR" sz="2200" dirty="0"/>
              <a:t> </a:t>
            </a:r>
            <a:r>
              <a:rPr lang="fr-FR" sz="2200" dirty="0" err="1"/>
              <a:t>Regression</a:t>
            </a:r>
            <a:endParaRPr lang="fr-FR" sz="2200" dirty="0"/>
          </a:p>
          <a:p>
            <a:r>
              <a:rPr lang="fr-FR" sz="2200" dirty="0"/>
              <a:t>Support </a:t>
            </a:r>
            <a:r>
              <a:rPr lang="fr-FR" sz="2200" dirty="0" err="1"/>
              <a:t>Vector</a:t>
            </a:r>
            <a:r>
              <a:rPr lang="fr-FR" sz="2200" dirty="0"/>
              <a:t> Machine</a:t>
            </a:r>
          </a:p>
          <a:p>
            <a:r>
              <a:rPr lang="fr-FR" sz="2200" dirty="0" err="1"/>
              <a:t>Random</a:t>
            </a:r>
            <a:r>
              <a:rPr lang="fr-FR" sz="2200" dirty="0"/>
              <a:t> Forest (bagging)</a:t>
            </a:r>
          </a:p>
          <a:p>
            <a:endParaRPr lang="fr-FR" sz="2200" dirty="0"/>
          </a:p>
          <a:p>
            <a:endParaRPr lang="fr-FR" sz="2200" dirty="0"/>
          </a:p>
        </p:txBody>
      </p:sp>
      <p:pic>
        <p:nvPicPr>
          <p:cNvPr id="3078" name="Picture 6" descr="Stack Overflow confirms breach, but customer data said to be unaffected |  TechCrunch">
            <a:extLst>
              <a:ext uri="{FF2B5EF4-FFF2-40B4-BE49-F238E27FC236}">
                <a16:creationId xmlns:a16="http://schemas.microsoft.com/office/drawing/2014/main" id="{F856B1C8-84C8-4E94-BC2E-E89ECDCD5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1450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5A83D6-8220-40CA-81E2-4643025D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5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 Bayes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1914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/>
              <a:t>Classifier qui suppose l’indépendance des variables entre elles</a:t>
            </a:r>
            <a:endParaRPr lang="en-US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060BE90-B299-4296-B7C3-ED2AFAED1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61" t="33080"/>
          <a:stretch/>
        </p:blipFill>
        <p:spPr bwMode="auto">
          <a:xfrm>
            <a:off x="8421740" y="2611509"/>
            <a:ext cx="3262024" cy="27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23A77A8A-31C1-422F-92A0-E2C83571C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37296" r="42794" b="2791"/>
          <a:stretch/>
        </p:blipFill>
        <p:spPr bwMode="auto">
          <a:xfrm>
            <a:off x="4941285" y="3208990"/>
            <a:ext cx="3262024" cy="175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11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Stack Overflow confirms breach, but customer data said to be unaffected |  TechCrunch">
            <a:extLst>
              <a:ext uri="{FF2B5EF4-FFF2-40B4-BE49-F238E27FC236}">
                <a16:creationId xmlns:a16="http://schemas.microsoft.com/office/drawing/2014/main" id="{3403D351-427A-4605-82FB-FB2BBB462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1450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4CEB9-35F6-4EBA-AB3B-A54B3E0C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800" y="6356350"/>
            <a:ext cx="762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2868FE7-C493-437F-BE5E-929D2D552473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005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1766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/>
              <a:t>Classifier permettant d’assigner une probabilité d’appartenance à une classe (0/1) grâce à la fonction </a:t>
            </a:r>
            <a:r>
              <a:rPr lang="fr-FR" sz="2400" dirty="0" err="1"/>
              <a:t>sigmoid</a:t>
            </a:r>
            <a:endParaRPr lang="en-US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6386" name="Picture 2" descr="Logistic Regression with Python. Logistic regression was once the most… |  by ODSC - Open Data Science | Medium">
            <a:extLst>
              <a:ext uri="{FF2B5EF4-FFF2-40B4-BE49-F238E27FC236}">
                <a16:creationId xmlns:a16="http://schemas.microsoft.com/office/drawing/2014/main" id="{DBB42B23-C73A-4900-B584-8621D3C87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3"/>
          <a:stretch/>
        </p:blipFill>
        <p:spPr bwMode="auto">
          <a:xfrm>
            <a:off x="6800766" y="2640013"/>
            <a:ext cx="302952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9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 Vector Machine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745766"/>
            <a:ext cx="6224335" cy="155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/>
              <a:t>Classifier recherchant à maximiser les marges entre les échantillons les plus proches (vecteurs supports)</a:t>
            </a:r>
            <a:endParaRPr lang="en-US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7410" name="Picture 2" descr="Support Vector Machine — Simply Explained | by Lilly Chen | Towards Data  Science">
            <a:extLst>
              <a:ext uri="{FF2B5EF4-FFF2-40B4-BE49-F238E27FC236}">
                <a16:creationId xmlns:a16="http://schemas.microsoft.com/office/drawing/2014/main" id="{06633808-5C19-4BBC-91BB-8116B85DD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1" r="22482"/>
          <a:stretch/>
        </p:blipFill>
        <p:spPr bwMode="auto">
          <a:xfrm>
            <a:off x="5658150" y="2492375"/>
            <a:ext cx="509129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3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1793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La forêt aléatoire se repose sur plusieurs modèles dits « faibles » d’arbres de décision puis les combinent en prenant la solution de la majorité.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8434" name="Picture 2" descr="Random Forests®, Explained - KDnuggets">
            <a:extLst>
              <a:ext uri="{FF2B5EF4-FFF2-40B4-BE49-F238E27FC236}">
                <a16:creationId xmlns:a16="http://schemas.microsoft.com/office/drawing/2014/main" id="{96D7EB44-159F-4682-AE34-E5AFAB3A1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r="1768"/>
          <a:stretch/>
        </p:blipFill>
        <p:spPr bwMode="auto">
          <a:xfrm>
            <a:off x="6126511" y="2927350"/>
            <a:ext cx="43780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6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9977BF-EA40-414A-8BEC-C48AA5E5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7040D-86DB-4B98-8886-6789311D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 err="1"/>
              <a:t>Naives</a:t>
            </a:r>
            <a:r>
              <a:rPr lang="fr-FR" sz="1500" b="1" dirty="0"/>
              <a:t> bayes </a:t>
            </a:r>
          </a:p>
          <a:p>
            <a:pPr marL="0" indent="0">
              <a:buNone/>
            </a:pPr>
            <a:r>
              <a:rPr lang="fr-FR" sz="1500" dirty="0"/>
              <a:t>NB, </a:t>
            </a:r>
            <a:r>
              <a:rPr lang="fr-FR" sz="1500" dirty="0" err="1"/>
              <a:t>WordLevel</a:t>
            </a:r>
            <a:r>
              <a:rPr lang="fr-FR" sz="1500" dirty="0"/>
              <a:t> TF-IDF: 0.457</a:t>
            </a:r>
          </a:p>
          <a:p>
            <a:pPr marL="0" indent="0">
              <a:buNone/>
            </a:pPr>
            <a:r>
              <a:rPr lang="fr-FR" sz="1500" dirty="0"/>
              <a:t>NB, N-Gram </a:t>
            </a:r>
            <a:r>
              <a:rPr lang="fr-FR" sz="1500" dirty="0" err="1"/>
              <a:t>Vectors</a:t>
            </a:r>
            <a:r>
              <a:rPr lang="fr-FR" sz="1500" dirty="0"/>
              <a:t>: 0.457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b="1" dirty="0" err="1">
                <a:solidFill>
                  <a:srgbClr val="FF0000"/>
                </a:solidFill>
              </a:rPr>
              <a:t>Logistic</a:t>
            </a:r>
            <a:r>
              <a:rPr lang="fr-FR" sz="1500" b="1" dirty="0">
                <a:solidFill>
                  <a:srgbClr val="FF0000"/>
                </a:solidFill>
              </a:rPr>
              <a:t> </a:t>
            </a:r>
            <a:r>
              <a:rPr lang="fr-FR" sz="1500" b="1" dirty="0" err="1">
                <a:solidFill>
                  <a:srgbClr val="FF0000"/>
                </a:solidFill>
              </a:rPr>
              <a:t>Regression</a:t>
            </a:r>
            <a:endParaRPr lang="fr-F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FF0000"/>
                </a:solidFill>
              </a:rPr>
              <a:t>LR, </a:t>
            </a:r>
            <a:r>
              <a:rPr lang="fr-FR" sz="1500" dirty="0" err="1">
                <a:solidFill>
                  <a:srgbClr val="FF0000"/>
                </a:solidFill>
              </a:rPr>
              <a:t>WordLevel</a:t>
            </a:r>
            <a:r>
              <a:rPr lang="fr-FR" sz="1500" dirty="0">
                <a:solidFill>
                  <a:srgbClr val="FF0000"/>
                </a:solidFill>
              </a:rPr>
              <a:t> TF-IDF:  0.478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FF0000"/>
                </a:solidFill>
              </a:rPr>
              <a:t>LR, N-Gram </a:t>
            </a:r>
            <a:r>
              <a:rPr lang="fr-FR" sz="1500" dirty="0" err="1">
                <a:solidFill>
                  <a:srgbClr val="FF0000"/>
                </a:solidFill>
              </a:rPr>
              <a:t>Vectors</a:t>
            </a:r>
            <a:r>
              <a:rPr lang="fr-FR" sz="1500" dirty="0">
                <a:solidFill>
                  <a:srgbClr val="FF0000"/>
                </a:solidFill>
              </a:rPr>
              <a:t>:  0.478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b="1" dirty="0"/>
              <a:t>SVM Model</a:t>
            </a:r>
          </a:p>
          <a:p>
            <a:pPr marL="0" indent="0">
              <a:buNone/>
            </a:pPr>
            <a:r>
              <a:rPr lang="fr-FR" sz="1500" dirty="0"/>
              <a:t>SVM, </a:t>
            </a:r>
            <a:r>
              <a:rPr lang="fr-FR" sz="1500" dirty="0" err="1"/>
              <a:t>WordLevel</a:t>
            </a:r>
            <a:r>
              <a:rPr lang="fr-FR" sz="1500" dirty="0"/>
              <a:t> TF-IDF:  0.449</a:t>
            </a:r>
          </a:p>
          <a:p>
            <a:pPr marL="0" indent="0">
              <a:buNone/>
            </a:pPr>
            <a:r>
              <a:rPr lang="fr-FR" sz="1500" dirty="0"/>
              <a:t>SVM, N-Gram </a:t>
            </a:r>
            <a:r>
              <a:rPr lang="fr-FR" sz="1500" dirty="0" err="1"/>
              <a:t>Vectors</a:t>
            </a:r>
            <a:r>
              <a:rPr lang="fr-FR" sz="1500" dirty="0"/>
              <a:t>:  0.449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b="1" dirty="0" err="1"/>
              <a:t>Random</a:t>
            </a:r>
            <a:r>
              <a:rPr lang="fr-FR" sz="1500" b="1" dirty="0"/>
              <a:t> Forest</a:t>
            </a:r>
          </a:p>
          <a:p>
            <a:pPr marL="0" indent="0">
              <a:buNone/>
            </a:pPr>
            <a:r>
              <a:rPr lang="fr-FR" sz="1500" dirty="0"/>
              <a:t>RF, </a:t>
            </a:r>
            <a:r>
              <a:rPr lang="fr-FR" sz="1500" dirty="0" err="1"/>
              <a:t>WordLevel</a:t>
            </a:r>
            <a:r>
              <a:rPr lang="fr-FR" sz="1500" dirty="0"/>
              <a:t> TF-IDF:  0.464</a:t>
            </a:r>
          </a:p>
          <a:p>
            <a:pPr marL="0" indent="0">
              <a:buNone/>
            </a:pPr>
            <a:r>
              <a:rPr lang="fr-FR" sz="1500" dirty="0"/>
              <a:t>RF, N-Gram </a:t>
            </a:r>
            <a:r>
              <a:rPr lang="fr-FR" sz="1500" dirty="0" err="1"/>
              <a:t>Vectors</a:t>
            </a:r>
            <a:r>
              <a:rPr lang="fr-FR" sz="1500" dirty="0"/>
              <a:t>:  0.462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B4C8B6-94EF-41A6-B627-2CD7104E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32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562669"/>
            <a:ext cx="3389515" cy="2380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951" y="4216344"/>
            <a:ext cx="2895600" cy="1289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xx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A65A52A2-C790-4F58-8D2A-77C1614B9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5" r="17308"/>
          <a:stretch/>
        </p:blipFill>
        <p:spPr bwMode="auto"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4C5F4A-505F-4C10-B47C-51EB301D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2868FE7-C493-437F-BE5E-929D2D552473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24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78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fr-FR" dirty="0"/>
              <a:t>Le client et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7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Client</a:t>
            </a:r>
            <a:r>
              <a:rPr lang="fr-FR" dirty="0"/>
              <a:t> : Stack Over Flow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Données </a:t>
            </a:r>
            <a:r>
              <a:rPr lang="fr-FR" dirty="0"/>
              <a:t>: requête SQL depuis le site </a:t>
            </a:r>
            <a:r>
              <a:rPr lang="fr-FR" dirty="0">
                <a:hlinkClick r:id="rId2"/>
              </a:rPr>
              <a:t>https://data.stackexchange.com/stackoverflow/query/new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59855-0798-4FE6-B824-F279B87B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2F592-F88C-4A03-A973-A111CB73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22" y="539304"/>
            <a:ext cx="6049909" cy="144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8F9680-C3F2-4057-8652-69FAAE2819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1" t="8501" r="3149" b="7906"/>
          <a:stretch/>
        </p:blipFill>
        <p:spPr>
          <a:xfrm>
            <a:off x="838200" y="4876801"/>
            <a:ext cx="4991769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 sz="3700" dirty="0">
                <a:solidFill>
                  <a:srgbClr val="FFFFFF"/>
                </a:solidFill>
              </a:rPr>
              <a:t>Problématiques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fr-FR" sz="2200" dirty="0"/>
              <a:t>Simplifier l’utilisation du site </a:t>
            </a:r>
            <a:r>
              <a:rPr lang="fr-FR" sz="2200" dirty="0" err="1"/>
              <a:t>StackOverFlow</a:t>
            </a:r>
            <a:r>
              <a:rPr lang="fr-FR" sz="2200" dirty="0"/>
              <a:t> et sa recherche par tag. Les utilisateurs entrent des tags pour rechercher une question et ses réponses.</a:t>
            </a:r>
            <a:endParaRPr lang="fr-FR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200" dirty="0"/>
              <a:t>Développer un </a:t>
            </a:r>
            <a:r>
              <a:rPr lang="fr-FR" sz="2200" b="1" dirty="0"/>
              <a:t>système de suggestion de tag </a:t>
            </a:r>
            <a:r>
              <a:rPr lang="fr-FR" sz="2200" dirty="0"/>
              <a:t>pour le site. Le système assignera automatiquement plusieurs tags pertinents à une question. </a:t>
            </a:r>
          </a:p>
          <a:p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B9C71-97C8-464F-A9B1-37CD7D0B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Traitement des données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8E4B1-A418-4EC6-B7A3-C88ED743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Nettoyage</a:t>
            </a:r>
          </a:p>
          <a:p>
            <a:pPr marL="0" indent="0">
              <a:buNone/>
            </a:pPr>
            <a:r>
              <a:rPr lang="fr-FR" sz="2200" dirty="0"/>
              <a:t>Analyse descriptive</a:t>
            </a:r>
          </a:p>
          <a:p>
            <a:pPr marL="0" indent="0">
              <a:buNone/>
            </a:pPr>
            <a:r>
              <a:rPr lang="fr-FR" sz="2200" dirty="0"/>
              <a:t>Mise en forme des tags</a:t>
            </a:r>
          </a:p>
        </p:txBody>
      </p:sp>
      <p:pic>
        <p:nvPicPr>
          <p:cNvPr id="2052" name="Picture 4" descr="Stack Overflow confirms breach, but customer data said to be unaffected |  TechCrunch">
            <a:extLst>
              <a:ext uri="{FF2B5EF4-FFF2-40B4-BE49-F238E27FC236}">
                <a16:creationId xmlns:a16="http://schemas.microsoft.com/office/drawing/2014/main" id="{9FDB6522-5ED6-4B09-A5EA-B645CEE14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1450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711D6-8CD4-4D56-8161-BC3D9C3C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1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5121378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 err="1"/>
              <a:t>Nettoyage</a:t>
            </a:r>
            <a:r>
              <a:rPr lang="en-US" sz="3400" dirty="0"/>
              <a:t> et Pre-processing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EF61BC-3A11-4FD8-938B-8290C44605C1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Nettoyage</a:t>
            </a:r>
            <a:r>
              <a:rPr lang="en-US" dirty="0"/>
              <a:t> des </a:t>
            </a:r>
            <a:r>
              <a:rPr lang="en-US" dirty="0" err="1"/>
              <a:t>caractères</a:t>
            </a:r>
            <a:r>
              <a:rPr lang="en-US" dirty="0"/>
              <a:t> </a:t>
            </a:r>
            <a:r>
              <a:rPr lang="en-US" dirty="0" err="1"/>
              <a:t>spéciaux</a:t>
            </a:r>
            <a:r>
              <a:rPr lang="en-US" dirty="0"/>
              <a:t> (html)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Fusion du </a:t>
            </a:r>
            <a:r>
              <a:rPr lang="en-US" dirty="0" err="1"/>
              <a:t>titre</a:t>
            </a:r>
            <a:r>
              <a:rPr lang="en-US" dirty="0"/>
              <a:t> et du </a:t>
            </a:r>
            <a:r>
              <a:rPr lang="en-US" dirty="0" err="1"/>
              <a:t>contenu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Stop words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Bigram et trigram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Lemmatization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20AC0F-C758-4DF5-B835-B220F131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3" y="1643441"/>
            <a:ext cx="5490514" cy="1015744"/>
          </a:xfrm>
          <a:prstGeom prst="rect">
            <a:avLst/>
          </a:prstGeom>
        </p:spPr>
      </p:pic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ECA373-1CFB-4BCE-8F58-D1D8FFD8D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959" y="4088143"/>
            <a:ext cx="5643019" cy="101574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23" y="6356350"/>
            <a:ext cx="1426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48D910AA-0093-41B0-B191-30C8457A9D5E}"/>
              </a:ext>
            </a:extLst>
          </p:cNvPr>
          <p:cNvSpPr/>
          <p:nvPr/>
        </p:nvSpPr>
        <p:spPr>
          <a:xfrm>
            <a:off x="8756086" y="2952551"/>
            <a:ext cx="498763" cy="7072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6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fr-FR" sz="3200" dirty="0"/>
              <a:t>Analyse descriptive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/>
              <a:t>Analyse et exploration du contenu (</a:t>
            </a:r>
            <a:r>
              <a:rPr lang="fr-FR" sz="1800" dirty="0" err="1"/>
              <a:t>titre+texte</a:t>
            </a:r>
            <a:r>
              <a:rPr lang="fr-FR" sz="1800" dirty="0"/>
              <a:t>) pour prendre en main le corpus de document et avoir une idée de la diversité des données.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978206D-F9EC-40CD-9B83-2AD2DDE4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5" y="3136900"/>
            <a:ext cx="59817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B2BE601-8847-409B-AABA-0FB75A4C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61" y="2533311"/>
            <a:ext cx="2118361" cy="41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9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fr-FR" sz="3200" dirty="0"/>
              <a:t>Analyse descriptive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/>
              <a:t>Analyse et exploration du contenu (</a:t>
            </a:r>
            <a:r>
              <a:rPr lang="fr-FR" sz="1800" dirty="0" err="1"/>
              <a:t>titre+texte</a:t>
            </a:r>
            <a:r>
              <a:rPr lang="fr-FR" sz="1800" dirty="0"/>
              <a:t>) pour prendre en main le corpus de document et avoir une idée de la diversité des données.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93A9862-C853-45A5-B941-F2444587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15" y="2676139"/>
            <a:ext cx="9663770" cy="39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3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F0C7B6-3FB9-434F-9C7F-7396ADD0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Analyse des tags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B036C-D2CF-4AD0-9062-3B01C40B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16001"/>
            <a:ext cx="10684764" cy="4388025"/>
          </a:xfrm>
        </p:spPr>
        <p:txBody>
          <a:bodyPr>
            <a:normAutofit/>
          </a:bodyPr>
          <a:lstStyle/>
          <a:p>
            <a:r>
              <a:rPr lang="fr-FR" sz="2000" dirty="0"/>
              <a:t>Création d’une colonne par tags pour effectuer l’analyse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Nombre de tags et fréquence des tags : beaucoup de tags très peu utilisés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20C6D3-90BB-4C9C-8621-EAEC10AC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C4C37-372E-4A12-A9E7-45CD4BA4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7838"/>
            <a:ext cx="9513455" cy="1470196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B71FEC9-48CF-467D-8BDF-4B53550FC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09004"/>
            <a:ext cx="8911929" cy="23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39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696</Words>
  <Application>Microsoft Office PowerPoint</Application>
  <PresentationFormat>Grand écran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Catégorisez automatiquement des questions</vt:lpstr>
      <vt:lpstr>Introduction</vt:lpstr>
      <vt:lpstr>Le client et les données</vt:lpstr>
      <vt:lpstr>Problématiques</vt:lpstr>
      <vt:lpstr>Traitement des données</vt:lpstr>
      <vt:lpstr>Nettoyage et Pre-processing</vt:lpstr>
      <vt:lpstr>Analyse descriptive</vt:lpstr>
      <vt:lpstr>Analyse descriptive</vt:lpstr>
      <vt:lpstr>Analyse des tags 1</vt:lpstr>
      <vt:lpstr>Analyse des tags 2 </vt:lpstr>
      <vt:lpstr>Modèles non-supervisés</vt:lpstr>
      <vt:lpstr>Topic Modeling</vt:lpstr>
      <vt:lpstr>Latent Dirichlet Allocation</vt:lpstr>
      <vt:lpstr>Application du modèle LDA aux données</vt:lpstr>
      <vt:lpstr>Visualisation interactive du LDA</vt:lpstr>
      <vt:lpstr>Non-Negative Matrix Factorization</vt:lpstr>
      <vt:lpstr>Application du modèle NMF aux données</vt:lpstr>
      <vt:lpstr>Modèles supervisés</vt:lpstr>
      <vt:lpstr>Naïve Bayes</vt:lpstr>
      <vt:lpstr>Logistic Regression</vt:lpstr>
      <vt:lpstr>Support Vector Machine</vt:lpstr>
      <vt:lpstr>Random Forest</vt:lpstr>
      <vt:lpstr>Résultats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Anticiper les besoins en consommation électrique de bâtiments</dc:title>
  <dc:creator>Elise ANDRO</dc:creator>
  <cp:lastModifiedBy>Elise Andro</cp:lastModifiedBy>
  <cp:revision>101</cp:revision>
  <dcterms:created xsi:type="dcterms:W3CDTF">2021-03-23T15:03:26Z</dcterms:created>
  <dcterms:modified xsi:type="dcterms:W3CDTF">2021-08-04T08:21:34Z</dcterms:modified>
</cp:coreProperties>
</file>