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embeddedFontLst>
    <p:embeddedFont>
      <p:font typeface="Play"/>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he6m6YN1VnKJbvR7pygU6hIW1OF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6" name="Renan Glu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l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font" Target="fonts/Play-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6-24T09:20:05.158">
    <p:pos x="6000" y="0"/>
    <p:text>אוקי. תראו לי תמונת מסך שלמה. כלומר בגודל של המשחק. כולל כל האלמנטים החוץ דיאגטיים - כלומר אם יש ניקוד כוח או UXUI או כל דבר אחר על המסך. מי אני הגדול או הקטן?</p:text>
    <p:extLst>
      <p:ext uri="{C676402C-5697-4E1C-873F-D02D1690AC5C}">
        <p15:threadingInfo timeZoneBias="0"/>
      </p:ext>
      <p:ext uri="http://customooxmlschemas.google.com/">
        <go:slidesCustomData xmlns:go="http://customooxmlschemas.google.com/" commentPostId="AAABQOpicig"/>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6-24T09:21:11.402">
    <p:pos x="5474" y="2532"/>
    <p:text>בתמונה שלכם האביר הקטן הוא רובוטי חללי (מד"ב) ולא העולם המודרני. האם אתם מתכוונים למציאות 2024 או לעולם מדומיין בעתיד? - זו החלטה</p:text>
    <p:extLst>
      <p:ext uri="{C676402C-5697-4E1C-873F-D02D1690AC5C}">
        <p15:threadingInfo timeZoneBias="0"/>
      </p:ext>
      <p:ext uri="http://customooxmlschemas.google.com/">
        <go:slidesCustomData xmlns:go="http://customooxmlschemas.google.com/" commentPostId="AAABQOpicik"/>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06-24T09:22:27.306">
    <p:pos x="588" y="1313"/>
    <p:text>שימו לב שזה ממש לא הנקודת מבט ששמתם בתמונה בסלייד ה2</p:text>
    <p:extLst>
      <p:ext uri="{C676402C-5697-4E1C-873F-D02D1690AC5C}">
        <p15:threadingInfo timeZoneBias="0"/>
      </p:ext>
      <p:ext uri="http://customooxmlschemas.google.com/">
        <go:slidesCustomData xmlns:go="http://customooxmlschemas.google.com/" commentPostId="AAABQOpicio"/>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4-06-24T09:23:23.834">
    <p:pos x="4163" y="1537"/>
    <p:text>יופי. זה מה שאתם צריכים להראות. התמונה בעמוד הראשון לא טובה.
מזמין אתכם לחשוב מבחינת הויזואלס באיזה סגנון אתם הולכים? צריכים כאן כמה החלטות עיצוביות.</p:text>
    <p:extLst>
      <p:ext uri="{C676402C-5697-4E1C-873F-D02D1690AC5C}">
        <p15:threadingInfo timeZoneBias="0"/>
      </p:ext>
      <p:ext uri="http://customooxmlschemas.google.com/">
        <go:slidesCustomData xmlns:go="http://customooxmlschemas.google.com/" commentPostId="AAABQOpicis"/>
      </p:ext>
    </p:extLs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4-06-24T09:28:42.519">
    <p:pos x="3852" y="1728"/>
    <p:text>כן</p:text>
    <p:extLst>
      <p:ext uri="{C676402C-5697-4E1C-873F-D02D1690AC5C}">
        <p15:threadingInfo timeZoneBias="0"/>
      </p:ext>
      <p:ext uri="http://customooxmlschemas.google.com/">
        <go:slidesCustomData xmlns:go="http://customooxmlschemas.google.com/" commentPostId="AAABQOpici0"/>
      </p:ext>
    </p:extLst>
  </p:cm>
  <p:cm authorId="0" idx="6" dt="2024-06-24T09:28:26.180">
    <p:pos x="3852" y="1828"/>
    <p:text>הכל קם ונופל על כמה רעיונות מהסוג הזה יש לכם, ועד כמה הם משמעותיים מבחינת הגיימפליי וחווית המשחק. 
אני לא בטוח שהם כל כך משמעותיים. כלומר ושיש פה באמת אקט של "למידה" של האביר. זה בגדול מה שתתנו לדמות לעשות זה מה שהיא תעשה. 
לכן אני מציע לכם ללכת יותר בכיוון שזה באמת אביר על כל מה שזה אומר. נשקים. כבדות. אטיות. הליכה מוזרה. חם בשריון. ולתת לו להתמודד עם אוייבים חדשים גם במחיר שהוא כל הזמן יפסיד. גם במחיר שהוא חלש או כבד או איטי והוא צריך למצוא דרך להתמודד עם החולשות שלו. מצד שני יכול להיות שיש לו יתרונות (הם גורמים לו מעט נזק, הוא נראה מפחיד, או מגוחח והם צוחקים עליו, כל בוקס שלו זה בוקס,.... ) אז אתם יכולים ליצור דמות שהיא לא דווקא מוצלחת אלא יש לה חולשות מסויימות וזה יבנה יותר את הדרמה ויכתיב את הגיימפליי של המשחק. למשל - אביר לא יכול להתחבות ממש, הוא גם עושה המון רעש כשהוא הולך. אז הוא סוג של קרב פרונטלי ופחות סטלף. שוב, תחליטו מי הו ומי האוייבים - אולי האוייבים זה לא דווקא צבא חזק אלא חבורה של שיכורים ברחוב שזורקים עליו בקבוקים. כנופיית רחוב. אבל אני מאמין שהמתח הזה בין דמות מן העבר למציאות היום יכול להיווצר מכניקת משחק מאד מצחיקה / וכיפית</p:text>
    <p:extLst>
      <p:ext uri="{C676402C-5697-4E1C-873F-D02D1690AC5C}">
        <p15:threadingInfo timeZoneBias="0"/>
      </p:ext>
      <p:ext uri="http://customooxmlschemas.google.com/">
        <go:slidesCustomData xmlns:go="http://customooxmlschemas.google.com/" commentPostId="AAABQOpiciw"/>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p:nvPr>
            <p:ph idx="2" type="pic"/>
          </p:nvPr>
        </p:nvSpPr>
        <p:spPr>
          <a:xfrm>
            <a:off x="5183188" y="987425"/>
            <a:ext cx="6172200" cy="4873625"/>
          </a:xfrm>
          <a:prstGeom prst="rect">
            <a:avLst/>
          </a:prstGeom>
          <a:noFill/>
          <a:ln>
            <a:noFill/>
          </a:ln>
        </p:spPr>
      </p:sp>
      <p:sp>
        <p:nvSpPr>
          <p:cNvPr id="68" name="Google Shape;68;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4.xml"/><Relationship Id="rId4" Type="http://schemas.openxmlformats.org/officeDocument/2006/relationships/image" Target="../media/image3.jp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5.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9" name="Google Shape;89;p1"/>
          <p:cNvSpPr/>
          <p:nvPr/>
        </p:nvSpPr>
        <p:spPr>
          <a:xfrm rot="10800000">
            <a:off x="-11723" y="-1"/>
            <a:ext cx="12225953" cy="6868071"/>
          </a:xfrm>
          <a:prstGeom prst="rect">
            <a:avLst/>
          </a:prstGeom>
          <a:gradFill>
            <a:gsLst>
              <a:gs pos="0">
                <a:srgbClr val="000000"/>
              </a:gs>
              <a:gs pos="100000">
                <a:srgbClr val="0F4861"/>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0" name="Google Shape;90;p1"/>
          <p:cNvSpPr/>
          <p:nvPr/>
        </p:nvSpPr>
        <p:spPr>
          <a:xfrm flipH="1" rot="10800000">
            <a:off x="441959" y="-3"/>
            <a:ext cx="11772269" cy="6868074"/>
          </a:xfrm>
          <a:prstGeom prst="rect">
            <a:avLst/>
          </a:prstGeom>
          <a:gradFill>
            <a:gsLst>
              <a:gs pos="0">
                <a:srgbClr val="0A3041">
                  <a:alpha val="82745"/>
                </a:srgbClr>
              </a:gs>
              <a:gs pos="21000">
                <a:srgbClr val="0A3041">
                  <a:alpha val="82745"/>
                </a:srgbClr>
              </a:gs>
              <a:gs pos="100000">
                <a:srgbClr val="156082">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1" name="Google Shape;91;p1"/>
          <p:cNvSpPr/>
          <p:nvPr/>
        </p:nvSpPr>
        <p:spPr>
          <a:xfrm rot="10800000">
            <a:off x="-15200" y="0"/>
            <a:ext cx="3623374" cy="6868072"/>
          </a:xfrm>
          <a:prstGeom prst="rect">
            <a:avLst/>
          </a:prstGeom>
          <a:gradFill>
            <a:gsLst>
              <a:gs pos="0">
                <a:srgbClr val="0F4861">
                  <a:alpha val="0"/>
                </a:srgbClr>
              </a:gs>
              <a:gs pos="99000">
                <a:srgbClr val="000000">
                  <a:alpha val="40784"/>
                </a:srgbClr>
              </a:gs>
              <a:gs pos="100000">
                <a:srgbClr val="000000">
                  <a:alpha val="40784"/>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2" name="Google Shape;92;p1"/>
          <p:cNvSpPr/>
          <p:nvPr/>
        </p:nvSpPr>
        <p:spPr>
          <a:xfrm flipH="1">
            <a:off x="-15875" y="-3"/>
            <a:ext cx="12233581" cy="6868076"/>
          </a:xfrm>
          <a:prstGeom prst="rect">
            <a:avLst/>
          </a:prstGeom>
          <a:gradFill>
            <a:gsLst>
              <a:gs pos="0">
                <a:srgbClr val="0F4861">
                  <a:alpha val="0"/>
                </a:srgbClr>
              </a:gs>
              <a:gs pos="3000">
                <a:srgbClr val="0F4861">
                  <a:alpha val="0"/>
                </a:srgbClr>
              </a:gs>
              <a:gs pos="100000">
                <a:srgbClr val="000000">
                  <a:alpha val="72941"/>
                </a:srgbClr>
              </a:gs>
            </a:gsLst>
            <a:lin ang="17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3" name="Google Shape;93;p1"/>
          <p:cNvSpPr/>
          <p:nvPr/>
        </p:nvSpPr>
        <p:spPr>
          <a:xfrm flipH="1" rot="5400000">
            <a:off x="4484334" y="-861824"/>
            <a:ext cx="6861931" cy="8597859"/>
          </a:xfrm>
          <a:prstGeom prst="rect">
            <a:avLst/>
          </a:prstGeom>
          <a:gradFill>
            <a:gsLst>
              <a:gs pos="0">
                <a:srgbClr val="0F4861">
                  <a:alpha val="0"/>
                </a:srgbClr>
              </a:gs>
              <a:gs pos="3000">
                <a:srgbClr val="0F4861">
                  <a:alpha val="0"/>
                </a:srgbClr>
              </a:gs>
              <a:gs pos="100000">
                <a:srgbClr val="000000">
                  <a:alpha val="26666"/>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4" name="Google Shape;94;p1"/>
          <p:cNvSpPr/>
          <p:nvPr/>
        </p:nvSpPr>
        <p:spPr>
          <a:xfrm rot="5993193">
            <a:off x="1186972" y="1089049"/>
            <a:ext cx="4967533" cy="4988390"/>
          </a:xfrm>
          <a:prstGeom prst="ellipse">
            <a:avLst/>
          </a:prstGeom>
          <a:gradFill>
            <a:gsLst>
              <a:gs pos="0">
                <a:srgbClr val="156082">
                  <a:alpha val="25882"/>
                </a:srgbClr>
              </a:gs>
              <a:gs pos="85000">
                <a:srgbClr val="43AFE2">
                  <a:alpha val="0"/>
                </a:srgbClr>
              </a:gs>
              <a:gs pos="100000">
                <a:srgbClr val="43AFE2">
                  <a:alpha val="0"/>
                </a:srgbClr>
              </a:gs>
            </a:gsLst>
            <a:lin ang="14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5" name="Google Shape;95;p1"/>
          <p:cNvSpPr txBox="1"/>
          <p:nvPr>
            <p:ph type="ctrTitle"/>
          </p:nvPr>
        </p:nvSpPr>
        <p:spPr>
          <a:xfrm>
            <a:off x="4162567" y="818984"/>
            <a:ext cx="6714699" cy="317868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4800"/>
              <a:buFont typeface="Play"/>
              <a:buNone/>
            </a:pPr>
            <a:r>
              <a:rPr lang="en-US" sz="4800">
                <a:solidFill>
                  <a:srgbClr val="FFFFFF"/>
                </a:solidFill>
              </a:rPr>
              <a:t>Knight time</a:t>
            </a:r>
            <a:endParaRPr sz="4800">
              <a:solidFill>
                <a:srgbClr val="FFFFFF"/>
              </a:solidFill>
            </a:endParaRPr>
          </a:p>
        </p:txBody>
      </p:sp>
      <p:sp>
        <p:nvSpPr>
          <p:cNvPr id="96" name="Google Shape;96;p1"/>
          <p:cNvSpPr/>
          <p:nvPr/>
        </p:nvSpPr>
        <p:spPr>
          <a:xfrm flipH="1">
            <a:off x="-3" y="4490110"/>
            <a:ext cx="12217710" cy="2377962"/>
          </a:xfrm>
          <a:prstGeom prst="rect">
            <a:avLst/>
          </a:prstGeom>
          <a:gradFill>
            <a:gsLst>
              <a:gs pos="0">
                <a:srgbClr val="0F4861">
                  <a:alpha val="49803"/>
                </a:srgbClr>
              </a:gs>
              <a:gs pos="99000">
                <a:srgbClr val="000000">
                  <a:alpha val="33725"/>
                </a:srgbClr>
              </a:gs>
              <a:gs pos="100000">
                <a:srgbClr val="000000">
                  <a:alpha val="33725"/>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7" name="Google Shape;97;p1"/>
          <p:cNvSpPr txBox="1"/>
          <p:nvPr>
            <p:ph idx="1" type="subTitle"/>
          </p:nvPr>
        </p:nvSpPr>
        <p:spPr>
          <a:xfrm>
            <a:off x="3184184" y="4960962"/>
            <a:ext cx="7055893" cy="107805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2400"/>
              <a:buNone/>
            </a:pPr>
            <a:r>
              <a:rPr lang="en-US">
                <a:solidFill>
                  <a:srgbClr val="FFFFFF"/>
                </a:solidFill>
              </a:rPr>
              <a:t>אלי בן שימול, יניר עטר, פאוזי אבו חוסין</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sp>
        <p:nvSpPr>
          <p:cNvPr id="102" name="Google Shape;102;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3" name="Google Shape;103;p2"/>
          <p:cNvSpPr/>
          <p:nvPr/>
        </p:nvSpPr>
        <p:spPr>
          <a:xfrm flipH="1" rot="10800000">
            <a:off x="2" y="55"/>
            <a:ext cx="12192000" cy="1575900"/>
          </a:xfrm>
          <a:prstGeom prst="rect">
            <a:avLst/>
          </a:prstGeom>
          <a:gradFill>
            <a:gsLst>
              <a:gs pos="0">
                <a:srgbClr val="000000">
                  <a:alpha val="95686"/>
                </a:srgbClr>
              </a:gs>
              <a:gs pos="100000">
                <a:srgbClr val="0F4861"/>
              </a:gs>
            </a:gsLst>
            <a:lin ang="59999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4" name="Google Shape;104;p2"/>
          <p:cNvSpPr/>
          <p:nvPr/>
        </p:nvSpPr>
        <p:spPr>
          <a:xfrm>
            <a:off x="0" y="0"/>
            <a:ext cx="8128800" cy="1575600"/>
          </a:xfrm>
          <a:prstGeom prst="rect">
            <a:avLst/>
          </a:prstGeom>
          <a:gradFill>
            <a:gsLst>
              <a:gs pos="0">
                <a:srgbClr val="156082">
                  <a:alpha val="40784"/>
                </a:srgbClr>
              </a:gs>
              <a:gs pos="74000">
                <a:srgbClr val="43AFE2">
                  <a:alpha val="0"/>
                </a:srgbClr>
              </a:gs>
              <a:gs pos="100000">
                <a:srgbClr val="43AFE2">
                  <a:alpha val="0"/>
                </a:srgbClr>
              </a:gs>
            </a:gsLst>
            <a:lin ang="840013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5" name="Google Shape;105;p2"/>
          <p:cNvSpPr/>
          <p:nvPr/>
        </p:nvSpPr>
        <p:spPr>
          <a:xfrm flipH="1">
            <a:off x="-1" y="-1"/>
            <a:ext cx="12192000" cy="1574400"/>
          </a:xfrm>
          <a:prstGeom prst="rect">
            <a:avLst/>
          </a:prstGeom>
          <a:gradFill>
            <a:gsLst>
              <a:gs pos="0">
                <a:srgbClr val="000000">
                  <a:alpha val="62745"/>
                </a:srgbClr>
              </a:gs>
              <a:gs pos="78000">
                <a:srgbClr val="156082">
                  <a:alpha val="14901"/>
                </a:srgbClr>
              </a:gs>
              <a:gs pos="100000">
                <a:srgbClr val="156082">
                  <a:alpha val="14901"/>
                </a:srgbClr>
              </a:gs>
            </a:gsLst>
            <a:lin ang="1560015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6" name="Google Shape;106;p2"/>
          <p:cNvSpPr txBox="1"/>
          <p:nvPr>
            <p:ph type="title"/>
          </p:nvPr>
        </p:nvSpPr>
        <p:spPr>
          <a:xfrm>
            <a:off x="699713" y="248038"/>
            <a:ext cx="11374200" cy="11592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rgbClr val="FFFFFF"/>
              </a:buClr>
              <a:buSzPts val="3700"/>
              <a:buFont typeface="Play"/>
              <a:buNone/>
            </a:pPr>
            <a:r>
              <a:rPr lang="en-US" sz="3700">
                <a:solidFill>
                  <a:srgbClr val="FFFFFF"/>
                </a:solidFill>
                <a:latin typeface="Play"/>
                <a:ea typeface="Play"/>
                <a:cs typeface="Play"/>
                <a:sym typeface="Play"/>
              </a:rPr>
              <a:t>תמונת מסך למשחק – לא רעיון סופי אבל עוזר להבנת הקונספט</a:t>
            </a:r>
            <a:endParaRPr sz="3700">
              <a:solidFill>
                <a:srgbClr val="FFFFFF"/>
              </a:solidFill>
              <a:latin typeface="Play"/>
              <a:ea typeface="Play"/>
              <a:cs typeface="Play"/>
              <a:sym typeface="Play"/>
            </a:endParaRPr>
          </a:p>
        </p:txBody>
      </p:sp>
      <p:pic>
        <p:nvPicPr>
          <p:cNvPr descr="A pixel art of a game&#10;&#10;Description automatically generated" id="107" name="Google Shape;107;p2"/>
          <p:cNvPicPr preferRelativeResize="0"/>
          <p:nvPr/>
        </p:nvPicPr>
        <p:blipFill rotWithShape="1">
          <a:blip r:embed="rId4">
            <a:alphaModFix/>
          </a:blip>
          <a:srcRect b="0" l="0" r="0" t="0"/>
          <a:stretch/>
        </p:blipFill>
        <p:spPr>
          <a:xfrm>
            <a:off x="3869919" y="1966293"/>
            <a:ext cx="4452160" cy="44521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3"/>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13" name="Google Shape;113;p3"/>
          <p:cNvGrpSpPr/>
          <p:nvPr/>
        </p:nvGrpSpPr>
        <p:grpSpPr>
          <a:xfrm>
            <a:off x="4" y="1216597"/>
            <a:ext cx="731521" cy="673460"/>
            <a:chOff x="3940602" y="308034"/>
            <a:chExt cx="2116791" cy="3428999"/>
          </a:xfrm>
        </p:grpSpPr>
        <p:sp>
          <p:nvSpPr>
            <p:cNvPr id="114" name="Google Shape;114;p3"/>
            <p:cNvSpPr/>
            <p:nvPr/>
          </p:nvSpPr>
          <p:spPr>
            <a:xfrm>
              <a:off x="3940602"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5" name="Google Shape;115;p3"/>
            <p:cNvSpPr/>
            <p:nvPr/>
          </p:nvSpPr>
          <p:spPr>
            <a:xfrm>
              <a:off x="4715626"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6" name="Google Shape;116;p3"/>
            <p:cNvSpPr/>
            <p:nvPr/>
          </p:nvSpPr>
          <p:spPr>
            <a:xfrm>
              <a:off x="5490650"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17" name="Google Shape;117;p3"/>
          <p:cNvSpPr/>
          <p:nvPr/>
        </p:nvSpPr>
        <p:spPr>
          <a:xfrm>
            <a:off x="640079" y="613954"/>
            <a:ext cx="10907487" cy="1894116"/>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8" name="Google Shape;118;p3"/>
          <p:cNvSpPr txBox="1"/>
          <p:nvPr>
            <p:ph type="title"/>
          </p:nvPr>
        </p:nvSpPr>
        <p:spPr>
          <a:xfrm>
            <a:off x="1043631" y="809898"/>
            <a:ext cx="10173010" cy="155448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chemeClr val="dk1"/>
              </a:buClr>
              <a:buSzPts val="4800"/>
              <a:buFont typeface="Play"/>
              <a:buNone/>
            </a:pPr>
            <a:r>
              <a:rPr lang="en-US" sz="4800"/>
              <a:t>הסבר כללי</a:t>
            </a:r>
            <a:endParaRPr sz="4800"/>
          </a:p>
        </p:txBody>
      </p:sp>
      <p:cxnSp>
        <p:nvCxnSpPr>
          <p:cNvPr id="119" name="Google Shape;119;p3"/>
          <p:cNvCxnSpPr/>
          <p:nvPr/>
        </p:nvCxnSpPr>
        <p:spPr>
          <a:xfrm rot="10800000">
            <a:off x="838200" y="6485313"/>
            <a:ext cx="10515600" cy="0"/>
          </a:xfrm>
          <a:prstGeom prst="straightConnector1">
            <a:avLst/>
          </a:prstGeom>
          <a:noFill/>
          <a:ln cap="flat" cmpd="sng" w="57150">
            <a:solidFill>
              <a:schemeClr val="accent4"/>
            </a:solidFill>
            <a:prstDash val="solid"/>
            <a:miter lim="800000"/>
            <a:headEnd len="sm" w="sm" type="none"/>
            <a:tailEnd len="sm" w="sm" type="none"/>
          </a:ln>
        </p:spPr>
      </p:cxnSp>
      <p:grpSp>
        <p:nvGrpSpPr>
          <p:cNvPr id="120" name="Google Shape;120;p3"/>
          <p:cNvGrpSpPr/>
          <p:nvPr/>
        </p:nvGrpSpPr>
        <p:grpSpPr>
          <a:xfrm>
            <a:off x="337933" y="3650199"/>
            <a:ext cx="11726247" cy="1817970"/>
            <a:chOff x="70096" y="683178"/>
            <a:chExt cx="11726247" cy="1817970"/>
          </a:xfrm>
        </p:grpSpPr>
        <p:sp>
          <p:nvSpPr>
            <p:cNvPr id="121" name="Google Shape;121;p3"/>
            <p:cNvSpPr/>
            <p:nvPr/>
          </p:nvSpPr>
          <p:spPr>
            <a:xfrm>
              <a:off x="8083163" y="728354"/>
              <a:ext cx="3417119" cy="1491536"/>
            </a:xfrm>
            <a:prstGeom prst="roundRect">
              <a:avLst>
                <a:gd fmla="val 10000"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8379224" y="1009612"/>
              <a:ext cx="3417119" cy="1491536"/>
            </a:xfrm>
            <a:prstGeom prst="roundRect">
              <a:avLst>
                <a:gd fmla="val 10000" name="adj"/>
              </a:avLst>
            </a:prstGeom>
            <a:solidFill>
              <a:schemeClr val="lt1">
                <a:alpha val="89803"/>
              </a:schemeClr>
            </a:solidFill>
            <a:ln cap="flat" cmpd="sng" w="19050">
              <a:solidFill>
                <a:srgbClr val="12608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txBox="1"/>
            <p:nvPr/>
          </p:nvSpPr>
          <p:spPr>
            <a:xfrm>
              <a:off x="8422910" y="1053298"/>
              <a:ext cx="3329747" cy="1404164"/>
            </a:xfrm>
            <a:prstGeom prst="rect">
              <a:avLst/>
            </a:prstGeom>
            <a:noFill/>
            <a:ln>
              <a:noFill/>
            </a:ln>
          </p:spPr>
          <p:txBody>
            <a:bodyPr anchorCtr="0" anchor="ctr" bIns="72375" lIns="72375" spcFirstLastPara="1" rIns="72375" wrap="square" tIns="72375">
              <a:noAutofit/>
            </a:bodyPr>
            <a:lstStyle/>
            <a:p>
              <a:pPr indent="0" lvl="0" marL="0" marR="0" rtl="1" algn="ctr">
                <a:lnSpc>
                  <a:spcPct val="90000"/>
                </a:lnSpc>
                <a:spcBef>
                  <a:spcPts val="0"/>
                </a:spcBef>
                <a:spcAft>
                  <a:spcPts val="0"/>
                </a:spcAft>
                <a:buClr>
                  <a:schemeClr val="dk1"/>
                </a:buClr>
                <a:buSzPts val="1900"/>
                <a:buFont typeface="Arial"/>
                <a:buNone/>
              </a:pPr>
              <a:r>
                <a:rPr b="0" i="0" lang="en-US" sz="1900" u="none" cap="none" strike="noStrike">
                  <a:solidFill>
                    <a:schemeClr val="dk1"/>
                  </a:solidFill>
                  <a:latin typeface="Arial"/>
                  <a:ea typeface="Arial"/>
                  <a:cs typeface="Arial"/>
                  <a:sym typeface="Arial"/>
                </a:rPr>
                <a:t>מי משחקים: אביר בימי הביניים אשר נפצע קשה לאחר קרב, כשהוא קם, הוא מגלה שאיכשהו הגיע אל ה</a:t>
              </a:r>
              <a:r>
                <a:rPr b="0" i="0" lang="en-US" sz="1900" u="none" cap="none" strike="noStrike">
                  <a:solidFill>
                    <a:schemeClr val="dk1"/>
                  </a:solidFill>
                  <a:latin typeface="Arial"/>
                  <a:ea typeface="Arial"/>
                  <a:cs typeface="Arial"/>
                  <a:sym typeface="Arial"/>
                  <a:extLst>
                    <a:ext uri="http://customooxmlschemas.google.com/">
                      <go:slidesCustomData xmlns:go="http://customooxmlschemas.google.com/" textRoundtripDataId="0"/>
                    </a:ext>
                  </a:extLst>
                </a:rPr>
                <a:t>עולם המודרני</a:t>
              </a:r>
              <a:r>
                <a:rPr b="0" i="0" lang="en-US" sz="1900" u="none" cap="none" strike="noStrike">
                  <a:solidFill>
                    <a:schemeClr val="dk1"/>
                  </a:solidFill>
                  <a:latin typeface="Arial"/>
                  <a:ea typeface="Arial"/>
                  <a:cs typeface="Arial"/>
                  <a:sym typeface="Arial"/>
                </a:rPr>
                <a:t>.</a:t>
              </a:r>
              <a:endParaRPr b="0" i="0" sz="1900" u="none" cap="none" strike="noStrike">
                <a:solidFill>
                  <a:schemeClr val="dk1"/>
                </a:solidFill>
                <a:latin typeface="Arial"/>
                <a:ea typeface="Arial"/>
                <a:cs typeface="Arial"/>
                <a:sym typeface="Arial"/>
              </a:endParaRPr>
            </a:p>
          </p:txBody>
        </p:sp>
        <p:sp>
          <p:nvSpPr>
            <p:cNvPr id="124" name="Google Shape;124;p3"/>
            <p:cNvSpPr/>
            <p:nvPr/>
          </p:nvSpPr>
          <p:spPr>
            <a:xfrm>
              <a:off x="3988171" y="715089"/>
              <a:ext cx="3418078" cy="1454651"/>
            </a:xfrm>
            <a:prstGeom prst="roundRect">
              <a:avLst>
                <a:gd fmla="val 10000"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4284231" y="996346"/>
              <a:ext cx="3418078" cy="1454651"/>
            </a:xfrm>
            <a:prstGeom prst="roundRect">
              <a:avLst>
                <a:gd fmla="val 10000" name="adj"/>
              </a:avLst>
            </a:prstGeom>
            <a:solidFill>
              <a:schemeClr val="lt1">
                <a:alpha val="89803"/>
              </a:schemeClr>
            </a:solidFill>
            <a:ln cap="flat" cmpd="sng" w="19050">
              <a:solidFill>
                <a:srgbClr val="12608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txBox="1"/>
            <p:nvPr/>
          </p:nvSpPr>
          <p:spPr>
            <a:xfrm>
              <a:off x="4326836" y="1038951"/>
              <a:ext cx="3332868" cy="1369441"/>
            </a:xfrm>
            <a:prstGeom prst="rect">
              <a:avLst/>
            </a:prstGeom>
            <a:noFill/>
            <a:ln>
              <a:noFill/>
            </a:ln>
          </p:spPr>
          <p:txBody>
            <a:bodyPr anchorCtr="0" anchor="ctr" bIns="72375" lIns="72375" spcFirstLastPara="1" rIns="72375" wrap="square" tIns="72375">
              <a:noAutofit/>
            </a:bodyPr>
            <a:lstStyle/>
            <a:p>
              <a:pPr indent="0" lvl="0" marL="0" marR="0" rtl="1" algn="ctr">
                <a:lnSpc>
                  <a:spcPct val="90000"/>
                </a:lnSpc>
                <a:spcBef>
                  <a:spcPts val="0"/>
                </a:spcBef>
                <a:spcAft>
                  <a:spcPts val="0"/>
                </a:spcAft>
                <a:buClr>
                  <a:schemeClr val="dk1"/>
                </a:buClr>
                <a:buSzPts val="1900"/>
                <a:buFont typeface="Arial"/>
                <a:buNone/>
              </a:pPr>
              <a:r>
                <a:rPr b="0" i="0" lang="en-US" sz="1900" u="none" cap="none" strike="noStrike">
                  <a:solidFill>
                    <a:schemeClr val="dk1"/>
                  </a:solidFill>
                  <a:latin typeface="Arial"/>
                  <a:ea typeface="Arial"/>
                  <a:cs typeface="Arial"/>
                  <a:sym typeface="Arial"/>
                </a:rPr>
                <a:t>מטרת המשחק: ללמוד את העולם החדש ולהחזיר את האביר לתקופת הזמן שלו</a:t>
              </a:r>
              <a:endParaRPr b="0" i="0" sz="1900" u="none" cap="none" strike="noStrike">
                <a:solidFill>
                  <a:schemeClr val="dk1"/>
                </a:solidFill>
                <a:latin typeface="Arial"/>
                <a:ea typeface="Arial"/>
                <a:cs typeface="Arial"/>
                <a:sym typeface="Arial"/>
              </a:endParaRPr>
            </a:p>
          </p:txBody>
        </p:sp>
        <p:sp>
          <p:nvSpPr>
            <p:cNvPr id="127" name="Google Shape;127;p3"/>
            <p:cNvSpPr/>
            <p:nvPr/>
          </p:nvSpPr>
          <p:spPr>
            <a:xfrm>
              <a:off x="70096" y="683178"/>
              <a:ext cx="3463988" cy="1482856"/>
            </a:xfrm>
            <a:prstGeom prst="roundRect">
              <a:avLst>
                <a:gd fmla="val 10000"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366157" y="964436"/>
              <a:ext cx="3463988" cy="1482856"/>
            </a:xfrm>
            <a:prstGeom prst="roundRect">
              <a:avLst>
                <a:gd fmla="val 10000" name="adj"/>
              </a:avLst>
            </a:prstGeom>
            <a:solidFill>
              <a:schemeClr val="lt1">
                <a:alpha val="89803"/>
              </a:schemeClr>
            </a:solidFill>
            <a:ln cap="flat" cmpd="sng" w="19050">
              <a:solidFill>
                <a:srgbClr val="12608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txBox="1"/>
            <p:nvPr/>
          </p:nvSpPr>
          <p:spPr>
            <a:xfrm>
              <a:off x="409588" y="1007867"/>
              <a:ext cx="3377126" cy="1395994"/>
            </a:xfrm>
            <a:prstGeom prst="rect">
              <a:avLst/>
            </a:prstGeom>
            <a:noFill/>
            <a:ln>
              <a:noFill/>
            </a:ln>
          </p:spPr>
          <p:txBody>
            <a:bodyPr anchorCtr="0" anchor="ctr" bIns="72375" lIns="72375" spcFirstLastPara="1" rIns="72375" wrap="square" tIns="72375">
              <a:noAutofit/>
            </a:bodyPr>
            <a:lstStyle/>
            <a:p>
              <a:pPr indent="0" lvl="0" marL="0" marR="0" rtl="1" algn="ctr">
                <a:lnSpc>
                  <a:spcPct val="90000"/>
                </a:lnSpc>
                <a:spcBef>
                  <a:spcPts val="0"/>
                </a:spcBef>
                <a:spcAft>
                  <a:spcPts val="0"/>
                </a:spcAft>
                <a:buClr>
                  <a:schemeClr val="dk1"/>
                </a:buClr>
                <a:buSzPts val="1900"/>
                <a:buFont typeface="Arial"/>
                <a:buNone/>
              </a:pPr>
              <a:r>
                <a:rPr b="0" i="0" lang="en-US" sz="1900" u="none" cap="none" strike="noStrike">
                  <a:solidFill>
                    <a:schemeClr val="dk1"/>
                  </a:solidFill>
                  <a:latin typeface="Arial"/>
                  <a:ea typeface="Arial"/>
                  <a:cs typeface="Arial"/>
                  <a:sym typeface="Arial"/>
                </a:rPr>
                <a:t>המשחקיות: במהלך המשחק ילמד האביר כיצד להשתמש ביכולתיו ונשקיו מן העבר בצורה שמותאמת לאוייבים החדשים שהוא פוגש.</a:t>
              </a:r>
              <a:endParaRPr b="0" i="0" sz="1900" u="none" cap="none" strike="noStrik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chemeClr val="dk1"/>
              </a:buClr>
              <a:buSzPts val="4400"/>
              <a:buFont typeface="Play"/>
              <a:buNone/>
            </a:pPr>
            <a:r>
              <a:rPr lang="en-US"/>
              <a:t>משחקים דומים</a:t>
            </a:r>
            <a:endParaRPr/>
          </a:p>
        </p:txBody>
      </p:sp>
      <p:grpSp>
        <p:nvGrpSpPr>
          <p:cNvPr id="135" name="Google Shape;135;p4"/>
          <p:cNvGrpSpPr/>
          <p:nvPr/>
        </p:nvGrpSpPr>
        <p:grpSpPr>
          <a:xfrm>
            <a:off x="838200" y="1988207"/>
            <a:ext cx="10515600" cy="4026173"/>
            <a:chOff x="0" y="162582"/>
            <a:chExt cx="10515600" cy="4026173"/>
          </a:xfrm>
        </p:grpSpPr>
        <p:sp>
          <p:nvSpPr>
            <p:cNvPr id="136" name="Google Shape;136;p4"/>
            <p:cNvSpPr/>
            <p:nvPr/>
          </p:nvSpPr>
          <p:spPr>
            <a:xfrm>
              <a:off x="0" y="162582"/>
              <a:ext cx="10515600" cy="1972766"/>
            </a:xfrm>
            <a:prstGeom prst="roundRect">
              <a:avLst>
                <a:gd fmla="val 16667"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txBox="1"/>
            <p:nvPr/>
          </p:nvSpPr>
          <p:spPr>
            <a:xfrm>
              <a:off x="96302" y="258884"/>
              <a:ext cx="10322996" cy="1780162"/>
            </a:xfrm>
            <a:prstGeom prst="rect">
              <a:avLst/>
            </a:prstGeom>
            <a:noFill/>
            <a:ln>
              <a:noFill/>
            </a:ln>
          </p:spPr>
          <p:txBody>
            <a:bodyPr anchorCtr="0" anchor="ctr" bIns="106675" lIns="106675" spcFirstLastPara="1" rIns="106675" wrap="square" tIns="106675">
              <a:noAutofit/>
            </a:bodyPr>
            <a:lstStyle/>
            <a:p>
              <a:pPr indent="0" lvl="0" marL="0" marR="0" rtl="1" algn="r">
                <a:lnSpc>
                  <a:spcPct val="9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המשחק שלנו יהיה 2D וישוחק מנקודת מבט </a:t>
              </a:r>
              <a:r>
                <a:rPr b="0" i="0" lang="en-US" sz="2800" u="none" cap="none" strike="noStrike">
                  <a:solidFill>
                    <a:schemeClr val="lt1"/>
                  </a:solidFill>
                  <a:latin typeface="Arial"/>
                  <a:ea typeface="Arial"/>
                  <a:cs typeface="Arial"/>
                  <a:sym typeface="Arial"/>
                  <a:extLst>
                    <a:ext uri="http://customooxmlschemas.google.com/">
                      <go:slidesCustomData xmlns:go="http://customooxmlschemas.google.com/" textRoundtripDataId="1"/>
                    </a:ext>
                  </a:extLst>
                </a:rPr>
                <a:t>top-down </a:t>
              </a:r>
              <a:r>
                <a:rPr b="0" i="0" lang="en-US" sz="2800" u="none" cap="none" strike="noStrike">
                  <a:solidFill>
                    <a:schemeClr val="lt1"/>
                  </a:solidFill>
                  <a:latin typeface="Arial"/>
                  <a:ea typeface="Arial"/>
                  <a:cs typeface="Arial"/>
                  <a:sym typeface="Arial"/>
                </a:rPr>
                <a:t>(ניתן לראות משחקים כמו Zelda: a link to the past או Pokemon fire red להבנת נראות המשחק)</a:t>
              </a:r>
              <a:endParaRPr b="0" i="0" sz="2800" u="none" cap="none" strike="noStrike">
                <a:solidFill>
                  <a:schemeClr val="lt1"/>
                </a:solidFill>
                <a:latin typeface="Arial"/>
                <a:ea typeface="Arial"/>
                <a:cs typeface="Arial"/>
                <a:sym typeface="Arial"/>
              </a:endParaRPr>
            </a:p>
          </p:txBody>
        </p:sp>
        <p:sp>
          <p:nvSpPr>
            <p:cNvPr id="138" name="Google Shape;138;p4"/>
            <p:cNvSpPr/>
            <p:nvPr/>
          </p:nvSpPr>
          <p:spPr>
            <a:xfrm>
              <a:off x="0" y="2215989"/>
              <a:ext cx="10515600" cy="1972766"/>
            </a:xfrm>
            <a:prstGeom prst="roundRect">
              <a:avLst>
                <a:gd fmla="val 16667"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txBox="1"/>
            <p:nvPr/>
          </p:nvSpPr>
          <p:spPr>
            <a:xfrm>
              <a:off x="96302" y="2312291"/>
              <a:ext cx="10322996" cy="1780162"/>
            </a:xfrm>
            <a:prstGeom prst="rect">
              <a:avLst/>
            </a:prstGeom>
            <a:noFill/>
            <a:ln>
              <a:noFill/>
            </a:ln>
          </p:spPr>
          <p:txBody>
            <a:bodyPr anchorCtr="0" anchor="ctr" bIns="106675" lIns="106675" spcFirstLastPara="1" rIns="106675" wrap="square" tIns="106675">
              <a:noAutofit/>
            </a:bodyPr>
            <a:lstStyle/>
            <a:p>
              <a:pPr indent="0" lvl="0" marL="0" marR="0" rtl="1" algn="r">
                <a:lnSpc>
                  <a:spcPct val="9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מבחינת משחקיות </a:t>
              </a:r>
              <a:r>
                <a:rPr b="0" i="0" lang="en-US" sz="2800" u="none" cap="none" strike="noStrike">
                  <a:solidFill>
                    <a:schemeClr val="lt1"/>
                  </a:solidFill>
                  <a:latin typeface="Arial"/>
                  <a:ea typeface="Arial"/>
                  <a:cs typeface="Arial"/>
                  <a:sym typeface="Arial"/>
                </a:rPr>
                <a:t>ההתלבטות </a:t>
              </a:r>
              <a:r>
                <a:rPr b="0" i="0" lang="en-US" sz="2800" u="none" cap="none" strike="noStrike">
                  <a:solidFill>
                    <a:schemeClr val="lt1"/>
                  </a:solidFill>
                  <a:latin typeface="Arial"/>
                  <a:ea typeface="Arial"/>
                  <a:cs typeface="Arial"/>
                  <a:sym typeface="Arial"/>
                </a:rPr>
                <a:t>היא </a:t>
              </a:r>
              <a:r>
                <a:rPr b="0" i="0" lang="en-US" sz="2800" u="none" cap="none" strike="noStrike">
                  <a:solidFill>
                    <a:schemeClr val="lt1"/>
                  </a:solidFill>
                  <a:latin typeface="Arial"/>
                  <a:ea typeface="Arial"/>
                  <a:cs typeface="Arial"/>
                  <a:sym typeface="Arial"/>
                </a:rPr>
                <a:t>האם לבצע </a:t>
              </a:r>
              <a:r>
                <a:rPr b="0" i="0" lang="en-US" sz="2800" u="none" cap="none" strike="noStrike">
                  <a:solidFill>
                    <a:schemeClr val="lt1"/>
                  </a:solidFill>
                  <a:latin typeface="Arial"/>
                  <a:ea typeface="Arial"/>
                  <a:cs typeface="Arial"/>
                  <a:sym typeface="Arial"/>
                </a:rPr>
                <a:t>לחימה בזמן אמת(שלמעשה תהיה דומה יותר לZelda) ושם ניתן יהיה להחליף </a:t>
              </a:r>
              <a:r>
                <a:rPr b="0" i="0" lang="en-US" sz="2800" u="none" cap="none" strike="noStrike">
                  <a:solidFill>
                    <a:schemeClr val="lt1"/>
                  </a:solidFill>
                  <a:latin typeface="Arial"/>
                  <a:ea typeface="Arial"/>
                  <a:cs typeface="Arial"/>
                  <a:sym typeface="Arial"/>
                </a:rPr>
                <a:t>נשקים </a:t>
              </a:r>
              <a:r>
                <a:rPr b="0" i="0" lang="en-US" sz="2800" u="none" cap="none" strike="noStrike">
                  <a:solidFill>
                    <a:schemeClr val="lt1"/>
                  </a:solidFill>
                  <a:latin typeface="Arial"/>
                  <a:ea typeface="Arial"/>
                  <a:cs typeface="Arial"/>
                  <a:sym typeface="Arial"/>
                </a:rPr>
                <a:t>במהלך הקרב, או לבצע משחק turn base (דומה יותר לPokemon) ואז גם להתייחס יותר לעולם ולדמויות שונות אשר יופיעו במשחק שאינן הדמות הראשית</a:t>
              </a:r>
              <a:endParaRPr b="0" i="0" sz="2800" u="none" cap="none" strike="noStrike">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sp>
        <p:nvSpPr>
          <p:cNvPr id="144" name="Google Shape;144;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145" name="Google Shape;145;p5"/>
          <p:cNvSpPr/>
          <p:nvPr/>
        </p:nvSpPr>
        <p:spPr>
          <a:xfrm flipH="1">
            <a:off x="2" y="492"/>
            <a:ext cx="12191998" cy="1575955"/>
          </a:xfrm>
          <a:prstGeom prst="rect">
            <a:avLst/>
          </a:prstGeom>
          <a:gradFill>
            <a:gsLst>
              <a:gs pos="0">
                <a:srgbClr val="0A3041"/>
              </a:gs>
              <a:gs pos="100000">
                <a:srgbClr val="0F4861"/>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6" name="Google Shape;146;p5"/>
          <p:cNvSpPr/>
          <p:nvPr/>
        </p:nvSpPr>
        <p:spPr>
          <a:xfrm flipH="1" rot="10800000">
            <a:off x="8128857" y="35"/>
            <a:ext cx="4063143" cy="1576412"/>
          </a:xfrm>
          <a:prstGeom prst="rect">
            <a:avLst/>
          </a:prstGeom>
          <a:gradFill>
            <a:gsLst>
              <a:gs pos="0">
                <a:srgbClr val="0A3041">
                  <a:alpha val="67843"/>
                </a:srgbClr>
              </a:gs>
              <a:gs pos="19000">
                <a:srgbClr val="0A3041">
                  <a:alpha val="67843"/>
                </a:srgbClr>
              </a:gs>
              <a:gs pos="100000">
                <a:srgbClr val="156082">
                  <a:alpha val="7882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7" name="Google Shape;147;p5"/>
          <p:cNvSpPr/>
          <p:nvPr/>
        </p:nvSpPr>
        <p:spPr>
          <a:xfrm rot="5400000">
            <a:off x="5307778" y="-5307777"/>
            <a:ext cx="1576446" cy="12192001"/>
          </a:xfrm>
          <a:prstGeom prst="rect">
            <a:avLst/>
          </a:prstGeom>
          <a:gradFill>
            <a:gsLst>
              <a:gs pos="0">
                <a:srgbClr val="000000">
                  <a:alpha val="0"/>
                </a:srgbClr>
              </a:gs>
              <a:gs pos="16000">
                <a:srgbClr val="000000">
                  <a:alpha val="0"/>
                </a:srgbClr>
              </a:gs>
              <a:gs pos="99000">
                <a:srgbClr val="000000">
                  <a:alpha val="86666"/>
                </a:srgbClr>
              </a:gs>
              <a:gs pos="100000">
                <a:srgbClr val="000000">
                  <a:alpha val="86666"/>
                </a:srgbClr>
              </a:gs>
            </a:gsLst>
            <a:lin ang="11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8" name="Google Shape;148;p5"/>
          <p:cNvSpPr/>
          <p:nvPr/>
        </p:nvSpPr>
        <p:spPr>
          <a:xfrm>
            <a:off x="3825434" y="986"/>
            <a:ext cx="4303422" cy="1575461"/>
          </a:xfrm>
          <a:prstGeom prst="rect">
            <a:avLst/>
          </a:prstGeom>
          <a:gradFill>
            <a:gsLst>
              <a:gs pos="0">
                <a:srgbClr val="156082">
                  <a:alpha val="16862"/>
                </a:srgbClr>
              </a:gs>
              <a:gs pos="74000">
                <a:srgbClr val="0A3041">
                  <a:alpha val="0"/>
                </a:srgbClr>
              </a:gs>
              <a:gs pos="100000">
                <a:srgbClr val="0A3041">
                  <a:alpha val="0"/>
                </a:srgbClr>
              </a:gs>
            </a:gsLst>
            <a:lin ang="14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9" name="Google Shape;149;p5"/>
          <p:cNvSpPr txBox="1"/>
          <p:nvPr>
            <p:ph type="title"/>
          </p:nvPr>
        </p:nvSpPr>
        <p:spPr>
          <a:xfrm>
            <a:off x="4862988" y="391636"/>
            <a:ext cx="7091300" cy="898581"/>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rgbClr val="FFFFFF"/>
              </a:buClr>
              <a:buSzPts val="4000"/>
              <a:buFont typeface="Play"/>
              <a:buNone/>
            </a:pPr>
            <a:r>
              <a:rPr lang="en-US" sz="4000">
                <a:solidFill>
                  <a:srgbClr val="FFFFFF"/>
                </a:solidFill>
              </a:rPr>
              <a:t>משחקים דומים – המחשה לנראות</a:t>
            </a:r>
            <a:endParaRPr sz="4000">
              <a:solidFill>
                <a:srgbClr val="FFFFFF"/>
              </a:solidFill>
            </a:endParaRPr>
          </a:p>
        </p:txBody>
      </p:sp>
      <p:pic>
        <p:nvPicPr>
          <p:cNvPr descr="Pokemon FireRed Version [Gameplay] - IGN" id="150" name="Google Shape;150;p5"/>
          <p:cNvPicPr preferRelativeResize="0"/>
          <p:nvPr/>
        </p:nvPicPr>
        <p:blipFill rotWithShape="1">
          <a:blip r:embed="rId4">
            <a:alphaModFix/>
          </a:blip>
          <a:srcRect b="0" l="0" r="0" t="0"/>
          <a:stretch/>
        </p:blipFill>
        <p:spPr>
          <a:xfrm>
            <a:off x="239634" y="2440614"/>
            <a:ext cx="5424652" cy="3909124"/>
          </a:xfrm>
          <a:prstGeom prst="rect">
            <a:avLst/>
          </a:prstGeom>
          <a:noFill/>
          <a:ln>
            <a:noFill/>
          </a:ln>
        </p:spPr>
      </p:pic>
      <p:pic>
        <p:nvPicPr>
          <p:cNvPr descr="The Legend of Zelda: A Link to the Past | Super Nintendo | Games | Nintendo" id="151" name="Google Shape;151;p5"/>
          <p:cNvPicPr preferRelativeResize="0"/>
          <p:nvPr/>
        </p:nvPicPr>
        <p:blipFill rotWithShape="1">
          <a:blip r:embed="rId5">
            <a:alphaModFix/>
          </a:blip>
          <a:srcRect b="3291" l="14905" r="14907" t="4107"/>
          <a:stretch/>
        </p:blipFill>
        <p:spPr>
          <a:xfrm>
            <a:off x="6609704" y="2440614"/>
            <a:ext cx="5424652" cy="39091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chemeClr val="dk1"/>
              </a:buClr>
              <a:buSzPts val="4400"/>
              <a:buFont typeface="Play"/>
              <a:buNone/>
            </a:pPr>
            <a:r>
              <a:rPr lang="en-US"/>
              <a:t>משחקים דומים – המחשה למשחקיות</a:t>
            </a:r>
            <a:endParaRPr/>
          </a:p>
        </p:txBody>
      </p:sp>
      <p:pic>
        <p:nvPicPr>
          <p:cNvPr id="158" name="Google Shape;158;p6"/>
          <p:cNvPicPr preferRelativeResize="0"/>
          <p:nvPr/>
        </p:nvPicPr>
        <p:blipFill rotWithShape="1">
          <a:blip r:embed="rId3">
            <a:alphaModFix/>
          </a:blip>
          <a:srcRect b="0" l="7559" r="7500" t="299"/>
          <a:stretch/>
        </p:blipFill>
        <p:spPr>
          <a:xfrm>
            <a:off x="182215" y="2192594"/>
            <a:ext cx="5412341" cy="3573412"/>
          </a:xfrm>
          <a:prstGeom prst="rect">
            <a:avLst/>
          </a:prstGeom>
          <a:noFill/>
          <a:ln>
            <a:noFill/>
          </a:ln>
        </p:spPr>
      </p:pic>
      <p:pic>
        <p:nvPicPr>
          <p:cNvPr id="159" name="Google Shape;159;p6"/>
          <p:cNvPicPr preferRelativeResize="0"/>
          <p:nvPr/>
        </p:nvPicPr>
        <p:blipFill rotWithShape="1">
          <a:blip r:embed="rId4">
            <a:alphaModFix/>
          </a:blip>
          <a:srcRect b="0" l="0" r="0" t="0"/>
          <a:stretch/>
        </p:blipFill>
        <p:spPr>
          <a:xfrm>
            <a:off x="6096000" y="2192594"/>
            <a:ext cx="5913785" cy="35734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sp>
        <p:nvSpPr>
          <p:cNvPr id="164" name="Google Shape;164;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איש אחד בקהל" id="165" name="Google Shape;165;p7"/>
          <p:cNvPicPr preferRelativeResize="0"/>
          <p:nvPr/>
        </p:nvPicPr>
        <p:blipFill rotWithShape="1">
          <a:blip r:embed="rId4">
            <a:alphaModFix/>
          </a:blip>
          <a:srcRect b="0" l="24775" r="16059" t="0"/>
          <a:stretch/>
        </p:blipFill>
        <p:spPr>
          <a:xfrm>
            <a:off x="-1" y="-2"/>
            <a:ext cx="5410198" cy="6858002"/>
          </a:xfrm>
          <a:prstGeom prst="rect">
            <a:avLst/>
          </a:prstGeom>
          <a:noFill/>
          <a:ln>
            <a:noFill/>
          </a:ln>
        </p:spPr>
      </p:pic>
      <p:sp>
        <p:nvSpPr>
          <p:cNvPr id="166" name="Google Shape;166;p7"/>
          <p:cNvSpPr/>
          <p:nvPr/>
        </p:nvSpPr>
        <p:spPr>
          <a:xfrm>
            <a:off x="5410197" y="-1"/>
            <a:ext cx="6781802" cy="2286000"/>
          </a:xfrm>
          <a:prstGeom prst="rect">
            <a:avLst/>
          </a:prstGeom>
          <a:solidFill>
            <a:schemeClr val="lt1"/>
          </a:solidFill>
          <a:ln>
            <a:noFill/>
          </a:ln>
          <a:effectLst>
            <a:outerShdw blurRad="355600" sx="95000" rotWithShape="0" algn="t" dist="152400" sy="95000">
              <a:srgbClr val="000000">
                <a:alpha val="2862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7" name="Google Shape;167;p7"/>
          <p:cNvSpPr txBox="1"/>
          <p:nvPr>
            <p:ph type="title"/>
          </p:nvPr>
        </p:nvSpPr>
        <p:spPr>
          <a:xfrm>
            <a:off x="6115317" y="405685"/>
            <a:ext cx="5464968" cy="1559301"/>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chemeClr val="dk1"/>
              </a:buClr>
              <a:buSzPts val="4000"/>
              <a:buFont typeface="Play"/>
              <a:buNone/>
            </a:pPr>
            <a:r>
              <a:rPr lang="en-US" sz="4000"/>
              <a:t>ייחודיות המשחק</a:t>
            </a:r>
            <a:endParaRPr sz="4000"/>
          </a:p>
        </p:txBody>
      </p:sp>
      <p:sp>
        <p:nvSpPr>
          <p:cNvPr id="168" name="Google Shape;168;p7"/>
          <p:cNvSpPr txBox="1"/>
          <p:nvPr>
            <p:ph idx="1" type="body"/>
          </p:nvPr>
        </p:nvSpPr>
        <p:spPr>
          <a:xfrm>
            <a:off x="6115317" y="2743200"/>
            <a:ext cx="5247300" cy="34968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chemeClr val="dk1"/>
              </a:buClr>
              <a:buSzPts val="2000"/>
              <a:buNone/>
            </a:pPr>
            <a:r>
              <a:rPr lang="en-US" sz="2000"/>
              <a:t>מה שייחודי במשחק שלנו זה:</a:t>
            </a:r>
            <a:endParaRPr/>
          </a:p>
          <a:p>
            <a:pPr indent="0" lvl="0" marL="0" rtl="1" algn="r">
              <a:lnSpc>
                <a:spcPct val="90000"/>
              </a:lnSpc>
              <a:spcBef>
                <a:spcPts val="1000"/>
              </a:spcBef>
              <a:spcAft>
                <a:spcPts val="0"/>
              </a:spcAft>
              <a:buClr>
                <a:schemeClr val="dk1"/>
              </a:buClr>
              <a:buSzPts val="2000"/>
              <a:buNone/>
            </a:pPr>
            <a:r>
              <a:rPr lang="en-US" sz="2000"/>
              <a:t>1. </a:t>
            </a:r>
            <a:r>
              <a:rPr lang="en-US" sz="2000">
                <a:extLst>
                  <a:ext uri="http://customooxmlschemas.google.com/">
                    <go:slidesCustomData xmlns:go="http://customooxmlschemas.google.com/" textRoundtripDataId="2"/>
                  </a:ext>
                </a:extLst>
              </a:rPr>
              <a:t>השילוב בין עולמות שונים</a:t>
            </a:r>
            <a:r>
              <a:rPr lang="en-US" sz="2000"/>
              <a:t>(המפגש של העבר עם העתיד והקרב ביניהם).</a:t>
            </a:r>
            <a:endParaRPr/>
          </a:p>
          <a:p>
            <a:pPr indent="0" lvl="0" marL="0" rtl="1" algn="r">
              <a:lnSpc>
                <a:spcPct val="90000"/>
              </a:lnSpc>
              <a:spcBef>
                <a:spcPts val="1000"/>
              </a:spcBef>
              <a:spcAft>
                <a:spcPts val="0"/>
              </a:spcAft>
              <a:buClr>
                <a:schemeClr val="dk1"/>
              </a:buClr>
              <a:buSzPts val="2000"/>
              <a:buNone/>
            </a:pPr>
            <a:r>
              <a:rPr lang="en-US" sz="2000">
                <a:extLst>
                  <a:ext uri="http://customooxmlschemas.google.com/">
                    <go:slidesCustomData xmlns:go="http://customooxmlschemas.google.com/" textRoundtripDataId="3"/>
                  </a:ext>
                </a:extLst>
              </a:rPr>
              <a:t>2. במקום למידת יכולות מחדש, לקיחת יכולות אשר קיימים בדמות ולבצע בהם שינויים כך שיותאמו לקרבות שונים(למשל, הפיכת רוגטקה מאחת שמשתמש באבנים לכזאת שזורקת רימונים)</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2024-06-18T23:15:19Z</dcterms:created>
  <dc:creator>אלי בן שימול</dc:creator>
</cp:coreProperties>
</file>