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1" r:id="rId3"/>
    <p:sldId id="257" r:id="rId4"/>
    <p:sldId id="266" r:id="rId5"/>
    <p:sldId id="258" r:id="rId6"/>
    <p:sldId id="259" r:id="rId7"/>
    <p:sldId id="260" r:id="rId8"/>
    <p:sldId id="262" r:id="rId9"/>
    <p:sldId id="263" r:id="rId10"/>
    <p:sldId id="264" r:id="rId11"/>
    <p:sldId id="265"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753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755"/>
    <p:restoredTop sz="92409"/>
  </p:normalViewPr>
  <p:slideViewPr>
    <p:cSldViewPr snapToGrid="0">
      <p:cViewPr varScale="1">
        <p:scale>
          <a:sx n="77" d="100"/>
          <a:sy n="77" d="100"/>
        </p:scale>
        <p:origin x="216" y="5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FB17E-F367-B48A-3E17-687FA97738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47D2FC5-1E29-6C74-FA90-376F9473C5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D1ECC0-082D-232B-F7C3-8A883E4E25D1}"/>
              </a:ext>
            </a:extLst>
          </p:cNvPr>
          <p:cNvSpPr>
            <a:spLocks noGrp="1"/>
          </p:cNvSpPr>
          <p:nvPr>
            <p:ph type="dt" sz="half" idx="10"/>
          </p:nvPr>
        </p:nvSpPr>
        <p:spPr/>
        <p:txBody>
          <a:bodyPr/>
          <a:lstStyle/>
          <a:p>
            <a:fld id="{555DE61C-2016-6D4A-AC3A-22A4FB12824C}" type="datetimeFigureOut">
              <a:rPr lang="en-US" smtClean="0"/>
              <a:t>3/4/25</a:t>
            </a:fld>
            <a:endParaRPr lang="en-US"/>
          </a:p>
        </p:txBody>
      </p:sp>
      <p:sp>
        <p:nvSpPr>
          <p:cNvPr id="5" name="Footer Placeholder 4">
            <a:extLst>
              <a:ext uri="{FF2B5EF4-FFF2-40B4-BE49-F238E27FC236}">
                <a16:creationId xmlns:a16="http://schemas.microsoft.com/office/drawing/2014/main" id="{FB1B3918-3919-ECC1-8F30-6A53648A97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65C63-5002-61C9-3A64-3C6A056AC516}"/>
              </a:ext>
            </a:extLst>
          </p:cNvPr>
          <p:cNvSpPr>
            <a:spLocks noGrp="1"/>
          </p:cNvSpPr>
          <p:nvPr>
            <p:ph type="sldNum" sz="quarter" idx="12"/>
          </p:nvPr>
        </p:nvSpPr>
        <p:spPr/>
        <p:txBody>
          <a:bodyPr/>
          <a:lstStyle/>
          <a:p>
            <a:fld id="{BF904A40-E412-1B47-95AE-4293E260EC3B}" type="slidenum">
              <a:rPr lang="en-US" smtClean="0"/>
              <a:t>‹#›</a:t>
            </a:fld>
            <a:endParaRPr lang="en-US"/>
          </a:p>
        </p:txBody>
      </p:sp>
    </p:spTree>
    <p:extLst>
      <p:ext uri="{BB962C8B-B14F-4D97-AF65-F5344CB8AC3E}">
        <p14:creationId xmlns:p14="http://schemas.microsoft.com/office/powerpoint/2010/main" val="2402834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06235-8A5E-76DB-3BFA-4AD6C0632F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797EB8D-A365-CC9D-EBD1-73E6C7839A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A86893-FFEA-E3AC-34A6-738EF7639139}"/>
              </a:ext>
            </a:extLst>
          </p:cNvPr>
          <p:cNvSpPr>
            <a:spLocks noGrp="1"/>
          </p:cNvSpPr>
          <p:nvPr>
            <p:ph type="dt" sz="half" idx="10"/>
          </p:nvPr>
        </p:nvSpPr>
        <p:spPr/>
        <p:txBody>
          <a:bodyPr/>
          <a:lstStyle/>
          <a:p>
            <a:fld id="{555DE61C-2016-6D4A-AC3A-22A4FB12824C}" type="datetimeFigureOut">
              <a:rPr lang="en-US" smtClean="0"/>
              <a:t>3/4/25</a:t>
            </a:fld>
            <a:endParaRPr lang="en-US"/>
          </a:p>
        </p:txBody>
      </p:sp>
      <p:sp>
        <p:nvSpPr>
          <p:cNvPr id="5" name="Footer Placeholder 4">
            <a:extLst>
              <a:ext uri="{FF2B5EF4-FFF2-40B4-BE49-F238E27FC236}">
                <a16:creationId xmlns:a16="http://schemas.microsoft.com/office/drawing/2014/main" id="{691E240C-3B12-B6AD-BEED-63B8274E4C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47549-5FA4-1748-6E86-96E7065E4C49}"/>
              </a:ext>
            </a:extLst>
          </p:cNvPr>
          <p:cNvSpPr>
            <a:spLocks noGrp="1"/>
          </p:cNvSpPr>
          <p:nvPr>
            <p:ph type="sldNum" sz="quarter" idx="12"/>
          </p:nvPr>
        </p:nvSpPr>
        <p:spPr/>
        <p:txBody>
          <a:bodyPr/>
          <a:lstStyle/>
          <a:p>
            <a:fld id="{BF904A40-E412-1B47-95AE-4293E260EC3B}" type="slidenum">
              <a:rPr lang="en-US" smtClean="0"/>
              <a:t>‹#›</a:t>
            </a:fld>
            <a:endParaRPr lang="en-US"/>
          </a:p>
        </p:txBody>
      </p:sp>
    </p:spTree>
    <p:extLst>
      <p:ext uri="{BB962C8B-B14F-4D97-AF65-F5344CB8AC3E}">
        <p14:creationId xmlns:p14="http://schemas.microsoft.com/office/powerpoint/2010/main" val="2249981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0FE266-16EB-93C7-25F7-E4C937CAEF4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1207B05-B5BF-1F8E-1D5E-B9FE490310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96E078-40F1-DF40-BF4B-70C14D3DD274}"/>
              </a:ext>
            </a:extLst>
          </p:cNvPr>
          <p:cNvSpPr>
            <a:spLocks noGrp="1"/>
          </p:cNvSpPr>
          <p:nvPr>
            <p:ph type="dt" sz="half" idx="10"/>
          </p:nvPr>
        </p:nvSpPr>
        <p:spPr/>
        <p:txBody>
          <a:bodyPr/>
          <a:lstStyle/>
          <a:p>
            <a:fld id="{555DE61C-2016-6D4A-AC3A-22A4FB12824C}" type="datetimeFigureOut">
              <a:rPr lang="en-US" smtClean="0"/>
              <a:t>3/4/25</a:t>
            </a:fld>
            <a:endParaRPr lang="en-US"/>
          </a:p>
        </p:txBody>
      </p:sp>
      <p:sp>
        <p:nvSpPr>
          <p:cNvPr id="5" name="Footer Placeholder 4">
            <a:extLst>
              <a:ext uri="{FF2B5EF4-FFF2-40B4-BE49-F238E27FC236}">
                <a16:creationId xmlns:a16="http://schemas.microsoft.com/office/drawing/2014/main" id="{BC171602-E7BB-BDBC-F65D-DEF5ED6CC5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0970F1-BC83-82F6-6429-8EDA821E3CFC}"/>
              </a:ext>
            </a:extLst>
          </p:cNvPr>
          <p:cNvSpPr>
            <a:spLocks noGrp="1"/>
          </p:cNvSpPr>
          <p:nvPr>
            <p:ph type="sldNum" sz="quarter" idx="12"/>
          </p:nvPr>
        </p:nvSpPr>
        <p:spPr/>
        <p:txBody>
          <a:bodyPr/>
          <a:lstStyle/>
          <a:p>
            <a:fld id="{BF904A40-E412-1B47-95AE-4293E260EC3B}" type="slidenum">
              <a:rPr lang="en-US" smtClean="0"/>
              <a:t>‹#›</a:t>
            </a:fld>
            <a:endParaRPr lang="en-US"/>
          </a:p>
        </p:txBody>
      </p:sp>
    </p:spTree>
    <p:extLst>
      <p:ext uri="{BB962C8B-B14F-4D97-AF65-F5344CB8AC3E}">
        <p14:creationId xmlns:p14="http://schemas.microsoft.com/office/powerpoint/2010/main" val="2842281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735F1-E770-E33B-4714-F481414118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780EB0-8526-F47A-120A-D63332DD2F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6067B6-E086-4A68-6B7D-3A0D40108EAA}"/>
              </a:ext>
            </a:extLst>
          </p:cNvPr>
          <p:cNvSpPr>
            <a:spLocks noGrp="1"/>
          </p:cNvSpPr>
          <p:nvPr>
            <p:ph type="dt" sz="half" idx="10"/>
          </p:nvPr>
        </p:nvSpPr>
        <p:spPr/>
        <p:txBody>
          <a:bodyPr/>
          <a:lstStyle/>
          <a:p>
            <a:fld id="{555DE61C-2016-6D4A-AC3A-22A4FB12824C}" type="datetimeFigureOut">
              <a:rPr lang="en-US" smtClean="0"/>
              <a:t>3/4/25</a:t>
            </a:fld>
            <a:endParaRPr lang="en-US"/>
          </a:p>
        </p:txBody>
      </p:sp>
      <p:sp>
        <p:nvSpPr>
          <p:cNvPr id="5" name="Footer Placeholder 4">
            <a:extLst>
              <a:ext uri="{FF2B5EF4-FFF2-40B4-BE49-F238E27FC236}">
                <a16:creationId xmlns:a16="http://schemas.microsoft.com/office/drawing/2014/main" id="{5E0B4E44-9609-4BF9-4E57-DD85530E24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01BEC3-74B0-A3EC-3627-3DD284A850C3}"/>
              </a:ext>
            </a:extLst>
          </p:cNvPr>
          <p:cNvSpPr>
            <a:spLocks noGrp="1"/>
          </p:cNvSpPr>
          <p:nvPr>
            <p:ph type="sldNum" sz="quarter" idx="12"/>
          </p:nvPr>
        </p:nvSpPr>
        <p:spPr/>
        <p:txBody>
          <a:bodyPr/>
          <a:lstStyle/>
          <a:p>
            <a:fld id="{BF904A40-E412-1B47-95AE-4293E260EC3B}" type="slidenum">
              <a:rPr lang="en-US" smtClean="0"/>
              <a:t>‹#›</a:t>
            </a:fld>
            <a:endParaRPr lang="en-US"/>
          </a:p>
        </p:txBody>
      </p:sp>
    </p:spTree>
    <p:extLst>
      <p:ext uri="{BB962C8B-B14F-4D97-AF65-F5344CB8AC3E}">
        <p14:creationId xmlns:p14="http://schemas.microsoft.com/office/powerpoint/2010/main" val="2616982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E7601-520F-A024-C2DB-1C15CBDB95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6F138D0-0C90-4DFC-EC6E-DC1166B1F1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CAEB23-B548-EF61-6F9E-37EC1A87B7A0}"/>
              </a:ext>
            </a:extLst>
          </p:cNvPr>
          <p:cNvSpPr>
            <a:spLocks noGrp="1"/>
          </p:cNvSpPr>
          <p:nvPr>
            <p:ph type="dt" sz="half" idx="10"/>
          </p:nvPr>
        </p:nvSpPr>
        <p:spPr/>
        <p:txBody>
          <a:bodyPr/>
          <a:lstStyle/>
          <a:p>
            <a:fld id="{555DE61C-2016-6D4A-AC3A-22A4FB12824C}" type="datetimeFigureOut">
              <a:rPr lang="en-US" smtClean="0"/>
              <a:t>3/4/25</a:t>
            </a:fld>
            <a:endParaRPr lang="en-US"/>
          </a:p>
        </p:txBody>
      </p:sp>
      <p:sp>
        <p:nvSpPr>
          <p:cNvPr id="5" name="Footer Placeholder 4">
            <a:extLst>
              <a:ext uri="{FF2B5EF4-FFF2-40B4-BE49-F238E27FC236}">
                <a16:creationId xmlns:a16="http://schemas.microsoft.com/office/drawing/2014/main" id="{A2A3A304-0BD3-F10A-E3A8-E6F10CF76F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073EC3-8092-0B8B-8446-E27290EAFAC2}"/>
              </a:ext>
            </a:extLst>
          </p:cNvPr>
          <p:cNvSpPr>
            <a:spLocks noGrp="1"/>
          </p:cNvSpPr>
          <p:nvPr>
            <p:ph type="sldNum" sz="quarter" idx="12"/>
          </p:nvPr>
        </p:nvSpPr>
        <p:spPr/>
        <p:txBody>
          <a:bodyPr/>
          <a:lstStyle/>
          <a:p>
            <a:fld id="{BF904A40-E412-1B47-95AE-4293E260EC3B}" type="slidenum">
              <a:rPr lang="en-US" smtClean="0"/>
              <a:t>‹#›</a:t>
            </a:fld>
            <a:endParaRPr lang="en-US"/>
          </a:p>
        </p:txBody>
      </p:sp>
    </p:spTree>
    <p:extLst>
      <p:ext uri="{BB962C8B-B14F-4D97-AF65-F5344CB8AC3E}">
        <p14:creationId xmlns:p14="http://schemas.microsoft.com/office/powerpoint/2010/main" val="3075949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B731C-4BF5-D206-0B90-F30B55E693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6C0CB6-FA22-BBAF-5B4C-76FE8C0F50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0CAD9E-B639-DBDA-C4A4-B084FE993C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78C00BF-7D51-BC3E-DA50-4191144CF5AF}"/>
              </a:ext>
            </a:extLst>
          </p:cNvPr>
          <p:cNvSpPr>
            <a:spLocks noGrp="1"/>
          </p:cNvSpPr>
          <p:nvPr>
            <p:ph type="dt" sz="half" idx="10"/>
          </p:nvPr>
        </p:nvSpPr>
        <p:spPr/>
        <p:txBody>
          <a:bodyPr/>
          <a:lstStyle/>
          <a:p>
            <a:fld id="{555DE61C-2016-6D4A-AC3A-22A4FB12824C}" type="datetimeFigureOut">
              <a:rPr lang="en-US" smtClean="0"/>
              <a:t>3/4/25</a:t>
            </a:fld>
            <a:endParaRPr lang="en-US"/>
          </a:p>
        </p:txBody>
      </p:sp>
      <p:sp>
        <p:nvSpPr>
          <p:cNvPr id="6" name="Footer Placeholder 5">
            <a:extLst>
              <a:ext uri="{FF2B5EF4-FFF2-40B4-BE49-F238E27FC236}">
                <a16:creationId xmlns:a16="http://schemas.microsoft.com/office/drawing/2014/main" id="{FB66D4E0-7D91-18F8-0FE8-CBF1354930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925B23-C087-E139-1AAD-F67663CEB11C}"/>
              </a:ext>
            </a:extLst>
          </p:cNvPr>
          <p:cNvSpPr>
            <a:spLocks noGrp="1"/>
          </p:cNvSpPr>
          <p:nvPr>
            <p:ph type="sldNum" sz="quarter" idx="12"/>
          </p:nvPr>
        </p:nvSpPr>
        <p:spPr/>
        <p:txBody>
          <a:bodyPr/>
          <a:lstStyle/>
          <a:p>
            <a:fld id="{BF904A40-E412-1B47-95AE-4293E260EC3B}" type="slidenum">
              <a:rPr lang="en-US" smtClean="0"/>
              <a:t>‹#›</a:t>
            </a:fld>
            <a:endParaRPr lang="en-US"/>
          </a:p>
        </p:txBody>
      </p:sp>
    </p:spTree>
    <p:extLst>
      <p:ext uri="{BB962C8B-B14F-4D97-AF65-F5344CB8AC3E}">
        <p14:creationId xmlns:p14="http://schemas.microsoft.com/office/powerpoint/2010/main" val="2632801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53072-C4D0-1C8C-F09D-2EE2B79D257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D55C1F-830A-E3DE-E344-55A4F7AC44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AE28F1-BBBF-99D6-4549-B03E6DB65F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914C680-9560-619F-FB74-8D1CABCA4B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6E9B90-F6C6-1A89-0D7F-78AB53D3D7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A3D1D4-AAC0-AFDA-548F-1E6760C596A8}"/>
              </a:ext>
            </a:extLst>
          </p:cNvPr>
          <p:cNvSpPr>
            <a:spLocks noGrp="1"/>
          </p:cNvSpPr>
          <p:nvPr>
            <p:ph type="dt" sz="half" idx="10"/>
          </p:nvPr>
        </p:nvSpPr>
        <p:spPr/>
        <p:txBody>
          <a:bodyPr/>
          <a:lstStyle/>
          <a:p>
            <a:fld id="{555DE61C-2016-6D4A-AC3A-22A4FB12824C}" type="datetimeFigureOut">
              <a:rPr lang="en-US" smtClean="0"/>
              <a:t>3/4/25</a:t>
            </a:fld>
            <a:endParaRPr lang="en-US"/>
          </a:p>
        </p:txBody>
      </p:sp>
      <p:sp>
        <p:nvSpPr>
          <p:cNvPr id="8" name="Footer Placeholder 7">
            <a:extLst>
              <a:ext uri="{FF2B5EF4-FFF2-40B4-BE49-F238E27FC236}">
                <a16:creationId xmlns:a16="http://schemas.microsoft.com/office/drawing/2014/main" id="{8A725B9A-71B8-C8E3-E3DD-016F2628B5B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643B52-D29B-3949-CB80-D5A6827F33CE}"/>
              </a:ext>
            </a:extLst>
          </p:cNvPr>
          <p:cNvSpPr>
            <a:spLocks noGrp="1"/>
          </p:cNvSpPr>
          <p:nvPr>
            <p:ph type="sldNum" sz="quarter" idx="12"/>
          </p:nvPr>
        </p:nvSpPr>
        <p:spPr/>
        <p:txBody>
          <a:bodyPr/>
          <a:lstStyle/>
          <a:p>
            <a:fld id="{BF904A40-E412-1B47-95AE-4293E260EC3B}" type="slidenum">
              <a:rPr lang="en-US" smtClean="0"/>
              <a:t>‹#›</a:t>
            </a:fld>
            <a:endParaRPr lang="en-US"/>
          </a:p>
        </p:txBody>
      </p:sp>
    </p:spTree>
    <p:extLst>
      <p:ext uri="{BB962C8B-B14F-4D97-AF65-F5344CB8AC3E}">
        <p14:creationId xmlns:p14="http://schemas.microsoft.com/office/powerpoint/2010/main" val="3382048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BE236-6F4B-DABC-9B8C-5FAC02343E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F3842D-CE4E-64AE-7AD9-C39A9D8FC6DF}"/>
              </a:ext>
            </a:extLst>
          </p:cNvPr>
          <p:cNvSpPr>
            <a:spLocks noGrp="1"/>
          </p:cNvSpPr>
          <p:nvPr>
            <p:ph type="dt" sz="half" idx="10"/>
          </p:nvPr>
        </p:nvSpPr>
        <p:spPr/>
        <p:txBody>
          <a:bodyPr/>
          <a:lstStyle/>
          <a:p>
            <a:fld id="{555DE61C-2016-6D4A-AC3A-22A4FB12824C}" type="datetimeFigureOut">
              <a:rPr lang="en-US" smtClean="0"/>
              <a:t>3/4/25</a:t>
            </a:fld>
            <a:endParaRPr lang="en-US"/>
          </a:p>
        </p:txBody>
      </p:sp>
      <p:sp>
        <p:nvSpPr>
          <p:cNvPr id="4" name="Footer Placeholder 3">
            <a:extLst>
              <a:ext uri="{FF2B5EF4-FFF2-40B4-BE49-F238E27FC236}">
                <a16:creationId xmlns:a16="http://schemas.microsoft.com/office/drawing/2014/main" id="{04F0C4CB-DA3F-4AF1-E14F-7CD7362804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377F22-661F-B905-8F0A-64C7CAC15B66}"/>
              </a:ext>
            </a:extLst>
          </p:cNvPr>
          <p:cNvSpPr>
            <a:spLocks noGrp="1"/>
          </p:cNvSpPr>
          <p:nvPr>
            <p:ph type="sldNum" sz="quarter" idx="12"/>
          </p:nvPr>
        </p:nvSpPr>
        <p:spPr/>
        <p:txBody>
          <a:bodyPr/>
          <a:lstStyle/>
          <a:p>
            <a:fld id="{BF904A40-E412-1B47-95AE-4293E260EC3B}" type="slidenum">
              <a:rPr lang="en-US" smtClean="0"/>
              <a:t>‹#›</a:t>
            </a:fld>
            <a:endParaRPr lang="en-US"/>
          </a:p>
        </p:txBody>
      </p:sp>
    </p:spTree>
    <p:extLst>
      <p:ext uri="{BB962C8B-B14F-4D97-AF65-F5344CB8AC3E}">
        <p14:creationId xmlns:p14="http://schemas.microsoft.com/office/powerpoint/2010/main" val="22608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874123-2A46-3E36-0E47-160A75C8AD90}"/>
              </a:ext>
            </a:extLst>
          </p:cNvPr>
          <p:cNvSpPr>
            <a:spLocks noGrp="1"/>
          </p:cNvSpPr>
          <p:nvPr>
            <p:ph type="dt" sz="half" idx="10"/>
          </p:nvPr>
        </p:nvSpPr>
        <p:spPr/>
        <p:txBody>
          <a:bodyPr/>
          <a:lstStyle/>
          <a:p>
            <a:fld id="{555DE61C-2016-6D4A-AC3A-22A4FB12824C}" type="datetimeFigureOut">
              <a:rPr lang="en-US" smtClean="0"/>
              <a:t>3/4/25</a:t>
            </a:fld>
            <a:endParaRPr lang="en-US"/>
          </a:p>
        </p:txBody>
      </p:sp>
      <p:sp>
        <p:nvSpPr>
          <p:cNvPr id="3" name="Footer Placeholder 2">
            <a:extLst>
              <a:ext uri="{FF2B5EF4-FFF2-40B4-BE49-F238E27FC236}">
                <a16:creationId xmlns:a16="http://schemas.microsoft.com/office/drawing/2014/main" id="{88DA2EF2-FA89-FB63-2A59-D21975AC5A0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C3A755-F3CF-F2A8-6494-BEBAC0AC18BA}"/>
              </a:ext>
            </a:extLst>
          </p:cNvPr>
          <p:cNvSpPr>
            <a:spLocks noGrp="1"/>
          </p:cNvSpPr>
          <p:nvPr>
            <p:ph type="sldNum" sz="quarter" idx="12"/>
          </p:nvPr>
        </p:nvSpPr>
        <p:spPr/>
        <p:txBody>
          <a:bodyPr/>
          <a:lstStyle/>
          <a:p>
            <a:fld id="{BF904A40-E412-1B47-95AE-4293E260EC3B}" type="slidenum">
              <a:rPr lang="en-US" smtClean="0"/>
              <a:t>‹#›</a:t>
            </a:fld>
            <a:endParaRPr lang="en-US"/>
          </a:p>
        </p:txBody>
      </p:sp>
    </p:spTree>
    <p:extLst>
      <p:ext uri="{BB962C8B-B14F-4D97-AF65-F5344CB8AC3E}">
        <p14:creationId xmlns:p14="http://schemas.microsoft.com/office/powerpoint/2010/main" val="4183615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EDF36-4501-BBEA-D6B5-373EFFE822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0B1C79-FB10-13BA-758E-F236DF54DF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2EEC48-22A7-CE70-8EC5-EE86DA84ED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7644E6-331F-683F-DD26-E599B0957C60}"/>
              </a:ext>
            </a:extLst>
          </p:cNvPr>
          <p:cNvSpPr>
            <a:spLocks noGrp="1"/>
          </p:cNvSpPr>
          <p:nvPr>
            <p:ph type="dt" sz="half" idx="10"/>
          </p:nvPr>
        </p:nvSpPr>
        <p:spPr/>
        <p:txBody>
          <a:bodyPr/>
          <a:lstStyle/>
          <a:p>
            <a:fld id="{555DE61C-2016-6D4A-AC3A-22A4FB12824C}" type="datetimeFigureOut">
              <a:rPr lang="en-US" smtClean="0"/>
              <a:t>3/4/25</a:t>
            </a:fld>
            <a:endParaRPr lang="en-US"/>
          </a:p>
        </p:txBody>
      </p:sp>
      <p:sp>
        <p:nvSpPr>
          <p:cNvPr id="6" name="Footer Placeholder 5">
            <a:extLst>
              <a:ext uri="{FF2B5EF4-FFF2-40B4-BE49-F238E27FC236}">
                <a16:creationId xmlns:a16="http://schemas.microsoft.com/office/drawing/2014/main" id="{A40B6028-4029-C594-B9D2-61896545AF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E49417-AE57-1ADC-FB27-4DDC1FA7D723}"/>
              </a:ext>
            </a:extLst>
          </p:cNvPr>
          <p:cNvSpPr>
            <a:spLocks noGrp="1"/>
          </p:cNvSpPr>
          <p:nvPr>
            <p:ph type="sldNum" sz="quarter" idx="12"/>
          </p:nvPr>
        </p:nvSpPr>
        <p:spPr/>
        <p:txBody>
          <a:bodyPr/>
          <a:lstStyle/>
          <a:p>
            <a:fld id="{BF904A40-E412-1B47-95AE-4293E260EC3B}" type="slidenum">
              <a:rPr lang="en-US" smtClean="0"/>
              <a:t>‹#›</a:t>
            </a:fld>
            <a:endParaRPr lang="en-US"/>
          </a:p>
        </p:txBody>
      </p:sp>
    </p:spTree>
    <p:extLst>
      <p:ext uri="{BB962C8B-B14F-4D97-AF65-F5344CB8AC3E}">
        <p14:creationId xmlns:p14="http://schemas.microsoft.com/office/powerpoint/2010/main" val="317314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E55B8-B359-65F1-5770-3334537BEE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14D6E1-2E30-890E-1337-282D2056C9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DEAC71F-6D60-D7FF-710E-DAB617869E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1B7F02-DF3F-1731-FAA9-0820ED1CDF9E}"/>
              </a:ext>
            </a:extLst>
          </p:cNvPr>
          <p:cNvSpPr>
            <a:spLocks noGrp="1"/>
          </p:cNvSpPr>
          <p:nvPr>
            <p:ph type="dt" sz="half" idx="10"/>
          </p:nvPr>
        </p:nvSpPr>
        <p:spPr/>
        <p:txBody>
          <a:bodyPr/>
          <a:lstStyle/>
          <a:p>
            <a:fld id="{555DE61C-2016-6D4A-AC3A-22A4FB12824C}" type="datetimeFigureOut">
              <a:rPr lang="en-US" smtClean="0"/>
              <a:t>3/4/25</a:t>
            </a:fld>
            <a:endParaRPr lang="en-US"/>
          </a:p>
        </p:txBody>
      </p:sp>
      <p:sp>
        <p:nvSpPr>
          <p:cNvPr id="6" name="Footer Placeholder 5">
            <a:extLst>
              <a:ext uri="{FF2B5EF4-FFF2-40B4-BE49-F238E27FC236}">
                <a16:creationId xmlns:a16="http://schemas.microsoft.com/office/drawing/2014/main" id="{561F223E-9468-8481-1691-156657A5FD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DAD5B8-2345-5804-5AF7-2D907FEB0E24}"/>
              </a:ext>
            </a:extLst>
          </p:cNvPr>
          <p:cNvSpPr>
            <a:spLocks noGrp="1"/>
          </p:cNvSpPr>
          <p:nvPr>
            <p:ph type="sldNum" sz="quarter" idx="12"/>
          </p:nvPr>
        </p:nvSpPr>
        <p:spPr/>
        <p:txBody>
          <a:bodyPr/>
          <a:lstStyle/>
          <a:p>
            <a:fld id="{BF904A40-E412-1B47-95AE-4293E260EC3B}" type="slidenum">
              <a:rPr lang="en-US" smtClean="0"/>
              <a:t>‹#›</a:t>
            </a:fld>
            <a:endParaRPr lang="en-US"/>
          </a:p>
        </p:txBody>
      </p:sp>
    </p:spTree>
    <p:extLst>
      <p:ext uri="{BB962C8B-B14F-4D97-AF65-F5344CB8AC3E}">
        <p14:creationId xmlns:p14="http://schemas.microsoft.com/office/powerpoint/2010/main" val="4068236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E71537-B304-CBE8-74DC-892D3B47F8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2864417-8F49-39EC-DA1F-2CA174F7E3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EDC759-88BC-2FA0-3A13-B40446D206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5DE61C-2016-6D4A-AC3A-22A4FB12824C}" type="datetimeFigureOut">
              <a:rPr lang="en-US" smtClean="0"/>
              <a:t>3/4/25</a:t>
            </a:fld>
            <a:endParaRPr lang="en-US"/>
          </a:p>
        </p:txBody>
      </p:sp>
      <p:sp>
        <p:nvSpPr>
          <p:cNvPr id="5" name="Footer Placeholder 4">
            <a:extLst>
              <a:ext uri="{FF2B5EF4-FFF2-40B4-BE49-F238E27FC236}">
                <a16:creationId xmlns:a16="http://schemas.microsoft.com/office/drawing/2014/main" id="{C2A880DE-CADE-CFF3-6977-99E33A95AD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8B1B2BA-4561-A3E7-8A23-0820729851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904A40-E412-1B47-95AE-4293E260EC3B}" type="slidenum">
              <a:rPr lang="en-US" smtClean="0"/>
              <a:t>‹#›</a:t>
            </a:fld>
            <a:endParaRPr lang="en-US"/>
          </a:p>
        </p:txBody>
      </p:sp>
    </p:spTree>
    <p:extLst>
      <p:ext uri="{BB962C8B-B14F-4D97-AF65-F5344CB8AC3E}">
        <p14:creationId xmlns:p14="http://schemas.microsoft.com/office/powerpoint/2010/main" val="20117160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youtu.be/iX18pZMcal8?si=uBqN164NSIUPP-sU"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926BE-1FE0-ACE7-A2A1-7568C24D6579}"/>
              </a:ext>
            </a:extLst>
          </p:cNvPr>
          <p:cNvSpPr>
            <a:spLocks noGrp="1"/>
          </p:cNvSpPr>
          <p:nvPr>
            <p:ph type="ctrTitle"/>
          </p:nvPr>
        </p:nvSpPr>
        <p:spPr/>
        <p:txBody>
          <a:bodyPr/>
          <a:lstStyle/>
          <a:p>
            <a:r>
              <a:rPr lang="en-US" b="1" dirty="0"/>
              <a:t>MAN in SRH &amp; MENTAL HEALTH.</a:t>
            </a:r>
          </a:p>
        </p:txBody>
      </p:sp>
      <p:sp>
        <p:nvSpPr>
          <p:cNvPr id="3" name="Subtitle 2">
            <a:extLst>
              <a:ext uri="{FF2B5EF4-FFF2-40B4-BE49-F238E27FC236}">
                <a16:creationId xmlns:a16="http://schemas.microsoft.com/office/drawing/2014/main" id="{65FDE89F-5C53-A22C-D01D-9D521B71FF02}"/>
              </a:ext>
            </a:extLst>
          </p:cNvPr>
          <p:cNvSpPr>
            <a:spLocks noGrp="1"/>
          </p:cNvSpPr>
          <p:nvPr>
            <p:ph type="subTitle" idx="1"/>
          </p:nvPr>
        </p:nvSpPr>
        <p:spPr/>
        <p:txBody>
          <a:bodyPr/>
          <a:lstStyle/>
          <a:p>
            <a:r>
              <a:rPr lang="en-US" b="1" dirty="0"/>
              <a:t>A COLLABORATION BETWEEN </a:t>
            </a:r>
          </a:p>
          <a:p>
            <a:r>
              <a:rPr lang="en-US" b="1" dirty="0"/>
              <a:t>AMKA KIJANA + AKILI HURU .</a:t>
            </a:r>
          </a:p>
          <a:p>
            <a:r>
              <a:rPr lang="en-US" b="1" dirty="0"/>
              <a:t>LANGAUGE: KISWAHILI + ENGLISH</a:t>
            </a:r>
            <a:r>
              <a:rPr lang="en-US" dirty="0"/>
              <a:t>.</a:t>
            </a:r>
          </a:p>
        </p:txBody>
      </p:sp>
      <p:pic>
        <p:nvPicPr>
          <p:cNvPr id="5" name="Picture 4">
            <a:extLst>
              <a:ext uri="{FF2B5EF4-FFF2-40B4-BE49-F238E27FC236}">
                <a16:creationId xmlns:a16="http://schemas.microsoft.com/office/drawing/2014/main" id="{891BE897-C719-398C-8993-D0F11EE5A6C4}"/>
              </a:ext>
            </a:extLst>
          </p:cNvPr>
          <p:cNvPicPr>
            <a:picLocks noChangeAspect="1"/>
          </p:cNvPicPr>
          <p:nvPr/>
        </p:nvPicPr>
        <p:blipFill>
          <a:blip r:embed="rId2">
            <a:alphaModFix amt="50000"/>
          </a:blip>
          <a:stretch>
            <a:fillRect/>
          </a:stretch>
        </p:blipFill>
        <p:spPr>
          <a:xfrm>
            <a:off x="0" y="5131262"/>
            <a:ext cx="3062177" cy="1720794"/>
          </a:xfrm>
          <a:prstGeom prst="rect">
            <a:avLst/>
          </a:prstGeom>
        </p:spPr>
      </p:pic>
      <p:pic>
        <p:nvPicPr>
          <p:cNvPr id="7" name="Picture 6">
            <a:extLst>
              <a:ext uri="{FF2B5EF4-FFF2-40B4-BE49-F238E27FC236}">
                <a16:creationId xmlns:a16="http://schemas.microsoft.com/office/drawing/2014/main" id="{1C58E580-CEC8-4AC9-928D-CE3852B1F227}"/>
              </a:ext>
            </a:extLst>
          </p:cNvPr>
          <p:cNvPicPr>
            <a:picLocks noChangeAspect="1"/>
          </p:cNvPicPr>
          <p:nvPr/>
        </p:nvPicPr>
        <p:blipFill>
          <a:blip r:embed="rId3">
            <a:alphaModFix amt="50000"/>
          </a:blip>
          <a:stretch>
            <a:fillRect/>
          </a:stretch>
        </p:blipFill>
        <p:spPr>
          <a:xfrm>
            <a:off x="9616480" y="4170101"/>
            <a:ext cx="2575520" cy="3643115"/>
          </a:xfrm>
          <a:prstGeom prst="rect">
            <a:avLst/>
          </a:prstGeom>
        </p:spPr>
      </p:pic>
    </p:spTree>
    <p:extLst>
      <p:ext uri="{BB962C8B-B14F-4D97-AF65-F5344CB8AC3E}">
        <p14:creationId xmlns:p14="http://schemas.microsoft.com/office/powerpoint/2010/main" val="3494206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8F659-54C3-18DF-B893-A1CC77EACC4A}"/>
              </a:ext>
            </a:extLst>
          </p:cNvPr>
          <p:cNvSpPr>
            <a:spLocks noGrp="1"/>
          </p:cNvSpPr>
          <p:nvPr>
            <p:ph type="title"/>
          </p:nvPr>
        </p:nvSpPr>
        <p:spPr>
          <a:xfrm>
            <a:off x="0" y="-259715"/>
            <a:ext cx="10515600" cy="1325563"/>
          </a:xfrm>
        </p:spPr>
        <p:txBody>
          <a:bodyPr/>
          <a:lstStyle/>
          <a:p>
            <a:r>
              <a:rPr lang="en-US" i="1" dirty="0">
                <a:solidFill>
                  <a:schemeClr val="accent2">
                    <a:lumMod val="60000"/>
                    <a:lumOff val="40000"/>
                  </a:schemeClr>
                </a:solidFill>
              </a:rPr>
              <a:t>INFERTILITY IN A MAN:</a:t>
            </a:r>
          </a:p>
        </p:txBody>
      </p:sp>
      <p:sp>
        <p:nvSpPr>
          <p:cNvPr id="3" name="Content Placeholder 2">
            <a:extLst>
              <a:ext uri="{FF2B5EF4-FFF2-40B4-BE49-F238E27FC236}">
                <a16:creationId xmlns:a16="http://schemas.microsoft.com/office/drawing/2014/main" id="{D6666E0C-F540-9548-347E-5EB6C74B49DE}"/>
              </a:ext>
            </a:extLst>
          </p:cNvPr>
          <p:cNvSpPr>
            <a:spLocks noGrp="1"/>
          </p:cNvSpPr>
          <p:nvPr>
            <p:ph idx="1"/>
          </p:nvPr>
        </p:nvSpPr>
        <p:spPr>
          <a:xfrm>
            <a:off x="0" y="716280"/>
            <a:ext cx="11780520" cy="5928360"/>
          </a:xfrm>
        </p:spPr>
        <p:txBody>
          <a:bodyPr/>
          <a:lstStyle/>
          <a:p>
            <a:pPr marL="0" indent="0">
              <a:buNone/>
            </a:pPr>
            <a:r>
              <a:rPr lang="en-US" i="1" dirty="0"/>
              <a:t>DFN: </a:t>
            </a:r>
            <a:r>
              <a:rPr lang="en-US" dirty="0"/>
              <a:t>any health issue in a man that lowers the chances of his female partner getting pregnant.</a:t>
            </a:r>
          </a:p>
          <a:p>
            <a:pPr marL="0" indent="0">
              <a:buNone/>
            </a:pPr>
            <a:r>
              <a:rPr lang="en-US" dirty="0"/>
              <a:t>1/3 of infertility cases are from men .</a:t>
            </a:r>
          </a:p>
          <a:p>
            <a:pPr marL="0" indent="0">
              <a:buNone/>
            </a:pPr>
            <a:r>
              <a:rPr lang="en-US" dirty="0"/>
              <a:t>Mostly due to problems with how his sperm is produced or with sperm delivery .</a:t>
            </a:r>
          </a:p>
          <a:p>
            <a:pPr marL="0" indent="0">
              <a:buNone/>
            </a:pPr>
            <a:r>
              <a:rPr lang="en-US" b="1" i="1" dirty="0"/>
              <a:t>CAUSES: </a:t>
            </a:r>
            <a:r>
              <a:rPr lang="en-US" dirty="0"/>
              <a:t>sperm disorders ,</a:t>
            </a:r>
            <a:r>
              <a:rPr lang="en-US" dirty="0" err="1"/>
              <a:t>varicoceles,retrograde,immunologic</a:t>
            </a:r>
            <a:r>
              <a:rPr lang="en-US" dirty="0"/>
              <a:t> infertility ,obstruction ,hormones ,medication.</a:t>
            </a:r>
          </a:p>
          <a:p>
            <a:pPr marL="0" indent="0">
              <a:buNone/>
            </a:pPr>
            <a:r>
              <a:rPr lang="en-US" dirty="0"/>
              <a:t> </a:t>
            </a:r>
            <a:r>
              <a:rPr lang="en-US" b="1" i="1" dirty="0"/>
              <a:t>COMPLICATIONS: </a:t>
            </a:r>
            <a:r>
              <a:rPr lang="en-US" dirty="0"/>
              <a:t>mental health challenges feelings of </a:t>
            </a:r>
            <a:r>
              <a:rPr lang="en-US" dirty="0" err="1"/>
              <a:t>depression,inadequacy</a:t>
            </a:r>
            <a:r>
              <a:rPr lang="en-US" dirty="0"/>
              <a:t> ,grief if </a:t>
            </a:r>
            <a:r>
              <a:rPr lang="en-US" dirty="0" err="1"/>
              <a:t>uanchecked</a:t>
            </a:r>
            <a:r>
              <a:rPr lang="en-US" dirty="0"/>
              <a:t> may result to mental health issues </a:t>
            </a:r>
            <a:r>
              <a:rPr lang="en-US" dirty="0">
                <a:sym typeface="Wingdings" pitchFamily="2" charset="2"/>
              </a:rPr>
              <a:t> low quality sperm </a:t>
            </a:r>
            <a:r>
              <a:rPr lang="en-US" dirty="0" err="1">
                <a:sym typeface="Wingdings" pitchFamily="2" charset="2"/>
              </a:rPr>
              <a:t>i.e</a:t>
            </a:r>
            <a:r>
              <a:rPr lang="en-US" dirty="0">
                <a:sym typeface="Wingdings" pitchFamily="2" charset="2"/>
              </a:rPr>
              <a:t> vicious cycle.</a:t>
            </a:r>
            <a:endParaRPr lang="en-US" dirty="0"/>
          </a:p>
        </p:txBody>
      </p:sp>
    </p:spTree>
    <p:extLst>
      <p:ext uri="{BB962C8B-B14F-4D97-AF65-F5344CB8AC3E}">
        <p14:creationId xmlns:p14="http://schemas.microsoft.com/office/powerpoint/2010/main" val="3582042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D48D3-2D21-2166-F186-BB6318734B83}"/>
              </a:ext>
            </a:extLst>
          </p:cNvPr>
          <p:cNvSpPr>
            <a:spLocks noGrp="1"/>
          </p:cNvSpPr>
          <p:nvPr>
            <p:ph type="title"/>
          </p:nvPr>
        </p:nvSpPr>
        <p:spPr>
          <a:xfrm>
            <a:off x="0" y="-122555"/>
            <a:ext cx="10515600" cy="1325563"/>
          </a:xfrm>
        </p:spPr>
        <p:txBody>
          <a:bodyPr/>
          <a:lstStyle/>
          <a:p>
            <a:r>
              <a:rPr lang="en-US" i="1" dirty="0">
                <a:solidFill>
                  <a:schemeClr val="accent2">
                    <a:lumMod val="60000"/>
                    <a:lumOff val="40000"/>
                  </a:schemeClr>
                </a:solidFill>
              </a:rPr>
              <a:t>PREVENTION OF INFERTILITY IN A MAN:</a:t>
            </a:r>
          </a:p>
        </p:txBody>
      </p:sp>
      <p:sp>
        <p:nvSpPr>
          <p:cNvPr id="3" name="Content Placeholder 2">
            <a:extLst>
              <a:ext uri="{FF2B5EF4-FFF2-40B4-BE49-F238E27FC236}">
                <a16:creationId xmlns:a16="http://schemas.microsoft.com/office/drawing/2014/main" id="{AAF1D49B-8A52-71EC-9B27-BED69CA08C15}"/>
              </a:ext>
            </a:extLst>
          </p:cNvPr>
          <p:cNvSpPr>
            <a:spLocks noGrp="1"/>
          </p:cNvSpPr>
          <p:nvPr>
            <p:ph idx="1"/>
          </p:nvPr>
        </p:nvSpPr>
        <p:spPr>
          <a:xfrm>
            <a:off x="0" y="1203008"/>
            <a:ext cx="10515600" cy="4351338"/>
          </a:xfrm>
        </p:spPr>
        <p:txBody>
          <a:bodyPr/>
          <a:lstStyle/>
          <a:p>
            <a:pPr marL="0" indent="0">
              <a:buNone/>
            </a:pPr>
            <a:r>
              <a:rPr lang="en-US" b="1" i="1" dirty="0"/>
              <a:t>LIFE BEHAVIOUR CHANGES :</a:t>
            </a:r>
          </a:p>
          <a:p>
            <a:pPr marL="0" indent="0">
              <a:buNone/>
            </a:pPr>
            <a:r>
              <a:rPr lang="en-US" dirty="0"/>
              <a:t> overconsuming </a:t>
            </a:r>
            <a:r>
              <a:rPr lang="en-US" dirty="0" err="1"/>
              <a:t>alcohol,smoking</a:t>
            </a:r>
            <a:r>
              <a:rPr lang="en-US" dirty="0"/>
              <a:t>  + drugs.</a:t>
            </a:r>
          </a:p>
          <a:p>
            <a:pPr marL="0" indent="0">
              <a:buNone/>
            </a:pPr>
            <a:r>
              <a:rPr lang="en-US" dirty="0"/>
              <a:t>Maintaining an optimum testicular temperature </a:t>
            </a:r>
          </a:p>
          <a:p>
            <a:pPr marL="0" indent="0">
              <a:buNone/>
            </a:pPr>
            <a:r>
              <a:rPr lang="en-US" dirty="0"/>
              <a:t>Avoid mobile phone + laptop radiation</a:t>
            </a:r>
          </a:p>
          <a:p>
            <a:pPr marL="0" indent="0">
              <a:buNone/>
            </a:pPr>
            <a:r>
              <a:rPr lang="en-US" dirty="0"/>
              <a:t>Eat nutritious food </a:t>
            </a:r>
            <a:r>
              <a:rPr lang="en-US" dirty="0" err="1"/>
              <a:t>i.e</a:t>
            </a:r>
            <a:r>
              <a:rPr lang="en-US" dirty="0"/>
              <a:t> </a:t>
            </a:r>
            <a:r>
              <a:rPr lang="en-US" dirty="0" err="1"/>
              <a:t>zinc+vitamin</a:t>
            </a:r>
            <a:r>
              <a:rPr lang="en-US" dirty="0"/>
              <a:t> c</a:t>
            </a:r>
          </a:p>
          <a:p>
            <a:pPr marL="0" indent="0">
              <a:buNone/>
            </a:pPr>
            <a:r>
              <a:rPr lang="en-US" dirty="0"/>
              <a:t>Exercise to maintain high immunity.</a:t>
            </a:r>
          </a:p>
          <a:p>
            <a:pPr marL="0" indent="0">
              <a:buNone/>
            </a:pPr>
            <a:endParaRPr lang="en-US" dirty="0"/>
          </a:p>
        </p:txBody>
      </p:sp>
    </p:spTree>
    <p:extLst>
      <p:ext uri="{BB962C8B-B14F-4D97-AF65-F5344CB8AC3E}">
        <p14:creationId xmlns:p14="http://schemas.microsoft.com/office/powerpoint/2010/main" val="32090243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ADDDE-FD1C-F3F4-AFCE-5AB0370929DC}"/>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412CB5AF-FB2D-B043-C481-74866FB569A9}"/>
              </a:ext>
            </a:extLst>
          </p:cNvPr>
          <p:cNvPicPr>
            <a:picLocks noGrp="1" noChangeAspect="1"/>
          </p:cNvPicPr>
          <p:nvPr>
            <p:ph idx="1"/>
          </p:nvPr>
        </p:nvPicPr>
        <p:blipFill>
          <a:blip r:embed="rId2">
            <a:alphaModFix amt="70000"/>
          </a:blip>
          <a:stretch>
            <a:fillRect/>
          </a:stretch>
        </p:blipFill>
        <p:spPr>
          <a:xfrm>
            <a:off x="6906126" y="728672"/>
            <a:ext cx="3898232" cy="5514113"/>
          </a:xfrm>
        </p:spPr>
      </p:pic>
      <p:pic>
        <p:nvPicPr>
          <p:cNvPr id="7" name="Picture 6">
            <a:extLst>
              <a:ext uri="{FF2B5EF4-FFF2-40B4-BE49-F238E27FC236}">
                <a16:creationId xmlns:a16="http://schemas.microsoft.com/office/drawing/2014/main" id="{1AEB56E4-1B69-BC3D-951F-9A27FF879568}"/>
              </a:ext>
            </a:extLst>
          </p:cNvPr>
          <p:cNvPicPr>
            <a:picLocks noChangeAspect="1"/>
          </p:cNvPicPr>
          <p:nvPr/>
        </p:nvPicPr>
        <p:blipFill>
          <a:blip r:embed="rId3">
            <a:alphaModFix amt="50000"/>
          </a:blip>
          <a:stretch>
            <a:fillRect/>
          </a:stretch>
        </p:blipFill>
        <p:spPr>
          <a:xfrm>
            <a:off x="0" y="1648829"/>
            <a:ext cx="5603564" cy="3148929"/>
          </a:xfrm>
          <a:prstGeom prst="rect">
            <a:avLst/>
          </a:prstGeom>
        </p:spPr>
      </p:pic>
    </p:spTree>
    <p:extLst>
      <p:ext uri="{BB962C8B-B14F-4D97-AF65-F5344CB8AC3E}">
        <p14:creationId xmlns:p14="http://schemas.microsoft.com/office/powerpoint/2010/main" val="400295947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LIFE SKILLS</a:t>
            </a:r>
          </a:p>
        </p:txBody>
      </p:sp>
      <p:sp>
        <p:nvSpPr>
          <p:cNvPr id="3" name="Subtitle 2"/>
          <p:cNvSpPr>
            <a:spLocks noGrp="1"/>
          </p:cNvSpPr>
          <p:nvPr>
            <p:ph type="subTitle" idx="1"/>
          </p:nvPr>
        </p:nvSpPr>
        <p:spPr/>
        <p:txBody>
          <a:bodyPr>
            <a:normAutofit lnSpcReduction="10000"/>
          </a:bodyPr>
          <a:lstStyle/>
          <a:p>
            <a:r>
              <a:rPr lang="en-US" dirty="0"/>
              <a:t>In Sexual &amp; Reproductive Health (SRH) and Mental Well-being</a:t>
            </a:r>
          </a:p>
          <a:p>
            <a:r>
              <a:rPr lang="en-US" dirty="0"/>
              <a:t>By</a:t>
            </a:r>
          </a:p>
          <a:p>
            <a:r>
              <a:rPr lang="en-US" dirty="0"/>
              <a:t>Isaac Mombury</a:t>
            </a:r>
          </a:p>
          <a:p>
            <a:r>
              <a:rPr lang="en-US" dirty="0"/>
              <a:t>Occupational therapist</a:t>
            </a:r>
          </a:p>
        </p:txBody>
      </p:sp>
    </p:spTree>
    <p:extLst>
      <p:ext uri="{BB962C8B-B14F-4D97-AF65-F5344CB8AC3E}">
        <p14:creationId xmlns:p14="http://schemas.microsoft.com/office/powerpoint/2010/main" val="4284122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i="1" dirty="0">
                <a:solidFill>
                  <a:schemeClr val="accent2">
                    <a:lumMod val="60000"/>
                    <a:lumOff val="40000"/>
                  </a:schemeClr>
                </a:solidFill>
              </a:rPr>
              <a:t>Understanding Life Skills in SRH &amp; Mental Health</a:t>
            </a:r>
            <a:br>
              <a:rPr lang="en-US" b="1" i="1" dirty="0">
                <a:solidFill>
                  <a:schemeClr val="accent2">
                    <a:lumMod val="60000"/>
                    <a:lumOff val="40000"/>
                  </a:schemeClr>
                </a:solidFill>
              </a:rPr>
            </a:br>
            <a:endParaRPr lang="en-US" i="1" dirty="0">
              <a:solidFill>
                <a:schemeClr val="accent2">
                  <a:lumMod val="60000"/>
                  <a:lumOff val="40000"/>
                </a:schemeClr>
              </a:solidFill>
            </a:endParaRPr>
          </a:p>
        </p:txBody>
      </p:sp>
      <p:sp>
        <p:nvSpPr>
          <p:cNvPr id="3" name="Content Placeholder 2"/>
          <p:cNvSpPr>
            <a:spLocks noGrp="1"/>
          </p:cNvSpPr>
          <p:nvPr>
            <p:ph idx="1"/>
          </p:nvPr>
        </p:nvSpPr>
        <p:spPr/>
        <p:txBody>
          <a:bodyPr>
            <a:normAutofit lnSpcReduction="10000"/>
          </a:bodyPr>
          <a:lstStyle/>
          <a:p>
            <a:r>
              <a:rPr lang="en-US" dirty="0"/>
              <a:t> What Are Life Skills?</a:t>
            </a:r>
            <a:br>
              <a:rPr lang="en-US" dirty="0"/>
            </a:br>
            <a:r>
              <a:rPr lang="en-US" dirty="0"/>
              <a:t>Life skills are abilities that help individuals navigate daily challenges, including decision-making, emotional regulation, communication, and problem-solving.</a:t>
            </a:r>
          </a:p>
          <a:p>
            <a:r>
              <a:rPr lang="en-US" dirty="0"/>
              <a:t> Importance of Life Skills in SRH &amp; Mental Well-being</a:t>
            </a:r>
          </a:p>
          <a:p>
            <a:r>
              <a:rPr lang="en-US" dirty="0"/>
              <a:t>Helps in making informed sexual health decisions</a:t>
            </a:r>
          </a:p>
          <a:p>
            <a:r>
              <a:rPr lang="en-US" dirty="0"/>
              <a:t>Reduces risks of STIs, unplanned pregnancies, and mental health struggles</a:t>
            </a:r>
          </a:p>
          <a:p>
            <a:r>
              <a:rPr lang="en-US" dirty="0"/>
              <a:t>Promotes healthy relationships and self-esteem</a:t>
            </a:r>
          </a:p>
          <a:p>
            <a:r>
              <a:rPr lang="en-US" dirty="0"/>
              <a:t>Encourages emotional resilience and stress management</a:t>
            </a:r>
          </a:p>
          <a:p>
            <a:endParaRPr lang="en-US" dirty="0"/>
          </a:p>
        </p:txBody>
      </p:sp>
    </p:spTree>
    <p:extLst>
      <p:ext uri="{BB962C8B-B14F-4D97-AF65-F5344CB8AC3E}">
        <p14:creationId xmlns:p14="http://schemas.microsoft.com/office/powerpoint/2010/main" val="4108170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i="1" dirty="0">
                <a:solidFill>
                  <a:schemeClr val="accent2">
                    <a:lumMod val="60000"/>
                    <a:lumOff val="40000"/>
                  </a:schemeClr>
                </a:solidFill>
              </a:rPr>
              <a:t>Key Life Skills and Their Impact</a:t>
            </a:r>
            <a:br>
              <a:rPr lang="en-US" b="1" i="1" dirty="0">
                <a:solidFill>
                  <a:schemeClr val="accent2">
                    <a:lumMod val="60000"/>
                    <a:lumOff val="40000"/>
                  </a:schemeClr>
                </a:solidFill>
              </a:rPr>
            </a:br>
            <a:endParaRPr lang="en-US" i="1" dirty="0">
              <a:solidFill>
                <a:schemeClr val="accent2">
                  <a:lumMod val="60000"/>
                  <a:lumOff val="40000"/>
                </a:schemeClr>
              </a:solidFill>
            </a:endParaRPr>
          </a:p>
        </p:txBody>
      </p:sp>
      <p:sp>
        <p:nvSpPr>
          <p:cNvPr id="3" name="Content Placeholder 2"/>
          <p:cNvSpPr>
            <a:spLocks noGrp="1"/>
          </p:cNvSpPr>
          <p:nvPr>
            <p:ph idx="1"/>
          </p:nvPr>
        </p:nvSpPr>
        <p:spPr/>
        <p:txBody>
          <a:bodyPr>
            <a:normAutofit fontScale="85000" lnSpcReduction="10000"/>
          </a:bodyPr>
          <a:lstStyle/>
          <a:p>
            <a:r>
              <a:rPr lang="en-US" b="1" dirty="0"/>
              <a:t>Self-Awareness &amp; Self-Esteem</a:t>
            </a:r>
            <a:r>
              <a:rPr lang="en-US" dirty="0"/>
              <a:t> – Understanding oneself and making confident choices</a:t>
            </a:r>
          </a:p>
          <a:p>
            <a:r>
              <a:rPr lang="en-US" b="1" dirty="0"/>
              <a:t>Emotional Regulation &amp; Coping</a:t>
            </a:r>
            <a:r>
              <a:rPr lang="en-US" dirty="0"/>
              <a:t> – Managing stress and emotional challenges</a:t>
            </a:r>
          </a:p>
          <a:p>
            <a:r>
              <a:rPr lang="en-US" b="1" dirty="0"/>
              <a:t>Effective Communication &amp; Consent</a:t>
            </a:r>
            <a:r>
              <a:rPr lang="en-US" dirty="0"/>
              <a:t> – Expressing needs and respecting boundaries</a:t>
            </a:r>
          </a:p>
          <a:p>
            <a:r>
              <a:rPr lang="en-US" b="1" dirty="0"/>
              <a:t>Healthy Relationships &amp; Boundaries</a:t>
            </a:r>
            <a:r>
              <a:rPr lang="en-US" dirty="0"/>
              <a:t> – Building respectful and safe relationships</a:t>
            </a:r>
          </a:p>
          <a:p>
            <a:r>
              <a:rPr lang="en-US" b="1" dirty="0"/>
              <a:t>Decision-Making &amp; Responsibility</a:t>
            </a:r>
            <a:r>
              <a:rPr lang="en-US" dirty="0"/>
              <a:t> – Taking control of one’s health and actions</a:t>
            </a:r>
          </a:p>
          <a:p>
            <a:r>
              <a:rPr lang="en-US" b="1" dirty="0"/>
              <a:t>Stress Management &amp; Mental Health Care</a:t>
            </a:r>
            <a:r>
              <a:rPr lang="en-US" dirty="0"/>
              <a:t> – Seeking support and self-care</a:t>
            </a:r>
          </a:p>
          <a:p>
            <a:r>
              <a:rPr lang="en-US" b="1" dirty="0"/>
              <a:t>Problem-Solving &amp; Conflict Resolution</a:t>
            </a:r>
            <a:r>
              <a:rPr lang="en-US" dirty="0"/>
              <a:t> – Handling challenges calmly and wisely</a:t>
            </a:r>
          </a:p>
          <a:p>
            <a:pPr marL="0" indent="0">
              <a:buNone/>
            </a:pPr>
            <a:endParaRPr lang="en-US" dirty="0"/>
          </a:p>
        </p:txBody>
      </p:sp>
    </p:spTree>
    <p:extLst>
      <p:ext uri="{BB962C8B-B14F-4D97-AF65-F5344CB8AC3E}">
        <p14:creationId xmlns:p14="http://schemas.microsoft.com/office/powerpoint/2010/main" val="773000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i="1" dirty="0">
                <a:solidFill>
                  <a:schemeClr val="accent2">
                    <a:lumMod val="60000"/>
                    <a:lumOff val="40000"/>
                  </a:schemeClr>
                </a:solidFill>
              </a:rPr>
              <a:t>Real-Life Examples</a:t>
            </a:r>
            <a:br>
              <a:rPr lang="en-US" i="1" dirty="0">
                <a:solidFill>
                  <a:schemeClr val="accent2">
                    <a:lumMod val="60000"/>
                    <a:lumOff val="40000"/>
                  </a:schemeClr>
                </a:solidFill>
              </a:rPr>
            </a:br>
            <a:endParaRPr lang="en-US" i="1" dirty="0">
              <a:solidFill>
                <a:schemeClr val="accent2">
                  <a:lumMod val="60000"/>
                  <a:lumOff val="40000"/>
                </a:schemeClr>
              </a:solidFill>
            </a:endParaRPr>
          </a:p>
        </p:txBody>
      </p:sp>
      <p:sp>
        <p:nvSpPr>
          <p:cNvPr id="3" name="Content Placeholder 2"/>
          <p:cNvSpPr>
            <a:spLocks noGrp="1"/>
          </p:cNvSpPr>
          <p:nvPr>
            <p:ph idx="1"/>
          </p:nvPr>
        </p:nvSpPr>
        <p:spPr/>
        <p:txBody>
          <a:bodyPr/>
          <a:lstStyle/>
          <a:p>
            <a:r>
              <a:rPr lang="en-US" dirty="0"/>
              <a:t>A young Man with high self-esteem confidently talks to her partner about contraception.</a:t>
            </a:r>
          </a:p>
          <a:p>
            <a:r>
              <a:rPr lang="en-US" dirty="0"/>
              <a:t>A man dealing with relationship stress learns mindfulness instead of engaging in risky sexual behavior.</a:t>
            </a:r>
          </a:p>
          <a:p>
            <a:r>
              <a:rPr lang="en-US" dirty="0"/>
              <a:t>A teenager chooses to get tested for STIs regularly, taking responsibility for their health.</a:t>
            </a:r>
          </a:p>
          <a:p>
            <a:pPr marL="0" indent="0">
              <a:buNone/>
            </a:pPr>
            <a:r>
              <a:rPr lang="en-US" dirty="0">
                <a:hlinkClick r:id="rId2"/>
              </a:rPr>
              <a:t>https://youtu.be/iX18pZMcal8?si=uBqN164NSIUPP-sU</a:t>
            </a:r>
            <a:r>
              <a:rPr lang="en-US" dirty="0"/>
              <a:t> </a:t>
            </a:r>
          </a:p>
        </p:txBody>
      </p:sp>
    </p:spTree>
    <p:extLst>
      <p:ext uri="{BB962C8B-B14F-4D97-AF65-F5344CB8AC3E}">
        <p14:creationId xmlns:p14="http://schemas.microsoft.com/office/powerpoint/2010/main" val="3891460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i="1" dirty="0">
                <a:solidFill>
                  <a:schemeClr val="accent2">
                    <a:lumMod val="60000"/>
                    <a:lumOff val="40000"/>
                  </a:schemeClr>
                </a:solidFill>
              </a:rPr>
              <a:t>Takeaway &amp; Call to Action</a:t>
            </a:r>
            <a:br>
              <a:rPr lang="en-US" b="1" i="1" dirty="0">
                <a:solidFill>
                  <a:schemeClr val="accent2">
                    <a:lumMod val="60000"/>
                    <a:lumOff val="40000"/>
                  </a:schemeClr>
                </a:solidFill>
              </a:rPr>
            </a:br>
            <a:endParaRPr lang="en-US" i="1" dirty="0">
              <a:solidFill>
                <a:schemeClr val="accent2">
                  <a:lumMod val="60000"/>
                  <a:lumOff val="40000"/>
                </a:schemeClr>
              </a:solidFill>
            </a:endParaRPr>
          </a:p>
        </p:txBody>
      </p:sp>
      <p:sp>
        <p:nvSpPr>
          <p:cNvPr id="3" name="Content Placeholder 2"/>
          <p:cNvSpPr>
            <a:spLocks noGrp="1"/>
          </p:cNvSpPr>
          <p:nvPr>
            <p:ph idx="1"/>
          </p:nvPr>
        </p:nvSpPr>
        <p:spPr/>
        <p:txBody>
          <a:bodyPr>
            <a:normAutofit fontScale="92500" lnSpcReduction="20000"/>
          </a:bodyPr>
          <a:lstStyle/>
          <a:p>
            <a:pPr>
              <a:lnSpc>
                <a:spcPct val="150000"/>
              </a:lnSpc>
            </a:pPr>
            <a:r>
              <a:rPr lang="en-US" dirty="0"/>
              <a:t>Empower yourself with knowledge and skills.</a:t>
            </a:r>
          </a:p>
          <a:p>
            <a:pPr>
              <a:lnSpc>
                <a:spcPct val="150000"/>
              </a:lnSpc>
            </a:pPr>
            <a:r>
              <a:rPr lang="en-US" dirty="0"/>
              <a:t> Make informed decisions about your health and relationships</a:t>
            </a:r>
          </a:p>
          <a:p>
            <a:pPr>
              <a:lnSpc>
                <a:spcPct val="150000"/>
              </a:lnSpc>
            </a:pPr>
            <a:r>
              <a:rPr lang="en-US" dirty="0"/>
              <a:t>Seek support when needed and prioritize mental well-being.</a:t>
            </a:r>
          </a:p>
          <a:p>
            <a:pPr>
              <a:lnSpc>
                <a:spcPct val="150000"/>
              </a:lnSpc>
            </a:pPr>
            <a:r>
              <a:rPr lang="en-US" dirty="0"/>
              <a:t>Healthy choices lead to a healthier future!</a:t>
            </a:r>
          </a:p>
          <a:p>
            <a:pPr marL="0" indent="0">
              <a:lnSpc>
                <a:spcPct val="150000"/>
              </a:lnSpc>
              <a:buNone/>
            </a:pPr>
            <a:br>
              <a:rPr lang="en-US" dirty="0"/>
            </a:br>
            <a:br>
              <a:rPr lang="en-US" dirty="0"/>
            </a:br>
            <a:endParaRPr lang="en-US" dirty="0"/>
          </a:p>
        </p:txBody>
      </p:sp>
    </p:spTree>
    <p:extLst>
      <p:ext uri="{BB962C8B-B14F-4D97-AF65-F5344CB8AC3E}">
        <p14:creationId xmlns:p14="http://schemas.microsoft.com/office/powerpoint/2010/main" val="3067355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756" y="331773"/>
            <a:ext cx="10496044" cy="1358915"/>
          </a:xfrm>
        </p:spPr>
        <p:txBody>
          <a:bodyPr/>
          <a:lstStyle/>
          <a:p>
            <a:r>
              <a:rPr lang="en-US" i="1" dirty="0">
                <a:solidFill>
                  <a:schemeClr val="accent2">
                    <a:lumMod val="60000"/>
                    <a:lumOff val="40000"/>
                  </a:schemeClr>
                </a:solidFill>
              </a:rPr>
              <a:t>How do men cope with emotional scars?</a:t>
            </a:r>
          </a:p>
        </p:txBody>
      </p:sp>
      <p:sp>
        <p:nvSpPr>
          <p:cNvPr id="3" name="Content Placeholder 2"/>
          <p:cNvSpPr>
            <a:spLocks noGrp="1"/>
          </p:cNvSpPr>
          <p:nvPr>
            <p:ph idx="1"/>
          </p:nvPr>
        </p:nvSpPr>
        <p:spPr/>
        <p:txBody>
          <a:bodyPr>
            <a:normAutofit lnSpcReduction="10000"/>
          </a:bodyPr>
          <a:lstStyle/>
          <a:p>
            <a:pPr>
              <a:lnSpc>
                <a:spcPct val="150000"/>
              </a:lnSpc>
            </a:pPr>
            <a:r>
              <a:rPr lang="en-US" dirty="0"/>
              <a:t>As we have seen, life skills empower men to take charge of their SRH and relationships. But what happens when stress, emotional burdens, or societal pressure become overwhelming? How does masculinity influence mental health?</a:t>
            </a:r>
          </a:p>
          <a:p>
            <a:pPr>
              <a:lnSpc>
                <a:spcPct val="150000"/>
              </a:lnSpc>
            </a:pPr>
            <a:r>
              <a:rPr lang="en-US" dirty="0"/>
              <a:t>The next session will explore the </a:t>
            </a:r>
            <a:r>
              <a:rPr lang="en-US" b="1" dirty="0"/>
              <a:t>role of men in mental health</a:t>
            </a:r>
            <a:r>
              <a:rPr lang="en-US" dirty="0"/>
              <a:t>, addressing the struggles men face, the impact of unspoken emotions, and how to break the cycle of silence.</a:t>
            </a:r>
          </a:p>
        </p:txBody>
      </p:sp>
    </p:spTree>
    <p:extLst>
      <p:ext uri="{BB962C8B-B14F-4D97-AF65-F5344CB8AC3E}">
        <p14:creationId xmlns:p14="http://schemas.microsoft.com/office/powerpoint/2010/main" val="2695841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F3516-5670-D371-A8E3-7FDA8472E5AE}"/>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683B2EF-89E2-040D-955F-BD40DE14AE91}"/>
              </a:ext>
            </a:extLst>
          </p:cNvPr>
          <p:cNvSpPr>
            <a:spLocks noGrp="1"/>
          </p:cNvSpPr>
          <p:nvPr>
            <p:ph idx="1"/>
          </p:nvPr>
        </p:nvSpPr>
        <p:spPr>
          <a:xfrm>
            <a:off x="838200" y="365125"/>
            <a:ext cx="10515600" cy="4351338"/>
          </a:xfrm>
        </p:spPr>
        <p:txBody>
          <a:bodyPr/>
          <a:lstStyle/>
          <a:p>
            <a:pPr marL="0" indent="0">
              <a:buNone/>
            </a:pPr>
            <a:r>
              <a:rPr lang="en-US" dirty="0"/>
              <a:t>3 DAY SERIES OF DATES 5</a:t>
            </a:r>
            <a:r>
              <a:rPr lang="en-US" baseline="30000" dirty="0"/>
              <a:t>TH</a:t>
            </a:r>
            <a:r>
              <a:rPr lang="en-US" dirty="0"/>
              <a:t> , 6</a:t>
            </a:r>
            <a:r>
              <a:rPr lang="en-US" baseline="30000" dirty="0"/>
              <a:t>TH</a:t>
            </a:r>
            <a:r>
              <a:rPr lang="en-US" dirty="0"/>
              <a:t> AND 7</a:t>
            </a:r>
            <a:r>
              <a:rPr lang="en-US" baseline="30000" dirty="0"/>
              <a:t>TH</a:t>
            </a:r>
            <a:r>
              <a:rPr lang="en-US" dirty="0"/>
              <a:t> MARCH.</a:t>
            </a:r>
          </a:p>
          <a:p>
            <a:pPr marL="0" indent="0">
              <a:buNone/>
            </a:pPr>
            <a:r>
              <a:rPr lang="en-US" dirty="0"/>
              <a:t>DAY 1: SRH+LIFE SKILLS </a:t>
            </a:r>
          </a:p>
          <a:p>
            <a:pPr marL="0" indent="0">
              <a:buNone/>
            </a:pPr>
            <a:r>
              <a:rPr lang="en-US" dirty="0"/>
              <a:t>DAY 2: MENTAL HEALTH</a:t>
            </a:r>
          </a:p>
          <a:p>
            <a:pPr marL="0" indent="0">
              <a:buNone/>
            </a:pPr>
            <a:r>
              <a:rPr lang="en-US" dirty="0"/>
              <a:t>DAY 3: INQUIRIES + QNS + ANSWERS</a:t>
            </a:r>
          </a:p>
        </p:txBody>
      </p:sp>
    </p:spTree>
    <p:extLst>
      <p:ext uri="{BB962C8B-B14F-4D97-AF65-F5344CB8AC3E}">
        <p14:creationId xmlns:p14="http://schemas.microsoft.com/office/powerpoint/2010/main" val="20103195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ACA9F-30A3-7A25-FFBD-9B5888379773}"/>
              </a:ext>
            </a:extLst>
          </p:cNvPr>
          <p:cNvSpPr>
            <a:spLocks noGrp="1"/>
          </p:cNvSpPr>
          <p:nvPr>
            <p:ph type="title"/>
          </p:nvPr>
        </p:nvSpPr>
        <p:spPr/>
        <p:txBody>
          <a:bodyPr>
            <a:normAutofit/>
          </a:bodyPr>
          <a:lstStyle/>
          <a:p>
            <a:r>
              <a:rPr lang="en-US" i="1" dirty="0">
                <a:solidFill>
                  <a:schemeClr val="accent2">
                    <a:lumMod val="60000"/>
                    <a:lumOff val="40000"/>
                  </a:schemeClr>
                </a:solidFill>
              </a:rPr>
              <a:t>SEXUAL REPRODUCTIVE HEALTH/AFYA YA UZAZI :</a:t>
            </a:r>
          </a:p>
        </p:txBody>
      </p:sp>
      <p:sp>
        <p:nvSpPr>
          <p:cNvPr id="3" name="Content Placeholder 2">
            <a:extLst>
              <a:ext uri="{FF2B5EF4-FFF2-40B4-BE49-F238E27FC236}">
                <a16:creationId xmlns:a16="http://schemas.microsoft.com/office/drawing/2014/main" id="{7C5CF903-7BBA-E27F-F0CC-D323669BAEAB}"/>
              </a:ext>
            </a:extLst>
          </p:cNvPr>
          <p:cNvSpPr>
            <a:spLocks noGrp="1"/>
          </p:cNvSpPr>
          <p:nvPr>
            <p:ph idx="1"/>
          </p:nvPr>
        </p:nvSpPr>
        <p:spPr>
          <a:xfrm>
            <a:off x="376092" y="2355785"/>
            <a:ext cx="10078548" cy="3430662"/>
          </a:xfrm>
        </p:spPr>
        <p:txBody>
          <a:bodyPr>
            <a:normAutofit fontScale="85000" lnSpcReduction="20000"/>
          </a:bodyPr>
          <a:lstStyle/>
          <a:p>
            <a:pPr marL="0" indent="0">
              <a:buNone/>
            </a:pPr>
            <a:endParaRPr lang="en-US" dirty="0"/>
          </a:p>
          <a:p>
            <a:pPr marL="0" indent="0">
              <a:buNone/>
            </a:pPr>
            <a:endParaRPr lang="en-US" dirty="0"/>
          </a:p>
          <a:p>
            <a:pPr marL="0" indent="0">
              <a:buNone/>
            </a:pPr>
            <a:endParaRPr lang="en-US" dirty="0"/>
          </a:p>
          <a:p>
            <a:r>
              <a:rPr lang="en-US" dirty="0" err="1"/>
              <a:t>Uzazi</a:t>
            </a:r>
            <a:r>
              <a:rPr lang="en-US" dirty="0"/>
              <a:t> </a:t>
            </a:r>
            <a:r>
              <a:rPr lang="en-US" dirty="0" err="1"/>
              <a:t>wa</a:t>
            </a:r>
            <a:r>
              <a:rPr lang="en-US" dirty="0"/>
              <a:t> </a:t>
            </a:r>
            <a:r>
              <a:rPr lang="en-US" dirty="0" err="1"/>
              <a:t>mpango</a:t>
            </a:r>
            <a:endParaRPr lang="en-US" dirty="0"/>
          </a:p>
          <a:p>
            <a:r>
              <a:rPr lang="en-US" dirty="0" err="1"/>
              <a:t>Kuzuia</a:t>
            </a:r>
            <a:r>
              <a:rPr lang="en-US" dirty="0"/>
              <a:t> </a:t>
            </a:r>
            <a:r>
              <a:rPr lang="en-US" dirty="0" err="1"/>
              <a:t>na</a:t>
            </a:r>
            <a:r>
              <a:rPr lang="en-US" dirty="0"/>
              <a:t> </a:t>
            </a:r>
            <a:r>
              <a:rPr lang="en-US" dirty="0" err="1"/>
              <a:t>kutibu</a:t>
            </a:r>
            <a:r>
              <a:rPr lang="en-US" dirty="0"/>
              <a:t> </a:t>
            </a:r>
            <a:r>
              <a:rPr lang="en-US" dirty="0" err="1"/>
              <a:t>changamoto</a:t>
            </a:r>
            <a:r>
              <a:rPr lang="en-US" dirty="0"/>
              <a:t> </a:t>
            </a:r>
          </a:p>
          <a:p>
            <a:pPr marL="0" indent="0">
              <a:buNone/>
            </a:pPr>
            <a:r>
              <a:rPr lang="en-US" dirty="0" err="1"/>
              <a:t>Uzazi</a:t>
            </a:r>
            <a:r>
              <a:rPr lang="en-US" dirty="0"/>
              <a:t> </a:t>
            </a:r>
            <a:r>
              <a:rPr lang="en-US" dirty="0" err="1"/>
              <a:t>i.e</a:t>
            </a:r>
            <a:r>
              <a:rPr lang="en-US" dirty="0"/>
              <a:t> </a:t>
            </a:r>
            <a:r>
              <a:rPr lang="en-US" dirty="0" err="1"/>
              <a:t>ugumba</a:t>
            </a:r>
            <a:r>
              <a:rPr lang="en-US" dirty="0"/>
              <a:t>.</a:t>
            </a:r>
          </a:p>
          <a:p>
            <a:r>
              <a:rPr lang="en-US" dirty="0" err="1"/>
              <a:t>Kuzuia</a:t>
            </a:r>
            <a:r>
              <a:rPr lang="en-US" dirty="0"/>
              <a:t> </a:t>
            </a:r>
            <a:r>
              <a:rPr lang="en-US" dirty="0" err="1"/>
              <a:t>na</a:t>
            </a:r>
            <a:r>
              <a:rPr lang="en-US" dirty="0"/>
              <a:t> </a:t>
            </a:r>
            <a:r>
              <a:rPr lang="en-US" dirty="0" err="1"/>
              <a:t>kutibu</a:t>
            </a:r>
            <a:r>
              <a:rPr lang="en-US" dirty="0"/>
              <a:t> </a:t>
            </a:r>
            <a:r>
              <a:rPr lang="en-US" dirty="0" err="1"/>
              <a:t>magonjwa</a:t>
            </a:r>
            <a:r>
              <a:rPr lang="en-US" dirty="0"/>
              <a:t> </a:t>
            </a:r>
            <a:r>
              <a:rPr lang="en-US" dirty="0" err="1"/>
              <a:t>ya</a:t>
            </a:r>
            <a:r>
              <a:rPr lang="en-US" dirty="0"/>
              <a:t> </a:t>
            </a:r>
            <a:r>
              <a:rPr lang="en-US" dirty="0" err="1"/>
              <a:t>zinaa</a:t>
            </a:r>
            <a:r>
              <a:rPr lang="en-US" dirty="0"/>
              <a:t>.</a:t>
            </a:r>
          </a:p>
          <a:p>
            <a:r>
              <a:rPr lang="en-US" dirty="0"/>
              <a:t>Afya </a:t>
            </a:r>
            <a:r>
              <a:rPr lang="en-US" dirty="0" err="1"/>
              <a:t>ya</a:t>
            </a:r>
            <a:r>
              <a:rPr lang="en-US" dirty="0"/>
              <a:t> mama </a:t>
            </a:r>
            <a:r>
              <a:rPr lang="en-US" dirty="0" err="1"/>
              <a:t>mjamzito</a:t>
            </a:r>
            <a:r>
              <a:rPr lang="en-US" dirty="0"/>
              <a:t> </a:t>
            </a:r>
            <a:r>
              <a:rPr lang="en-US" dirty="0" err="1"/>
              <a:t>na</a:t>
            </a:r>
            <a:r>
              <a:rPr lang="en-US" dirty="0"/>
              <a:t> </a:t>
            </a:r>
            <a:r>
              <a:rPr lang="en-US" dirty="0" err="1"/>
              <a:t>ujauzito</a:t>
            </a:r>
            <a:r>
              <a:rPr lang="en-US" dirty="0"/>
              <a:t>.</a:t>
            </a:r>
          </a:p>
          <a:p>
            <a:r>
              <a:rPr lang="en-US" dirty="0" err="1"/>
              <a:t>Ukatili</a:t>
            </a:r>
            <a:r>
              <a:rPr lang="en-US" dirty="0"/>
              <a:t> </a:t>
            </a:r>
            <a:r>
              <a:rPr lang="en-US" dirty="0" err="1"/>
              <a:t>wa</a:t>
            </a:r>
            <a:r>
              <a:rPr lang="en-US" dirty="0"/>
              <a:t> </a:t>
            </a:r>
            <a:r>
              <a:rPr lang="en-US" dirty="0" err="1"/>
              <a:t>kijinsia</a:t>
            </a:r>
            <a:r>
              <a:rPr lang="en-US" dirty="0"/>
              <a:t> .</a:t>
            </a:r>
          </a:p>
          <a:p>
            <a:endParaRPr lang="en-US" dirty="0"/>
          </a:p>
        </p:txBody>
      </p:sp>
      <p:pic>
        <p:nvPicPr>
          <p:cNvPr id="5" name="Graphic 4" descr="Umbrella">
            <a:extLst>
              <a:ext uri="{FF2B5EF4-FFF2-40B4-BE49-F238E27FC236}">
                <a16:creationId xmlns:a16="http://schemas.microsoft.com/office/drawing/2014/main" id="{6518DD4F-CE79-67E0-E22C-43FA4DA6AE0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39518" y="879528"/>
            <a:ext cx="3784170" cy="3784170"/>
          </a:xfrm>
          <a:prstGeom prst="rect">
            <a:avLst/>
          </a:prstGeom>
        </p:spPr>
      </p:pic>
    </p:spTree>
    <p:extLst>
      <p:ext uri="{BB962C8B-B14F-4D97-AF65-F5344CB8AC3E}">
        <p14:creationId xmlns:p14="http://schemas.microsoft.com/office/powerpoint/2010/main" val="38383795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0AB24-1DE9-4E7E-7C8B-181257040C3C}"/>
              </a:ext>
            </a:extLst>
          </p:cNvPr>
          <p:cNvSpPr>
            <a:spLocks noGrp="1"/>
          </p:cNvSpPr>
          <p:nvPr>
            <p:ph type="title"/>
          </p:nvPr>
        </p:nvSpPr>
        <p:spPr/>
        <p:txBody>
          <a:bodyPr/>
          <a:lstStyle/>
          <a:p>
            <a:r>
              <a:rPr lang="en-US" i="1" dirty="0">
                <a:solidFill>
                  <a:schemeClr val="accent2">
                    <a:lumMod val="60000"/>
                    <a:lumOff val="40000"/>
                  </a:schemeClr>
                </a:solidFill>
              </a:rPr>
              <a:t>MENTAL HEALTH:</a:t>
            </a:r>
          </a:p>
        </p:txBody>
      </p:sp>
      <p:sp>
        <p:nvSpPr>
          <p:cNvPr id="3" name="Content Placeholder 2">
            <a:extLst>
              <a:ext uri="{FF2B5EF4-FFF2-40B4-BE49-F238E27FC236}">
                <a16:creationId xmlns:a16="http://schemas.microsoft.com/office/drawing/2014/main" id="{63A5FFEC-FDE3-A4B5-DBF0-1BBB2957DB29}"/>
              </a:ext>
            </a:extLst>
          </p:cNvPr>
          <p:cNvSpPr>
            <a:spLocks noGrp="1"/>
          </p:cNvSpPr>
          <p:nvPr>
            <p:ph idx="1"/>
          </p:nvPr>
        </p:nvSpPr>
        <p:spPr/>
        <p:txBody>
          <a:bodyPr/>
          <a:lstStyle/>
          <a:p>
            <a:r>
              <a:rPr lang="en-US" dirty="0"/>
              <a:t>Is a state of mental well being that enables people to cope with the stresses of life , realize their abilities ,learn well and work well and contribute to their community .</a:t>
            </a:r>
          </a:p>
        </p:txBody>
      </p:sp>
    </p:spTree>
    <p:extLst>
      <p:ext uri="{BB962C8B-B14F-4D97-AF65-F5344CB8AC3E}">
        <p14:creationId xmlns:p14="http://schemas.microsoft.com/office/powerpoint/2010/main" val="28924360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16147-FD72-A295-808E-FFF5BEAC28E3}"/>
              </a:ext>
            </a:extLst>
          </p:cNvPr>
          <p:cNvSpPr>
            <a:spLocks noGrp="1"/>
          </p:cNvSpPr>
          <p:nvPr>
            <p:ph type="title"/>
          </p:nvPr>
        </p:nvSpPr>
        <p:spPr>
          <a:xfrm>
            <a:off x="838200" y="365126"/>
            <a:ext cx="10515600" cy="828244"/>
          </a:xfrm>
        </p:spPr>
        <p:txBody>
          <a:bodyPr/>
          <a:lstStyle/>
          <a:p>
            <a:r>
              <a:rPr lang="en-US" i="1" dirty="0">
                <a:solidFill>
                  <a:schemeClr val="accent2">
                    <a:lumMod val="60000"/>
                    <a:lumOff val="40000"/>
                  </a:schemeClr>
                </a:solidFill>
              </a:rPr>
              <a:t>MLENGWA NI NANI?</a:t>
            </a:r>
          </a:p>
        </p:txBody>
      </p:sp>
      <p:pic>
        <p:nvPicPr>
          <p:cNvPr id="5" name="Content Placeholder 4" descr="Man and woman">
            <a:extLst>
              <a:ext uri="{FF2B5EF4-FFF2-40B4-BE49-F238E27FC236}">
                <a16:creationId xmlns:a16="http://schemas.microsoft.com/office/drawing/2014/main" id="{C861E449-500E-F664-9FAB-DC7E0ECB19F9}"/>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808600" y="1638946"/>
            <a:ext cx="5092485" cy="3580108"/>
          </a:xfrm>
        </p:spPr>
      </p:pic>
      <p:pic>
        <p:nvPicPr>
          <p:cNvPr id="6" name="Picture 5">
            <a:extLst>
              <a:ext uri="{FF2B5EF4-FFF2-40B4-BE49-F238E27FC236}">
                <a16:creationId xmlns:a16="http://schemas.microsoft.com/office/drawing/2014/main" id="{7AE849F9-647E-450D-2B4A-26F8DB678051}"/>
              </a:ext>
            </a:extLst>
          </p:cNvPr>
          <p:cNvPicPr>
            <a:picLocks noChangeAspect="1"/>
          </p:cNvPicPr>
          <p:nvPr/>
        </p:nvPicPr>
        <p:blipFill>
          <a:blip r:embed="rId4"/>
          <a:stretch>
            <a:fillRect/>
          </a:stretch>
        </p:blipFill>
        <p:spPr>
          <a:xfrm>
            <a:off x="6886520" y="1076487"/>
            <a:ext cx="3481845" cy="4178214"/>
          </a:xfrm>
          <a:prstGeom prst="rect">
            <a:avLst/>
          </a:prstGeom>
        </p:spPr>
      </p:pic>
    </p:spTree>
    <p:extLst>
      <p:ext uri="{BB962C8B-B14F-4D97-AF65-F5344CB8AC3E}">
        <p14:creationId xmlns:p14="http://schemas.microsoft.com/office/powerpoint/2010/main" val="35625470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B5A96-ADCD-E6CE-71B2-267005A89639}"/>
              </a:ext>
            </a:extLst>
          </p:cNvPr>
          <p:cNvSpPr>
            <a:spLocks noGrp="1"/>
          </p:cNvSpPr>
          <p:nvPr>
            <p:ph type="title"/>
          </p:nvPr>
        </p:nvSpPr>
        <p:spPr/>
        <p:txBody>
          <a:bodyPr/>
          <a:lstStyle/>
          <a:p>
            <a:r>
              <a:rPr lang="en-US" i="1" dirty="0">
                <a:solidFill>
                  <a:schemeClr val="accent2">
                    <a:lumMod val="60000"/>
                    <a:lumOff val="40000"/>
                  </a:schemeClr>
                </a:solidFill>
              </a:rPr>
              <a:t>ROLE OF MAN IN SRH:</a:t>
            </a:r>
          </a:p>
        </p:txBody>
      </p:sp>
      <p:sp>
        <p:nvSpPr>
          <p:cNvPr id="3" name="Content Placeholder 2">
            <a:extLst>
              <a:ext uri="{FF2B5EF4-FFF2-40B4-BE49-F238E27FC236}">
                <a16:creationId xmlns:a16="http://schemas.microsoft.com/office/drawing/2014/main" id="{87EEF353-5995-A4A2-1ACD-AB628866DD25}"/>
              </a:ext>
            </a:extLst>
          </p:cNvPr>
          <p:cNvSpPr>
            <a:spLocks noGrp="1"/>
          </p:cNvSpPr>
          <p:nvPr>
            <p:ph idx="1"/>
          </p:nvPr>
        </p:nvSpPr>
        <p:spPr/>
        <p:txBody>
          <a:bodyPr/>
          <a:lstStyle/>
          <a:p>
            <a:r>
              <a:rPr lang="en-US" dirty="0"/>
              <a:t>DIRECT</a:t>
            </a:r>
          </a:p>
          <a:p>
            <a:r>
              <a:rPr lang="en-US" dirty="0"/>
              <a:t>INDIRECT</a:t>
            </a:r>
          </a:p>
          <a:p>
            <a:pPr marL="0" indent="0">
              <a:buNone/>
            </a:pPr>
            <a:endParaRPr lang="en-US" dirty="0"/>
          </a:p>
        </p:txBody>
      </p:sp>
    </p:spTree>
    <p:extLst>
      <p:ext uri="{BB962C8B-B14F-4D97-AF65-F5344CB8AC3E}">
        <p14:creationId xmlns:p14="http://schemas.microsoft.com/office/powerpoint/2010/main" val="184252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D61A7-5F98-ED6C-539B-106676FD6ED8}"/>
              </a:ext>
            </a:extLst>
          </p:cNvPr>
          <p:cNvSpPr>
            <a:spLocks noGrp="1"/>
          </p:cNvSpPr>
          <p:nvPr>
            <p:ph type="title"/>
          </p:nvPr>
        </p:nvSpPr>
        <p:spPr>
          <a:xfrm>
            <a:off x="0" y="18255"/>
            <a:ext cx="10515600" cy="1325563"/>
          </a:xfrm>
        </p:spPr>
        <p:txBody>
          <a:bodyPr/>
          <a:lstStyle/>
          <a:p>
            <a:r>
              <a:rPr lang="en-US" dirty="0"/>
              <a:t>  </a:t>
            </a:r>
            <a:r>
              <a:rPr lang="en-US" sz="4800" i="1" dirty="0">
                <a:solidFill>
                  <a:schemeClr val="accent2">
                    <a:lumMod val="60000"/>
                    <a:lumOff val="40000"/>
                  </a:schemeClr>
                </a:solidFill>
              </a:rPr>
              <a:t>ROLE OF PREVENTION :STI’S</a:t>
            </a:r>
            <a:endParaRPr lang="en-US" i="1" dirty="0">
              <a:solidFill>
                <a:schemeClr val="accent2">
                  <a:lumMod val="60000"/>
                  <a:lumOff val="40000"/>
                </a:schemeClr>
              </a:solidFill>
            </a:endParaRPr>
          </a:p>
        </p:txBody>
      </p:sp>
      <p:sp>
        <p:nvSpPr>
          <p:cNvPr id="3" name="Content Placeholder 2">
            <a:extLst>
              <a:ext uri="{FF2B5EF4-FFF2-40B4-BE49-F238E27FC236}">
                <a16:creationId xmlns:a16="http://schemas.microsoft.com/office/drawing/2014/main" id="{570FC43A-6E85-2D7E-B09D-C9EF10D14FBA}"/>
              </a:ext>
            </a:extLst>
          </p:cNvPr>
          <p:cNvSpPr>
            <a:spLocks noGrp="1"/>
          </p:cNvSpPr>
          <p:nvPr>
            <p:ph idx="1"/>
          </p:nvPr>
        </p:nvSpPr>
        <p:spPr>
          <a:xfrm>
            <a:off x="278969" y="1177871"/>
            <a:ext cx="11074831" cy="4999092"/>
          </a:xfrm>
        </p:spPr>
        <p:txBody>
          <a:bodyPr>
            <a:normAutofit fontScale="92500" lnSpcReduction="10000"/>
          </a:bodyPr>
          <a:lstStyle/>
          <a:p>
            <a:pPr marL="0" indent="0">
              <a:buNone/>
            </a:pPr>
            <a:r>
              <a:rPr lang="en-US" sz="3900" b="1" u="sng" dirty="0"/>
              <a:t>HIV: </a:t>
            </a:r>
          </a:p>
          <a:p>
            <a:pPr marL="0" indent="0">
              <a:buNone/>
            </a:pPr>
            <a:r>
              <a:rPr lang="en-US" i="1" dirty="0"/>
              <a:t>DIRECT:</a:t>
            </a:r>
          </a:p>
          <a:p>
            <a:r>
              <a:rPr lang="en-US" dirty="0"/>
              <a:t> </a:t>
            </a:r>
            <a:r>
              <a:rPr lang="en-US" dirty="0" err="1"/>
              <a:t>kuacha</a:t>
            </a:r>
            <a:r>
              <a:rPr lang="en-US" dirty="0"/>
              <a:t> </a:t>
            </a:r>
            <a:r>
              <a:rPr lang="en-US" dirty="0" err="1"/>
              <a:t>michepuko</a:t>
            </a:r>
            <a:r>
              <a:rPr lang="en-US" dirty="0"/>
              <a:t> + </a:t>
            </a:r>
            <a:r>
              <a:rPr lang="en-US" dirty="0" err="1"/>
              <a:t>baki</a:t>
            </a:r>
            <a:r>
              <a:rPr lang="en-US" dirty="0"/>
              <a:t> </a:t>
            </a:r>
            <a:r>
              <a:rPr lang="en-US" dirty="0" err="1"/>
              <a:t>njia</a:t>
            </a:r>
            <a:r>
              <a:rPr lang="en-US" dirty="0"/>
              <a:t> </a:t>
            </a:r>
            <a:r>
              <a:rPr lang="en-US" dirty="0" err="1"/>
              <a:t>kuu</a:t>
            </a:r>
            <a:r>
              <a:rPr lang="en-US" dirty="0"/>
              <a:t>(</a:t>
            </a:r>
            <a:r>
              <a:rPr lang="en-US" dirty="0" err="1"/>
              <a:t>mpenzi</a:t>
            </a:r>
            <a:r>
              <a:rPr lang="en-US" dirty="0"/>
              <a:t> </a:t>
            </a:r>
            <a:r>
              <a:rPr lang="en-US" dirty="0" err="1"/>
              <a:t>mmoja</a:t>
            </a:r>
            <a:r>
              <a:rPr lang="en-US" dirty="0"/>
              <a:t>),condoms , frequent testing of self, </a:t>
            </a:r>
            <a:r>
              <a:rPr lang="en-US" dirty="0" err="1"/>
              <a:t>kutumia</a:t>
            </a:r>
            <a:r>
              <a:rPr lang="en-US" dirty="0"/>
              <a:t> </a:t>
            </a:r>
            <a:r>
              <a:rPr lang="en-US" dirty="0" err="1"/>
              <a:t>Dawa</a:t>
            </a:r>
            <a:r>
              <a:rPr lang="en-US" dirty="0"/>
              <a:t> </a:t>
            </a:r>
            <a:r>
              <a:rPr lang="en-US" dirty="0" err="1"/>
              <a:t>kinga</a:t>
            </a:r>
            <a:r>
              <a:rPr lang="en-US" dirty="0"/>
              <a:t> </a:t>
            </a:r>
            <a:r>
              <a:rPr lang="en-US" dirty="0" err="1"/>
              <a:t>i.e</a:t>
            </a:r>
            <a:r>
              <a:rPr lang="en-US" dirty="0"/>
              <a:t> PEP/PREP </a:t>
            </a:r>
            <a:r>
              <a:rPr lang="en-US" dirty="0" err="1"/>
              <a:t>inapohitajika</a:t>
            </a:r>
            <a:r>
              <a:rPr lang="en-US" dirty="0"/>
              <a:t>.</a:t>
            </a:r>
          </a:p>
          <a:p>
            <a:r>
              <a:rPr lang="en-US" dirty="0"/>
              <a:t>If HIV +</a:t>
            </a:r>
            <a:r>
              <a:rPr lang="en-US" dirty="0" err="1"/>
              <a:t>ve</a:t>
            </a:r>
            <a:r>
              <a:rPr lang="en-US" dirty="0"/>
              <a:t> : start care and treatment early( ARV’s) , if complications arise seek treatment early </a:t>
            </a:r>
          </a:p>
          <a:p>
            <a:pPr marL="0" indent="0">
              <a:buNone/>
            </a:pPr>
            <a:r>
              <a:rPr lang="en-US" i="1" dirty="0"/>
              <a:t>COMPLICATIONS: </a:t>
            </a:r>
            <a:r>
              <a:rPr lang="en-US" dirty="0"/>
              <a:t>decreased quality of life </a:t>
            </a:r>
            <a:r>
              <a:rPr lang="en-US" dirty="0">
                <a:sym typeface="Wingdings" pitchFamily="2" charset="2"/>
              </a:rPr>
              <a:t></a:t>
            </a:r>
            <a:r>
              <a:rPr lang="en-US" dirty="0"/>
              <a:t>mental health issues , health complications </a:t>
            </a:r>
            <a:r>
              <a:rPr lang="en-US" dirty="0" err="1"/>
              <a:t>i.e</a:t>
            </a:r>
            <a:r>
              <a:rPr lang="en-US" dirty="0"/>
              <a:t> TB + sequelae, cryptococcal meningitis , cancers </a:t>
            </a:r>
            <a:r>
              <a:rPr lang="en-US" dirty="0" err="1"/>
              <a:t>i.r</a:t>
            </a:r>
            <a:r>
              <a:rPr lang="en-US" dirty="0"/>
              <a:t> </a:t>
            </a:r>
            <a:r>
              <a:rPr lang="en-US" dirty="0" err="1"/>
              <a:t>kaposis</a:t>
            </a:r>
            <a:r>
              <a:rPr lang="en-US" dirty="0"/>
              <a:t>, loss of life .</a:t>
            </a:r>
          </a:p>
          <a:p>
            <a:pPr marL="0" indent="0">
              <a:buNone/>
            </a:pPr>
            <a:r>
              <a:rPr lang="en-US" i="1" dirty="0"/>
              <a:t>INDIRECT:</a:t>
            </a:r>
          </a:p>
          <a:p>
            <a:r>
              <a:rPr lang="en-US" dirty="0"/>
              <a:t>Advocacy of HIV testing to our sexual partners , prevention from mother to child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108360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24232-1F33-6431-DC66-02EF52DA24A5}"/>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F5F8990F-D455-6B77-D1DC-C926E2C961D3}"/>
              </a:ext>
            </a:extLst>
          </p:cNvPr>
          <p:cNvSpPr>
            <a:spLocks noGrp="1"/>
          </p:cNvSpPr>
          <p:nvPr>
            <p:ph idx="1"/>
          </p:nvPr>
        </p:nvSpPr>
        <p:spPr>
          <a:xfrm>
            <a:off x="216976" y="216976"/>
            <a:ext cx="11136824" cy="5959987"/>
          </a:xfrm>
        </p:spPr>
        <p:txBody>
          <a:bodyPr>
            <a:normAutofit fontScale="92500" lnSpcReduction="20000"/>
          </a:bodyPr>
          <a:lstStyle/>
          <a:p>
            <a:pPr marL="0" indent="0">
              <a:buNone/>
            </a:pPr>
            <a:r>
              <a:rPr lang="en-US" b="1" i="1" u="sng" dirty="0">
                <a:solidFill>
                  <a:schemeClr val="accent2">
                    <a:lumMod val="60000"/>
                    <a:lumOff val="40000"/>
                  </a:schemeClr>
                </a:solidFill>
              </a:rPr>
              <a:t>HPV(Human </a:t>
            </a:r>
            <a:r>
              <a:rPr lang="en-US" b="1" i="1" u="sng" dirty="0" err="1">
                <a:solidFill>
                  <a:schemeClr val="accent2">
                    <a:lumMod val="60000"/>
                    <a:lumOff val="40000"/>
                  </a:schemeClr>
                </a:solidFill>
              </a:rPr>
              <a:t>pappiloma</a:t>
            </a:r>
            <a:r>
              <a:rPr lang="en-US" b="1" i="1" u="sng" dirty="0">
                <a:solidFill>
                  <a:schemeClr val="accent2">
                    <a:lumMod val="60000"/>
                    <a:lumOff val="40000"/>
                  </a:schemeClr>
                </a:solidFill>
              </a:rPr>
              <a:t> virus ):</a:t>
            </a:r>
          </a:p>
          <a:p>
            <a:pPr marL="0" indent="0">
              <a:buNone/>
            </a:pPr>
            <a:r>
              <a:rPr lang="en-US" dirty="0"/>
              <a:t>Virus found on the skin of a human being , to which</a:t>
            </a:r>
          </a:p>
          <a:p>
            <a:pPr marL="0" indent="0">
              <a:buNone/>
            </a:pPr>
            <a:r>
              <a:rPr lang="en-US" dirty="0"/>
              <a:t>~ 80% people have been exposed to in their life time , however immunity takes care of it .</a:t>
            </a:r>
          </a:p>
          <a:p>
            <a:pPr marL="0" indent="0">
              <a:buNone/>
            </a:pPr>
            <a:r>
              <a:rPr lang="en-US" i="1" dirty="0"/>
              <a:t>2 types : </a:t>
            </a:r>
          </a:p>
          <a:p>
            <a:r>
              <a:rPr lang="en-US" dirty="0"/>
              <a:t>low risk( </a:t>
            </a:r>
            <a:r>
              <a:rPr lang="en-US" dirty="0" err="1"/>
              <a:t>skin+genital</a:t>
            </a:r>
            <a:r>
              <a:rPr lang="en-US" dirty="0"/>
              <a:t> warts) + high risk  (cervical </a:t>
            </a:r>
            <a:r>
              <a:rPr lang="en-US" dirty="0" err="1"/>
              <a:t>cancer,penile</a:t>
            </a:r>
            <a:r>
              <a:rPr lang="en-US" dirty="0"/>
              <a:t> </a:t>
            </a:r>
            <a:r>
              <a:rPr lang="en-US" dirty="0" err="1"/>
              <a:t>cancer+oropharyngeal</a:t>
            </a:r>
            <a:r>
              <a:rPr lang="en-US" dirty="0"/>
              <a:t> cancers).</a:t>
            </a:r>
          </a:p>
          <a:p>
            <a:r>
              <a:rPr lang="en-US" dirty="0"/>
              <a:t>Transmitted through skin to skin contact , moist membrane linings </a:t>
            </a:r>
            <a:r>
              <a:rPr lang="en-US" dirty="0" err="1"/>
              <a:t>i.e</a:t>
            </a:r>
            <a:r>
              <a:rPr lang="en-US" dirty="0"/>
              <a:t> vagina ,anus ,mouth and throat . </a:t>
            </a:r>
          </a:p>
          <a:p>
            <a:pPr marL="0" indent="0">
              <a:buNone/>
            </a:pPr>
            <a:r>
              <a:rPr lang="en-US" i="1" dirty="0"/>
              <a:t>DIRECT ROLE:</a:t>
            </a:r>
          </a:p>
          <a:p>
            <a:pPr marL="0" indent="0">
              <a:buNone/>
            </a:pPr>
            <a:r>
              <a:rPr lang="en-US" i="1" dirty="0"/>
              <a:t> </a:t>
            </a:r>
            <a:r>
              <a:rPr lang="en-US" dirty="0"/>
              <a:t>prevention of self through wearing condoms , minimizing number of sexual partners , seeking health care early if notice symptoms </a:t>
            </a:r>
            <a:r>
              <a:rPr lang="en-US" dirty="0" err="1"/>
              <a:t>i.e</a:t>
            </a:r>
            <a:r>
              <a:rPr lang="en-US" dirty="0"/>
              <a:t> oropharyngeal cancers.</a:t>
            </a:r>
          </a:p>
          <a:p>
            <a:pPr marL="0" indent="0">
              <a:buNone/>
            </a:pPr>
            <a:r>
              <a:rPr lang="en-US" i="1" dirty="0"/>
              <a:t>INDIRECT: </a:t>
            </a:r>
          </a:p>
          <a:p>
            <a:pPr marL="0" indent="0">
              <a:buNone/>
            </a:pPr>
            <a:r>
              <a:rPr lang="en-US" dirty="0"/>
              <a:t>advocating for cervical cancer screening of spouses and female friends, advocating for HPV vaccination for girls aged 9-14 years, advocating for condom usage .</a:t>
            </a:r>
          </a:p>
          <a:p>
            <a:pPr marL="0" indent="0">
              <a:buNone/>
            </a:pPr>
            <a:endParaRPr lang="en-US" dirty="0"/>
          </a:p>
        </p:txBody>
      </p:sp>
    </p:spTree>
    <p:extLst>
      <p:ext uri="{BB962C8B-B14F-4D97-AF65-F5344CB8AC3E}">
        <p14:creationId xmlns:p14="http://schemas.microsoft.com/office/powerpoint/2010/main" val="13224433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A827F-55D3-6F7C-255E-F31EB13F8C2D}"/>
              </a:ext>
            </a:extLst>
          </p:cNvPr>
          <p:cNvSpPr>
            <a:spLocks noGrp="1"/>
          </p:cNvSpPr>
          <p:nvPr>
            <p:ph type="title"/>
          </p:nvPr>
        </p:nvSpPr>
        <p:spPr>
          <a:xfrm>
            <a:off x="0" y="-255463"/>
            <a:ext cx="11059332" cy="1473712"/>
          </a:xfrm>
        </p:spPr>
        <p:txBody>
          <a:bodyPr/>
          <a:lstStyle/>
          <a:p>
            <a:r>
              <a:rPr lang="en-US" i="1" dirty="0">
                <a:solidFill>
                  <a:schemeClr val="accent2">
                    <a:lumMod val="60000"/>
                    <a:lumOff val="40000"/>
                  </a:schemeClr>
                </a:solidFill>
              </a:rPr>
              <a:t>FAMILY PLANNING:</a:t>
            </a:r>
          </a:p>
        </p:txBody>
      </p:sp>
      <p:sp>
        <p:nvSpPr>
          <p:cNvPr id="3" name="Content Placeholder 2">
            <a:extLst>
              <a:ext uri="{FF2B5EF4-FFF2-40B4-BE49-F238E27FC236}">
                <a16:creationId xmlns:a16="http://schemas.microsoft.com/office/drawing/2014/main" id="{772F9A27-C991-2BCA-201B-78AA310E77A2}"/>
              </a:ext>
            </a:extLst>
          </p:cNvPr>
          <p:cNvSpPr>
            <a:spLocks noGrp="1"/>
          </p:cNvSpPr>
          <p:nvPr>
            <p:ph idx="1"/>
          </p:nvPr>
        </p:nvSpPr>
        <p:spPr>
          <a:xfrm>
            <a:off x="125020" y="826576"/>
            <a:ext cx="11442140" cy="5848544"/>
          </a:xfrm>
        </p:spPr>
        <p:txBody>
          <a:bodyPr>
            <a:normAutofit fontScale="92500" lnSpcReduction="10000"/>
          </a:bodyPr>
          <a:lstStyle/>
          <a:p>
            <a:pPr marL="0" indent="0">
              <a:buNone/>
            </a:pPr>
            <a:r>
              <a:rPr lang="en-US" b="1" i="1" dirty="0" err="1"/>
              <a:t>Dfn</a:t>
            </a:r>
            <a:r>
              <a:rPr lang="en-US" b="1" i="1" dirty="0"/>
              <a:t>: </a:t>
            </a:r>
            <a:r>
              <a:rPr lang="en-US" dirty="0"/>
              <a:t>is the information ,means and methods that allow individuals to decide if and when to have children .</a:t>
            </a:r>
          </a:p>
          <a:p>
            <a:pPr marL="0" indent="0">
              <a:buNone/>
            </a:pPr>
            <a:r>
              <a:rPr lang="en-US" i="1" dirty="0"/>
              <a:t>DIRECT ROLE  : </a:t>
            </a:r>
          </a:p>
          <a:p>
            <a:pPr marL="0" indent="0">
              <a:buNone/>
            </a:pPr>
            <a:r>
              <a:rPr lang="en-US" dirty="0"/>
              <a:t>to be aware of available ways : </a:t>
            </a:r>
            <a:r>
              <a:rPr lang="en-US" dirty="0" err="1"/>
              <a:t>i.e</a:t>
            </a:r>
            <a:r>
              <a:rPr lang="en-US" dirty="0"/>
              <a:t> natural: abstinence, withdrawal ,outercourse , ***barriers : condoms, surgical: vasectomy .</a:t>
            </a:r>
          </a:p>
          <a:p>
            <a:pPr marL="0" indent="0">
              <a:buNone/>
            </a:pPr>
            <a:r>
              <a:rPr lang="en-US" i="1" dirty="0"/>
              <a:t>INDIRECT ROLE:  </a:t>
            </a:r>
            <a:r>
              <a:rPr lang="en-US" dirty="0"/>
              <a:t>advocate for family planning ,methods catered for women + young girls.</a:t>
            </a:r>
          </a:p>
          <a:p>
            <a:pPr marL="0" indent="0">
              <a:buNone/>
            </a:pPr>
            <a:r>
              <a:rPr lang="en-US" i="1" dirty="0"/>
              <a:t>Advantages :</a:t>
            </a:r>
          </a:p>
          <a:p>
            <a:pPr marL="0" indent="0">
              <a:buNone/>
            </a:pPr>
            <a:r>
              <a:rPr lang="en-US" dirty="0"/>
              <a:t>proper planning , financial stability.</a:t>
            </a:r>
          </a:p>
          <a:p>
            <a:pPr marL="0" indent="0">
              <a:buNone/>
            </a:pPr>
            <a:r>
              <a:rPr lang="en-US" i="1" dirty="0" err="1"/>
              <a:t>Disdvantages</a:t>
            </a:r>
            <a:r>
              <a:rPr lang="en-US" i="1" dirty="0"/>
              <a:t> : </a:t>
            </a:r>
          </a:p>
          <a:p>
            <a:pPr marL="0" indent="0">
              <a:buNone/>
            </a:pPr>
            <a:r>
              <a:rPr lang="en-US" dirty="0" err="1"/>
              <a:t>unitended</a:t>
            </a:r>
            <a:r>
              <a:rPr lang="en-US" dirty="0"/>
              <a:t> pregnancies +/- the intended person , unwanted or unfulfilled marriages -</a:t>
            </a:r>
            <a:r>
              <a:rPr lang="en-US" dirty="0">
                <a:sym typeface="Wingdings" pitchFamily="2" charset="2"/>
              </a:rPr>
              <a:t>mental health issues.</a:t>
            </a:r>
          </a:p>
          <a:p>
            <a:pPr marL="0" indent="0">
              <a:buNone/>
            </a:pPr>
            <a:r>
              <a:rPr lang="en-US" dirty="0">
                <a:sym typeface="Wingdings" pitchFamily="2" charset="2"/>
              </a:rPr>
              <a:t>Multiple unintended pregnancies can cause financial burden on family and nation resulting to decreased investment on each child </a:t>
            </a:r>
            <a:r>
              <a:rPr lang="en-US" dirty="0" err="1">
                <a:sym typeface="Wingdings" pitchFamily="2" charset="2"/>
              </a:rPr>
              <a:t>i.e</a:t>
            </a:r>
            <a:r>
              <a:rPr lang="en-US" dirty="0">
                <a:sym typeface="Wingdings" pitchFamily="2" charset="2"/>
              </a:rPr>
              <a:t> not meeting basic needs </a:t>
            </a:r>
          </a:p>
          <a:p>
            <a:pPr marL="0" indent="0">
              <a:buNone/>
            </a:pPr>
            <a:endParaRPr lang="en-US" dirty="0"/>
          </a:p>
        </p:txBody>
      </p:sp>
    </p:spTree>
    <p:extLst>
      <p:ext uri="{BB962C8B-B14F-4D97-AF65-F5344CB8AC3E}">
        <p14:creationId xmlns:p14="http://schemas.microsoft.com/office/powerpoint/2010/main" val="22320144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1889</TotalTime>
  <Words>1013</Words>
  <Application>Microsoft Macintosh PowerPoint</Application>
  <PresentationFormat>Widescreen</PresentationFormat>
  <Paragraphs>99</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MAN in SRH &amp; MENTAL HEALTH.</vt:lpstr>
      <vt:lpstr>PowerPoint Presentation</vt:lpstr>
      <vt:lpstr>SEXUAL REPRODUCTIVE HEALTH/AFYA YA UZAZI :</vt:lpstr>
      <vt:lpstr>MENTAL HEALTH:</vt:lpstr>
      <vt:lpstr>MLENGWA NI NANI?</vt:lpstr>
      <vt:lpstr>ROLE OF MAN IN SRH:</vt:lpstr>
      <vt:lpstr>  ROLE OF PREVENTION :STI’S</vt:lpstr>
      <vt:lpstr>PowerPoint Presentation</vt:lpstr>
      <vt:lpstr>FAMILY PLANNING:</vt:lpstr>
      <vt:lpstr>INFERTILITY IN A MAN:</vt:lpstr>
      <vt:lpstr>PREVENTION OF INFERTILITY IN A MAN:</vt:lpstr>
      <vt:lpstr>PowerPoint Presentation</vt:lpstr>
      <vt:lpstr>LIFE SKILLS</vt:lpstr>
      <vt:lpstr>Understanding Life Skills in SRH &amp; Mental Health </vt:lpstr>
      <vt:lpstr>Key Life Skills and Their Impact </vt:lpstr>
      <vt:lpstr>Real-Life Examples </vt:lpstr>
      <vt:lpstr>Takeaway &amp; Call to Action </vt:lpstr>
      <vt:lpstr>How do men cope with emotional scars?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 in SRH &amp; MENTAL HEALTH.</dc:title>
  <dc:creator>salila95@outlook.com</dc:creator>
  <cp:lastModifiedBy>salila95@outlook.com</cp:lastModifiedBy>
  <cp:revision>5</cp:revision>
  <dcterms:created xsi:type="dcterms:W3CDTF">2025-03-03T05:53:24Z</dcterms:created>
  <dcterms:modified xsi:type="dcterms:W3CDTF">2025-03-04T20:36:34Z</dcterms:modified>
</cp:coreProperties>
</file>