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DF81A87-AD0A-41EA-B41F-C28CF40D7D0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47F0CDE-4A83-4C3E-98BF-394147D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6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1A87-AD0A-41EA-B41F-C28CF40D7D0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DE-4A83-4C3E-98BF-394147D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6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1A87-AD0A-41EA-B41F-C28CF40D7D0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DE-4A83-4C3E-98BF-394147D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06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1A87-AD0A-41EA-B41F-C28CF40D7D0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DE-4A83-4C3E-98BF-394147DA3A9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9694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1A87-AD0A-41EA-B41F-C28CF40D7D0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DE-4A83-4C3E-98BF-394147D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68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1A87-AD0A-41EA-B41F-C28CF40D7D0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DE-4A83-4C3E-98BF-394147D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28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1A87-AD0A-41EA-B41F-C28CF40D7D0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DE-4A83-4C3E-98BF-394147D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74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1A87-AD0A-41EA-B41F-C28CF40D7D0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DE-4A83-4C3E-98BF-394147D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81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1A87-AD0A-41EA-B41F-C28CF40D7D0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DE-4A83-4C3E-98BF-394147D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1A87-AD0A-41EA-B41F-C28CF40D7D0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DE-4A83-4C3E-98BF-394147D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1A87-AD0A-41EA-B41F-C28CF40D7D0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DE-4A83-4C3E-98BF-394147D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1A87-AD0A-41EA-B41F-C28CF40D7D0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DE-4A83-4C3E-98BF-394147D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3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1A87-AD0A-41EA-B41F-C28CF40D7D0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DE-4A83-4C3E-98BF-394147D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1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1A87-AD0A-41EA-B41F-C28CF40D7D0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DE-4A83-4C3E-98BF-394147D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8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1A87-AD0A-41EA-B41F-C28CF40D7D0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DE-4A83-4C3E-98BF-394147D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5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1A87-AD0A-41EA-B41F-C28CF40D7D0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DE-4A83-4C3E-98BF-394147D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9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1A87-AD0A-41EA-B41F-C28CF40D7D0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0CDE-4A83-4C3E-98BF-394147D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4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81A87-AD0A-41EA-B41F-C28CF40D7D0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F0CDE-4A83-4C3E-98BF-394147D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2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a-IR" dirty="0" smtClean="0"/>
              <a:t>به نام خدا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/>
              <a:t>عنوان پروژه: پروژه سایت شبکه اجتماعی گالری آثار هنری (تیدا گلد گالری)</a:t>
            </a:r>
          </a:p>
          <a:p>
            <a:pPr algn="r" rtl="1"/>
            <a:r>
              <a:rPr lang="fa-IR" dirty="0" smtClean="0"/>
              <a:t>استاد راهنما: جناب آقای  حسین احمد پناه</a:t>
            </a:r>
          </a:p>
          <a:p>
            <a:pPr algn="r" rtl="1"/>
            <a:r>
              <a:rPr lang="fa-IR" dirty="0" smtClean="0"/>
              <a:t>دانشجو</a:t>
            </a:r>
            <a:r>
              <a:rPr lang="fa-IR" dirty="0" smtClean="0"/>
              <a:t>: الهام حسینی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8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انواع کاربر در سایت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Admin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/>
            <a:r>
              <a:rPr lang="en-US" dirty="0" smtClean="0"/>
              <a:t>User (artist)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2926080"/>
            <a:ext cx="4642792" cy="3108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081" y="2926080"/>
            <a:ext cx="4675448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1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/>
              <a:t>قابلیت</a:t>
            </a:r>
            <a:r>
              <a:rPr lang="en-US" dirty="0" smtClean="0"/>
              <a:t> Responsive </a:t>
            </a:r>
            <a:r>
              <a:rPr lang="fa-IR" dirty="0" smtClean="0"/>
              <a:t>بودن صفحات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097088"/>
            <a:ext cx="8768941" cy="4054046"/>
          </a:xfrm>
        </p:spPr>
      </p:pic>
    </p:spTree>
    <p:extLst>
      <p:ext uri="{BB962C8B-B14F-4D97-AF65-F5344CB8AC3E}">
        <p14:creationId xmlns:p14="http://schemas.microsoft.com/office/powerpoint/2010/main" val="3644873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0755" y="104503"/>
            <a:ext cx="1737948" cy="1478570"/>
          </a:xfrm>
        </p:spPr>
        <p:txBody>
          <a:bodyPr/>
          <a:lstStyle/>
          <a:p>
            <a:pPr algn="ctr" rtl="1"/>
            <a:r>
              <a:rPr lang="fa-IR" dirty="0" smtClean="0"/>
              <a:t>نمودار ها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04067" y="1234730"/>
            <a:ext cx="28041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 DIAGRAM</a:t>
            </a:r>
            <a:endParaRPr lang="en-US" sz="440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51520" cy="6860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49936" y="3615491"/>
            <a:ext cx="1785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ADD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POST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11281953" y="1827376"/>
            <a:ext cx="252547" cy="262681"/>
          </a:xfrm>
          <a:prstGeom prst="ellipse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786156" y="3298909"/>
            <a:ext cx="252547" cy="262681"/>
          </a:xfrm>
          <a:prstGeom prst="ellipse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786156" y="2852057"/>
            <a:ext cx="252547" cy="262681"/>
          </a:xfrm>
          <a:prstGeom prst="ellipse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799216" y="4192613"/>
            <a:ext cx="252547" cy="262681"/>
          </a:xfrm>
          <a:prstGeom prst="ellipse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281063" y="3745760"/>
            <a:ext cx="252547" cy="262681"/>
          </a:xfrm>
          <a:prstGeom prst="ellipse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803568" y="4639465"/>
            <a:ext cx="252547" cy="262681"/>
          </a:xfrm>
          <a:prstGeom prst="ellipse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7" name="Elbow Connector 16"/>
          <p:cNvCxnSpPr>
            <a:stCxn id="10" idx="4"/>
            <a:endCxn id="12" idx="6"/>
          </p:cNvCxnSpPr>
          <p:nvPr/>
        </p:nvCxnSpPr>
        <p:spPr>
          <a:xfrm rot="5400000">
            <a:off x="10776795" y="2351965"/>
            <a:ext cx="893341" cy="369524"/>
          </a:xfrm>
          <a:prstGeom prst="bentConnector2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4"/>
            <a:endCxn id="11" idx="6"/>
          </p:cNvCxnSpPr>
          <p:nvPr/>
        </p:nvCxnSpPr>
        <p:spPr>
          <a:xfrm rot="5400000">
            <a:off x="10553369" y="2575391"/>
            <a:ext cx="1340193" cy="369524"/>
          </a:xfrm>
          <a:prstGeom prst="bentConnector2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4"/>
            <a:endCxn id="14" idx="6"/>
          </p:cNvCxnSpPr>
          <p:nvPr/>
        </p:nvCxnSpPr>
        <p:spPr>
          <a:xfrm rot="5400000">
            <a:off x="10077397" y="2546271"/>
            <a:ext cx="1787044" cy="874617"/>
          </a:xfrm>
          <a:prstGeom prst="bentConnector2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4"/>
            <a:endCxn id="13" idx="6"/>
          </p:cNvCxnSpPr>
          <p:nvPr/>
        </p:nvCxnSpPr>
        <p:spPr>
          <a:xfrm rot="5400000">
            <a:off x="10113047" y="3028773"/>
            <a:ext cx="2233897" cy="356464"/>
          </a:xfrm>
          <a:prstGeom prst="bentConnector2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0" idx="4"/>
            <a:endCxn id="15" idx="6"/>
          </p:cNvCxnSpPr>
          <p:nvPr/>
        </p:nvCxnSpPr>
        <p:spPr>
          <a:xfrm rot="5400000">
            <a:off x="9891797" y="3254375"/>
            <a:ext cx="2680749" cy="352112"/>
          </a:xfrm>
          <a:prstGeom prst="bentConnector2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026726" y="2798731"/>
            <a:ext cx="180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ADD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COMMENT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11042" y="3244307"/>
            <a:ext cx="224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FOLLOW-UNFOLLOW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025134" y="4138216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REGISTER-LOGIN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803971" y="4561945"/>
            <a:ext cx="106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SEARCH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2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0755" y="104503"/>
            <a:ext cx="1737948" cy="1478570"/>
          </a:xfrm>
        </p:spPr>
        <p:txBody>
          <a:bodyPr/>
          <a:lstStyle/>
          <a:p>
            <a:pPr algn="ctr" rtl="1"/>
            <a:r>
              <a:rPr lang="fa-IR" dirty="0" smtClean="0"/>
              <a:t>نمودار ها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04067" y="1234730"/>
            <a:ext cx="28041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 DIAGRAM</a:t>
            </a:r>
            <a:endParaRPr lang="en-US" sz="440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87539" y="3642273"/>
            <a:ext cx="1785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SEARCH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11281953" y="1827376"/>
            <a:ext cx="252547" cy="262681"/>
          </a:xfrm>
          <a:prstGeom prst="ellipse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786156" y="3298909"/>
            <a:ext cx="252547" cy="262681"/>
          </a:xfrm>
          <a:prstGeom prst="ellipse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786156" y="2852057"/>
            <a:ext cx="252547" cy="262681"/>
          </a:xfrm>
          <a:prstGeom prst="ellipse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799216" y="4192613"/>
            <a:ext cx="252547" cy="262681"/>
          </a:xfrm>
          <a:prstGeom prst="ellipse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281063" y="3745760"/>
            <a:ext cx="252547" cy="262681"/>
          </a:xfrm>
          <a:prstGeom prst="ellipse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803568" y="4639465"/>
            <a:ext cx="252547" cy="262681"/>
          </a:xfrm>
          <a:prstGeom prst="ellipse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7" name="Elbow Connector 16"/>
          <p:cNvCxnSpPr>
            <a:stCxn id="10" idx="4"/>
            <a:endCxn id="12" idx="6"/>
          </p:cNvCxnSpPr>
          <p:nvPr/>
        </p:nvCxnSpPr>
        <p:spPr>
          <a:xfrm rot="5400000">
            <a:off x="10776795" y="2351965"/>
            <a:ext cx="893341" cy="369524"/>
          </a:xfrm>
          <a:prstGeom prst="bentConnector2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4"/>
            <a:endCxn id="11" idx="6"/>
          </p:cNvCxnSpPr>
          <p:nvPr/>
        </p:nvCxnSpPr>
        <p:spPr>
          <a:xfrm rot="5400000">
            <a:off x="10553369" y="2575391"/>
            <a:ext cx="1340193" cy="369524"/>
          </a:xfrm>
          <a:prstGeom prst="bentConnector2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4"/>
            <a:endCxn id="14" idx="6"/>
          </p:cNvCxnSpPr>
          <p:nvPr/>
        </p:nvCxnSpPr>
        <p:spPr>
          <a:xfrm rot="5400000">
            <a:off x="10077397" y="2546271"/>
            <a:ext cx="1787044" cy="874617"/>
          </a:xfrm>
          <a:prstGeom prst="bentConnector2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4"/>
            <a:endCxn id="13" idx="6"/>
          </p:cNvCxnSpPr>
          <p:nvPr/>
        </p:nvCxnSpPr>
        <p:spPr>
          <a:xfrm rot="5400000">
            <a:off x="10113047" y="3028773"/>
            <a:ext cx="2233897" cy="356464"/>
          </a:xfrm>
          <a:prstGeom prst="bentConnector2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0" idx="4"/>
            <a:endCxn id="15" idx="6"/>
          </p:cNvCxnSpPr>
          <p:nvPr/>
        </p:nvCxnSpPr>
        <p:spPr>
          <a:xfrm rot="5400000">
            <a:off x="9891797" y="3254375"/>
            <a:ext cx="2680749" cy="352112"/>
          </a:xfrm>
          <a:prstGeom prst="bentConnector2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026726" y="2798731"/>
            <a:ext cx="180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ADD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COMMENT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56291" y="3230167"/>
            <a:ext cx="129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ADD POST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854737" y="4139286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DELETE-COMMENT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85422" y="4617708"/>
            <a:ext cx="226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FOLLOW-UNFOLLOW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215" y="-45430"/>
            <a:ext cx="8367558" cy="6903430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10829995" y="5072427"/>
            <a:ext cx="252547" cy="262681"/>
          </a:xfrm>
          <a:prstGeom prst="ellipse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4" name="Elbow Connector 23"/>
          <p:cNvCxnSpPr>
            <a:stCxn id="10" idx="4"/>
            <a:endCxn id="23" idx="6"/>
          </p:cNvCxnSpPr>
          <p:nvPr/>
        </p:nvCxnSpPr>
        <p:spPr>
          <a:xfrm rot="5400000">
            <a:off x="9688530" y="3484070"/>
            <a:ext cx="3113711" cy="325685"/>
          </a:xfrm>
          <a:prstGeom prst="bentConnector2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0849220" y="5505388"/>
            <a:ext cx="252547" cy="262681"/>
          </a:xfrm>
          <a:prstGeom prst="ellipse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7" name="Elbow Connector 26"/>
          <p:cNvCxnSpPr>
            <a:stCxn id="10" idx="4"/>
            <a:endCxn id="26" idx="6"/>
          </p:cNvCxnSpPr>
          <p:nvPr/>
        </p:nvCxnSpPr>
        <p:spPr>
          <a:xfrm rot="5400000">
            <a:off x="9481661" y="3710163"/>
            <a:ext cx="3546672" cy="306460"/>
          </a:xfrm>
          <a:prstGeom prst="bentConnector2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628487" y="5072921"/>
            <a:ext cx="120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EDIT POST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940057" y="5489739"/>
            <a:ext cx="97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LOGIN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734598" y="5885023"/>
            <a:ext cx="120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REGISTER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0846984" y="5917255"/>
            <a:ext cx="252547" cy="262681"/>
          </a:xfrm>
          <a:prstGeom prst="ellipse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8" name="Elbow Connector 37"/>
          <p:cNvCxnSpPr>
            <a:stCxn id="10" idx="4"/>
            <a:endCxn id="37" idx="6"/>
          </p:cNvCxnSpPr>
          <p:nvPr/>
        </p:nvCxnSpPr>
        <p:spPr>
          <a:xfrm rot="5400000">
            <a:off x="9274610" y="3914978"/>
            <a:ext cx="3958539" cy="308696"/>
          </a:xfrm>
          <a:prstGeom prst="bentConnector2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56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0755" y="104503"/>
            <a:ext cx="1737948" cy="1478570"/>
          </a:xfrm>
        </p:spPr>
        <p:txBody>
          <a:bodyPr/>
          <a:lstStyle/>
          <a:p>
            <a:pPr algn="ctr" rtl="1"/>
            <a:r>
              <a:rPr lang="fa-IR" dirty="0" smtClean="0"/>
              <a:t>نمودار ها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04067" y="1234730"/>
            <a:ext cx="28041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USECASE DIAGRAM</a:t>
            </a:r>
            <a:endParaRPr lang="en-US" sz="440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87539" y="3642273"/>
            <a:ext cx="1785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ADMIN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11281953" y="1827376"/>
            <a:ext cx="252547" cy="262681"/>
          </a:xfrm>
          <a:prstGeom prst="ellipse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281062" y="3326028"/>
            <a:ext cx="252547" cy="262681"/>
          </a:xfrm>
          <a:prstGeom prst="ellipse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281063" y="3745760"/>
            <a:ext cx="252547" cy="262681"/>
          </a:xfrm>
          <a:prstGeom prst="ellipse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9" name="Elbow Connector 18"/>
          <p:cNvCxnSpPr>
            <a:stCxn id="10" idx="4"/>
            <a:endCxn id="11" idx="6"/>
          </p:cNvCxnSpPr>
          <p:nvPr/>
        </p:nvCxnSpPr>
        <p:spPr>
          <a:xfrm rot="5400000">
            <a:off x="10287262" y="2336404"/>
            <a:ext cx="1367312" cy="874618"/>
          </a:xfrm>
          <a:prstGeom prst="bentConnector2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4"/>
            <a:endCxn id="14" idx="6"/>
          </p:cNvCxnSpPr>
          <p:nvPr/>
        </p:nvCxnSpPr>
        <p:spPr>
          <a:xfrm rot="5400000">
            <a:off x="10077397" y="2546271"/>
            <a:ext cx="1787044" cy="874617"/>
          </a:xfrm>
          <a:prstGeom prst="bentConnector2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185660" y="3214758"/>
            <a:ext cx="1785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USER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7889966" cy="35887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88709"/>
            <a:ext cx="7889968" cy="326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39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0755" y="104503"/>
            <a:ext cx="1737948" cy="1478570"/>
          </a:xfrm>
        </p:spPr>
        <p:txBody>
          <a:bodyPr/>
          <a:lstStyle/>
          <a:p>
            <a:pPr algn="ctr" rtl="1"/>
            <a:r>
              <a:rPr lang="fa-IR" dirty="0" smtClean="0"/>
              <a:t>نمودار ها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04067" y="1234730"/>
            <a:ext cx="28041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DIAGRAM</a:t>
            </a:r>
            <a:endParaRPr lang="en-US" sz="440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11281953" y="1827376"/>
            <a:ext cx="252547" cy="262681"/>
          </a:xfrm>
          <a:prstGeom prst="ellipse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831668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63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024947" y="3055284"/>
            <a:ext cx="252547" cy="262681"/>
          </a:xfrm>
          <a:prstGeom prst="ellipse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8813075" y="3402203"/>
            <a:ext cx="252547" cy="262681"/>
          </a:xfrm>
          <a:prstGeom prst="ellipse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647609" y="2699657"/>
            <a:ext cx="165466" cy="175596"/>
          </a:xfrm>
          <a:prstGeom prst="ellipse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631678" y="1940587"/>
            <a:ext cx="252547" cy="262681"/>
          </a:xfrm>
          <a:prstGeom prst="ellipse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078682" y="1940587"/>
            <a:ext cx="252547" cy="262681"/>
          </a:xfrm>
          <a:prstGeom prst="ellipse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" name="Elbow Connector 6"/>
          <p:cNvCxnSpPr>
            <a:endCxn id="2" idx="6"/>
          </p:cNvCxnSpPr>
          <p:nvPr/>
        </p:nvCxnSpPr>
        <p:spPr>
          <a:xfrm rot="10800000">
            <a:off x="8277495" y="3186625"/>
            <a:ext cx="4201889" cy="712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5"/>
          </p:cNvCxnSpPr>
          <p:nvPr/>
        </p:nvCxnSpPr>
        <p:spPr>
          <a:xfrm>
            <a:off x="9294244" y="2164799"/>
            <a:ext cx="1452133" cy="7961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</p:cNvCxnSpPr>
          <p:nvPr/>
        </p:nvCxnSpPr>
        <p:spPr>
          <a:xfrm>
            <a:off x="9847240" y="2164799"/>
            <a:ext cx="899137" cy="53485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746377" y="2699657"/>
            <a:ext cx="14456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746377" y="2969623"/>
            <a:ext cx="15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6"/>
          </p:cNvCxnSpPr>
          <p:nvPr/>
        </p:nvCxnSpPr>
        <p:spPr>
          <a:xfrm>
            <a:off x="8813075" y="2787455"/>
            <a:ext cx="103416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847240" y="2787455"/>
            <a:ext cx="531199" cy="3991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" idx="6"/>
          </p:cNvCxnSpPr>
          <p:nvPr/>
        </p:nvCxnSpPr>
        <p:spPr>
          <a:xfrm flipV="1">
            <a:off x="9065622" y="3533543"/>
            <a:ext cx="2211978" cy="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1277600" y="3195333"/>
            <a:ext cx="391886" cy="33821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60192" y="2752621"/>
            <a:ext cx="5286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48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ممنون از همراهیتون</a:t>
            </a:r>
            <a:endParaRPr lang="en-US" sz="48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7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مقدمه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4606" y="2249487"/>
            <a:ext cx="4132805" cy="3567840"/>
          </a:xfr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fa-IR" dirty="0" smtClean="0"/>
              <a:t>قابلیت های سایت شبکه اجتماعی:</a:t>
            </a:r>
          </a:p>
          <a:p>
            <a:pPr algn="r" rtl="1"/>
            <a:r>
              <a:rPr lang="fa-IR" dirty="0" smtClean="0"/>
              <a:t>ورود و ثبت نام</a:t>
            </a:r>
          </a:p>
          <a:p>
            <a:pPr algn="r" rtl="1"/>
            <a:r>
              <a:rPr lang="fa-IR" dirty="0" smtClean="0"/>
              <a:t>پست گذاشتن</a:t>
            </a:r>
          </a:p>
          <a:p>
            <a:pPr algn="r" rtl="1"/>
            <a:r>
              <a:rPr lang="fa-IR" dirty="0" smtClean="0"/>
              <a:t>دیدن پست دیگران</a:t>
            </a:r>
          </a:p>
          <a:p>
            <a:pPr algn="r" rtl="1"/>
            <a:r>
              <a:rPr lang="fa-IR" dirty="0" smtClean="0"/>
              <a:t>لایک کردن</a:t>
            </a:r>
          </a:p>
          <a:p>
            <a:pPr algn="r" rtl="1"/>
            <a:r>
              <a:rPr lang="fa-IR" dirty="0" smtClean="0"/>
              <a:t>کامنت گذاشتن</a:t>
            </a:r>
          </a:p>
          <a:p>
            <a:pPr algn="r" rtl="1"/>
            <a:r>
              <a:rPr lang="fa-IR" dirty="0" smtClean="0"/>
              <a:t>فالو-آنفالو کردن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0091" y="2249487"/>
            <a:ext cx="4646614" cy="396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algn="r" rtl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prstClr val="white"/>
                </a:solidFill>
              </a:rPr>
              <a:t>دریافت نوتیفیکیشن</a:t>
            </a:r>
          </a:p>
          <a:p>
            <a:pPr marL="228600" lvl="0" indent="-228600" algn="r" rtl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prstClr val="white"/>
                </a:solidFill>
              </a:rPr>
              <a:t>هشتگ گذاری</a:t>
            </a:r>
          </a:p>
          <a:p>
            <a:pPr marL="228600" lvl="0" indent="-228600" algn="r" rtl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prstClr val="white"/>
                </a:solidFill>
              </a:rPr>
              <a:t>جستجو ( دسته - کاربر - هشتگ - عنوان)</a:t>
            </a:r>
          </a:p>
          <a:p>
            <a:pPr marL="228600" lvl="0" indent="-228600" algn="r" rtl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prstClr val="white"/>
                </a:solidFill>
              </a:rPr>
              <a:t>ویرایش وحذف پست</a:t>
            </a:r>
          </a:p>
          <a:p>
            <a:pPr marL="228600" lvl="0" indent="-228600" algn="r" rtl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prstClr val="white"/>
                </a:solidFill>
              </a:rPr>
              <a:t>ویرایش اطلاعات کاربری</a:t>
            </a:r>
          </a:p>
          <a:p>
            <a:pPr marL="228600" lvl="0" indent="-228600" algn="r" rtl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prstClr val="white"/>
                </a:solidFill>
              </a:rPr>
              <a:t>اعتبار سنجی ایمیل و ...</a:t>
            </a:r>
          </a:p>
          <a:p>
            <a:pPr marL="228600" lvl="0" indent="-228600" algn="r" rtl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fa-IR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27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پیاده 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r" rtl="1"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php</a:t>
            </a:r>
            <a:r>
              <a:rPr lang="fa-IR" dirty="0" smtClean="0"/>
              <a:t>یکی </a:t>
            </a:r>
            <a:r>
              <a:rPr lang="fa-IR" dirty="0"/>
              <a:t>از پر طرفدارترین </a:t>
            </a:r>
            <a:r>
              <a:rPr lang="fa-IR" b="1" dirty="0"/>
              <a:t>زبان های اسکریپت نویسی</a:t>
            </a:r>
            <a:r>
              <a:rPr lang="fa-IR" dirty="0"/>
              <a:t> </a:t>
            </a:r>
            <a:r>
              <a:rPr lang="fa-IR" dirty="0" smtClean="0"/>
              <a:t>است</a:t>
            </a:r>
          </a:p>
          <a:p>
            <a:pPr marL="0" indent="0" algn="r" rtl="1">
              <a:buNone/>
            </a:pP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)</a:t>
            </a:r>
            <a:r>
              <a:rPr lang="en-US" dirty="0"/>
              <a:t> </a:t>
            </a:r>
            <a:r>
              <a:rPr lang="fa-IR" dirty="0"/>
              <a:t>زبان برنامه نویسی نیست.)</a:t>
            </a:r>
          </a:p>
          <a:p>
            <a:pPr marL="0" indent="0" algn="r" rtl="1">
              <a:buNone/>
            </a:pPr>
            <a:r>
              <a:rPr lang="fa-IR" dirty="0" smtClean="0"/>
              <a:t>در</a:t>
            </a:r>
            <a:r>
              <a:rPr lang="fa-IR" dirty="0"/>
              <a:t> </a:t>
            </a:r>
            <a:r>
              <a:rPr lang="fa-IR" b="1" dirty="0"/>
              <a:t>زبان اسکریپت نویسی</a:t>
            </a:r>
            <a:r>
              <a:rPr lang="fa-IR" dirty="0"/>
              <a:t> کد های نوشته شده مثل </a:t>
            </a:r>
            <a:r>
              <a:rPr lang="fa-IR" b="1" dirty="0"/>
              <a:t>زبان برنامه نویسی</a:t>
            </a:r>
            <a:r>
              <a:rPr lang="fa-IR" dirty="0"/>
              <a:t> کامپایل نمیشوند، به این معنی که هرگاه بخواهیم میتوانیم کدها را تغییر داده و محتوای صفحه را تغییر دهیم.</a:t>
            </a:r>
            <a:endParaRPr lang="en-US" dirty="0" smtClean="0"/>
          </a:p>
          <a:p>
            <a:pPr marL="0" indent="0" algn="r" rtl="1">
              <a:buNone/>
            </a:pPr>
            <a:r>
              <a:rPr lang="en-US" dirty="0"/>
              <a:t> </a:t>
            </a:r>
            <a:r>
              <a:rPr lang="en-US" dirty="0" err="1" smtClean="0"/>
              <a:t>php</a:t>
            </a:r>
            <a:r>
              <a:rPr lang="fa-IR" dirty="0" smtClean="0"/>
              <a:t>به </a:t>
            </a:r>
            <a:r>
              <a:rPr lang="fa-IR" dirty="0"/>
              <a:t>منظور طراحی وب توسعه </a:t>
            </a:r>
            <a:r>
              <a:rPr lang="fa-IR" dirty="0" smtClean="0"/>
              <a:t>یافته</a:t>
            </a:r>
            <a:r>
              <a:rPr lang="en-US" dirty="0" smtClean="0"/>
              <a:t>.</a:t>
            </a:r>
          </a:p>
          <a:p>
            <a:pPr marL="0" indent="0" algn="r" rtl="1">
              <a:buNone/>
            </a:pPr>
            <a:r>
              <a:rPr lang="fa-IR" dirty="0" smtClean="0"/>
              <a:t>یک زبان سمت سرور است، بدین معنی که صفحات 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fa-IR" dirty="0" smtClean="0"/>
              <a:t>ابتدا توسط سرور (</a:t>
            </a:r>
            <a:r>
              <a:rPr lang="en-US" dirty="0" smtClean="0"/>
              <a:t>Apache </a:t>
            </a:r>
            <a:r>
              <a:rPr lang="fa-IR" dirty="0" smtClean="0"/>
              <a:t> یا </a:t>
            </a:r>
            <a:r>
              <a:rPr lang="en-US" dirty="0" smtClean="0"/>
              <a:t>IIS</a:t>
            </a:r>
            <a:r>
              <a:rPr lang="fa-IR" dirty="0" smtClean="0"/>
              <a:t>)</a:t>
            </a:r>
            <a:r>
              <a:rPr lang="en-US" dirty="0" smtClean="0"/>
              <a:t> </a:t>
            </a:r>
            <a:r>
              <a:rPr lang="fa-IR" dirty="0" smtClean="0"/>
              <a:t>پردازش می‌شود و سپس خروجی به صورت کدهای </a:t>
            </a:r>
            <a:r>
              <a:rPr lang="en-US" dirty="0" smtClean="0"/>
              <a:t>HTML</a:t>
            </a:r>
            <a:r>
              <a:rPr lang="fa-IR" dirty="0" smtClean="0"/>
              <a:t> و جاوا اسکریپت برای مرورگری که کاربر با آن به اینترنت متصل است ارسال می‌شود.</a:t>
            </a:r>
            <a:endParaRPr lang="en-US" dirty="0" smtClean="0"/>
          </a:p>
          <a:p>
            <a:pPr algn="r" rtl="1"/>
            <a:r>
              <a:rPr lang="fa-IR" b="1" dirty="0" smtClean="0"/>
              <a:t>ویژگی دیگر </a:t>
            </a:r>
            <a:r>
              <a:rPr lang="fa-IR" b="1" dirty="0"/>
              <a:t>اپن سورس و رایگان بودن زبان </a:t>
            </a:r>
            <a:r>
              <a:rPr lang="en-US" b="1" dirty="0" err="1"/>
              <a:t>php</a:t>
            </a:r>
            <a:r>
              <a:rPr lang="en-US" b="1" dirty="0" smtClean="0"/>
              <a:t>؛</a:t>
            </a:r>
          </a:p>
          <a:p>
            <a:pPr algn="r" rtl="1"/>
            <a:endParaRPr lang="en-US" b="1" dirty="0"/>
          </a:p>
          <a:p>
            <a:pPr marL="0" indent="0" algn="r" rtl="1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545965"/>
          </a:xfrm>
        </p:spPr>
        <p:txBody>
          <a:bodyPr>
            <a:normAutofit fontScale="62500" lnSpcReduction="20000"/>
          </a:bodyPr>
          <a:lstStyle/>
          <a:p>
            <a:pPr algn="r" rtl="1"/>
            <a:r>
              <a:rPr lang="fa-IR" dirty="0" smtClean="0"/>
              <a:t>زبان </a:t>
            </a:r>
            <a:r>
              <a:rPr lang="en-US" dirty="0" smtClean="0"/>
              <a:t>PHP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72" y="3091542"/>
            <a:ext cx="4359339" cy="229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5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پیاده سازی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563383"/>
          </a:xfrm>
        </p:spPr>
        <p:txBody>
          <a:bodyPr/>
          <a:lstStyle/>
          <a:p>
            <a:pPr algn="r" rtl="1"/>
            <a:r>
              <a:rPr lang="fa-IR" dirty="0" smtClean="0"/>
              <a:t>استفاده از فریم ورک لاراول (نسخه 7)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1413" y="2249486"/>
            <a:ext cx="46852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dirty="0" smtClean="0"/>
              <a:t>فریم ورک برنامه ‌نویسی مجموعه ای از کتابخانه‌ها، استاندارد‌ها، دیزاین پترن‌ها و قوانین کدنویسی است.</a:t>
            </a:r>
            <a:endParaRPr lang="en-US" dirty="0" smtClean="0"/>
          </a:p>
          <a:p>
            <a:pPr algn="r"/>
            <a:endParaRPr lang="en-US" dirty="0" smtClean="0"/>
          </a:p>
          <a:p>
            <a:pPr algn="r" rtl="1"/>
            <a:r>
              <a:rPr lang="fa-IR" dirty="0" smtClean="0"/>
              <a:t> لاراول فریم ورکی مبتنی بر معماری </a:t>
            </a:r>
            <a:r>
              <a:rPr lang="en-US" dirty="0" smtClean="0"/>
              <a:t>MVC </a:t>
            </a:r>
            <a:r>
              <a:rPr lang="fa-IR" dirty="0" smtClean="0"/>
              <a:t>است که به صورت رایگان و متن باز ارائه شده است. این فریم‌ ورک امکانات هوشمندی در اختیار برنامه نویسان قرار می‌دهد</a:t>
            </a:r>
            <a:r>
              <a:rPr lang="en-US" dirty="0" smtClean="0"/>
              <a:t>.</a:t>
            </a:r>
          </a:p>
          <a:p>
            <a:pPr algn="r" rtl="1"/>
            <a:endParaRPr lang="en-US" dirty="0"/>
          </a:p>
          <a:p>
            <a:pPr algn="r" rtl="1"/>
            <a:r>
              <a:rPr lang="fa-IR" dirty="0" smtClean="0"/>
              <a:t>این فریم ورک در بین سایر فریم ورک‌های </a:t>
            </a:r>
            <a:r>
              <a:rPr lang="en-US" dirty="0" smtClean="0"/>
              <a:t>PHP </a:t>
            </a:r>
            <a:r>
              <a:rPr lang="fa-IR" dirty="0" smtClean="0"/>
              <a:t>از امنیت و سرعت توسعه‌ی بیشتری برخوردار است</a:t>
            </a:r>
            <a:endParaRPr lang="en-US" dirty="0" smtClean="0"/>
          </a:p>
          <a:p>
            <a:pPr algn="r" rtl="1"/>
            <a:endParaRPr lang="en-US" dirty="0"/>
          </a:p>
          <a:p>
            <a:pPr algn="r" rtl="1"/>
            <a:r>
              <a:rPr lang="fa-IR" dirty="0"/>
              <a:t>این فریم ورک سرویس‌های مختلفی را برای برنامه نویسان ارائه می‌دهد. به عنوان مثال سرویس هایی همچون تأیید هویت، دسترسی‌های کاربران، کنسول </a:t>
            </a:r>
            <a:r>
              <a:rPr lang="en-US" dirty="0"/>
              <a:t>Artisan، </a:t>
            </a:r>
            <a:r>
              <a:rPr lang="fa-IR" dirty="0"/>
              <a:t>پرداخت و صورتحساب، </a:t>
            </a:r>
            <a:r>
              <a:rPr lang="fa-IR" dirty="0" smtClean="0"/>
              <a:t>کش(</a:t>
            </a:r>
            <a:r>
              <a:rPr lang="en-US" dirty="0" smtClean="0"/>
              <a:t>Cache</a:t>
            </a:r>
            <a:r>
              <a:rPr lang="fa-IR" dirty="0" smtClean="0"/>
              <a:t>)...</a:t>
            </a:r>
            <a:endParaRPr lang="en-US" dirty="0" smtClean="0"/>
          </a:p>
          <a:p>
            <a:pPr algn="r" rtl="1"/>
            <a:endParaRPr lang="fa-IR" dirty="0" smtClean="0"/>
          </a:p>
          <a:p>
            <a:pPr algn="r"/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097" y="2969217"/>
            <a:ext cx="4913456" cy="3275637"/>
          </a:xfrm>
        </p:spPr>
      </p:pic>
    </p:spTree>
    <p:extLst>
      <p:ext uri="{BB962C8B-B14F-4D97-AF65-F5344CB8AC3E}">
        <p14:creationId xmlns:p14="http://schemas.microsoft.com/office/powerpoint/2010/main" val="387399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پیاده 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1600" dirty="0"/>
              <a:t>به طور خلاصه</a:t>
            </a:r>
            <a:r>
              <a:rPr lang="fa-IR" sz="1600" dirty="0" smtClean="0"/>
              <a:t>، </a:t>
            </a:r>
            <a:r>
              <a:rPr lang="fa-IR" sz="1600" dirty="0"/>
              <a:t>هدف از معماری سه‌لایهٔ </a:t>
            </a:r>
            <a:r>
              <a:rPr lang="en-US" sz="1600" dirty="0" smtClean="0"/>
              <a:t>MVC</a:t>
            </a:r>
            <a:r>
              <a:rPr lang="fa-IR" sz="1600" dirty="0"/>
              <a:t> </a:t>
            </a:r>
            <a:r>
              <a:rPr lang="fa-IR" sz="1600" b="1" dirty="0"/>
              <a:t>مجزاسازی</a:t>
            </a:r>
            <a:r>
              <a:rPr lang="fa-IR" sz="1600" dirty="0"/>
              <a:t> بخش‌های مختلف نرم‌افزار از یکدیگر است به طوری که بتوان هر کدام از این بخش‌ها یا ماژول‌ها را به صورت مستقل توسعه داد و در نهایت مابین آن‌ها ارتباط برقرار ساخت. به عبارت دیگر، چندین و چند دولوپر مختلف می‌توانند روی پروژه‌هایی با این نوع معماری کار کنند بدون آنکه در کار یکدیگر تداخلی ایجاد نمایند.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/>
              <a:t>معماری </a:t>
            </a:r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92" y="4050711"/>
            <a:ext cx="4199528" cy="2419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56" y="2933129"/>
            <a:ext cx="4918756" cy="353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2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پیاده 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fa-IR" dirty="0"/>
              <a:t>نرم افزار </a:t>
            </a:r>
            <a:r>
              <a:rPr lang="en-US" dirty="0" err="1"/>
              <a:t>PhpStorm</a:t>
            </a:r>
            <a:r>
              <a:rPr lang="en-US" dirty="0"/>
              <a:t> </a:t>
            </a:r>
            <a:r>
              <a:rPr lang="fa-IR" dirty="0" smtClean="0"/>
              <a:t> یکی </a:t>
            </a:r>
            <a:r>
              <a:rPr lang="fa-IR" dirty="0"/>
              <a:t>از </a:t>
            </a:r>
            <a:r>
              <a:rPr lang="en-US" dirty="0"/>
              <a:t>IDE </a:t>
            </a:r>
            <a:r>
              <a:rPr lang="fa-IR" dirty="0"/>
              <a:t>های بسیار قدرتمند و حرفه ایی می باشد که برای برنامه نویسی به زبان </a:t>
            </a:r>
            <a:r>
              <a:rPr lang="en-US" dirty="0"/>
              <a:t>PHP </a:t>
            </a:r>
            <a:r>
              <a:rPr lang="fa-IR" dirty="0"/>
              <a:t>و سایر زبان های برنامه نویسی وب مانند </a:t>
            </a:r>
            <a:r>
              <a:rPr lang="en-US" dirty="0"/>
              <a:t>HTML، CSS، JS </a:t>
            </a:r>
            <a:r>
              <a:rPr lang="fa-IR" dirty="0"/>
              <a:t>و … توسط کمپانی نرم </a:t>
            </a:r>
            <a:r>
              <a:rPr lang="fa-IR" dirty="0" smtClean="0"/>
              <a:t>افزاری</a:t>
            </a:r>
            <a:r>
              <a:rPr lang="en-US" dirty="0" err="1" smtClean="0"/>
              <a:t>JetBrains</a:t>
            </a:r>
            <a:r>
              <a:rPr lang="en-US" dirty="0" smtClean="0"/>
              <a:t> </a:t>
            </a:r>
            <a:r>
              <a:rPr lang="fa-IR" dirty="0" smtClean="0"/>
              <a:t> توسعه </a:t>
            </a:r>
            <a:r>
              <a:rPr lang="fa-IR" dirty="0"/>
              <a:t>یافته است. علی رغم پیشرفته بودن، این نرم افزار دارای یک محیط برنامه نویسی با کمترین میزان پیچیدگی می باشد.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51984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fa-IR" dirty="0" smtClean="0"/>
              <a:t>محیط برنامه نویسی </a:t>
            </a:r>
            <a:r>
              <a:rPr lang="en-US" dirty="0" err="1" smtClean="0"/>
              <a:t>phpstorm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697" y="3132460"/>
            <a:ext cx="3918270" cy="261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9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پیاده 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fa-IR" dirty="0"/>
              <a:t>وب سرور </a:t>
            </a:r>
            <a:r>
              <a:rPr lang="fa-IR" dirty="0" smtClean="0"/>
              <a:t>محلی</a:t>
            </a:r>
            <a:r>
              <a:rPr lang="en-US" dirty="0" smtClean="0"/>
              <a:t> XAMPP</a:t>
            </a:r>
          </a:p>
          <a:p>
            <a:pPr algn="r" rtl="1"/>
            <a:r>
              <a:rPr lang="en-US" dirty="0" smtClean="0"/>
              <a:t> </a:t>
            </a:r>
            <a:r>
              <a:rPr lang="en-US" dirty="0" err="1" smtClean="0"/>
              <a:t>phpMyAdmin</a:t>
            </a:r>
            <a:r>
              <a:rPr lang="fa-IR" dirty="0" smtClean="0"/>
              <a:t>یک </a:t>
            </a:r>
            <a:r>
              <a:rPr lang="fa-IR" dirty="0"/>
              <a:t>ابزار مدیریتی مبتنی بر وب می باشد که برای مدیریت سرورهای </a:t>
            </a:r>
            <a:r>
              <a:rPr lang="en-US" dirty="0" smtClean="0"/>
              <a:t> MySQL </a:t>
            </a:r>
            <a:r>
              <a:rPr lang="fa-IR" dirty="0"/>
              <a:t>و دیتابیس ها استفاده می شود</a:t>
            </a:r>
            <a:r>
              <a:rPr lang="fa-IR" dirty="0" smtClean="0"/>
              <a:t>.</a:t>
            </a:r>
            <a:endParaRPr lang="en-US" dirty="0" smtClean="0"/>
          </a:p>
          <a:p>
            <a:pPr algn="r" rtl="1"/>
            <a:r>
              <a:rPr lang="fa-IR" dirty="0"/>
              <a:t>شما می توانید پرس و جو های (کوئری) خود را با استفاده از </a:t>
            </a:r>
            <a:r>
              <a:rPr lang="en-US" dirty="0"/>
              <a:t>SQL، query builder </a:t>
            </a:r>
            <a:r>
              <a:rPr lang="fa-IR" dirty="0"/>
              <a:t>و یا </a:t>
            </a:r>
            <a:r>
              <a:rPr lang="en-US" dirty="0"/>
              <a:t>Eloquent </a:t>
            </a:r>
            <a:r>
              <a:rPr lang="fa-IR" dirty="0"/>
              <a:t>ایجاد کنید. با استفاده از </a:t>
            </a:r>
            <a:r>
              <a:rPr lang="en-US" dirty="0"/>
              <a:t>Eloquent </a:t>
            </a:r>
            <a:r>
              <a:rPr lang="fa-IR" dirty="0"/>
              <a:t>می توانید به سادگی هر چه بیشتر با دیتابیس کار کنید. در این روش هر جدول با یک مدل متناظر است که برای تعامل داده با آن جدول بکار می رود.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fa-IR" dirty="0" smtClean="0"/>
              <a:t>کار با دیتابیس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76" y="3044133"/>
            <a:ext cx="4443033" cy="248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6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پیاده 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en-US" dirty="0"/>
              <a:t>Migrations </a:t>
            </a:r>
            <a:r>
              <a:rPr lang="fa-IR" dirty="0"/>
              <a:t>در لاراول یه راه آسون رو برای مدیریت پایگاه داده نرم افزار شما فراهم میکنه . وقتی شما از </a:t>
            </a:r>
            <a:r>
              <a:rPr lang="en-US" dirty="0"/>
              <a:t>Migrations </a:t>
            </a:r>
            <a:r>
              <a:rPr lang="fa-IR" dirty="0"/>
              <a:t>استفاده میکنید بسیار از وظایف </a:t>
            </a:r>
            <a:r>
              <a:rPr lang="en-US" dirty="0"/>
              <a:t>database schema </a:t>
            </a:r>
            <a:r>
              <a:rPr lang="fa-IR" dirty="0"/>
              <a:t>رو میتونید به سادگی هر چه تمام تر آنجام بدید . با استفاده از </a:t>
            </a:r>
            <a:r>
              <a:rPr lang="en-US" dirty="0"/>
              <a:t>Migrations </a:t>
            </a:r>
            <a:r>
              <a:rPr lang="fa-IR" dirty="0"/>
              <a:t>شما میتونید جداول دیتابیستونو به راحتی ایجاد و تغییر بدید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/>
            <a:r>
              <a:rPr lang="fa-IR" dirty="0" smtClean="0"/>
              <a:t>کار با </a:t>
            </a:r>
            <a:r>
              <a:rPr lang="en-US" dirty="0" smtClean="0"/>
              <a:t>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1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32407" y="418221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dirty="0" smtClean="0"/>
              <a:t>نمایی از جداول پایگاه داده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09" y="1053737"/>
            <a:ext cx="9831978" cy="53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73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484</TotalTime>
  <Words>491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Times New Roman</vt:lpstr>
      <vt:lpstr>Trebuchet MS</vt:lpstr>
      <vt:lpstr>Tw Cen MT</vt:lpstr>
      <vt:lpstr>Circuit</vt:lpstr>
      <vt:lpstr>به نام خدا</vt:lpstr>
      <vt:lpstr>مقدمه</vt:lpstr>
      <vt:lpstr>پیاده سازی</vt:lpstr>
      <vt:lpstr>پیاده سازی</vt:lpstr>
      <vt:lpstr>پیاده سازی</vt:lpstr>
      <vt:lpstr>پیاده سازی</vt:lpstr>
      <vt:lpstr>پیاده سازی</vt:lpstr>
      <vt:lpstr>پیاده سازی</vt:lpstr>
      <vt:lpstr>PowerPoint Presentation</vt:lpstr>
      <vt:lpstr>انواع کاربر در سایت</vt:lpstr>
      <vt:lpstr>قابلیت Responsive بودن صفحات</vt:lpstr>
      <vt:lpstr>نمودار ها</vt:lpstr>
      <vt:lpstr>نمودار ها</vt:lpstr>
      <vt:lpstr>نمودار ها</vt:lpstr>
      <vt:lpstr>نمودار ها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 نام خدا</dc:title>
  <dc:creator>lootoos97@yahoo.com</dc:creator>
  <cp:lastModifiedBy>lootoos97@yahoo.com</cp:lastModifiedBy>
  <cp:revision>28</cp:revision>
  <dcterms:created xsi:type="dcterms:W3CDTF">2020-12-28T16:57:43Z</dcterms:created>
  <dcterms:modified xsi:type="dcterms:W3CDTF">2020-12-29T10:23:07Z</dcterms:modified>
</cp:coreProperties>
</file>