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FA09-407F-4921-94A4-25C83C22B4E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1BC9-A15B-4857-9105-728E851D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3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FA09-407F-4921-94A4-25C83C22B4E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1BC9-A15B-4857-9105-728E851D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9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FA09-407F-4921-94A4-25C83C22B4E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1BC9-A15B-4857-9105-728E851DE00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515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FA09-407F-4921-94A4-25C83C22B4E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1BC9-A15B-4857-9105-728E851D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19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FA09-407F-4921-94A4-25C83C22B4E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1BC9-A15B-4857-9105-728E851DE0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5003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FA09-407F-4921-94A4-25C83C22B4E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1BC9-A15B-4857-9105-728E851D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33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FA09-407F-4921-94A4-25C83C22B4E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1BC9-A15B-4857-9105-728E851D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99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FA09-407F-4921-94A4-25C83C22B4E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1BC9-A15B-4857-9105-728E851D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7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FA09-407F-4921-94A4-25C83C22B4E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1BC9-A15B-4857-9105-728E851D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3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FA09-407F-4921-94A4-25C83C22B4E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1BC9-A15B-4857-9105-728E851D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9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FA09-407F-4921-94A4-25C83C22B4E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1BC9-A15B-4857-9105-728E851D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FA09-407F-4921-94A4-25C83C22B4E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1BC9-A15B-4857-9105-728E851D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4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FA09-407F-4921-94A4-25C83C22B4E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1BC9-A15B-4857-9105-728E851D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1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FA09-407F-4921-94A4-25C83C22B4E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1BC9-A15B-4857-9105-728E851D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4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FA09-407F-4921-94A4-25C83C22B4E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1BC9-A15B-4857-9105-728E851D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0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FA09-407F-4921-94A4-25C83C22B4E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1BC9-A15B-4857-9105-728E851D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7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AFA09-407F-4921-94A4-25C83C22B4E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481BC9-A15B-4857-9105-728E851D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3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76A6-BD13-4AB9-FF8C-8F6229792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1469" y="2512578"/>
            <a:ext cx="4814597" cy="1291618"/>
          </a:xfrm>
        </p:spPr>
        <p:txBody>
          <a:bodyPr/>
          <a:lstStyle/>
          <a:p>
            <a:pPr algn="ctr"/>
            <a:r>
              <a:rPr lang="en-US" sz="4400" dirty="0"/>
              <a:t> </a:t>
            </a:r>
            <a:r>
              <a:rPr lang="en-US" sz="2800" dirty="0"/>
              <a:t>Question: How Does Urbanization Effect Colony Growth 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B4D0B-9B67-16FF-422D-0FF07A2F6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883" y="5646368"/>
            <a:ext cx="7766936" cy="1096899"/>
          </a:xfrm>
        </p:spPr>
        <p:txBody>
          <a:bodyPr/>
          <a:lstStyle/>
          <a:p>
            <a:r>
              <a:rPr lang="en-US" dirty="0"/>
              <a:t>Aidan Perkins Will Edington, Daniel Monroe, Lane Moyer, John Henry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954A4-4C96-AF1F-6F3B-FEB03FB6A08E}"/>
              </a:ext>
            </a:extLst>
          </p:cNvPr>
          <p:cNvSpPr txBox="1"/>
          <p:nvPr/>
        </p:nvSpPr>
        <p:spPr>
          <a:xfrm>
            <a:off x="793103" y="512030"/>
            <a:ext cx="881742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effectLst/>
              </a:rPr>
              <a:t>Theodorou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, P., O. </a:t>
            </a:r>
            <a:r>
              <a:rPr lang="en-US" sz="2400" dirty="0" err="1">
                <a:solidFill>
                  <a:schemeClr val="accent1"/>
                </a:solidFill>
                <a:effectLst/>
              </a:rPr>
              <a:t>Kühn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, L. M. Baltz, C. Wild, S. L. </a:t>
            </a:r>
            <a:r>
              <a:rPr lang="en-US" sz="2400" dirty="0" err="1">
                <a:solidFill>
                  <a:schemeClr val="accent1"/>
                </a:solidFill>
                <a:effectLst/>
              </a:rPr>
              <a:t>Rasti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, C. R. </a:t>
            </a:r>
            <a:r>
              <a:rPr lang="en-US" sz="2400" dirty="0" err="1">
                <a:solidFill>
                  <a:schemeClr val="accent1"/>
                </a:solidFill>
                <a:effectLst/>
              </a:rPr>
              <a:t>Bucksch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, E. </a:t>
            </a:r>
            <a:r>
              <a:rPr lang="en-US" sz="2400" dirty="0" err="1">
                <a:solidFill>
                  <a:schemeClr val="accent1"/>
                </a:solidFill>
                <a:effectLst/>
              </a:rPr>
              <a:t>Strohm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, R. J. Paxton, and C. </a:t>
            </a:r>
            <a:r>
              <a:rPr lang="en-US" sz="2400" dirty="0" err="1">
                <a:solidFill>
                  <a:schemeClr val="accent1"/>
                </a:solidFill>
                <a:effectLst/>
              </a:rPr>
              <a:t>Kurze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. 2022. Bumble bee colony health and performance vary widely across the urban ecosystem. Journal of Animal Ecology 91:2135–2148.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6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CA37-100B-F72D-2B06-8CDF12FA2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501951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Response Variable: Prevalence of Parasite Trypanosome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Predictor Variables</a:t>
            </a:r>
            <a:br>
              <a:rPr lang="en-US" dirty="0"/>
            </a:br>
            <a:r>
              <a:rPr lang="en-US" dirty="0"/>
              <a:t>-Colony Growth </a:t>
            </a:r>
            <a:br>
              <a:rPr lang="en-US" dirty="0"/>
            </a:br>
            <a:r>
              <a:rPr lang="en-US" dirty="0"/>
              <a:t>-Impervious Surfaces</a:t>
            </a:r>
            <a:br>
              <a:rPr lang="en-US" dirty="0"/>
            </a:br>
            <a:r>
              <a:rPr lang="en-US" dirty="0"/>
              <a:t>-Edge Density </a:t>
            </a:r>
            <a:br>
              <a:rPr lang="en-US" dirty="0"/>
            </a:br>
            <a:r>
              <a:rPr lang="en-US" dirty="0"/>
              <a:t>-Flowering Plant Species Richness</a:t>
            </a:r>
            <a:br>
              <a:rPr lang="en-US" dirty="0"/>
            </a:br>
            <a:r>
              <a:rPr lang="en-US" dirty="0"/>
              <a:t>-Flowering Plant Abundance </a:t>
            </a:r>
            <a:br>
              <a:rPr lang="en-US" dirty="0"/>
            </a:br>
            <a:r>
              <a:rPr lang="en-US" dirty="0"/>
              <a:t>-Green Cover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6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C0139C-09C6-F458-988C-D1077DAAD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2" y="1231641"/>
            <a:ext cx="11694172" cy="401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8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4F13-E485-283D-C730-559AD084D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FCB7A-5FD3-FFFA-EC55-34EC20A11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955835"/>
          </a:xfrm>
        </p:spPr>
        <p:txBody>
          <a:bodyPr/>
          <a:lstStyle/>
          <a:p>
            <a:r>
              <a:rPr lang="en-US" dirty="0"/>
              <a:t>Colony Growth + Impervious Surfaces</a:t>
            </a:r>
          </a:p>
          <a:p>
            <a:r>
              <a:rPr lang="en-US" dirty="0"/>
              <a:t>All models were within 2 </a:t>
            </a:r>
            <a:r>
              <a:rPr lang="el-GR" dirty="0"/>
              <a:t>Δ</a:t>
            </a:r>
            <a:r>
              <a:rPr lang="en-US" dirty="0"/>
              <a:t>AIC of each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8E89D-206A-4A07-4A59-A01FBD498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36" y="3116424"/>
            <a:ext cx="7754945" cy="343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1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204C-D932-E3A6-E16A-E8164DA7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4705-90A1-782E-F2F2-ED3246B09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Impact of urbanization on bumblebees</a:t>
            </a:r>
          </a:p>
          <a:p>
            <a:r>
              <a:rPr lang="en-US" dirty="0"/>
              <a:t>Various factors in determining colony growth and population abundance</a:t>
            </a:r>
          </a:p>
          <a:p>
            <a:r>
              <a:rPr lang="en-US" dirty="0"/>
              <a:t>Parasite as an indicator species</a:t>
            </a:r>
          </a:p>
        </p:txBody>
      </p:sp>
    </p:spTree>
    <p:extLst>
      <p:ext uri="{BB962C8B-B14F-4D97-AF65-F5344CB8AC3E}">
        <p14:creationId xmlns:p14="http://schemas.microsoft.com/office/powerpoint/2010/main" val="5569766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166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 Question: How Does Urbanization Effect Colony Growth </vt:lpstr>
      <vt:lpstr>Response Variable: Prevalence of Parasite Trypanosome  Predictor Variables -Colony Growth  -Impervious Surfaces -Edge Density  -Flowering Plant Species Richness -Flowering Plant Abundance  -Green Cover </vt:lpstr>
      <vt:lpstr>PowerPoint Presentation</vt:lpstr>
      <vt:lpstr>Best Model:</vt:lpstr>
      <vt:lpstr>Concluding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Question: How Does Urbanization Effect Colony Growth </dc:title>
  <dc:creator>Aidan Perkins</dc:creator>
  <cp:lastModifiedBy>Aidan Perkins</cp:lastModifiedBy>
  <cp:revision>1</cp:revision>
  <dcterms:created xsi:type="dcterms:W3CDTF">2022-10-05T21:48:18Z</dcterms:created>
  <dcterms:modified xsi:type="dcterms:W3CDTF">2022-10-05T22:27:35Z</dcterms:modified>
</cp:coreProperties>
</file>