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7f7c6820a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7f7c6820a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7f7c6820a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7f7c6820a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f7c6820a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f7c6820a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f7c6820a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f7c6820a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f7c6820a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f7c6820a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our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7f7c6820a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7f7c6820a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7f7c6820a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7f7c6820a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dec.ny.gov/animals/7140.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NY DEC Herpetofauna Management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By: Celebrity Wright, Aidan Perkins, Kyle Higgins, John Henry, &amp; Will Edington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70" name="Google Shape;70;p14"/>
          <p:cNvSpPr txBox="1"/>
          <p:nvPr>
            <p:ph idx="1" type="body"/>
          </p:nvPr>
        </p:nvSpPr>
        <p:spPr>
          <a:xfrm>
            <a:off x="228850" y="1269525"/>
            <a:ext cx="7625400" cy="24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Approximately</a:t>
            </a:r>
            <a:r>
              <a:rPr lang="en"/>
              <a:t> 70 Species of </a:t>
            </a:r>
            <a:r>
              <a:rPr lang="en"/>
              <a:t>Amphibians</a:t>
            </a:r>
            <a:r>
              <a:rPr lang="en"/>
              <a:t> and Reptiles in NYS </a:t>
            </a:r>
            <a:endParaRPr/>
          </a:p>
          <a:p>
            <a:pPr indent="-342900" lvl="0" marL="457200" rtl="0" algn="l">
              <a:spcBef>
                <a:spcPts val="1200"/>
              </a:spcBef>
              <a:spcAft>
                <a:spcPts val="0"/>
              </a:spcAft>
              <a:buSzPts val="1800"/>
              <a:buChar char="●"/>
            </a:pPr>
            <a:r>
              <a:rPr lang="en"/>
              <a:t>19 species of Salamander </a:t>
            </a:r>
            <a:endParaRPr/>
          </a:p>
          <a:p>
            <a:pPr indent="-342900" lvl="0" marL="457200" rtl="0" algn="l">
              <a:spcBef>
                <a:spcPts val="0"/>
              </a:spcBef>
              <a:spcAft>
                <a:spcPts val="0"/>
              </a:spcAft>
              <a:buSzPts val="1800"/>
              <a:buChar char="●"/>
            </a:pPr>
            <a:r>
              <a:rPr lang="en"/>
              <a:t>14 species of Frogs and Toads</a:t>
            </a:r>
            <a:endParaRPr/>
          </a:p>
          <a:p>
            <a:pPr indent="-342900" lvl="0" marL="457200" rtl="0" algn="l">
              <a:spcBef>
                <a:spcPts val="0"/>
              </a:spcBef>
              <a:spcAft>
                <a:spcPts val="0"/>
              </a:spcAft>
              <a:buSzPts val="1800"/>
              <a:buChar char="●"/>
            </a:pPr>
            <a:r>
              <a:rPr lang="en"/>
              <a:t>20 species of T</a:t>
            </a:r>
            <a:r>
              <a:rPr lang="en"/>
              <a:t>urtles</a:t>
            </a:r>
            <a:endParaRPr/>
          </a:p>
          <a:p>
            <a:pPr indent="-342900" lvl="0" marL="457200" rtl="0" algn="l">
              <a:spcBef>
                <a:spcPts val="0"/>
              </a:spcBef>
              <a:spcAft>
                <a:spcPts val="0"/>
              </a:spcAft>
              <a:buSzPts val="1800"/>
              <a:buChar char="●"/>
            </a:pPr>
            <a:r>
              <a:rPr lang="en"/>
              <a:t>17 species of Snake </a:t>
            </a:r>
            <a:endParaRPr/>
          </a:p>
          <a:p>
            <a:pPr indent="-342900" lvl="0" marL="457200" rtl="0" algn="l">
              <a:spcBef>
                <a:spcPts val="0"/>
              </a:spcBef>
              <a:spcAft>
                <a:spcPts val="0"/>
              </a:spcAft>
              <a:buSzPts val="1800"/>
              <a:buChar char="●"/>
            </a:pPr>
            <a:r>
              <a:rPr lang="en"/>
              <a:t>4 species of Lizard </a:t>
            </a:r>
            <a:endParaRPr/>
          </a:p>
          <a:p>
            <a:pPr indent="0" lvl="0" marL="0" rtl="0" algn="l">
              <a:spcBef>
                <a:spcPts val="1200"/>
              </a:spcBef>
              <a:spcAft>
                <a:spcPts val="0"/>
              </a:spcAft>
              <a:buNone/>
            </a:pPr>
            <a:r>
              <a:rPr lang="en"/>
              <a:t>9 species listed Endangered, 18 more species listed Threatened or Special Concern. </a:t>
            </a:r>
            <a:endParaRPr/>
          </a:p>
          <a:p>
            <a:pPr indent="0" lvl="0" marL="0" rtl="0" algn="l">
              <a:spcBef>
                <a:spcPts val="1200"/>
              </a:spcBef>
              <a:spcAft>
                <a:spcPts val="1200"/>
              </a:spcAft>
              <a:buNone/>
            </a:pPr>
            <a:r>
              <a:t/>
            </a:r>
            <a:endParaRPr/>
          </a:p>
        </p:txBody>
      </p:sp>
      <p:pic>
        <p:nvPicPr>
          <p:cNvPr id="71" name="Google Shape;71;p14"/>
          <p:cNvPicPr preferRelativeResize="0"/>
          <p:nvPr/>
        </p:nvPicPr>
        <p:blipFill>
          <a:blip r:embed="rId3">
            <a:alphaModFix/>
          </a:blip>
          <a:stretch>
            <a:fillRect/>
          </a:stretch>
        </p:blipFill>
        <p:spPr>
          <a:xfrm>
            <a:off x="6954825" y="0"/>
            <a:ext cx="2189174" cy="1329475"/>
          </a:xfrm>
          <a:prstGeom prst="rect">
            <a:avLst/>
          </a:prstGeom>
          <a:noFill/>
          <a:ln>
            <a:noFill/>
          </a:ln>
        </p:spPr>
      </p:pic>
      <p:pic>
        <p:nvPicPr>
          <p:cNvPr id="72" name="Google Shape;72;p14"/>
          <p:cNvPicPr preferRelativeResize="0"/>
          <p:nvPr/>
        </p:nvPicPr>
        <p:blipFill>
          <a:blip r:embed="rId4">
            <a:alphaModFix/>
          </a:blip>
          <a:stretch>
            <a:fillRect/>
          </a:stretch>
        </p:blipFill>
        <p:spPr>
          <a:xfrm>
            <a:off x="4075925" y="4026225"/>
            <a:ext cx="3047861" cy="1117275"/>
          </a:xfrm>
          <a:prstGeom prst="rect">
            <a:avLst/>
          </a:prstGeom>
          <a:noFill/>
          <a:ln>
            <a:noFill/>
          </a:ln>
        </p:spPr>
      </p:pic>
      <p:sp>
        <p:nvSpPr>
          <p:cNvPr id="73" name="Google Shape;73;p14"/>
          <p:cNvSpPr txBox="1"/>
          <p:nvPr/>
        </p:nvSpPr>
        <p:spPr>
          <a:xfrm>
            <a:off x="599350" y="4743300"/>
            <a:ext cx="12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(DEC₁)</a:t>
            </a:r>
            <a:endParaRPr>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Background</a:t>
            </a:r>
            <a:endParaRPr/>
          </a:p>
        </p:txBody>
      </p:sp>
      <p:sp>
        <p:nvSpPr>
          <p:cNvPr id="79" name="Google Shape;79;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Herp Atlas Project (1990-1999) - Species distribution around the state</a:t>
            </a:r>
            <a:endParaRPr/>
          </a:p>
          <a:p>
            <a:pPr indent="-342900" lvl="0" marL="457200" rtl="0" algn="l">
              <a:spcBef>
                <a:spcPts val="0"/>
              </a:spcBef>
              <a:spcAft>
                <a:spcPts val="0"/>
              </a:spcAft>
              <a:buSzPts val="1800"/>
              <a:buChar char="●"/>
            </a:pPr>
            <a:r>
              <a:rPr lang="en"/>
              <a:t>New York Amphibian &amp; Reptile Survey (NYARS) - Collaborative platform for citizen science</a:t>
            </a:r>
            <a:endParaRPr/>
          </a:p>
          <a:p>
            <a:pPr indent="-342900" lvl="1" marL="914400" rtl="0" algn="l">
              <a:spcBef>
                <a:spcPts val="0"/>
              </a:spcBef>
              <a:spcAft>
                <a:spcPts val="0"/>
              </a:spcAft>
              <a:buSzPts val="1800"/>
              <a:buChar char="○"/>
            </a:pPr>
            <a:r>
              <a:rPr lang="en" sz="1800"/>
              <a:t>Submit observations of any herpetofauna species</a:t>
            </a:r>
            <a:endParaRPr sz="1800"/>
          </a:p>
          <a:p>
            <a:pPr indent="-342900" lvl="1" marL="914400" rtl="0" algn="l">
              <a:spcBef>
                <a:spcPts val="0"/>
              </a:spcBef>
              <a:spcAft>
                <a:spcPts val="0"/>
              </a:spcAft>
              <a:buSzPts val="1800"/>
              <a:buChar char="○"/>
            </a:pPr>
            <a:r>
              <a:rPr lang="en" sz="1800"/>
              <a:t>Currently the best source of abundance and </a:t>
            </a:r>
            <a:r>
              <a:rPr lang="en" sz="1800"/>
              <a:t>population</a:t>
            </a:r>
            <a:r>
              <a:rPr lang="en" sz="1800"/>
              <a:t> data for herpetofauna in NY</a:t>
            </a:r>
            <a:endParaRPr sz="1800"/>
          </a:p>
          <a:p>
            <a:pPr indent="-342900" lvl="0" marL="457200" rtl="0" algn="l">
              <a:spcBef>
                <a:spcPts val="0"/>
              </a:spcBef>
              <a:spcAft>
                <a:spcPts val="0"/>
              </a:spcAft>
              <a:buSzPts val="1800"/>
              <a:buChar char="●"/>
            </a:pPr>
            <a:r>
              <a:rPr lang="en"/>
              <a:t>Hunting is permitted for snapping turtles and most frogs/toads during summer hunting seasons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Herp Atlas Project</a:t>
            </a:r>
            <a:endParaRPr/>
          </a:p>
        </p:txBody>
      </p:sp>
      <p:sp>
        <p:nvSpPr>
          <p:cNvPr id="85" name="Google Shape;85;p16"/>
          <p:cNvSpPr txBox="1"/>
          <p:nvPr>
            <p:ph idx="1" type="body"/>
          </p:nvPr>
        </p:nvSpPr>
        <p:spPr>
          <a:xfrm>
            <a:off x="296400" y="1247150"/>
            <a:ext cx="8368200" cy="3601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a:t>
            </a:r>
            <a:r>
              <a:rPr lang="en"/>
              <a:t>ata from before 1989 in addition to the Amphibian &amp; Reptile Atlas Project used to determine location of NY herps</a:t>
            </a:r>
            <a:endParaRPr/>
          </a:p>
          <a:p>
            <a:pPr indent="-342900" lvl="0" marL="457200" rtl="0" algn="l">
              <a:spcBef>
                <a:spcPts val="0"/>
              </a:spcBef>
              <a:spcAft>
                <a:spcPts val="0"/>
              </a:spcAft>
              <a:buSzPts val="1800"/>
              <a:buChar char="●"/>
            </a:pPr>
            <a:r>
              <a:rPr lang="en"/>
              <a:t>Amphibian &amp; Reptile Atlas Project</a:t>
            </a:r>
            <a:endParaRPr/>
          </a:p>
          <a:p>
            <a:pPr indent="-317500" lvl="1" marL="914400" rtl="0" algn="l">
              <a:spcBef>
                <a:spcPts val="0"/>
              </a:spcBef>
              <a:spcAft>
                <a:spcPts val="0"/>
              </a:spcAft>
              <a:buSzPts val="1400"/>
              <a:buChar char="○"/>
            </a:pPr>
            <a:r>
              <a:rPr lang="en"/>
              <a:t>Conducted over a ten-year period from 1990 to 1999</a:t>
            </a:r>
            <a:endParaRPr/>
          </a:p>
          <a:p>
            <a:pPr indent="-317500" lvl="1" marL="914400" rtl="0" algn="l">
              <a:spcBef>
                <a:spcPts val="0"/>
              </a:spcBef>
              <a:spcAft>
                <a:spcPts val="0"/>
              </a:spcAft>
              <a:buSzPts val="1400"/>
              <a:buChar char="○"/>
            </a:pPr>
            <a:r>
              <a:rPr lang="en"/>
              <a:t>USGS 7.5 minute </a:t>
            </a:r>
            <a:r>
              <a:rPr lang="en"/>
              <a:t>topographic quadrangle used as measurement</a:t>
            </a:r>
            <a:endParaRPr/>
          </a:p>
          <a:p>
            <a:pPr indent="-317500" lvl="1" marL="914400" rtl="0" algn="l">
              <a:spcBef>
                <a:spcPts val="0"/>
              </a:spcBef>
              <a:spcAft>
                <a:spcPts val="0"/>
              </a:spcAft>
              <a:buSzPts val="1400"/>
              <a:buChar char="○"/>
            </a:pPr>
            <a:r>
              <a:rPr lang="en"/>
              <a:t>20 species or more for a quadrangle was desired</a:t>
            </a:r>
            <a:endParaRPr/>
          </a:p>
          <a:p>
            <a:pPr indent="-317500" lvl="1" marL="914400" rtl="0" algn="l">
              <a:spcBef>
                <a:spcPts val="0"/>
              </a:spcBef>
              <a:spcAft>
                <a:spcPts val="0"/>
              </a:spcAft>
              <a:buSzPts val="1400"/>
              <a:buChar char="○"/>
            </a:pPr>
            <a:r>
              <a:rPr lang="en"/>
              <a:t>No further surveys have been done </a:t>
            </a:r>
            <a:endParaRPr/>
          </a:p>
          <a:p>
            <a:pPr indent="457200" lvl="0" marL="0" rtl="0" algn="l">
              <a:spcBef>
                <a:spcPts val="1200"/>
              </a:spcBef>
              <a:spcAft>
                <a:spcPts val="0"/>
              </a:spcAft>
              <a:buNone/>
            </a:pPr>
            <a:r>
              <a:rPr b="1" lang="en" sz="1500">
                <a:latin typeface="Times New Roman"/>
                <a:ea typeface="Times New Roman"/>
                <a:cs typeface="Times New Roman"/>
                <a:sym typeface="Times New Roman"/>
              </a:rPr>
              <a:t>Why hasn't there been a new atlas herpetofauna project?</a:t>
            </a:r>
            <a:endParaRPr b="1" sz="1500">
              <a:latin typeface="Times New Roman"/>
              <a:ea typeface="Times New Roman"/>
              <a:cs typeface="Times New Roman"/>
              <a:sym typeface="Times New Roman"/>
            </a:endParaRPr>
          </a:p>
          <a:p>
            <a:pPr indent="0" lvl="0" marL="457200" rtl="0" algn="l">
              <a:lnSpc>
                <a:spcPct val="200000"/>
              </a:lnSpc>
              <a:spcBef>
                <a:spcPts val="1200"/>
              </a:spcBef>
              <a:spcAft>
                <a:spcPts val="0"/>
              </a:spcAft>
              <a:buNone/>
            </a:pPr>
            <a:r>
              <a:rPr lang="en" sz="1500">
                <a:latin typeface="Times New Roman"/>
                <a:ea typeface="Times New Roman"/>
                <a:cs typeface="Times New Roman"/>
                <a:sym typeface="Times New Roman"/>
              </a:rPr>
              <a:t>Funding is the main reason there has not been another atlas project. Funding is mostly public which comes mostly from tax on ammunition. That money goes more towards management of game species and hunted species as compared to less popular species such as herps. (Gibbs 2022)</a:t>
            </a:r>
            <a:endParaRPr/>
          </a:p>
        </p:txBody>
      </p:sp>
      <p:pic>
        <p:nvPicPr>
          <p:cNvPr id="86" name="Google Shape;86;p16"/>
          <p:cNvPicPr preferRelativeResize="0"/>
          <p:nvPr/>
        </p:nvPicPr>
        <p:blipFill>
          <a:blip r:embed="rId3">
            <a:alphaModFix/>
          </a:blip>
          <a:stretch>
            <a:fillRect/>
          </a:stretch>
        </p:blipFill>
        <p:spPr>
          <a:xfrm>
            <a:off x="6942488" y="1850825"/>
            <a:ext cx="1419225" cy="1276350"/>
          </a:xfrm>
          <a:prstGeom prst="rect">
            <a:avLst/>
          </a:prstGeom>
          <a:noFill/>
          <a:ln>
            <a:noFill/>
          </a:ln>
        </p:spPr>
      </p:pic>
      <p:sp>
        <p:nvSpPr>
          <p:cNvPr id="87" name="Google Shape;87;p16"/>
          <p:cNvSpPr txBox="1"/>
          <p:nvPr/>
        </p:nvSpPr>
        <p:spPr>
          <a:xfrm>
            <a:off x="599350" y="4743300"/>
            <a:ext cx="12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(DEC₁)</a:t>
            </a:r>
            <a:endParaRPr>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Hunting Regulations</a:t>
            </a:r>
            <a:endParaRPr/>
          </a:p>
        </p:txBody>
      </p:sp>
      <p:sp>
        <p:nvSpPr>
          <p:cNvPr id="93" name="Google Shape;93;p17"/>
          <p:cNvSpPr txBox="1"/>
          <p:nvPr>
            <p:ph idx="1" type="body"/>
          </p:nvPr>
        </p:nvSpPr>
        <p:spPr>
          <a:xfrm>
            <a:off x="387900" y="1235300"/>
            <a:ext cx="8368200" cy="3643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Department of Environmental Conservation regulates how herps are hunted</a:t>
            </a:r>
            <a:endParaRPr/>
          </a:p>
          <a:p>
            <a:pPr indent="-342900" lvl="0" marL="457200" rtl="0" algn="l">
              <a:spcBef>
                <a:spcPts val="0"/>
              </a:spcBef>
              <a:spcAft>
                <a:spcPts val="0"/>
              </a:spcAft>
              <a:buSzPts val="1800"/>
              <a:buChar char="●"/>
            </a:pPr>
            <a:r>
              <a:rPr lang="en"/>
              <a:t>Lizards, snakes, and salamanders cannot be owned or hunted</a:t>
            </a:r>
            <a:endParaRPr/>
          </a:p>
          <a:p>
            <a:pPr indent="-317500" lvl="1" marL="914400" rtl="0" algn="l">
              <a:spcBef>
                <a:spcPts val="0"/>
              </a:spcBef>
              <a:spcAft>
                <a:spcPts val="0"/>
              </a:spcAft>
              <a:buSzPts val="1400"/>
              <a:buChar char="○"/>
            </a:pPr>
            <a:r>
              <a:rPr lang="en"/>
              <a:t>snapping turtles: a bow or firearm must be used with a hunting license</a:t>
            </a:r>
            <a:endParaRPr/>
          </a:p>
          <a:p>
            <a:pPr indent="-342900" lvl="0" marL="457200" rtl="0" algn="l">
              <a:spcBef>
                <a:spcPts val="0"/>
              </a:spcBef>
              <a:spcAft>
                <a:spcPts val="0"/>
              </a:spcAft>
              <a:buSzPts val="1800"/>
              <a:buChar char="●"/>
            </a:pPr>
            <a:r>
              <a:rPr lang="en"/>
              <a:t>Frogs may be hunted using a bow or gun under a hunting license</a:t>
            </a:r>
            <a:endParaRPr/>
          </a:p>
          <a:p>
            <a:pPr indent="-317500" lvl="1" marL="914400" rtl="0" algn="l">
              <a:spcBef>
                <a:spcPts val="0"/>
              </a:spcBef>
              <a:spcAft>
                <a:spcPts val="0"/>
              </a:spcAft>
              <a:buSzPts val="1400"/>
              <a:buChar char="○"/>
            </a:pPr>
            <a:r>
              <a:rPr lang="en"/>
              <a:t>clubs, hands, spears, or hooks require a fishing license</a:t>
            </a:r>
            <a:endParaRPr/>
          </a:p>
          <a:p>
            <a:pPr indent="-342900" lvl="0" marL="457200" rtl="0" algn="l">
              <a:spcBef>
                <a:spcPts val="0"/>
              </a:spcBef>
              <a:spcAft>
                <a:spcPts val="0"/>
              </a:spcAft>
              <a:buSzPts val="1800"/>
              <a:buChar char="●"/>
            </a:pPr>
            <a:r>
              <a:rPr lang="en"/>
              <a:t>area, bag amount, hours, season, and size regulations </a:t>
            </a:r>
            <a:r>
              <a:rPr lang="en"/>
              <a:t>exist</a:t>
            </a:r>
            <a:r>
              <a:rPr lang="en"/>
              <a:t> for all game</a:t>
            </a:r>
            <a:endParaRPr/>
          </a:p>
          <a:p>
            <a:pPr indent="0" lvl="0" marL="457200" rtl="0" algn="l">
              <a:lnSpc>
                <a:spcPct val="200000"/>
              </a:lnSpc>
              <a:spcBef>
                <a:spcPts val="1200"/>
              </a:spcBef>
              <a:spcAft>
                <a:spcPts val="0"/>
              </a:spcAft>
              <a:buNone/>
            </a:pPr>
            <a:r>
              <a:rPr b="1" lang="en" sz="1500">
                <a:latin typeface="Times New Roman"/>
                <a:ea typeface="Times New Roman"/>
                <a:cs typeface="Times New Roman"/>
                <a:sym typeface="Times New Roman"/>
              </a:rPr>
              <a:t>How does hunting turtles and frogs affect their populations? </a:t>
            </a:r>
            <a:endParaRPr b="1" sz="1500">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rPr lang="en" sz="1500">
                <a:latin typeface="Times New Roman"/>
                <a:ea typeface="Times New Roman"/>
                <a:cs typeface="Times New Roman"/>
                <a:sym typeface="Times New Roman"/>
              </a:rPr>
              <a:t>Hunting these animals has a huge impact on these species because we have no idea how many are in the population and we could potentially hunt them into endangerment. Not knowing how many individuals are in a population means we can't fix regulations and bag limits. (Gibbs 2022)</a:t>
            </a:r>
            <a:endParaRPr/>
          </a:p>
        </p:txBody>
      </p:sp>
      <p:sp>
        <p:nvSpPr>
          <p:cNvPr id="94" name="Google Shape;94;p17"/>
          <p:cNvSpPr txBox="1"/>
          <p:nvPr/>
        </p:nvSpPr>
        <p:spPr>
          <a:xfrm>
            <a:off x="773500" y="4743300"/>
            <a:ext cx="100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(DEC₂)</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AM &amp; RC Project</a:t>
            </a:r>
            <a:endParaRPr/>
          </a:p>
        </p:txBody>
      </p:sp>
      <p:sp>
        <p:nvSpPr>
          <p:cNvPr id="100" name="Google Shape;100;p18"/>
          <p:cNvSpPr txBox="1"/>
          <p:nvPr>
            <p:ph idx="1" type="body"/>
          </p:nvPr>
        </p:nvSpPr>
        <p:spPr>
          <a:xfrm>
            <a:off x="387900" y="1229275"/>
            <a:ext cx="8368200" cy="36537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Amphibian Migrations and Road Crossings Project</a:t>
            </a:r>
            <a:endParaRPr/>
          </a:p>
          <a:p>
            <a:pPr indent="-334327" lvl="0" marL="457200" rtl="0" algn="l">
              <a:spcBef>
                <a:spcPts val="0"/>
              </a:spcBef>
              <a:spcAft>
                <a:spcPts val="0"/>
              </a:spcAft>
              <a:buSzPct val="100000"/>
              <a:buChar char="●"/>
            </a:pPr>
            <a:r>
              <a:rPr lang="en"/>
              <a:t>Helps herpetofauna with their mating season migration</a:t>
            </a:r>
            <a:r>
              <a:rPr lang="en"/>
              <a:t>s</a:t>
            </a:r>
            <a:endParaRPr/>
          </a:p>
          <a:p>
            <a:pPr indent="-334327" lvl="0" marL="457200" rtl="0" algn="l">
              <a:spcBef>
                <a:spcPts val="0"/>
              </a:spcBef>
              <a:spcAft>
                <a:spcPts val="0"/>
              </a:spcAft>
              <a:buSzPct val="100000"/>
              <a:buChar char="●"/>
            </a:pPr>
            <a:r>
              <a:rPr lang="en"/>
              <a:t>Began in 2009</a:t>
            </a:r>
            <a:endParaRPr/>
          </a:p>
          <a:p>
            <a:pPr indent="-334327" lvl="0" marL="457200" rtl="0" algn="l">
              <a:spcBef>
                <a:spcPts val="0"/>
              </a:spcBef>
              <a:spcAft>
                <a:spcPts val="0"/>
              </a:spcAft>
              <a:buSzPct val="100000"/>
              <a:buChar char="●"/>
            </a:pPr>
            <a:r>
              <a:rPr lang="en"/>
              <a:t>Uses volunteers to track amphibian migrations</a:t>
            </a:r>
            <a:endParaRPr/>
          </a:p>
          <a:p>
            <a:pPr indent="0" lvl="0" marL="0" rtl="0" algn="l">
              <a:spcBef>
                <a:spcPts val="1200"/>
              </a:spcBef>
              <a:spcAft>
                <a:spcPts val="0"/>
              </a:spcAft>
              <a:buNone/>
            </a:pPr>
            <a:r>
              <a:rPr b="1" lang="en" sz="1600">
                <a:latin typeface="Times New Roman"/>
                <a:ea typeface="Times New Roman"/>
                <a:cs typeface="Times New Roman"/>
                <a:sym typeface="Times New Roman"/>
              </a:rPr>
              <a:t>How would under road crossings help these species?	</a:t>
            </a:r>
            <a:endParaRPr b="1"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Under road crossings would help increase the survivability of these species when crossing roads to get to breeding sites, over winter habitats and even just connecting their fragmented habitats. (Gibbs 2022)</a:t>
            </a:r>
            <a:endParaRPr sz="1600">
              <a:latin typeface="Times New Roman"/>
              <a:ea typeface="Times New Roman"/>
              <a:cs typeface="Times New Roman"/>
              <a:sym typeface="Times New Roman"/>
            </a:endParaRPr>
          </a:p>
          <a:p>
            <a:pPr indent="0" lvl="0" marL="0" rtl="0" algn="l">
              <a:spcBef>
                <a:spcPts val="1200"/>
              </a:spcBef>
              <a:spcAft>
                <a:spcPts val="0"/>
              </a:spcAft>
              <a:buNone/>
            </a:pPr>
            <a:r>
              <a:rPr b="1" lang="en" sz="1600">
                <a:latin typeface="Times New Roman"/>
                <a:ea typeface="Times New Roman"/>
                <a:cs typeface="Times New Roman"/>
                <a:sym typeface="Times New Roman"/>
              </a:rPr>
              <a:t>Why don’t we implement these under road crossings into our road systems? </a:t>
            </a:r>
            <a:endParaRPr b="1" sz="1600">
              <a:latin typeface="Times New Roman"/>
              <a:ea typeface="Times New Roman"/>
              <a:cs typeface="Times New Roman"/>
              <a:sym typeface="Times New Roman"/>
            </a:endParaRPr>
          </a:p>
          <a:p>
            <a:pPr indent="0" lvl="0" marL="0" rtl="0" algn="l">
              <a:spcBef>
                <a:spcPts val="1200"/>
              </a:spcBef>
              <a:spcAft>
                <a:spcPts val="1200"/>
              </a:spcAft>
              <a:buNone/>
            </a:pPr>
            <a:r>
              <a:rPr lang="en" sz="1600">
                <a:latin typeface="Times New Roman"/>
                <a:ea typeface="Times New Roman"/>
                <a:cs typeface="Times New Roman"/>
                <a:sym typeface="Times New Roman"/>
              </a:rPr>
              <a:t>Our road systems are replaced/repaired often due to the naturally occurring cracks and movement of the roads throughout the seasons due to this fact under road crossings would be extremely expensive. (Gibbs 2022)</a:t>
            </a:r>
            <a:endParaRPr sz="1600"/>
          </a:p>
        </p:txBody>
      </p:sp>
      <p:sp>
        <p:nvSpPr>
          <p:cNvPr id="101" name="Google Shape;101;p18"/>
          <p:cNvSpPr txBox="1"/>
          <p:nvPr/>
        </p:nvSpPr>
        <p:spPr>
          <a:xfrm>
            <a:off x="894675" y="4743300"/>
            <a:ext cx="100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(DEC₃)</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Conclusion/What Can Be Done</a:t>
            </a:r>
            <a:endParaRPr/>
          </a:p>
        </p:txBody>
      </p:sp>
      <p:sp>
        <p:nvSpPr>
          <p:cNvPr id="107" name="Google Shape;107;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Mainly rely on public for funding</a:t>
            </a:r>
            <a:endParaRPr/>
          </a:p>
          <a:p>
            <a:pPr indent="-342900" lvl="0" marL="457200" rtl="0" algn="l">
              <a:spcBef>
                <a:spcPts val="0"/>
              </a:spcBef>
              <a:spcAft>
                <a:spcPts val="0"/>
              </a:spcAft>
              <a:buSzPts val="1800"/>
              <a:buChar char="●"/>
            </a:pPr>
            <a:r>
              <a:rPr lang="en"/>
              <a:t>Leverage public on a large scale through marketing practices to inspire more volunteers &amp; create more projects like the Atlas project and AM &amp; RC</a:t>
            </a:r>
            <a:endParaRPr/>
          </a:p>
          <a:p>
            <a:pPr indent="-342900" lvl="0" marL="457200" rtl="0" algn="l">
              <a:spcBef>
                <a:spcPts val="0"/>
              </a:spcBef>
              <a:spcAft>
                <a:spcPts val="0"/>
              </a:spcAft>
              <a:buSzPts val="1800"/>
              <a:buChar char="●"/>
            </a:pPr>
            <a:r>
              <a:rPr lang="en"/>
              <a:t>Can only properly regulate hunting with population dynamics</a:t>
            </a:r>
            <a:endParaRPr/>
          </a:p>
          <a:p>
            <a:pPr indent="-342900" lvl="0" marL="457200" rtl="0" algn="l">
              <a:spcBef>
                <a:spcPts val="0"/>
              </a:spcBef>
              <a:spcAft>
                <a:spcPts val="0"/>
              </a:spcAft>
              <a:buSzPts val="1800"/>
              <a:buChar char="●"/>
            </a:pPr>
            <a:r>
              <a:rPr lang="en"/>
              <a:t>Put herpetofauna/all wildlife on the same level of importance as charismatic species</a:t>
            </a:r>
            <a:endParaRPr/>
          </a:p>
        </p:txBody>
      </p:sp>
      <p:sp>
        <p:nvSpPr>
          <p:cNvPr id="108" name="Google Shape;108;p19"/>
          <p:cNvSpPr txBox="1"/>
          <p:nvPr/>
        </p:nvSpPr>
        <p:spPr>
          <a:xfrm>
            <a:off x="888300" y="4699350"/>
            <a:ext cx="13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(Gibbs, 2022)</a:t>
            </a:r>
            <a:endParaRPr>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Literature Cited</a:t>
            </a:r>
            <a:endParaRPr/>
          </a:p>
        </p:txBody>
      </p:sp>
      <p:sp>
        <p:nvSpPr>
          <p:cNvPr id="114" name="Google Shape;114;p20"/>
          <p:cNvSpPr txBox="1"/>
          <p:nvPr>
            <p:ph idx="1" type="body"/>
          </p:nvPr>
        </p:nvSpPr>
        <p:spPr>
          <a:xfrm>
            <a:off x="384048"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James, G. 2022.New York State </a:t>
            </a:r>
            <a:r>
              <a:rPr lang="en"/>
              <a:t>Management of Herps. SUNY ESF Syracuse, New York </a:t>
            </a:r>
            <a:endParaRPr/>
          </a:p>
          <a:p>
            <a:pPr indent="-334327" lvl="0" marL="457200" rtl="0" algn="l">
              <a:lnSpc>
                <a:spcPct val="150000"/>
              </a:lnSpc>
              <a:spcBef>
                <a:spcPts val="0"/>
              </a:spcBef>
              <a:spcAft>
                <a:spcPts val="0"/>
              </a:spcAft>
              <a:buSzPct val="100000"/>
              <a:buChar char="●"/>
            </a:pPr>
            <a:r>
              <a:rPr lang="en">
                <a:latin typeface="Arial"/>
                <a:ea typeface="Arial"/>
                <a:cs typeface="Arial"/>
                <a:sym typeface="Arial"/>
              </a:rPr>
              <a:t>DEC₁, Herp Atlas Project - NYS Dept. of Environmental Conservation. (n.d.). .</a:t>
            </a:r>
            <a:r>
              <a:rPr lang="en">
                <a:uFill>
                  <a:noFill/>
                </a:uFill>
                <a:latin typeface="Arial"/>
                <a:ea typeface="Arial"/>
                <a:cs typeface="Arial"/>
                <a:sym typeface="Arial"/>
                <a:hlinkClick r:id="rId3"/>
              </a:rPr>
              <a:t> https://www.dec.ny.gov/animals/7140.html</a:t>
            </a:r>
            <a:r>
              <a:rPr lang="en">
                <a:latin typeface="Arial"/>
                <a:ea typeface="Arial"/>
                <a:cs typeface="Arial"/>
                <a:sym typeface="Arial"/>
              </a:rPr>
              <a:t>.</a:t>
            </a:r>
            <a:endParaRPr>
              <a:latin typeface="Arial"/>
              <a:ea typeface="Arial"/>
              <a:cs typeface="Arial"/>
              <a:sym typeface="Arial"/>
            </a:endParaRPr>
          </a:p>
          <a:p>
            <a:pPr indent="-334327" lvl="0" marL="457200" rtl="0" algn="l">
              <a:lnSpc>
                <a:spcPct val="150000"/>
              </a:lnSpc>
              <a:spcBef>
                <a:spcPts val="0"/>
              </a:spcBef>
              <a:spcAft>
                <a:spcPts val="0"/>
              </a:spcAft>
              <a:buSzPct val="100000"/>
              <a:buFont typeface="Arial"/>
              <a:buChar char="●"/>
            </a:pPr>
            <a:r>
              <a:rPr lang="en">
                <a:latin typeface="Arial"/>
                <a:ea typeface="Arial"/>
                <a:cs typeface="Arial"/>
                <a:sym typeface="Arial"/>
              </a:rPr>
              <a:t>DEC₂, N. (n.d.). Reptile and Amphibian Hunting Seasons - NYS Dept. of Environmental Conservation. https://www.dec.ny.gov/outdoor/31339.html.</a:t>
            </a:r>
            <a:endParaRPr>
              <a:latin typeface="Arial"/>
              <a:ea typeface="Arial"/>
              <a:cs typeface="Arial"/>
              <a:sym typeface="Arial"/>
            </a:endParaRPr>
          </a:p>
          <a:p>
            <a:pPr indent="-334327" lvl="0" marL="457200" rtl="0" algn="l">
              <a:lnSpc>
                <a:spcPct val="150000"/>
              </a:lnSpc>
              <a:spcBef>
                <a:spcPts val="0"/>
              </a:spcBef>
              <a:spcAft>
                <a:spcPts val="0"/>
              </a:spcAft>
              <a:buSzPct val="100000"/>
              <a:buFont typeface="Arial"/>
              <a:buChar char="●"/>
            </a:pPr>
            <a:r>
              <a:rPr lang="en">
                <a:latin typeface="Arial"/>
                <a:ea typeface="Arial"/>
                <a:cs typeface="Arial"/>
                <a:sym typeface="Arial"/>
              </a:rPr>
              <a:t>DEC₃, Amphibian Migrations and Road Crossings - NYS Dept. of Environmental Conservation. (n.d.). . https://www.dec.ny.gov/lands/51925.html.</a:t>
            </a:r>
            <a:endParaRPr>
              <a:latin typeface="Arial"/>
              <a:ea typeface="Arial"/>
              <a:cs typeface="Arial"/>
              <a:sym typeface="Arial"/>
            </a:endParaRPr>
          </a:p>
          <a:p>
            <a:pPr indent="0" lvl="0" marL="457200" rtl="0" algn="l">
              <a:lnSpc>
                <a:spcPct val="150000"/>
              </a:lnSpc>
              <a:spcBef>
                <a:spcPts val="0"/>
              </a:spcBef>
              <a:spcAft>
                <a:spcPts val="12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