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9" r:id="rId2"/>
    <p:sldId id="273" r:id="rId3"/>
    <p:sldId id="266" r:id="rId4"/>
    <p:sldId id="267" r:id="rId5"/>
    <p:sldId id="268" r:id="rId6"/>
    <p:sldId id="269" r:id="rId7"/>
    <p:sldId id="272" r:id="rId8"/>
    <p:sldId id="271" r:id="rId9"/>
    <p:sldId id="274" r:id="rId10"/>
    <p:sldId id="275" r:id="rId11"/>
  </p:sldIdLst>
  <p:sldSz cx="9144000" cy="5143500" type="screen16x9"/>
  <p:notesSz cx="6858000" cy="9144000"/>
  <p:embeddedFontLst>
    <p:embeddedFont>
      <p:font typeface="Economica" panose="020B060402020202020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60400" autoAdjust="0"/>
  </p:normalViewPr>
  <p:slideViewPr>
    <p:cSldViewPr snapToGrid="0">
      <p:cViewPr varScale="1">
        <p:scale>
          <a:sx n="67" d="100"/>
          <a:sy n="67" d="100"/>
        </p:scale>
        <p:origin x="150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e839bbdb4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e839bbdb4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NORMAL (GAUSSIAN) (seal weight), BINOMIAL (sex), POISSON Counts (number of seals on each island)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Akaike – Japanese statistician</a:t>
            </a:r>
          </a:p>
        </p:txBody>
      </p:sp>
    </p:spTree>
    <p:extLst>
      <p:ext uri="{BB962C8B-B14F-4D97-AF65-F5344CB8AC3E}">
        <p14:creationId xmlns:p14="http://schemas.microsoft.com/office/powerpoint/2010/main" val="210300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Response variable (X!)</a:t>
            </a:r>
          </a:p>
          <a:p>
            <a:pPr marL="158750" indent="0">
              <a:buNone/>
            </a:pPr>
            <a:r>
              <a:rPr lang="en-US" dirty="0"/>
              <a:t>- Other names? Independent variable, covariate, explanatory variable, fixed effects</a:t>
            </a:r>
          </a:p>
          <a:p>
            <a:pPr marL="158750" indent="0">
              <a:buNone/>
            </a:pPr>
            <a:endParaRPr lang="en-US" dirty="0"/>
          </a:p>
          <a:p>
            <a:r>
              <a:rPr lang="en-US" dirty="0" err="1"/>
              <a:t>Hypsodonty</a:t>
            </a:r>
            <a:r>
              <a:rPr lang="en-US" dirty="0"/>
              <a:t>- high crowned teeth (</a:t>
            </a:r>
            <a:r>
              <a:rPr lang="en-US" dirty="0" err="1"/>
              <a:t>ie</a:t>
            </a:r>
            <a:r>
              <a:rPr lang="en-US" dirty="0"/>
              <a:t> horses) for eating abrasive materials (</a:t>
            </a:r>
            <a:r>
              <a:rPr lang="en-US" dirty="0" err="1"/>
              <a:t>eg</a:t>
            </a:r>
            <a:r>
              <a:rPr lang="en-US" dirty="0"/>
              <a:t> grass)</a:t>
            </a:r>
          </a:p>
          <a:p>
            <a:endParaRPr lang="en-US" dirty="0"/>
          </a:p>
          <a:p>
            <a:pPr marL="158750" indent="0">
              <a:buNone/>
            </a:pPr>
            <a:r>
              <a:rPr lang="en-US" dirty="0"/>
              <a:t>Only chose one response variable!</a:t>
            </a:r>
          </a:p>
        </p:txBody>
      </p:sp>
    </p:spTree>
    <p:extLst>
      <p:ext uri="{BB962C8B-B14F-4D97-AF65-F5344CB8AC3E}">
        <p14:creationId xmlns:p14="http://schemas.microsoft.com/office/powerpoint/2010/main" val="226790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acid detergent lignin ADL (measure of fiber in diet, diet quality)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89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Usually models within 2 delta </a:t>
            </a:r>
            <a:r>
              <a:rPr lang="en-US" dirty="0" err="1"/>
              <a:t>aic</a:t>
            </a:r>
            <a:r>
              <a:rPr lang="en-US" dirty="0"/>
              <a:t> are considered supported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Body mass as a function of %grass AND %N, %ADL (diet quality measures)</a:t>
            </a:r>
          </a:p>
        </p:txBody>
      </p:sp>
    </p:spTree>
    <p:extLst>
      <p:ext uri="{BB962C8B-B14F-4D97-AF65-F5344CB8AC3E}">
        <p14:creationId xmlns:p14="http://schemas.microsoft.com/office/powerpoint/2010/main" val="389725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EFB 390 Recitation – Tues 10/3</a:t>
            </a:r>
            <a:endParaRPr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B821C-910C-9FB5-D9F3-303D1CE66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sz="1800" dirty="0"/>
              <a:t>Announcements:</a:t>
            </a:r>
            <a:br>
              <a:rPr lang="en" sz="1800" dirty="0"/>
            </a:br>
            <a:r>
              <a:rPr lang="en" sz="1800" dirty="0"/>
              <a:t>- Week 5 homework due at midnight on Thurs 10/5</a:t>
            </a:r>
          </a:p>
          <a:p>
            <a:pPr marL="114300" indent="0">
              <a:buNone/>
            </a:pPr>
            <a:r>
              <a:rPr lang="en" dirty="0"/>
              <a:t>- Guest lecturer Thurs, readings, submit question before lecture</a:t>
            </a:r>
          </a:p>
          <a:p>
            <a:pPr marL="114300" indent="0">
              <a:buNone/>
            </a:pPr>
            <a:r>
              <a:rPr lang="en" sz="1800" dirty="0"/>
              <a:t>- No recitation next week (fall break!)</a:t>
            </a:r>
          </a:p>
          <a:p>
            <a:pPr marL="114300" indent="0">
              <a:buNone/>
            </a:pPr>
            <a:endParaRPr lang="en" sz="1800" dirty="0"/>
          </a:p>
          <a:p>
            <a:pPr marL="114300" indent="0">
              <a:buNone/>
            </a:pPr>
            <a:r>
              <a:rPr lang="en" sz="1800" dirty="0"/>
              <a:t>Today:</a:t>
            </a:r>
            <a:br>
              <a:rPr lang="en" sz="1800" dirty="0"/>
            </a:br>
            <a:r>
              <a:rPr lang="en" sz="1800" dirty="0"/>
              <a:t>- AIC presentation overview, example</a:t>
            </a:r>
            <a:br>
              <a:rPr lang="en" sz="1800" dirty="0"/>
            </a:br>
            <a:r>
              <a:rPr lang="en" sz="1800" dirty="0"/>
              <a:t>- Prep AIC presentation in class Thursday 10/12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8C23-F288-624F-EEDD-FBC8F926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28033"/>
            <a:ext cx="8520600" cy="831300"/>
          </a:xfrm>
        </p:spPr>
        <p:txBody>
          <a:bodyPr/>
          <a:lstStyle/>
          <a:p>
            <a:r>
              <a:rPr lang="en-US" dirty="0"/>
              <a:t>Tuesday 5:00 groups: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37F358-0C28-5A8A-6E6E-01EDEA066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1141"/>
              </p:ext>
            </p:extLst>
          </p:nvPr>
        </p:nvGraphicFramePr>
        <p:xfrm>
          <a:off x="571500" y="1159333"/>
          <a:ext cx="8001000" cy="2926316"/>
        </p:xfrm>
        <a:graphic>
          <a:graphicData uri="http://schemas.openxmlformats.org/drawingml/2006/table">
            <a:tbl>
              <a:tblPr/>
              <a:tblGrid>
                <a:gridCol w="2251233">
                  <a:extLst>
                    <a:ext uri="{9D8B030D-6E8A-4147-A177-3AD203B41FA5}">
                      <a16:colId xmlns:a16="http://schemas.microsoft.com/office/drawing/2014/main" val="3107312978"/>
                    </a:ext>
                  </a:extLst>
                </a:gridCol>
                <a:gridCol w="1916589">
                  <a:extLst>
                    <a:ext uri="{9D8B030D-6E8A-4147-A177-3AD203B41FA5}">
                      <a16:colId xmlns:a16="http://schemas.microsoft.com/office/drawing/2014/main" val="3483813972"/>
                    </a:ext>
                  </a:extLst>
                </a:gridCol>
                <a:gridCol w="1916589">
                  <a:extLst>
                    <a:ext uri="{9D8B030D-6E8A-4147-A177-3AD203B41FA5}">
                      <a16:colId xmlns:a16="http://schemas.microsoft.com/office/drawing/2014/main" val="1675121111"/>
                    </a:ext>
                  </a:extLst>
                </a:gridCol>
                <a:gridCol w="1916589">
                  <a:extLst>
                    <a:ext uri="{9D8B030D-6E8A-4147-A177-3AD203B41FA5}">
                      <a16:colId xmlns:a16="http://schemas.microsoft.com/office/drawing/2014/main" val="33745566"/>
                    </a:ext>
                  </a:extLst>
                </a:gridCol>
              </a:tblGrid>
              <a:tr h="1017544">
                <a:tc>
                  <a:txBody>
                    <a:bodyPr/>
                    <a:lstStyle/>
                    <a:p>
                      <a:pPr algn="ctr" rtl="0" fontAlgn="b"/>
                      <a:r>
                        <a:rPr lang="nl-NL" b="1" dirty="0">
                          <a:effectLst/>
                        </a:rPr>
                        <a:t>van de Kerk et al 2020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</a:rPr>
                        <a:t>Noren et al 2015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Johnson et al 2006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Bilodeau et al. 2013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560381"/>
                  </a:ext>
                </a:extLst>
              </a:tr>
              <a:tr h="42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Olivia Arce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Connor Eisenbach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Nao Bellio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Sarah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Brazzillo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123408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Jasper Edwards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 Loveless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Victor Ferraro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Anne Gutelius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044153"/>
                  </a:ext>
                </a:extLst>
              </a:tr>
              <a:tr h="42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Natalie Jurgielewicz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Emily Valenti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Fritz Hopf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Adi Norris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758989"/>
                  </a:ext>
                </a:extLst>
              </a:tr>
              <a:tr h="42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Damien Terrell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Bruce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Tangredi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Brandon Wingert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Lily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Celmer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858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47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F6E7-2C33-E39C-DD9C-6747069C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(Akaike Information Criterion)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E42F3-CCB2-44D5-E3BE-80018BAFD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common criterion used for model selection</a:t>
            </a:r>
          </a:p>
          <a:p>
            <a:pPr lvl="1"/>
            <a:r>
              <a:rPr lang="en-US" dirty="0"/>
              <a:t>Given a collection of models for data, estimates the quality of each model, relative to each of the other models</a:t>
            </a:r>
          </a:p>
          <a:p>
            <a:r>
              <a:rPr lang="en-US" dirty="0"/>
              <a:t>Used when we want parsimony (simplest model with the least assumptions and variables but with greatest explanatory power)</a:t>
            </a:r>
          </a:p>
          <a:p>
            <a:pPr algn="l"/>
            <a:r>
              <a:rPr lang="en-US" sz="1800" b="0" i="0" u="none" strike="noStrike" baseline="0" dirty="0">
                <a:latin typeface="CIDFont+F1"/>
              </a:rPr>
              <a:t>AIC can be any number</a:t>
            </a:r>
          </a:p>
          <a:p>
            <a:pPr lvl="1"/>
            <a:r>
              <a:rPr lang="en-US" b="0" i="0" u="none" strike="noStrike" baseline="0" dirty="0">
                <a:latin typeface="CIDFont+F1"/>
              </a:rPr>
              <a:t>Value of AIC means absolutely nothing by itself</a:t>
            </a:r>
          </a:p>
          <a:p>
            <a:pPr lvl="1"/>
            <a:r>
              <a:rPr lang="en-US" b="0" i="0" u="none" strike="noStrike" baseline="0" dirty="0">
                <a:latin typeface="CIDFont+F1"/>
              </a:rPr>
              <a:t>Comparative tool</a:t>
            </a:r>
          </a:p>
          <a:p>
            <a:pPr lvl="1"/>
            <a:r>
              <a:rPr lang="en-US" dirty="0">
                <a:latin typeface="CIDFont+F1"/>
              </a:rPr>
              <a:t>Rules of thumb</a:t>
            </a:r>
          </a:p>
          <a:p>
            <a:pPr lvl="2"/>
            <a:r>
              <a:rPr lang="en-US" dirty="0">
                <a:latin typeface="CIDFont+F1"/>
              </a:rPr>
              <a:t>0-2 Δ AIC = strongly competing model</a:t>
            </a:r>
          </a:p>
          <a:p>
            <a:pPr lvl="2"/>
            <a:r>
              <a:rPr lang="en-US" dirty="0">
                <a:latin typeface="CIDFont+F1"/>
              </a:rPr>
              <a:t>4-7 Δ AIC = limited support</a:t>
            </a:r>
          </a:p>
          <a:p>
            <a:pPr lvl="2"/>
            <a:r>
              <a:rPr lang="en-US" dirty="0">
                <a:latin typeface="CIDFont+F1"/>
              </a:rPr>
              <a:t>&gt; 10 Δ AIC = essentially no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5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3386-020D-A59A-FDF7-78D20363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AIC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79359-E0DC-8B36-3DF5-C0B755777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class Thursday 10/12, full group needs to present</a:t>
            </a:r>
          </a:p>
          <a:p>
            <a:r>
              <a:rPr lang="en-US" dirty="0"/>
              <a:t>Submit slides to Blackboard Weds 10/11 before midnight</a:t>
            </a:r>
          </a:p>
          <a:p>
            <a:r>
              <a:rPr lang="en-US" dirty="0"/>
              <a:t>No longer than 3 minutes</a:t>
            </a:r>
          </a:p>
          <a:p>
            <a:r>
              <a:rPr lang="en-US" dirty="0"/>
              <a:t>5 slides:</a:t>
            </a:r>
          </a:p>
          <a:p>
            <a:pPr lvl="1">
              <a:buAutoNum type="arabicPeriod"/>
            </a:pPr>
            <a:r>
              <a:rPr lang="en-US" dirty="0"/>
              <a:t>Title (Ecology style citation), question</a:t>
            </a:r>
          </a:p>
          <a:p>
            <a:pPr lvl="1">
              <a:buAutoNum type="arabicPeriod"/>
            </a:pPr>
            <a:r>
              <a:rPr lang="en-US" dirty="0"/>
              <a:t>Response variable and predictors</a:t>
            </a:r>
          </a:p>
          <a:p>
            <a:pPr lvl="1">
              <a:buAutoNum type="arabicPeriod"/>
            </a:pPr>
            <a:r>
              <a:rPr lang="en-US" dirty="0"/>
              <a:t>AIC Table</a:t>
            </a:r>
          </a:p>
          <a:p>
            <a:pPr lvl="1">
              <a:buAutoNum type="arabicPeriod"/>
            </a:pPr>
            <a:r>
              <a:rPr lang="en-US" dirty="0"/>
              <a:t>Important models</a:t>
            </a:r>
          </a:p>
          <a:p>
            <a:pPr lvl="1">
              <a:buAutoNum type="arabicPeriod"/>
            </a:pPr>
            <a:r>
              <a:rPr lang="en-US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84287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3975-D0BF-717C-6EC6-A068C684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2182E-D54A-F408-4C57-9D2701C2A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Article:</a:t>
            </a:r>
          </a:p>
          <a:p>
            <a:pPr marL="274320" indent="-457200">
              <a:buNone/>
            </a:pPr>
            <a:r>
              <a:rPr lang="en-US" dirty="0">
                <a:effectLst/>
              </a:rPr>
              <a:t>Codron, D., J. A. Lee-Thorp, M. </a:t>
            </a:r>
            <a:r>
              <a:rPr lang="en-US" dirty="0" err="1">
                <a:effectLst/>
              </a:rPr>
              <a:t>Sponheimer</a:t>
            </a:r>
            <a:r>
              <a:rPr lang="en-US" dirty="0">
                <a:effectLst/>
              </a:rPr>
              <a:t>, J. Codron, D. De Ruiter, and J. S. Brink. 2007. Significance of diet type and diet quality for ecological diversity of African ungulates. Journal of Animal Ecology 76:526–537.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Do morphological adaptations in African savanna ungulates reflect variations in diet type or quality?</a:t>
            </a:r>
          </a:p>
          <a:p>
            <a:pPr marL="114300" indent="-457200"/>
            <a:endParaRPr lang="en-US" dirty="0">
              <a:effectLst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2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3975-D0BF-717C-6EC6-A068C684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variable and predictors: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2182E-D54A-F408-4C57-9D2701C2A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Response variables: </a:t>
            </a:r>
          </a:p>
          <a:p>
            <a:pPr lvl="1"/>
            <a:r>
              <a:rPr lang="en-US" dirty="0"/>
              <a:t>Body mass (kg)</a:t>
            </a:r>
          </a:p>
          <a:p>
            <a:pPr lvl="1"/>
            <a:r>
              <a:rPr lang="en-US" dirty="0" err="1"/>
              <a:t>Hypsodonty</a:t>
            </a:r>
            <a:r>
              <a:rPr lang="en-US" dirty="0"/>
              <a:t> (</a:t>
            </a:r>
            <a:r>
              <a:rPr lang="en-US" dirty="0" err="1"/>
              <a:t>height:width</a:t>
            </a:r>
            <a:r>
              <a:rPr lang="en-US" dirty="0"/>
              <a:t> ratio of molar)</a:t>
            </a:r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Fecal carbon (13) isotopes represents percentage grass consumed</a:t>
            </a:r>
          </a:p>
          <a:p>
            <a:pPr lvl="1"/>
            <a:r>
              <a:rPr lang="en-US" dirty="0"/>
              <a:t>Fecal proxies for diet quality</a:t>
            </a:r>
          </a:p>
          <a:p>
            <a:pPr lvl="2"/>
            <a:r>
              <a:rPr lang="en-US" dirty="0"/>
              <a:t>%N (percent nitrogen)</a:t>
            </a:r>
          </a:p>
          <a:p>
            <a:pPr lvl="2"/>
            <a:r>
              <a:rPr lang="en-US" dirty="0"/>
              <a:t>NDF (neutral detergent fiber)</a:t>
            </a:r>
          </a:p>
          <a:p>
            <a:pPr lvl="2"/>
            <a:r>
              <a:rPr lang="en-US" dirty="0"/>
              <a:t>ADF (acid detergent fiber)</a:t>
            </a:r>
          </a:p>
          <a:p>
            <a:pPr lvl="2"/>
            <a:r>
              <a:rPr lang="en-US" dirty="0"/>
              <a:t>ADL (acid detergent linen)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8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3975-D0BF-717C-6EC6-A068C684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Table: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83610-C5E1-1DB5-5AC6-C311A73D3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928" y="315925"/>
            <a:ext cx="6474372" cy="460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7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3975-D0BF-717C-6EC6-A068C684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5925"/>
            <a:ext cx="2046228" cy="1607468"/>
          </a:xfrm>
        </p:spPr>
        <p:txBody>
          <a:bodyPr/>
          <a:lstStyle/>
          <a:p>
            <a:r>
              <a:rPr lang="en-US" dirty="0"/>
              <a:t>Important models: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83610-C5E1-1DB5-5AC6-C311A73D3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928" y="315925"/>
            <a:ext cx="6474372" cy="46055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B8706E-5288-107B-50BE-22889B6500C1}"/>
              </a:ext>
            </a:extLst>
          </p:cNvPr>
          <p:cNvSpPr/>
          <p:nvPr/>
        </p:nvSpPr>
        <p:spPr>
          <a:xfrm>
            <a:off x="2357928" y="2165131"/>
            <a:ext cx="2939286" cy="178676"/>
          </a:xfrm>
          <a:prstGeom prst="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DF51DE-F168-6C79-23D2-9FB010060205}"/>
              </a:ext>
            </a:extLst>
          </p:cNvPr>
          <p:cNvSpPr/>
          <p:nvPr/>
        </p:nvSpPr>
        <p:spPr>
          <a:xfrm>
            <a:off x="2357928" y="4014337"/>
            <a:ext cx="2939286" cy="178676"/>
          </a:xfrm>
          <a:prstGeom prst="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9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C7F3-3EA1-93C1-983A-36A45779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2BE35-06F6-00C7-2A91-FC59F1196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Body mass related to diet quality</a:t>
            </a:r>
          </a:p>
          <a:p>
            <a:pPr lvl="1"/>
            <a:r>
              <a:rPr lang="en-US" dirty="0"/>
              <a:t>Contradicts predictions that body mass related to diet type</a:t>
            </a:r>
          </a:p>
        </p:txBody>
      </p:sp>
    </p:spTree>
    <p:extLst>
      <p:ext uri="{BB962C8B-B14F-4D97-AF65-F5344CB8AC3E}">
        <p14:creationId xmlns:p14="http://schemas.microsoft.com/office/powerpoint/2010/main" val="122734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8C23-F288-624F-EEDD-FBC8F926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 3:30 groups: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37F358-0C28-5A8A-6E6E-01EDEA066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93861"/>
              </p:ext>
            </p:extLst>
          </p:nvPr>
        </p:nvGraphicFramePr>
        <p:xfrm>
          <a:off x="742400" y="1147225"/>
          <a:ext cx="8001000" cy="335438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310731297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48381397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67512111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38328441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0207038"/>
                    </a:ext>
                  </a:extLst>
                </a:gridCol>
              </a:tblGrid>
              <a:tr h="10175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 err="1">
                          <a:effectLst/>
                        </a:rPr>
                        <a:t>Vincelette</a:t>
                      </a:r>
                      <a:r>
                        <a:rPr lang="en-US" sz="1300" b="1" dirty="0">
                          <a:effectLst/>
                        </a:rPr>
                        <a:t> et al 2021</a:t>
                      </a:r>
                    </a:p>
                  </a:txBody>
                  <a:tcPr marL="26316" marR="26316" marT="17544" marB="17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300" b="1" dirty="0">
                          <a:effectLst/>
                        </a:rPr>
                        <a:t>Bernasconi et al. 2022</a:t>
                      </a:r>
                    </a:p>
                  </a:txBody>
                  <a:tcPr marL="26316" marR="26316" marT="17544" marB="17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Kingsolver and </a:t>
                      </a:r>
                      <a:r>
                        <a:rPr lang="en-US" sz="1300" b="1" dirty="0" err="1">
                          <a:effectLst/>
                        </a:rPr>
                        <a:t>Srygley</a:t>
                      </a:r>
                      <a:r>
                        <a:rPr lang="en-US" sz="1300" b="1" dirty="0">
                          <a:effectLst/>
                        </a:rPr>
                        <a:t> 2000</a:t>
                      </a:r>
                    </a:p>
                  </a:txBody>
                  <a:tcPr marL="26316" marR="26316" marT="17544" marB="17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 err="1">
                          <a:effectLst/>
                        </a:rPr>
                        <a:t>Vanpe</a:t>
                      </a:r>
                      <a:r>
                        <a:rPr lang="en-US" sz="1300" b="1" dirty="0">
                          <a:effectLst/>
                        </a:rPr>
                        <a:t> et al 2007</a:t>
                      </a:r>
                    </a:p>
                  </a:txBody>
                  <a:tcPr marL="26316" marR="26316" marT="17544" marB="17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1300" b="1" dirty="0">
                          <a:effectLst/>
                        </a:rPr>
                        <a:t>Hepp et al 2005</a:t>
                      </a:r>
                    </a:p>
                  </a:txBody>
                  <a:tcPr marL="26316" marR="26316" marT="17544" marB="17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560381"/>
                  </a:ext>
                </a:extLst>
              </a:tr>
              <a:tr h="42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Holly Anderson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Julianna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Anglada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Mia Villanueva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Gillian Burch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Rae Burke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123408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Thomas Fernandez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Jem Garcia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Kalani Bankston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Allison Greiner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Handen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044153"/>
                  </a:ext>
                </a:extLst>
              </a:tr>
              <a:tr h="42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Shawn Henderson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Elise Herrick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Jack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Gerbe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Julia Lotempio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Nancy Mazor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758989"/>
                  </a:ext>
                </a:extLst>
              </a:tr>
              <a:tr h="42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Ethan McDevitt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Mila Miller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 Lasher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Marie Rogers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Will Schofield-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broadbent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858432"/>
                  </a:ext>
                </a:extLst>
              </a:tr>
              <a:tr h="42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Anyka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Tetu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Sarah Baker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26316" marR="26316" marT="17544" marB="17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106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7187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586</Words>
  <Application>Microsoft Office PowerPoint</Application>
  <PresentationFormat>On-screen Show (16:9)</PresentationFormat>
  <Paragraphs>109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Economica</vt:lpstr>
      <vt:lpstr>Arial</vt:lpstr>
      <vt:lpstr>Open Sans</vt:lpstr>
      <vt:lpstr>CIDFont+F1</vt:lpstr>
      <vt:lpstr>Luxe</vt:lpstr>
      <vt:lpstr>EFB 390 Recitation – Tues 10/3</vt:lpstr>
      <vt:lpstr>AIC (Akaike Information Criterion)</vt:lpstr>
      <vt:lpstr>AIC Presentation</vt:lpstr>
      <vt:lpstr>Question:</vt:lpstr>
      <vt:lpstr>Response variable and predictors:</vt:lpstr>
      <vt:lpstr>AIC Table:</vt:lpstr>
      <vt:lpstr>Important models:</vt:lpstr>
      <vt:lpstr>Conclusion:</vt:lpstr>
      <vt:lpstr>Tuesday 3:30 groups:</vt:lpstr>
      <vt:lpstr>Tuesday 5:00 groups: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EFB 390 Recitation</dc:title>
  <dc:creator>Riley</dc:creator>
  <cp:lastModifiedBy>Chloe Beaupre</cp:lastModifiedBy>
  <cp:revision>23</cp:revision>
  <dcterms:modified xsi:type="dcterms:W3CDTF">2023-10-04T14:05:47Z</dcterms:modified>
</cp:coreProperties>
</file>