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9" r:id="rId2"/>
    <p:sldId id="260" r:id="rId3"/>
    <p:sldId id="265" r:id="rId4"/>
    <p:sldId id="266" r:id="rId5"/>
    <p:sldId id="267" r:id="rId6"/>
    <p:sldId id="263" r:id="rId7"/>
    <p:sldId id="264" r:id="rId8"/>
  </p:sldIdLst>
  <p:sldSz cx="9144000" cy="5143500" type="screen16x9"/>
  <p:notesSz cx="6858000" cy="9144000"/>
  <p:embeddedFontLst>
    <p:embeddedFont>
      <p:font typeface="Economica" panose="020B060402020202020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60400" autoAdjust="0"/>
  </p:normalViewPr>
  <p:slideViewPr>
    <p:cSldViewPr snapToGrid="0">
      <p:cViewPr varScale="1">
        <p:scale>
          <a:sx n="60" d="100"/>
          <a:sy n="60" d="100"/>
        </p:scale>
        <p:origin x="183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e839bbdb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e839bbdb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intros: what’s an important component of your habitat?</a:t>
            </a:r>
          </a:p>
          <a:p>
            <a:pPr marL="171450" lvl="0" indent="-171450" algn="l" rtl="0">
              <a:spcBef>
                <a:spcPts val="0"/>
              </a:spcBef>
              <a:spcAft>
                <a:spcPts val="0"/>
              </a:spcAft>
              <a:buFontTx/>
              <a:buChar char="-"/>
            </a:pPr>
            <a:r>
              <a:rPr lang="en-US" dirty="0"/>
              <a:t>10 minutes to connect with your group for the population abundance assignment and time to ask me any last minute questions</a:t>
            </a:r>
          </a:p>
          <a:p>
            <a:pPr marL="171450" lvl="0" indent="-171450" algn="l" rtl="0">
              <a:spcBef>
                <a:spcPts val="0"/>
              </a:spcBef>
              <a:spcAft>
                <a:spcPts val="0"/>
              </a:spcAft>
              <a:buFontTx/>
              <a:buChar char="-"/>
            </a:pPr>
            <a:r>
              <a:rPr lang="en-US" dirty="0"/>
              <a:t>Discuss habitat, break into groups</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e839bbdb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e839bbdb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a:t>
            </a:r>
            <a:r>
              <a:rPr lang="en-US" dirty="0" err="1"/>
              <a:t>Odum</a:t>
            </a:r>
            <a:r>
              <a:rPr lang="en-US" dirty="0"/>
              <a:t> </a:t>
            </a:r>
          </a:p>
          <a:p>
            <a:pPr marL="0" lvl="0" indent="0" algn="l" rtl="0">
              <a:spcBef>
                <a:spcPts val="0"/>
              </a:spcBef>
              <a:spcAft>
                <a:spcPts val="0"/>
              </a:spcAft>
              <a:buNone/>
            </a:pPr>
            <a:r>
              <a:rPr lang="en-US" dirty="0"/>
              <a:t>…. Sounds like geographical range.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a:t>
            </a:r>
            <a:r>
              <a:rPr lang="en-US" dirty="0" err="1"/>
              <a:t>Rickliefs</a:t>
            </a:r>
            <a:endParaRPr lang="en-US" dirty="0"/>
          </a:p>
          <a:p>
            <a:pPr marL="0" lvl="0" indent="0" algn="l" rtl="0">
              <a:spcBef>
                <a:spcPts val="0"/>
              </a:spcBef>
              <a:spcAft>
                <a:spcPts val="0"/>
              </a:spcAft>
              <a:buNone/>
            </a:pPr>
            <a:r>
              <a:rPr lang="en-US" dirty="0"/>
              <a:t>– what the heck does "normally" mean?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a:t>
            </a:r>
            <a:r>
              <a:rPr lang="en-US" dirty="0" err="1"/>
              <a:t>Noss</a:t>
            </a:r>
            <a:r>
              <a:rPr lang="en-US" dirty="0"/>
              <a:t> et al. </a:t>
            </a:r>
          </a:p>
          <a:p>
            <a:pPr marL="114300" lvl="0" indent="0">
              <a:buNone/>
            </a:pPr>
            <a:r>
              <a:rPr lang="en-US" dirty="0"/>
              <a:t>This definition: </a:t>
            </a:r>
          </a:p>
          <a:p>
            <a:pPr lvl="0">
              <a:buAutoNum type="arabicPeriod"/>
            </a:pPr>
            <a:r>
              <a:rPr lang="en-US" dirty="0"/>
              <a:t>Recognizes biotic and abiotic elements </a:t>
            </a:r>
          </a:p>
          <a:p>
            <a:pPr lvl="0">
              <a:buAutoNum type="arabicPeriod"/>
            </a:pPr>
            <a:r>
              <a:rPr lang="en-US" dirty="0"/>
              <a:t>Fails to fully consider that some habitats are better than others for a given species</a:t>
            </a:r>
          </a:p>
          <a:p>
            <a:pPr lvl="0">
              <a:buAutoNum type="arabicPeriod"/>
            </a:pPr>
            <a:r>
              <a:rPr lang="en-US" dirty="0"/>
              <a:t>Definition isn’t very detailed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Morrison et al.</a:t>
            </a:r>
          </a:p>
          <a:p>
            <a:pPr marL="114300" lvl="0" indent="0">
              <a:buNone/>
            </a:pPr>
            <a:r>
              <a:rPr lang="en-US" dirty="0"/>
              <a:t>This definition: </a:t>
            </a:r>
          </a:p>
          <a:p>
            <a:pPr lvl="0">
              <a:buAutoNum type="arabicPeriod"/>
            </a:pPr>
            <a:r>
              <a:rPr lang="en-US" dirty="0"/>
              <a:t>The term “promotes occupancy” works well because it introduces the idea of habitat quality </a:t>
            </a:r>
          </a:p>
          <a:p>
            <a:pPr lvl="0">
              <a:buAutoNum type="arabicPeriod"/>
            </a:pPr>
            <a:r>
              <a:rPr lang="en-US" dirty="0"/>
              <a:t>A vegetation type will be used by a species if that area contains the resources and environmental conditions the species need</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Wood Ducks thrive in bottomland forests, swamps, freshwater marshes, and beaver ponds. They are also common along streams of all sizes, from creeks to rivers, and the sheer extent of these make them an important habitat. Wood Ducks seem to fare best when open water alternates with 50–75% vegetative cover that the ducks can hide and forage in. This cover can consist of downed trees, shrubs such as alder, willow, and buttonbush, as well as emergent herbaceous plants such as arrowhead and smartweeds.</a:t>
            </a:r>
          </a:p>
          <a:p>
            <a:r>
              <a:rPr lang="en-US" dirty="0"/>
              <a:t>Food - </a:t>
            </a:r>
            <a:r>
              <a:rPr lang="en-US" b="0" i="0" dirty="0">
                <a:solidFill>
                  <a:srgbClr val="0A0A0A"/>
                </a:solidFill>
                <a:effectLst/>
                <a:latin typeface="source sans pro" panose="020B0503030403020204" pitchFamily="34" charset="0"/>
              </a:rPr>
              <a:t>Wood Ducks eat seeds, fruits, insects and other arthropods. When aquatic foods are unavailable they may take to dry land to eat acorns and other nuts from forests and grain from fields. </a:t>
            </a:r>
          </a:p>
          <a:p>
            <a:endParaRPr lang="en-US" b="0" i="0" dirty="0">
              <a:solidFill>
                <a:srgbClr val="0A0A0A"/>
              </a:solidFill>
              <a:effectLst/>
              <a:latin typeface="source sans pro" panose="020B0503030403020204" pitchFamily="34" charset="0"/>
            </a:endParaRPr>
          </a:p>
          <a:p>
            <a:r>
              <a:rPr lang="en-US" b="0" i="0" dirty="0">
                <a:solidFill>
                  <a:srgbClr val="0A0A0A"/>
                </a:solidFill>
                <a:effectLst/>
                <a:latin typeface="source sans pro" panose="020B0503030403020204" pitchFamily="34" charset="0"/>
              </a:rPr>
              <a:t>Nesting cavities – tree more than 1-2 feet in diameter with a cavity 2-60 ft high (can’t make their own cavities!) use rotted heartwood and occasionally woodpecker cavities</a:t>
            </a:r>
          </a:p>
          <a:p>
            <a:pPr lvl="1"/>
            <a:r>
              <a:rPr lang="en-US" b="0" i="0" dirty="0">
                <a:solidFill>
                  <a:srgbClr val="0A0A0A"/>
                </a:solidFill>
                <a:effectLst/>
                <a:latin typeface="source sans pro" panose="020B0503030403020204" pitchFamily="34" charset="0"/>
              </a:rPr>
              <a:t>Dead trees are often in short supply</a:t>
            </a:r>
            <a:endParaRPr lang="en-US" dirty="0"/>
          </a:p>
        </p:txBody>
      </p:sp>
    </p:spTree>
    <p:extLst>
      <p:ext uri="{BB962C8B-B14F-4D97-AF65-F5344CB8AC3E}">
        <p14:creationId xmlns:p14="http://schemas.microsoft.com/office/powerpoint/2010/main" val="259062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US" sz="2800" dirty="0"/>
              <a:t>EFB 390 Recitation </a:t>
            </a:r>
            <a:r>
              <a:rPr lang="en-US" sz="2800"/>
              <a:t>– Wednesday </a:t>
            </a:r>
            <a:r>
              <a:rPr lang="en-US" sz="2800" dirty="0"/>
              <a:t>9/28</a:t>
            </a:r>
            <a:endParaRPr sz="2800" dirty="0"/>
          </a:p>
        </p:txBody>
      </p:sp>
      <p:sp>
        <p:nvSpPr>
          <p:cNvPr id="2" name="Text Placeholder 1">
            <a:extLst>
              <a:ext uri="{FF2B5EF4-FFF2-40B4-BE49-F238E27FC236}">
                <a16:creationId xmlns:a16="http://schemas.microsoft.com/office/drawing/2014/main" id="{3B0B821C-910C-9FB5-D9F3-303D1CE66D8B}"/>
              </a:ext>
            </a:extLst>
          </p:cNvPr>
          <p:cNvSpPr>
            <a:spLocks noGrp="1"/>
          </p:cNvSpPr>
          <p:nvPr>
            <p:ph type="body" idx="1"/>
          </p:nvPr>
        </p:nvSpPr>
        <p:spPr/>
        <p:txBody>
          <a:bodyPr/>
          <a:lstStyle/>
          <a:p>
            <a:pPr marL="114300" indent="0">
              <a:buNone/>
            </a:pPr>
            <a:r>
              <a:rPr lang="en" sz="1800" dirty="0"/>
              <a:t>Announcements:</a:t>
            </a:r>
            <a:br>
              <a:rPr lang="en" sz="1800" dirty="0"/>
            </a:br>
            <a:r>
              <a:rPr lang="en" sz="1800" dirty="0"/>
              <a:t>- Population abundance assignment </a:t>
            </a:r>
            <a:r>
              <a:rPr lang="en" sz="1800" b="1" dirty="0"/>
              <a:t>due today</a:t>
            </a:r>
            <a:br>
              <a:rPr lang="en" sz="1800" dirty="0"/>
            </a:br>
            <a:r>
              <a:rPr lang="en" sz="1800" dirty="0"/>
              <a:t>- Next assignment posted on Blackboard</a:t>
            </a:r>
            <a:br>
              <a:rPr lang="en" sz="1800" dirty="0"/>
            </a:br>
            <a:r>
              <a:rPr lang="en" sz="1800" dirty="0"/>
              <a:t>- Exam Tues. 10/11 (open note)</a:t>
            </a:r>
            <a:br>
              <a:rPr lang="en" sz="1800" dirty="0"/>
            </a:br>
            <a:endParaRPr lang="en" sz="1800" dirty="0"/>
          </a:p>
          <a:p>
            <a:pPr marL="114300" indent="0">
              <a:buNone/>
            </a:pPr>
            <a:r>
              <a:rPr lang="en" sz="1800" dirty="0"/>
              <a:t>Today:</a:t>
            </a:r>
            <a:br>
              <a:rPr lang="en" sz="1800" dirty="0"/>
            </a:br>
            <a:r>
              <a:rPr lang="en" sz="1800" dirty="0"/>
              <a:t>- Intros</a:t>
            </a:r>
            <a:br>
              <a:rPr lang="en" sz="1800" dirty="0"/>
            </a:br>
            <a:r>
              <a:rPr lang="en" sz="1800" dirty="0"/>
              <a:t>- Last minute population abundance work session</a:t>
            </a:r>
            <a:br>
              <a:rPr lang="en" sz="1800" dirty="0"/>
            </a:br>
            <a:r>
              <a:rPr lang="en" sz="1800" dirty="0"/>
              <a:t>- What is a habitat?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extBox 1">
            <a:extLst>
              <a:ext uri="{FF2B5EF4-FFF2-40B4-BE49-F238E27FC236}">
                <a16:creationId xmlns:a16="http://schemas.microsoft.com/office/drawing/2014/main" id="{73D2B074-06DD-6188-520F-054AE8C29C88}"/>
              </a:ext>
            </a:extLst>
          </p:cNvPr>
          <p:cNvSpPr txBox="1"/>
          <p:nvPr/>
        </p:nvSpPr>
        <p:spPr>
          <a:xfrm>
            <a:off x="628650" y="435769"/>
            <a:ext cx="7143750" cy="523220"/>
          </a:xfrm>
          <a:prstGeom prst="rect">
            <a:avLst/>
          </a:prstGeom>
          <a:noFill/>
        </p:spPr>
        <p:txBody>
          <a:bodyPr wrap="square" rtlCol="0">
            <a:spAutoFit/>
          </a:bodyPr>
          <a:lstStyle/>
          <a:p>
            <a:pPr marL="342900" indent="-342900">
              <a:buAutoNum type="arabicPeriod"/>
            </a:pPr>
            <a:r>
              <a:rPr lang="en-US" dirty="0" err="1"/>
              <a:t>Trefethen</a:t>
            </a:r>
            <a:r>
              <a:rPr lang="en-US" dirty="0"/>
              <a:t> (1964) - "Habitat is the sum total of the environmental factors, food, cover, and water, that a given species needs to survive and reproduce in a given area.“ </a:t>
            </a:r>
          </a:p>
        </p:txBody>
      </p:sp>
      <p:sp>
        <p:nvSpPr>
          <p:cNvPr id="5" name="TextBox 4">
            <a:extLst>
              <a:ext uri="{FF2B5EF4-FFF2-40B4-BE49-F238E27FC236}">
                <a16:creationId xmlns:a16="http://schemas.microsoft.com/office/drawing/2014/main" id="{3248DF4E-5E97-676B-DC4A-BE11EFCE324A}"/>
              </a:ext>
            </a:extLst>
          </p:cNvPr>
          <p:cNvSpPr txBox="1"/>
          <p:nvPr/>
        </p:nvSpPr>
        <p:spPr>
          <a:xfrm>
            <a:off x="628650" y="1051189"/>
            <a:ext cx="6986587" cy="523220"/>
          </a:xfrm>
          <a:prstGeom prst="rect">
            <a:avLst/>
          </a:prstGeom>
          <a:noFill/>
        </p:spPr>
        <p:txBody>
          <a:bodyPr wrap="square" rtlCol="0">
            <a:spAutoFit/>
          </a:bodyPr>
          <a:lstStyle/>
          <a:p>
            <a:pPr marL="342900" indent="-342900">
              <a:buFont typeface="+mj-lt"/>
              <a:buAutoNum type="arabicPeriod" startAt="2"/>
            </a:pPr>
            <a:r>
              <a:rPr lang="en-US" dirty="0" err="1"/>
              <a:t>Odum</a:t>
            </a:r>
            <a:r>
              <a:rPr lang="en-US" dirty="0"/>
              <a:t> - (1971) "the place where an organism lives; where one would go to find it”</a:t>
            </a:r>
          </a:p>
          <a:p>
            <a:endParaRPr lang="en-US" dirty="0"/>
          </a:p>
        </p:txBody>
      </p:sp>
      <p:sp>
        <p:nvSpPr>
          <p:cNvPr id="6" name="TextBox 5">
            <a:extLst>
              <a:ext uri="{FF2B5EF4-FFF2-40B4-BE49-F238E27FC236}">
                <a16:creationId xmlns:a16="http://schemas.microsoft.com/office/drawing/2014/main" id="{13C83672-3E99-2959-AF52-65EB6B554CE6}"/>
              </a:ext>
            </a:extLst>
          </p:cNvPr>
          <p:cNvSpPr txBox="1"/>
          <p:nvPr/>
        </p:nvSpPr>
        <p:spPr>
          <a:xfrm>
            <a:off x="628650" y="1692490"/>
            <a:ext cx="7493794" cy="738664"/>
          </a:xfrm>
          <a:prstGeom prst="rect">
            <a:avLst/>
          </a:prstGeom>
          <a:noFill/>
        </p:spPr>
        <p:txBody>
          <a:bodyPr wrap="square" rtlCol="0">
            <a:spAutoFit/>
          </a:bodyPr>
          <a:lstStyle/>
          <a:p>
            <a:pPr marL="342900" indent="-342900">
              <a:buFont typeface="+mj-lt"/>
              <a:buAutoNum type="arabicPeriod" startAt="3"/>
            </a:pPr>
            <a:r>
              <a:rPr lang="en-US" dirty="0" err="1"/>
              <a:t>Ricklefs</a:t>
            </a:r>
            <a:r>
              <a:rPr lang="en-US" dirty="0"/>
              <a:t> (1973) - "the place where a plant or animal normally lives, often characterized by a dominant plant form or physical characteristic."</a:t>
            </a:r>
          </a:p>
          <a:p>
            <a:endParaRPr lang="en-US" dirty="0"/>
          </a:p>
        </p:txBody>
      </p:sp>
      <p:sp>
        <p:nvSpPr>
          <p:cNvPr id="8" name="TextBox 7">
            <a:extLst>
              <a:ext uri="{FF2B5EF4-FFF2-40B4-BE49-F238E27FC236}">
                <a16:creationId xmlns:a16="http://schemas.microsoft.com/office/drawing/2014/main" id="{40E60A87-F0E5-96A2-901F-152D99D625A9}"/>
              </a:ext>
            </a:extLst>
          </p:cNvPr>
          <p:cNvSpPr txBox="1"/>
          <p:nvPr/>
        </p:nvSpPr>
        <p:spPr>
          <a:xfrm>
            <a:off x="628650" y="2446349"/>
            <a:ext cx="6943725" cy="738664"/>
          </a:xfrm>
          <a:prstGeom prst="rect">
            <a:avLst/>
          </a:prstGeom>
          <a:noFill/>
        </p:spPr>
        <p:txBody>
          <a:bodyPr wrap="square" rtlCol="0">
            <a:spAutoFit/>
          </a:bodyPr>
          <a:lstStyle/>
          <a:p>
            <a:pPr marL="342900" indent="-342900">
              <a:buFont typeface="+mj-lt"/>
              <a:buAutoNum type="arabicPeriod" startAt="4"/>
            </a:pPr>
            <a:r>
              <a:rPr lang="en-US" dirty="0" err="1"/>
              <a:t>Noss</a:t>
            </a:r>
            <a:r>
              <a:rPr lang="en-US" dirty="0"/>
              <a:t> et al. (1997) - "the multidimensional place where an organism, population, or assemblage of populations lives; the living and non-living surroundings.“ </a:t>
            </a:r>
          </a:p>
          <a:p>
            <a:endParaRPr lang="en-US" dirty="0"/>
          </a:p>
        </p:txBody>
      </p:sp>
      <p:sp>
        <p:nvSpPr>
          <p:cNvPr id="9" name="TextBox 8">
            <a:extLst>
              <a:ext uri="{FF2B5EF4-FFF2-40B4-BE49-F238E27FC236}">
                <a16:creationId xmlns:a16="http://schemas.microsoft.com/office/drawing/2014/main" id="{456B08DB-0B13-DBAD-6CA3-ED20AAA9990E}"/>
              </a:ext>
            </a:extLst>
          </p:cNvPr>
          <p:cNvSpPr txBox="1"/>
          <p:nvPr/>
        </p:nvSpPr>
        <p:spPr>
          <a:xfrm>
            <a:off x="628650" y="3174684"/>
            <a:ext cx="8322469" cy="954107"/>
          </a:xfrm>
          <a:prstGeom prst="rect">
            <a:avLst/>
          </a:prstGeom>
          <a:noFill/>
        </p:spPr>
        <p:txBody>
          <a:bodyPr wrap="square" rtlCol="0">
            <a:spAutoFit/>
          </a:bodyPr>
          <a:lstStyle/>
          <a:p>
            <a:pPr marL="342900" indent="-342900">
              <a:buFont typeface="+mj-lt"/>
              <a:buAutoNum type="arabicPeriod" startAt="5"/>
            </a:pPr>
            <a:r>
              <a:rPr lang="en-US" dirty="0"/>
              <a:t>Morrison et al. (1992) - " an area with the combination of resources (like food, cover, water) and the environmental conditions (temperature, precipitation, presence or absence of predators and competitors) that promotes occupancy by individuals of a given species (or population) and allows those individuals to survive and reproduce</a:t>
            </a:r>
          </a:p>
        </p:txBody>
      </p:sp>
      <p:sp>
        <p:nvSpPr>
          <p:cNvPr id="10" name="TextBox 9">
            <a:extLst>
              <a:ext uri="{FF2B5EF4-FFF2-40B4-BE49-F238E27FC236}">
                <a16:creationId xmlns:a16="http://schemas.microsoft.com/office/drawing/2014/main" id="{95B54EA3-0CE1-80D7-B72C-DDD61985FC58}"/>
              </a:ext>
            </a:extLst>
          </p:cNvPr>
          <p:cNvSpPr txBox="1"/>
          <p:nvPr/>
        </p:nvSpPr>
        <p:spPr>
          <a:xfrm>
            <a:off x="8256494" y="4800599"/>
            <a:ext cx="1030802" cy="246221"/>
          </a:xfrm>
          <a:prstGeom prst="rect">
            <a:avLst/>
          </a:prstGeom>
          <a:noFill/>
        </p:spPr>
        <p:txBody>
          <a:bodyPr wrap="square" rtlCol="0">
            <a:spAutoFit/>
          </a:bodyPr>
          <a:lstStyle/>
          <a:p>
            <a:r>
              <a:rPr lang="en-US" sz="1000" dirty="0"/>
              <a:t>Israel Parker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9CDE-8075-064E-BEE7-CEF10C02E7BB}"/>
              </a:ext>
            </a:extLst>
          </p:cNvPr>
          <p:cNvSpPr>
            <a:spLocks noGrp="1"/>
          </p:cNvSpPr>
          <p:nvPr>
            <p:ph type="title"/>
          </p:nvPr>
        </p:nvSpPr>
        <p:spPr/>
        <p:txBody>
          <a:bodyPr/>
          <a:lstStyle/>
          <a:p>
            <a:pPr algn="ctr"/>
            <a:r>
              <a:rPr lang="en-US" dirty="0"/>
              <a:t>Example: Wood Duck</a:t>
            </a:r>
          </a:p>
        </p:txBody>
      </p:sp>
      <p:sp>
        <p:nvSpPr>
          <p:cNvPr id="4" name="TextBox 3">
            <a:extLst>
              <a:ext uri="{FF2B5EF4-FFF2-40B4-BE49-F238E27FC236}">
                <a16:creationId xmlns:a16="http://schemas.microsoft.com/office/drawing/2014/main" id="{72DAF8C1-D62D-A468-B84F-D26FFA1358C6}"/>
              </a:ext>
            </a:extLst>
          </p:cNvPr>
          <p:cNvSpPr txBox="1"/>
          <p:nvPr/>
        </p:nvSpPr>
        <p:spPr>
          <a:xfrm>
            <a:off x="435769" y="1378744"/>
            <a:ext cx="455309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Wetlands – open water and cover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Food – seeds, fruits, insects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Available nesting cavities – tree cavities/nest boxes number and density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Brood-rearing habitat – dense cover in shallow wetlands with present water</a:t>
            </a:r>
          </a:p>
        </p:txBody>
      </p:sp>
      <p:sp>
        <p:nvSpPr>
          <p:cNvPr id="7" name="TextBox 6">
            <a:extLst>
              <a:ext uri="{FF2B5EF4-FFF2-40B4-BE49-F238E27FC236}">
                <a16:creationId xmlns:a16="http://schemas.microsoft.com/office/drawing/2014/main" id="{A3159F7C-B6E3-419B-386F-CA849906F2A7}"/>
              </a:ext>
            </a:extLst>
          </p:cNvPr>
          <p:cNvSpPr txBox="1"/>
          <p:nvPr/>
        </p:nvSpPr>
        <p:spPr>
          <a:xfrm>
            <a:off x="6493669" y="4764881"/>
            <a:ext cx="2845837" cy="307777"/>
          </a:xfrm>
          <a:prstGeom prst="rect">
            <a:avLst/>
          </a:prstGeom>
          <a:noFill/>
        </p:spPr>
        <p:txBody>
          <a:bodyPr wrap="square" rtlCol="0">
            <a:spAutoFit/>
          </a:bodyPr>
          <a:lstStyle/>
          <a:p>
            <a:r>
              <a:rPr lang="en-US" dirty="0"/>
              <a:t>Sousa and Farmer et al. (1983)</a:t>
            </a:r>
          </a:p>
        </p:txBody>
      </p:sp>
      <p:pic>
        <p:nvPicPr>
          <p:cNvPr id="9" name="Picture 8">
            <a:extLst>
              <a:ext uri="{FF2B5EF4-FFF2-40B4-BE49-F238E27FC236}">
                <a16:creationId xmlns:a16="http://schemas.microsoft.com/office/drawing/2014/main" id="{0C08A16D-7048-0E2B-C1C5-57A37CA8218C}"/>
              </a:ext>
            </a:extLst>
          </p:cNvPr>
          <p:cNvPicPr>
            <a:picLocks noChangeAspect="1"/>
          </p:cNvPicPr>
          <p:nvPr/>
        </p:nvPicPr>
        <p:blipFill rotWithShape="1">
          <a:blip r:embed="rId3"/>
          <a:srcRect l="11489" r="7501"/>
          <a:stretch/>
        </p:blipFill>
        <p:spPr>
          <a:xfrm>
            <a:off x="4988859" y="1378744"/>
            <a:ext cx="3900239" cy="2527627"/>
          </a:xfrm>
          <a:prstGeom prst="rect">
            <a:avLst/>
          </a:prstGeom>
        </p:spPr>
      </p:pic>
    </p:spTree>
    <p:extLst>
      <p:ext uri="{BB962C8B-B14F-4D97-AF65-F5344CB8AC3E}">
        <p14:creationId xmlns:p14="http://schemas.microsoft.com/office/powerpoint/2010/main" val="81289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3386-020D-A59A-FDF7-78D203632C29}"/>
              </a:ext>
            </a:extLst>
          </p:cNvPr>
          <p:cNvSpPr>
            <a:spLocks noGrp="1"/>
          </p:cNvSpPr>
          <p:nvPr>
            <p:ph type="title"/>
          </p:nvPr>
        </p:nvSpPr>
        <p:spPr/>
        <p:txBody>
          <a:bodyPr/>
          <a:lstStyle/>
          <a:p>
            <a:pPr algn="ctr"/>
            <a:r>
              <a:rPr lang="en-US" dirty="0"/>
              <a:t>Group Habitats</a:t>
            </a:r>
          </a:p>
        </p:txBody>
      </p:sp>
      <p:sp>
        <p:nvSpPr>
          <p:cNvPr id="3" name="Text Placeholder 2">
            <a:extLst>
              <a:ext uri="{FF2B5EF4-FFF2-40B4-BE49-F238E27FC236}">
                <a16:creationId xmlns:a16="http://schemas.microsoft.com/office/drawing/2014/main" id="{5C679359-E0DC-8B36-3DF5-C0B7557778E7}"/>
              </a:ext>
            </a:extLst>
          </p:cNvPr>
          <p:cNvSpPr>
            <a:spLocks noGrp="1"/>
          </p:cNvSpPr>
          <p:nvPr>
            <p:ph type="body" idx="1"/>
          </p:nvPr>
        </p:nvSpPr>
        <p:spPr/>
        <p:txBody>
          <a:bodyPr/>
          <a:lstStyle/>
          <a:p>
            <a:r>
              <a:rPr lang="en-US" dirty="0"/>
              <a:t>Each group choose a representative species</a:t>
            </a:r>
          </a:p>
          <a:p>
            <a:pPr lvl="1"/>
            <a:r>
              <a:rPr lang="en-US" dirty="0"/>
              <a:t>Polar, Temperate, Tropical, Marine</a:t>
            </a:r>
          </a:p>
          <a:p>
            <a:r>
              <a:rPr lang="en-US" dirty="0"/>
              <a:t>Define its habitat:</a:t>
            </a:r>
          </a:p>
          <a:p>
            <a:pPr lvl="1"/>
            <a:r>
              <a:rPr lang="en-US" dirty="0"/>
              <a:t>Food, cover, water</a:t>
            </a:r>
          </a:p>
          <a:p>
            <a:pPr lvl="1"/>
            <a:r>
              <a:rPr lang="en-US" dirty="0"/>
              <a:t>Temperature, precipitation, predators/competition</a:t>
            </a:r>
          </a:p>
          <a:p>
            <a:pPr lvl="1"/>
            <a:r>
              <a:rPr lang="en-US" dirty="0"/>
              <a:t>Others?</a:t>
            </a:r>
          </a:p>
        </p:txBody>
      </p:sp>
    </p:spTree>
    <p:extLst>
      <p:ext uri="{BB962C8B-B14F-4D97-AF65-F5344CB8AC3E}">
        <p14:creationId xmlns:p14="http://schemas.microsoft.com/office/powerpoint/2010/main" val="84287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03AE-01FF-571A-B76F-B74B2F60B4B2}"/>
              </a:ext>
            </a:extLst>
          </p:cNvPr>
          <p:cNvSpPr>
            <a:spLocks noGrp="1"/>
          </p:cNvSpPr>
          <p:nvPr>
            <p:ph type="title"/>
          </p:nvPr>
        </p:nvSpPr>
        <p:spPr/>
        <p:txBody>
          <a:bodyPr/>
          <a:lstStyle/>
          <a:p>
            <a:r>
              <a:rPr lang="en-US" dirty="0"/>
              <a:t>Habitat-based conservation</a:t>
            </a:r>
          </a:p>
        </p:txBody>
      </p:sp>
      <p:sp>
        <p:nvSpPr>
          <p:cNvPr id="3" name="Text Placeholder 2">
            <a:extLst>
              <a:ext uri="{FF2B5EF4-FFF2-40B4-BE49-F238E27FC236}">
                <a16:creationId xmlns:a16="http://schemas.microsoft.com/office/drawing/2014/main" id="{F1C6D0ED-4908-A117-E684-EAB4A40E7884}"/>
              </a:ext>
            </a:extLst>
          </p:cNvPr>
          <p:cNvSpPr>
            <a:spLocks noGrp="1"/>
          </p:cNvSpPr>
          <p:nvPr>
            <p:ph type="body" idx="1"/>
          </p:nvPr>
        </p:nvSpPr>
        <p:spPr/>
        <p:txBody>
          <a:bodyPr/>
          <a:lstStyle/>
          <a:p>
            <a:r>
              <a:rPr lang="en-US" dirty="0"/>
              <a:t>Why focus on managing habitats instead of species? </a:t>
            </a:r>
          </a:p>
          <a:p>
            <a:pPr marL="114300" indent="0">
              <a:buNone/>
            </a:pPr>
            <a:endParaRPr lang="en-US" dirty="0"/>
          </a:p>
          <a:p>
            <a:r>
              <a:rPr lang="en-US" dirty="0"/>
              <a:t>Habitats represent the biological and environmental interactions part of unique ecosystem (important for </a:t>
            </a:r>
            <a:r>
              <a:rPr lang="en-US" dirty="0" err="1"/>
              <a:t>longterm</a:t>
            </a:r>
            <a:r>
              <a:rPr lang="en-US" dirty="0"/>
              <a:t> preservation) </a:t>
            </a:r>
          </a:p>
          <a:p>
            <a:r>
              <a:rPr lang="en-US" dirty="0"/>
              <a:t>Protecting habitat </a:t>
            </a:r>
            <a:r>
              <a:rPr lang="en-US" dirty="0">
                <a:sym typeface="Wingdings" panose="05000000000000000000" pitchFamily="2" charset="2"/>
              </a:rPr>
              <a:t></a:t>
            </a:r>
            <a:r>
              <a:rPr lang="en-US" dirty="0"/>
              <a:t> protect non-target species </a:t>
            </a:r>
          </a:p>
          <a:p>
            <a:r>
              <a:rPr lang="en-US" dirty="0"/>
              <a:t>Habitats are easier to map than species distribution or ecological processes </a:t>
            </a:r>
          </a:p>
          <a:p>
            <a:r>
              <a:rPr lang="en-US" dirty="0"/>
              <a:t>Monitoring environmental change over time is more meaningful at larger scales</a:t>
            </a:r>
          </a:p>
        </p:txBody>
      </p:sp>
    </p:spTree>
    <p:extLst>
      <p:ext uri="{BB962C8B-B14F-4D97-AF65-F5344CB8AC3E}">
        <p14:creationId xmlns:p14="http://schemas.microsoft.com/office/powerpoint/2010/main" val="346908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5CA0-21B4-46B5-9452-61AA0CBDE035}"/>
              </a:ext>
            </a:extLst>
          </p:cNvPr>
          <p:cNvSpPr>
            <a:spLocks noGrp="1"/>
          </p:cNvSpPr>
          <p:nvPr>
            <p:ph type="title"/>
          </p:nvPr>
        </p:nvSpPr>
        <p:spPr/>
        <p:txBody>
          <a:bodyPr/>
          <a:lstStyle/>
          <a:p>
            <a:pPr algn="ctr"/>
            <a:r>
              <a:rPr lang="en-US" dirty="0"/>
              <a:t>Hall et al. (1997)</a:t>
            </a:r>
          </a:p>
        </p:txBody>
      </p:sp>
      <p:sp>
        <p:nvSpPr>
          <p:cNvPr id="3" name="Text Placeholder 2">
            <a:extLst>
              <a:ext uri="{FF2B5EF4-FFF2-40B4-BE49-F238E27FC236}">
                <a16:creationId xmlns:a16="http://schemas.microsoft.com/office/drawing/2014/main" id="{D354B7B7-90E7-E8C9-1318-89D65C81FE5F}"/>
              </a:ext>
            </a:extLst>
          </p:cNvPr>
          <p:cNvSpPr>
            <a:spLocks noGrp="1"/>
          </p:cNvSpPr>
          <p:nvPr>
            <p:ph type="body" idx="1"/>
          </p:nvPr>
        </p:nvSpPr>
        <p:spPr/>
        <p:txBody>
          <a:bodyPr/>
          <a:lstStyle/>
          <a:p>
            <a:pPr marL="114300" indent="0">
              <a:buNone/>
            </a:pPr>
            <a:r>
              <a:rPr lang="en-US" dirty="0"/>
              <a:t>“ the resources and conditions present in an area that produce occupancy-including survival and reproduction-by a given organism.”</a:t>
            </a:r>
          </a:p>
          <a:p>
            <a:pPr marL="114300" indent="0">
              <a:buNone/>
            </a:pPr>
            <a:endParaRPr lang="en-US" dirty="0"/>
          </a:p>
          <a:p>
            <a:pPr marL="114300" indent="0">
              <a:buNone/>
            </a:pPr>
            <a:r>
              <a:rPr lang="en-US" dirty="0"/>
              <a:t>Ranked based on:</a:t>
            </a:r>
          </a:p>
          <a:p>
            <a:r>
              <a:rPr lang="en-US" dirty="0"/>
              <a:t>If terms were defined</a:t>
            </a:r>
          </a:p>
          <a:p>
            <a:r>
              <a:rPr lang="en-US" dirty="0"/>
              <a:t>Inconsistent uses of words</a:t>
            </a:r>
          </a:p>
          <a:p>
            <a:r>
              <a:rPr lang="en-US" dirty="0"/>
              <a:t>Evaluation of definitions – “correct,” “incorrect,” “weak,” or “poor.”</a:t>
            </a:r>
          </a:p>
        </p:txBody>
      </p:sp>
    </p:spTree>
    <p:extLst>
      <p:ext uri="{BB962C8B-B14F-4D97-AF65-F5344CB8AC3E}">
        <p14:creationId xmlns:p14="http://schemas.microsoft.com/office/powerpoint/2010/main" val="330942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5CA0-21B4-46B5-9452-61AA0CBDE035}"/>
              </a:ext>
            </a:extLst>
          </p:cNvPr>
          <p:cNvSpPr>
            <a:spLocks noGrp="1"/>
          </p:cNvSpPr>
          <p:nvPr>
            <p:ph type="title"/>
          </p:nvPr>
        </p:nvSpPr>
        <p:spPr/>
        <p:txBody>
          <a:bodyPr/>
          <a:lstStyle/>
          <a:p>
            <a:pPr algn="ctr"/>
            <a:r>
              <a:rPr lang="en-US" dirty="0"/>
              <a:t>Hall et al. (1997)</a:t>
            </a:r>
          </a:p>
        </p:txBody>
      </p:sp>
      <p:sp>
        <p:nvSpPr>
          <p:cNvPr id="3" name="Text Placeholder 2">
            <a:extLst>
              <a:ext uri="{FF2B5EF4-FFF2-40B4-BE49-F238E27FC236}">
                <a16:creationId xmlns:a16="http://schemas.microsoft.com/office/drawing/2014/main" id="{D354B7B7-90E7-E8C9-1318-89D65C81FE5F}"/>
              </a:ext>
            </a:extLst>
          </p:cNvPr>
          <p:cNvSpPr>
            <a:spLocks noGrp="1"/>
          </p:cNvSpPr>
          <p:nvPr>
            <p:ph type="body" idx="1"/>
          </p:nvPr>
        </p:nvSpPr>
        <p:spPr/>
        <p:txBody>
          <a:bodyPr/>
          <a:lstStyle/>
          <a:p>
            <a:pPr>
              <a:buFont typeface="+mj-lt"/>
              <a:buAutoNum type="arabicPeriod"/>
            </a:pPr>
            <a:r>
              <a:rPr lang="en-US" dirty="0"/>
              <a:t>A term was defined similarly to our definition and was used consistently throughout the article</a:t>
            </a:r>
          </a:p>
          <a:p>
            <a:pPr>
              <a:buFont typeface="+mj-lt"/>
              <a:buAutoNum type="arabicPeriod"/>
            </a:pPr>
            <a:r>
              <a:rPr lang="en-US" dirty="0"/>
              <a:t>No definition, or an incomplete one, was provided for a term, but the use of the term was similar to our use</a:t>
            </a:r>
          </a:p>
          <a:p>
            <a:pPr>
              <a:buFont typeface="+mj-lt"/>
              <a:buAutoNum type="arabicPeriod"/>
            </a:pPr>
            <a:r>
              <a:rPr lang="en-US" dirty="0"/>
              <a:t>No definition for a term was given, or the use of the term fluctuated between being correct and incorrect in the article</a:t>
            </a:r>
          </a:p>
          <a:p>
            <a:pPr>
              <a:buFont typeface="+mj-lt"/>
              <a:buAutoNum type="arabicPeriod"/>
            </a:pPr>
            <a:r>
              <a:rPr lang="en-US" dirty="0"/>
              <a:t>Neither of the criteria under “1” was met</a:t>
            </a:r>
          </a:p>
        </p:txBody>
      </p:sp>
    </p:spTree>
    <p:extLst>
      <p:ext uri="{BB962C8B-B14F-4D97-AF65-F5344CB8AC3E}">
        <p14:creationId xmlns:p14="http://schemas.microsoft.com/office/powerpoint/2010/main" val="2704273807"/>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815</Words>
  <Application>Microsoft Office PowerPoint</Application>
  <PresentationFormat>On-screen Show (16:9)</PresentationFormat>
  <Paragraphs>68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Economica</vt:lpstr>
      <vt:lpstr>Arial</vt:lpstr>
      <vt:lpstr>Open Sans</vt:lpstr>
      <vt:lpstr>source sans pro</vt:lpstr>
      <vt:lpstr>Luxe</vt:lpstr>
      <vt:lpstr>EFB 390 Recitation – Wednesday 9/28</vt:lpstr>
      <vt:lpstr>PowerPoint Presentation</vt:lpstr>
      <vt:lpstr>Example: Wood Duck</vt:lpstr>
      <vt:lpstr>Group Habitats</vt:lpstr>
      <vt:lpstr>Habitat-based conservation</vt:lpstr>
      <vt:lpstr>Hall et al. (1997)</vt:lpstr>
      <vt:lpstr>Hall et al. (1997)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EFB 390 Recitation</dc:title>
  <dc:creator>Riley</dc:creator>
  <cp:lastModifiedBy>Chloe Beaupre</cp:lastModifiedBy>
  <cp:revision>10</cp:revision>
  <dcterms:modified xsi:type="dcterms:W3CDTF">2022-09-28T02:08:12Z</dcterms:modified>
</cp:coreProperties>
</file>