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verage" pitchFamily="2" charset="77"/>
      <p:regular r:id="rId18"/>
    </p:embeddedFont>
    <p:embeddedFont>
      <p:font typeface="Oswald" pitchFamily="2" charset="77"/>
      <p:regular r:id="rId19"/>
      <p:bold r:id="rId20"/>
    </p:embeddedFont>
    <p:embeddedFont>
      <p:font typeface="Proxima Nova" panose="02000506030000020004"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a0637dc12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a0637dc12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we take a closer look at some countries in Europe: Austria, Finland, France, Iceland, Norway, Slovenia, and the UK were countries with a predominance of private land ownership, all of them less than 40%. While Bulgaria, Poland, Romania, Sweden, Switzerland, Lithuania, and the Czech Republic have over 70% of public ownership.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a0fd45e5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a0fd45e5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6bf2ebb159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6bf2ebb159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a4c82d038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a4c82d038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550">
                <a:solidFill>
                  <a:srgbClr val="616161"/>
                </a:solidFill>
                <a:latin typeface="Proxima Nova"/>
                <a:ea typeface="Proxima Nova"/>
                <a:cs typeface="Proxima Nova"/>
                <a:sym typeface="Proxima Nova"/>
              </a:rPr>
              <a:t>Hypothesis: </a:t>
            </a:r>
            <a:r>
              <a:rPr lang="en" sz="1500" i="1">
                <a:solidFill>
                  <a:srgbClr val="616161"/>
                </a:solidFill>
                <a:latin typeface="Proxima Nova"/>
                <a:ea typeface="Proxima Nova"/>
                <a:cs typeface="Proxima Nova"/>
                <a:sym typeface="Proxima Nova"/>
              </a:rPr>
              <a:t>The higher wolf population in Europe is caused by less private land ownership and positive societal perceptions. </a:t>
            </a:r>
            <a:endParaRPr sz="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a4c82d038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a4c82d038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a0637dc12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a0637dc1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a67f78541b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a67f78541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a48a546b9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a48a546b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a48a546b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a48a546b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6bf2ebb159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6bf2ebb159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6bf2ebb159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6bf2ebb159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a4c82d038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a4c82d038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a4c82d0381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a4c82d038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6bf2ebb15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6bf2ebb15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79400" lvl="0" indent="-279400" algn="l" rtl="0">
              <a:lnSpc>
                <a:spcPct val="100000"/>
              </a:lnSpc>
              <a:spcBef>
                <a:spcPts val="0"/>
              </a:spcBef>
              <a:spcAft>
                <a:spcPts val="0"/>
              </a:spcAft>
              <a:buNone/>
            </a:pPr>
            <a:r>
              <a:rPr lang="en"/>
              <a:t>We took a look at the percentages of private and public land ownership within Europe, compared to the U.S to see how this may be affecting wolf movement. As you can see, Europe has about a 50/50 split between private and public land ownership while the U.S. has approximately 60% of private land ownership.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worldwildlife.org/stories/the-return-of-the-wolf-in-europ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slideserve.com/kerry/private-forest-ownership-and-wood-mobilization-in-europ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45175" y="1202225"/>
            <a:ext cx="8123100" cy="1588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solidFill>
                  <a:schemeClr val="accent3"/>
                </a:solidFill>
              </a:rPr>
              <a:t>Wolves in Europe</a:t>
            </a:r>
            <a:endParaRPr b="1">
              <a:solidFill>
                <a:schemeClr val="accent3"/>
              </a:solidFill>
            </a:endParaRPr>
          </a:p>
        </p:txBody>
      </p:sp>
      <p:sp>
        <p:nvSpPr>
          <p:cNvPr id="60" name="Google Shape;60;p13"/>
          <p:cNvSpPr txBox="1">
            <a:spLocks noGrp="1"/>
          </p:cNvSpPr>
          <p:nvPr>
            <p:ph type="subTitle" idx="1"/>
          </p:nvPr>
        </p:nvSpPr>
        <p:spPr>
          <a:xfrm>
            <a:off x="510450" y="3182324"/>
            <a:ext cx="8123100" cy="1117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1"/>
                </a:solidFill>
              </a:rPr>
              <a:t>By Kristen Bashen, Megan Galenski, Deandre Gutierrez, Adam Orlando, Jennifer Phelan, Alex Zamojski</a:t>
            </a:r>
            <a:endParaRPr>
              <a:solidFill>
                <a:schemeClr val="dk1"/>
              </a:solidFill>
            </a:endParaRPr>
          </a:p>
        </p:txBody>
      </p:sp>
      <p:pic>
        <p:nvPicPr>
          <p:cNvPr id="61" name="Google Shape;61;p13"/>
          <p:cNvPicPr preferRelativeResize="0"/>
          <p:nvPr/>
        </p:nvPicPr>
        <p:blipFill>
          <a:blip r:embed="rId3">
            <a:alphaModFix/>
          </a:blip>
          <a:stretch>
            <a:fillRect/>
          </a:stretch>
        </p:blipFill>
        <p:spPr>
          <a:xfrm>
            <a:off x="5935625" y="32675"/>
            <a:ext cx="3149650" cy="3149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542150" y="445025"/>
            <a:ext cx="2199000" cy="639900"/>
          </a:xfrm>
          <a:prstGeom prst="rect">
            <a:avLst/>
          </a:prstGeom>
          <a:solidFill>
            <a:schemeClr val="lt2"/>
          </a:solidFill>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500" b="1">
                <a:solidFill>
                  <a:srgbClr val="000000"/>
                </a:solidFill>
                <a:latin typeface="Proxima Nova"/>
                <a:ea typeface="Proxima Nova"/>
                <a:cs typeface="Proxima Nova"/>
                <a:sym typeface="Proxima Nova"/>
              </a:rPr>
              <a:t>Europe</a:t>
            </a:r>
            <a:endParaRPr sz="2500" b="1">
              <a:solidFill>
                <a:srgbClr val="000000"/>
              </a:solidFill>
              <a:latin typeface="Proxima Nova"/>
              <a:ea typeface="Proxima Nova"/>
              <a:cs typeface="Proxima Nova"/>
              <a:sym typeface="Proxima Nova"/>
            </a:endParaRPr>
          </a:p>
        </p:txBody>
      </p:sp>
      <p:pic>
        <p:nvPicPr>
          <p:cNvPr id="134" name="Google Shape;134;p22"/>
          <p:cNvPicPr preferRelativeResize="0"/>
          <p:nvPr/>
        </p:nvPicPr>
        <p:blipFill rotWithShape="1">
          <a:blip r:embed="rId3">
            <a:alphaModFix/>
          </a:blip>
          <a:srcRect l="14354" t="22462"/>
          <a:stretch/>
        </p:blipFill>
        <p:spPr>
          <a:xfrm>
            <a:off x="125450" y="1276650"/>
            <a:ext cx="3841425" cy="2818175"/>
          </a:xfrm>
          <a:prstGeom prst="rect">
            <a:avLst/>
          </a:prstGeom>
          <a:noFill/>
          <a:ln>
            <a:noFill/>
          </a:ln>
        </p:spPr>
      </p:pic>
      <p:pic>
        <p:nvPicPr>
          <p:cNvPr id="135" name="Google Shape;135;p22"/>
          <p:cNvPicPr preferRelativeResize="0"/>
          <p:nvPr/>
        </p:nvPicPr>
        <p:blipFill rotWithShape="1">
          <a:blip r:embed="rId4">
            <a:alphaModFix/>
          </a:blip>
          <a:srcRect l="12533" t="23065"/>
          <a:stretch/>
        </p:blipFill>
        <p:spPr>
          <a:xfrm>
            <a:off x="4619550" y="1389363"/>
            <a:ext cx="4261351" cy="2592750"/>
          </a:xfrm>
          <a:prstGeom prst="rect">
            <a:avLst/>
          </a:prstGeom>
          <a:noFill/>
          <a:ln>
            <a:noFill/>
          </a:ln>
        </p:spPr>
      </p:pic>
      <p:sp>
        <p:nvSpPr>
          <p:cNvPr id="136" name="Google Shape;136;p22"/>
          <p:cNvSpPr txBox="1"/>
          <p:nvPr/>
        </p:nvSpPr>
        <p:spPr>
          <a:xfrm>
            <a:off x="125450" y="4655525"/>
            <a:ext cx="8656800" cy="354000"/>
          </a:xfrm>
          <a:prstGeom prst="rect">
            <a:avLst/>
          </a:prstGeom>
          <a:noFill/>
          <a:ln>
            <a:noFill/>
          </a:ln>
        </p:spPr>
        <p:txBody>
          <a:bodyPr spcFirstLastPara="1" wrap="square" lIns="91425" tIns="91425" rIns="91425" bIns="91425" anchor="t" anchorCtr="0">
            <a:spAutoFit/>
          </a:bodyPr>
          <a:lstStyle/>
          <a:p>
            <a:pPr marL="279400" lvl="0" indent="-279400" algn="l" rtl="0">
              <a:lnSpc>
                <a:spcPct val="200000"/>
              </a:lnSpc>
              <a:spcBef>
                <a:spcPts val="0"/>
              </a:spcBef>
              <a:spcAft>
                <a:spcPts val="0"/>
              </a:spcAft>
              <a:buNone/>
            </a:pPr>
            <a:r>
              <a:rPr lang="en" sz="1100">
                <a:solidFill>
                  <a:schemeClr val="accent3"/>
                </a:solidFill>
                <a:latin typeface="Proxima Nova"/>
                <a:ea typeface="Proxima Nova"/>
                <a:cs typeface="Proxima Nova"/>
                <a:sym typeface="Proxima Nova"/>
              </a:rPr>
              <a:t>(Kerry et al. 2014)</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Impacts of Land Ownership on Wolves</a:t>
            </a:r>
            <a:endParaRPr/>
          </a:p>
        </p:txBody>
      </p:sp>
      <p:sp>
        <p:nvSpPr>
          <p:cNvPr id="142" name="Google Shape;14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Proxima Nova"/>
              <a:buChar char="●"/>
            </a:pPr>
            <a:r>
              <a:rPr lang="en">
                <a:latin typeface="Proxima Nova"/>
                <a:ea typeface="Proxima Nova"/>
                <a:cs typeface="Proxima Nova"/>
                <a:sym typeface="Proxima Nova"/>
              </a:rPr>
              <a:t>In countries with less private land ownership like Poland, Romania, and Sweden, wolf populations have increased within the last decade</a:t>
            </a:r>
            <a:endParaRPr>
              <a:latin typeface="Proxima Nova"/>
              <a:ea typeface="Proxima Nova"/>
              <a:cs typeface="Proxima Nova"/>
              <a:sym typeface="Proxima Nova"/>
            </a:endParaRPr>
          </a:p>
          <a:p>
            <a:pPr marL="457200" lvl="0" indent="-342900" algn="l" rtl="0">
              <a:spcBef>
                <a:spcPts val="0"/>
              </a:spcBef>
              <a:spcAft>
                <a:spcPts val="0"/>
              </a:spcAft>
              <a:buSzPts val="1800"/>
              <a:buFont typeface="Proxima Nova"/>
              <a:buChar char="●"/>
            </a:pPr>
            <a:r>
              <a:rPr lang="en">
                <a:latin typeface="Proxima Nova"/>
                <a:ea typeface="Proxima Nova"/>
                <a:cs typeface="Proxima Nova"/>
                <a:sym typeface="Proxima Nova"/>
              </a:rPr>
              <a:t>We can hypothesize that in countries with higher private land ownership, wolves may be hunted or poached illegally and without documentation</a:t>
            </a:r>
            <a:endParaRPr>
              <a:latin typeface="Proxima Nova"/>
              <a:ea typeface="Proxima Nova"/>
              <a:cs typeface="Proxima Nova"/>
              <a:sym typeface="Proxima Nova"/>
            </a:endParaRPr>
          </a:p>
          <a:p>
            <a:pPr marL="457200" lvl="0" indent="-342900" algn="l" rtl="0">
              <a:spcBef>
                <a:spcPts val="0"/>
              </a:spcBef>
              <a:spcAft>
                <a:spcPts val="0"/>
              </a:spcAft>
              <a:buSzPts val="1800"/>
              <a:buFont typeface="Proxima Nova"/>
              <a:buChar char="●"/>
            </a:pPr>
            <a:r>
              <a:rPr lang="en">
                <a:latin typeface="Proxima Nova"/>
                <a:ea typeface="Proxima Nova"/>
                <a:cs typeface="Proxima Nova"/>
                <a:sym typeface="Proxima Nova"/>
              </a:rPr>
              <a:t>Along with opinions from wildlife ecologist and postdoc Ophelie Couriot, we can infer that the type of land ownership can have an impact on wolf populations and wolves in Europe are more accustomed to human interactions</a:t>
            </a:r>
            <a:endParaRPr>
              <a:latin typeface="Proxima Nova"/>
              <a:ea typeface="Proxima Nova"/>
              <a:cs typeface="Proxima Nova"/>
              <a:sym typeface="Proxima Nova"/>
            </a:endParaRPr>
          </a:p>
          <a:p>
            <a:pPr marL="457200" lvl="0" indent="0" algn="l" rtl="0">
              <a:spcBef>
                <a:spcPts val="1200"/>
              </a:spcBef>
              <a:spcAft>
                <a:spcPts val="1200"/>
              </a:spcAft>
              <a:buNone/>
            </a:pPr>
            <a:endParaRPr/>
          </a:p>
        </p:txBody>
      </p:sp>
      <p:sp>
        <p:nvSpPr>
          <p:cNvPr id="143" name="Google Shape;143;p23"/>
          <p:cNvSpPr txBox="1"/>
          <p:nvPr/>
        </p:nvSpPr>
        <p:spPr>
          <a:xfrm>
            <a:off x="-365525" y="4703625"/>
            <a:ext cx="4907700" cy="3693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200">
                <a:solidFill>
                  <a:schemeClr val="dk2"/>
                </a:solidFill>
              </a:rPr>
              <a:t>(O. Couriot pers. comm. 2022)</a:t>
            </a:r>
            <a:endParaRPr>
              <a:solidFill>
                <a:schemeClr val="dk2"/>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 of Coexistence</a:t>
            </a:r>
            <a:endParaRPr/>
          </a:p>
        </p:txBody>
      </p:sp>
      <p:sp>
        <p:nvSpPr>
          <p:cNvPr id="149" name="Google Shape;149;p24"/>
          <p:cNvSpPr txBox="1">
            <a:spLocks noGrp="1"/>
          </p:cNvSpPr>
          <p:nvPr>
            <p:ph type="body" idx="1"/>
          </p:nvPr>
        </p:nvSpPr>
        <p:spPr>
          <a:xfrm>
            <a:off x="62625" y="1152475"/>
            <a:ext cx="9050100" cy="3873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lnSpcReduction="20000"/>
          </a:bodyPr>
          <a:lstStyle/>
          <a:p>
            <a:pPr marL="457200" lvl="0" indent="-342900" algn="l" rtl="0">
              <a:lnSpc>
                <a:spcPct val="115000"/>
              </a:lnSpc>
              <a:spcBef>
                <a:spcPts val="0"/>
              </a:spcBef>
              <a:spcAft>
                <a:spcPts val="0"/>
              </a:spcAft>
              <a:buSzPts val="1800"/>
              <a:buFont typeface="Proxima Nova"/>
              <a:buChar char="●"/>
            </a:pPr>
            <a:r>
              <a:rPr lang="en">
                <a:latin typeface="Proxima Nova"/>
                <a:ea typeface="Proxima Nova"/>
                <a:cs typeface="Proxima Nova"/>
                <a:sym typeface="Proxima Nova"/>
              </a:rPr>
              <a:t>In Europe, wolves are highly protected under current legislation along with the EU environmental policies. </a:t>
            </a:r>
            <a:endParaRPr>
              <a:latin typeface="Proxima Nova"/>
              <a:ea typeface="Proxima Nova"/>
              <a:cs typeface="Proxima Nova"/>
              <a:sym typeface="Proxima Nova"/>
            </a:endParaRPr>
          </a:p>
          <a:p>
            <a:pPr marL="457200" lvl="0" indent="-342900" algn="l" rtl="0">
              <a:lnSpc>
                <a:spcPct val="115000"/>
              </a:lnSpc>
              <a:spcBef>
                <a:spcPts val="1000"/>
              </a:spcBef>
              <a:spcAft>
                <a:spcPts val="0"/>
              </a:spcAft>
              <a:buSzPts val="1800"/>
              <a:buFont typeface="Proxima Nova"/>
              <a:buChar char="●"/>
            </a:pPr>
            <a:r>
              <a:rPr lang="en">
                <a:latin typeface="Proxima Nova"/>
                <a:ea typeface="Proxima Nova"/>
                <a:cs typeface="Proxima Nova"/>
                <a:sym typeface="Proxima Nova"/>
              </a:rPr>
              <a:t>Duration of EU membership, current management practices, and history of coexistence are all factors which shape how wolves and humans are able to coexist now. </a:t>
            </a:r>
            <a:endParaRPr>
              <a:latin typeface="Proxima Nova"/>
              <a:ea typeface="Proxima Nova"/>
              <a:cs typeface="Proxima Nova"/>
              <a:sym typeface="Proxima Nova"/>
            </a:endParaRPr>
          </a:p>
          <a:p>
            <a:pPr marL="457200" lvl="0" indent="-342900" algn="l" rtl="0">
              <a:lnSpc>
                <a:spcPct val="115000"/>
              </a:lnSpc>
              <a:spcBef>
                <a:spcPts val="1000"/>
              </a:spcBef>
              <a:spcAft>
                <a:spcPts val="0"/>
              </a:spcAft>
              <a:buSzPts val="1800"/>
              <a:buFont typeface="Proxima Nova"/>
              <a:buChar char="●"/>
            </a:pPr>
            <a:r>
              <a:rPr lang="en">
                <a:latin typeface="Proxima Nova"/>
                <a:ea typeface="Proxima Nova"/>
                <a:cs typeface="Proxima Nova"/>
                <a:sym typeface="Proxima Nova"/>
              </a:rPr>
              <a:t>In areas with high human and wolf populations, predation on livestock </a:t>
            </a:r>
            <a:r>
              <a:rPr lang="en" i="1">
                <a:latin typeface="Proxima Nova"/>
                <a:ea typeface="Proxima Nova"/>
                <a:cs typeface="Proxima Nova"/>
                <a:sym typeface="Proxima Nova"/>
              </a:rPr>
              <a:t>can</a:t>
            </a:r>
            <a:r>
              <a:rPr lang="en">
                <a:latin typeface="Proxima Nova"/>
                <a:ea typeface="Proxima Nova"/>
                <a:cs typeface="Proxima Nova"/>
                <a:sym typeface="Proxima Nova"/>
              </a:rPr>
              <a:t> galvanize a negative public opinion on wolves. </a:t>
            </a:r>
            <a:endParaRPr>
              <a:latin typeface="Proxima Nova"/>
              <a:ea typeface="Proxima Nova"/>
              <a:cs typeface="Proxima Nova"/>
              <a:sym typeface="Proxima Nova"/>
            </a:endParaRPr>
          </a:p>
          <a:p>
            <a:pPr marL="457200" lvl="0" indent="-342900" algn="l" rtl="0">
              <a:spcBef>
                <a:spcPts val="1000"/>
              </a:spcBef>
              <a:spcAft>
                <a:spcPts val="0"/>
              </a:spcAft>
              <a:buSzPts val="1800"/>
              <a:buFont typeface="Proxima Nova"/>
              <a:buChar char="●"/>
            </a:pPr>
            <a:r>
              <a:rPr lang="en">
                <a:latin typeface="Proxima Nova"/>
                <a:ea typeface="Proxima Nova"/>
                <a:cs typeface="Proxima Nova"/>
                <a:sym typeface="Proxima Nova"/>
              </a:rPr>
              <a:t>Public Perceptions:</a:t>
            </a:r>
            <a:endParaRPr>
              <a:latin typeface="Proxima Nova"/>
              <a:ea typeface="Proxima Nova"/>
              <a:cs typeface="Proxima Nova"/>
              <a:sym typeface="Proxima Nova"/>
            </a:endParaRPr>
          </a:p>
          <a:p>
            <a:pPr marL="914400" lvl="1" indent="-342900" algn="l" rtl="0">
              <a:spcBef>
                <a:spcPts val="0"/>
              </a:spcBef>
              <a:spcAft>
                <a:spcPts val="0"/>
              </a:spcAft>
              <a:buSzPts val="1800"/>
              <a:buFont typeface="Proxima Nova"/>
              <a:buChar char="○"/>
            </a:pPr>
            <a:r>
              <a:rPr lang="en" sz="1800" i="1">
                <a:latin typeface="Proxima Nova"/>
                <a:ea typeface="Proxima Nova"/>
                <a:cs typeface="Proxima Nova"/>
                <a:sym typeface="Proxima Nova"/>
              </a:rPr>
              <a:t>“Do you think wolves should be legally protected?” </a:t>
            </a:r>
            <a:r>
              <a:rPr lang="en" sz="1800">
                <a:latin typeface="Proxima Nova"/>
                <a:ea typeface="Proxima Nova"/>
                <a:cs typeface="Proxima Nova"/>
                <a:sym typeface="Proxima Nova"/>
              </a:rPr>
              <a:t>[72%-84% Agree]</a:t>
            </a:r>
            <a:endParaRPr sz="1800">
              <a:latin typeface="Proxima Nova"/>
              <a:ea typeface="Proxima Nova"/>
              <a:cs typeface="Proxima Nova"/>
              <a:sym typeface="Proxima Nova"/>
            </a:endParaRPr>
          </a:p>
          <a:p>
            <a:pPr marL="914400" lvl="1" indent="-342900" algn="l" rtl="0">
              <a:spcBef>
                <a:spcPts val="0"/>
              </a:spcBef>
              <a:spcAft>
                <a:spcPts val="0"/>
              </a:spcAft>
              <a:buSzPts val="1800"/>
              <a:buFont typeface="Proxima Nova"/>
              <a:buChar char="○"/>
            </a:pPr>
            <a:r>
              <a:rPr lang="en" sz="1800" i="1">
                <a:latin typeface="Proxima Nova"/>
                <a:ea typeface="Proxima Nova"/>
                <a:cs typeface="Proxima Nova"/>
                <a:sym typeface="Proxima Nova"/>
              </a:rPr>
              <a:t>“Do you think that these animals should be actively kept out of your local region?” </a:t>
            </a:r>
            <a:r>
              <a:rPr lang="en" sz="1800">
                <a:latin typeface="Proxima Nova"/>
                <a:ea typeface="Proxima Nova"/>
                <a:cs typeface="Proxima Nova"/>
                <a:sym typeface="Proxima Nova"/>
              </a:rPr>
              <a:t>[65%-77% Disagree] </a:t>
            </a:r>
            <a:endParaRPr sz="1800">
              <a:latin typeface="Proxima Nova"/>
              <a:ea typeface="Proxima Nova"/>
              <a:cs typeface="Proxima Nova"/>
              <a:sym typeface="Proxima Nova"/>
            </a:endParaRPr>
          </a:p>
          <a:p>
            <a:pPr marL="457200" lvl="0" indent="0" algn="l" rtl="0">
              <a:spcBef>
                <a:spcPts val="1200"/>
              </a:spcBef>
              <a:spcAft>
                <a:spcPts val="1200"/>
              </a:spcAft>
              <a:buNone/>
            </a:pPr>
            <a:endParaRPr sz="1500"/>
          </a:p>
        </p:txBody>
      </p:sp>
      <p:sp>
        <p:nvSpPr>
          <p:cNvPr id="150" name="Google Shape;150;p24"/>
          <p:cNvSpPr txBox="1"/>
          <p:nvPr/>
        </p:nvSpPr>
        <p:spPr>
          <a:xfrm>
            <a:off x="-278225" y="4701950"/>
            <a:ext cx="8520600" cy="731100"/>
          </a:xfrm>
          <a:prstGeom prst="rect">
            <a:avLst/>
          </a:prstGeom>
          <a:noFill/>
          <a:ln>
            <a:noFill/>
          </a:ln>
        </p:spPr>
        <p:txBody>
          <a:bodyPr spcFirstLastPara="1" wrap="square" lIns="91425" tIns="91425" rIns="91425" bIns="91425" anchor="t" anchorCtr="0">
            <a:spAutoFit/>
          </a:bodyPr>
          <a:lstStyle/>
          <a:p>
            <a:pPr marL="355600" lvl="0" indent="0" algn="l" rtl="0">
              <a:lnSpc>
                <a:spcPct val="115000"/>
              </a:lnSpc>
              <a:spcBef>
                <a:spcPts val="1200"/>
              </a:spcBef>
              <a:spcAft>
                <a:spcPts val="0"/>
              </a:spcAft>
              <a:buNone/>
            </a:pPr>
            <a:r>
              <a:rPr lang="en" sz="1000">
                <a:solidFill>
                  <a:schemeClr val="accent3"/>
                </a:solidFill>
                <a:latin typeface="Proxima Nova"/>
                <a:ea typeface="Proxima Nova"/>
                <a:cs typeface="Proxima Nova"/>
                <a:sym typeface="Proxima Nova"/>
              </a:rPr>
              <a:t>(Grossmann et al. 2020)</a:t>
            </a:r>
            <a:endParaRPr sz="1000">
              <a:solidFill>
                <a:schemeClr val="accent3"/>
              </a:solidFill>
              <a:latin typeface="Proxima Nova"/>
              <a:ea typeface="Proxima Nova"/>
              <a:cs typeface="Proxima Nova"/>
              <a:sym typeface="Proxima Nova"/>
            </a:endParaRPr>
          </a:p>
          <a:p>
            <a:pPr marL="0" lvl="0" indent="0" algn="l" rtl="0">
              <a:spcBef>
                <a:spcPts val="120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 of Coexistence </a:t>
            </a:r>
            <a:endParaRPr/>
          </a:p>
        </p:txBody>
      </p:sp>
      <p:sp>
        <p:nvSpPr>
          <p:cNvPr id="156" name="Google Shape;15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65311" algn="l" rtl="0">
              <a:spcBef>
                <a:spcPts val="0"/>
              </a:spcBef>
              <a:spcAft>
                <a:spcPts val="0"/>
              </a:spcAft>
              <a:buSzPts val="2153"/>
              <a:buFont typeface="Proxima Nova"/>
              <a:buChar char="●"/>
            </a:pPr>
            <a:r>
              <a:rPr lang="en" sz="2152">
                <a:latin typeface="Proxima Nova"/>
                <a:ea typeface="Proxima Nova"/>
                <a:cs typeface="Proxima Nova"/>
                <a:sym typeface="Proxima Nova"/>
              </a:rPr>
              <a:t>What needs to be done?</a:t>
            </a:r>
            <a:endParaRPr>
              <a:latin typeface="Proxima Nova"/>
              <a:ea typeface="Proxima Nova"/>
              <a:cs typeface="Proxima Nova"/>
              <a:sym typeface="Proxima Nova"/>
            </a:endParaRPr>
          </a:p>
          <a:p>
            <a:pPr marL="914400" lvl="1" indent="-358775" algn="l" rtl="0">
              <a:lnSpc>
                <a:spcPct val="115000"/>
              </a:lnSpc>
              <a:spcBef>
                <a:spcPts val="0"/>
              </a:spcBef>
              <a:spcAft>
                <a:spcPts val="0"/>
              </a:spcAft>
              <a:buSzPts val="2050"/>
              <a:buFont typeface="Proxima Nova"/>
              <a:buChar char="○"/>
            </a:pPr>
            <a:r>
              <a:rPr lang="en" sz="2050" i="1" u="sng">
                <a:latin typeface="Proxima Nova"/>
                <a:ea typeface="Proxima Nova"/>
                <a:cs typeface="Proxima Nova"/>
                <a:sym typeface="Proxima Nova"/>
              </a:rPr>
              <a:t>Decrease</a:t>
            </a:r>
            <a:r>
              <a:rPr lang="en" sz="2050">
                <a:latin typeface="Proxima Nova"/>
                <a:ea typeface="Proxima Nova"/>
                <a:cs typeface="Proxima Nova"/>
                <a:sym typeface="Proxima Nova"/>
              </a:rPr>
              <a:t> physical, environmental, and cultural borders which limit movement.</a:t>
            </a:r>
            <a:endParaRPr sz="2050">
              <a:latin typeface="Proxima Nova"/>
              <a:ea typeface="Proxima Nova"/>
              <a:cs typeface="Proxima Nova"/>
              <a:sym typeface="Proxima Nova"/>
            </a:endParaRPr>
          </a:p>
          <a:p>
            <a:pPr marL="914400" lvl="1" indent="-358775" algn="l" rtl="0">
              <a:lnSpc>
                <a:spcPct val="115000"/>
              </a:lnSpc>
              <a:spcBef>
                <a:spcPts val="0"/>
              </a:spcBef>
              <a:spcAft>
                <a:spcPts val="0"/>
              </a:spcAft>
              <a:buSzPts val="2050"/>
              <a:buFont typeface="Proxima Nova"/>
              <a:buChar char="○"/>
            </a:pPr>
            <a:r>
              <a:rPr lang="en" sz="2050" i="1" u="sng">
                <a:latin typeface="Proxima Nova"/>
                <a:ea typeface="Proxima Nova"/>
                <a:cs typeface="Proxima Nova"/>
                <a:sym typeface="Proxima Nova"/>
              </a:rPr>
              <a:t>Increase</a:t>
            </a:r>
            <a:r>
              <a:rPr lang="en" sz="2050">
                <a:latin typeface="Proxima Nova"/>
                <a:ea typeface="Proxima Nova"/>
                <a:cs typeface="Proxima Nova"/>
                <a:sym typeface="Proxima Nova"/>
              </a:rPr>
              <a:t> international involvement and cooperation for wolf management. </a:t>
            </a:r>
            <a:endParaRPr sz="2050">
              <a:latin typeface="Proxima Nova"/>
              <a:ea typeface="Proxima Nova"/>
              <a:cs typeface="Proxima Nova"/>
              <a:sym typeface="Proxima Nova"/>
            </a:endParaRPr>
          </a:p>
          <a:p>
            <a:pPr marL="914400" lvl="1" indent="-358775" algn="l" rtl="0">
              <a:lnSpc>
                <a:spcPct val="115000"/>
              </a:lnSpc>
              <a:spcBef>
                <a:spcPts val="0"/>
              </a:spcBef>
              <a:spcAft>
                <a:spcPts val="0"/>
              </a:spcAft>
              <a:buSzPts val="2050"/>
              <a:buFont typeface="Proxima Nova"/>
              <a:buChar char="○"/>
            </a:pPr>
            <a:r>
              <a:rPr lang="en" sz="2050" i="1" u="sng">
                <a:latin typeface="Proxima Nova"/>
                <a:ea typeface="Proxima Nova"/>
                <a:cs typeface="Proxima Nova"/>
                <a:sym typeface="Proxima Nova"/>
              </a:rPr>
              <a:t>Increase</a:t>
            </a:r>
            <a:r>
              <a:rPr lang="en" sz="2050">
                <a:latin typeface="Proxima Nova"/>
                <a:ea typeface="Proxima Nova"/>
                <a:cs typeface="Proxima Nova"/>
                <a:sym typeface="Proxima Nova"/>
              </a:rPr>
              <a:t> public awareness and knowledge on the value of having a more natural ecosystem that includes large predators. </a:t>
            </a:r>
            <a:endParaRPr sz="2050">
              <a:latin typeface="Proxima Nova"/>
              <a:ea typeface="Proxima Nova"/>
              <a:cs typeface="Proxima Nova"/>
              <a:sym typeface="Proxima Nova"/>
            </a:endParaRPr>
          </a:p>
          <a:p>
            <a:pPr marL="914400" lvl="1" indent="-358775" algn="l" rtl="0">
              <a:lnSpc>
                <a:spcPct val="115000"/>
              </a:lnSpc>
              <a:spcBef>
                <a:spcPts val="0"/>
              </a:spcBef>
              <a:spcAft>
                <a:spcPts val="0"/>
              </a:spcAft>
              <a:buSzPts val="2050"/>
              <a:buFont typeface="Proxima Nova"/>
              <a:buChar char="○"/>
            </a:pPr>
            <a:r>
              <a:rPr lang="en" sz="2050" i="1" u="sng">
                <a:latin typeface="Proxima Nova"/>
                <a:ea typeface="Proxima Nova"/>
                <a:cs typeface="Proxima Nova"/>
                <a:sym typeface="Proxima Nova"/>
              </a:rPr>
              <a:t>Increase</a:t>
            </a:r>
            <a:r>
              <a:rPr lang="en" sz="2050">
                <a:latin typeface="Proxima Nova"/>
                <a:ea typeface="Proxima Nova"/>
                <a:cs typeface="Proxima Nova"/>
                <a:sym typeface="Proxima Nova"/>
              </a:rPr>
              <a:t> monitoring and management efforts in difficult regions where wolf populations are often highest.</a:t>
            </a:r>
            <a:endParaRPr sz="2050">
              <a:latin typeface="Proxima Nova"/>
              <a:ea typeface="Proxima Nova"/>
              <a:cs typeface="Proxima Nova"/>
              <a:sym typeface="Proxima Nova"/>
            </a:endParaRPr>
          </a:p>
          <a:p>
            <a:pPr marL="0" lvl="0" indent="0" algn="l" rtl="0">
              <a:spcBef>
                <a:spcPts val="10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311700" y="147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a:t>
            </a:r>
            <a:endParaRPr/>
          </a:p>
        </p:txBody>
      </p:sp>
      <p:sp>
        <p:nvSpPr>
          <p:cNvPr id="162" name="Google Shape;162;p26"/>
          <p:cNvSpPr txBox="1">
            <a:spLocks noGrp="1"/>
          </p:cNvSpPr>
          <p:nvPr>
            <p:ph type="body" idx="1"/>
          </p:nvPr>
        </p:nvSpPr>
        <p:spPr>
          <a:xfrm>
            <a:off x="311700" y="502375"/>
            <a:ext cx="8520600" cy="4696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770"/>
              <a:buNone/>
            </a:pPr>
            <a:endParaRPr sz="11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Fogleman, V. M. 1989. American Attitudes Towards Wolves: A History of Misperception. Environmental Review: ER 13:63–94.</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W., M. J. Chamberlain, and D. R. Rabon. 2013. Red Wolf (Canis rufus) Recovery: A Review with Suggestions for Future Research. Animals 3:722–744.</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Salvatori, V., and J. Linnell. 2005. Report on the Conservation Status and Threats for Wolf (Canis lupus) in Europe.5</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highlight>
                  <a:schemeClr val="lt1"/>
                </a:highlight>
              </a:rPr>
              <a:t>Couriot, O. December 1, 2022. Email interview</a:t>
            </a:r>
            <a:endParaRPr sz="1000">
              <a:solidFill>
                <a:schemeClr val="dk1"/>
              </a:solidFill>
              <a:highlight>
                <a:schemeClr val="lt1"/>
              </a:highlight>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highlight>
                  <a:schemeClr val="lt1"/>
                </a:highlight>
              </a:rPr>
              <a:t>Grossmann, C. M., L. Patkó, D. Ortseifen, E. Kimmig, E.-M. Cattoen, and U. Schraml. 2020. Human-large carnivores co-existence in Europe – a comparative stakeholder network analysis. Frontiers in Ecology and Evolution 8. </a:t>
            </a:r>
            <a:endParaRPr sz="1000">
              <a:solidFill>
                <a:schemeClr val="dk1"/>
              </a:solidFill>
              <a:highlight>
                <a:schemeClr val="lt1"/>
              </a:highlight>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Licht, D. S., J. J. Millspaugh, K. E. Kunkel, C. O. Kochanny, and R. O. Peterson. 2010. Using Small Populations of Wolves for Ecosystem Restoration and Stewardship. BioScience 60:147–153.</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Public Perspectives on Wolves and Wolf Reintroduction - 8.004. (n.d.). . https://extension.colostate.edu/topic-areas/people-predators/public-perspectives-on-wolves-and-wolf-reintroduction-8-004/.</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The return of the wolf in Europe. (n.d.). . </a:t>
            </a:r>
            <a:r>
              <a:rPr lang="en" sz="1000" u="sng">
                <a:solidFill>
                  <a:schemeClr val="dk1"/>
                </a:solidFill>
                <a:hlinkClick r:id="rId3">
                  <a:extLst>
                    <a:ext uri="{A12FA001-AC4F-418D-AE19-62706E023703}">
                      <ahyp:hlinkClr xmlns:ahyp="http://schemas.microsoft.com/office/drawing/2018/hyperlinkcolor" val="tx"/>
                    </a:ext>
                  </a:extLst>
                </a:hlinkClick>
              </a:rPr>
              <a:t>https://www.worldwildlife.org/stories/the-return-of-the-wolf-in-europe</a:t>
            </a:r>
            <a:r>
              <a:rPr lang="en" sz="1000">
                <a:solidFill>
                  <a:schemeClr val="dk1"/>
                </a:solidFill>
              </a:rPr>
              <a:t>.</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Kerry. 2014, August 22. Private Forest Ownership and Wood Mobilization in Europe. </a:t>
            </a:r>
            <a:r>
              <a:rPr lang="en" sz="1000" u="sng">
                <a:solidFill>
                  <a:schemeClr val="dk1"/>
                </a:solidFill>
                <a:hlinkClick r:id="rId4">
                  <a:extLst>
                    <a:ext uri="{A12FA001-AC4F-418D-AE19-62706E023703}">
                      <ahyp:hlinkClr xmlns:ahyp="http://schemas.microsoft.com/office/drawing/2018/hyperlinkcolor" val="tx"/>
                    </a:ext>
                  </a:extLst>
                </a:hlinkClick>
              </a:rPr>
              <a:t>https://www.slideserve.com/kerry/private-forest-ownership-and-wood-mobilization-in-europe</a:t>
            </a:r>
            <a:r>
              <a:rPr lang="en" sz="1000">
                <a:solidFill>
                  <a:schemeClr val="dk1"/>
                </a:solidFill>
              </a:rPr>
              <a:t>.</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latin typeface="Arial"/>
                <a:ea typeface="Arial"/>
                <a:cs typeface="Arial"/>
                <a:sym typeface="Arial"/>
              </a:rPr>
              <a:t>European Commission. (1992). </a:t>
            </a:r>
            <a:r>
              <a:rPr lang="en" sz="1000" i="1">
                <a:solidFill>
                  <a:schemeClr val="dk1"/>
                </a:solidFill>
                <a:latin typeface="Arial"/>
                <a:ea typeface="Arial"/>
                <a:cs typeface="Arial"/>
                <a:sym typeface="Arial"/>
              </a:rPr>
              <a:t>The Habitats Directive</a:t>
            </a:r>
            <a:r>
              <a:rPr lang="en" sz="1000">
                <a:solidFill>
                  <a:schemeClr val="dk1"/>
                </a:solidFill>
                <a:latin typeface="Arial"/>
                <a:ea typeface="Arial"/>
                <a:cs typeface="Arial"/>
                <a:sym typeface="Arial"/>
              </a:rPr>
              <a:t>. The Habitats Directive - Environment - European Commission. Retrieved December 5, 2022, from https://ec.europa.eu/environment/nature/legislation/habitatsdirective/index_en.htm</a:t>
            </a:r>
            <a:endParaRPr sz="1000">
              <a:solidFill>
                <a:schemeClr val="dk1"/>
              </a:solidFill>
              <a:latin typeface="Arial"/>
              <a:ea typeface="Arial"/>
              <a:cs typeface="Arial"/>
              <a:sym typeface="Aria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latin typeface="Arial"/>
                <a:ea typeface="Arial"/>
                <a:cs typeface="Arial"/>
                <a:sym typeface="Arial"/>
              </a:rPr>
              <a:t>Karamanlidis, A. (2015). </a:t>
            </a:r>
            <a:r>
              <a:rPr lang="en" sz="1000" i="1">
                <a:solidFill>
                  <a:schemeClr val="dk1"/>
                </a:solidFill>
                <a:latin typeface="Arial"/>
                <a:ea typeface="Arial"/>
                <a:cs typeface="Arial"/>
                <a:sym typeface="Arial"/>
              </a:rPr>
              <a:t>The Wolf in Europe</a:t>
            </a:r>
            <a:r>
              <a:rPr lang="en" sz="1000">
                <a:solidFill>
                  <a:schemeClr val="dk1"/>
                </a:solidFill>
                <a:latin typeface="Arial"/>
                <a:ea typeface="Arial"/>
                <a:cs typeface="Arial"/>
                <a:sym typeface="Arial"/>
              </a:rPr>
              <a:t>. Rewilding Europe. Retrieved December 5, 2022, from https://rewildingeurope.com/rewilding-in-action/wildlife-comeback/wolf/#:~:text=In%20total%2C%20the%20grey%20wolf,European%20Russia)%20in%2028%20countries.</a:t>
            </a:r>
            <a:endParaRPr sz="1000">
              <a:solidFill>
                <a:schemeClr val="dk1"/>
              </a:solidFill>
              <a:latin typeface="Arial"/>
              <a:ea typeface="Arial"/>
              <a:cs typeface="Arial"/>
              <a:sym typeface="Aria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latin typeface="Arial"/>
                <a:ea typeface="Arial"/>
                <a:cs typeface="Arial"/>
                <a:sym typeface="Arial"/>
              </a:rPr>
              <a:t>Oliver, K. (2020). </a:t>
            </a:r>
            <a:r>
              <a:rPr lang="en" sz="1000" i="1">
                <a:solidFill>
                  <a:schemeClr val="dk1"/>
                </a:solidFill>
                <a:latin typeface="Arial"/>
                <a:ea typeface="Arial"/>
                <a:cs typeface="Arial"/>
                <a:sym typeface="Arial"/>
              </a:rPr>
              <a:t>Bern Convention - Appendix 1, Appendix 2 and Appendix 3 Combined</a:t>
            </a:r>
            <a:r>
              <a:rPr lang="en" sz="1000">
                <a:solidFill>
                  <a:schemeClr val="dk1"/>
                </a:solidFill>
                <a:latin typeface="Arial"/>
                <a:ea typeface="Arial"/>
                <a:cs typeface="Arial"/>
                <a:sym typeface="Arial"/>
              </a:rPr>
              <a:t>. NBN Atlas. Retrieved December 5, 2022, from https://registry.nbnatlas.org/public/show/dr2400</a:t>
            </a:r>
            <a:endParaRPr sz="1000">
              <a:solidFill>
                <a:schemeClr val="dk1"/>
              </a:solidFill>
              <a:latin typeface="Arial"/>
              <a:ea typeface="Arial"/>
              <a:cs typeface="Arial"/>
              <a:sym typeface="Aria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latin typeface="Arial"/>
                <a:ea typeface="Arial"/>
                <a:cs typeface="Arial"/>
                <a:sym typeface="Arial"/>
              </a:rPr>
              <a:t>Pimlott, D. (1973). </a:t>
            </a:r>
            <a:r>
              <a:rPr lang="en" sz="1000" i="1">
                <a:solidFill>
                  <a:schemeClr val="dk1"/>
                </a:solidFill>
                <a:latin typeface="Arial"/>
                <a:ea typeface="Arial"/>
                <a:cs typeface="Arial"/>
                <a:sym typeface="Arial"/>
              </a:rPr>
              <a:t>Proceedings of the First Working Meeting of Wolf Specialists and of the First International Conference on Conservation of the Wolf</a:t>
            </a:r>
            <a:r>
              <a:rPr lang="en" sz="1000">
                <a:solidFill>
                  <a:schemeClr val="dk1"/>
                </a:solidFill>
                <a:latin typeface="Arial"/>
                <a:ea typeface="Arial"/>
                <a:cs typeface="Arial"/>
                <a:sym typeface="Arial"/>
              </a:rPr>
              <a:t>. IUCN PUBLICATIONS NEW SERIES. Retrieved December 6, 2022, from https://portals.iucn.org/library/sites/library/files/documents/NS-SP-043.pdf </a:t>
            </a:r>
            <a:endParaRPr sz="1000">
              <a:solidFill>
                <a:schemeClr val="dk1"/>
              </a:solidFill>
              <a:latin typeface="Arial"/>
              <a:ea typeface="Arial"/>
              <a:cs typeface="Arial"/>
              <a:sym typeface="Arial"/>
            </a:endParaRPr>
          </a:p>
          <a:p>
            <a:pPr marL="457200" lvl="0" indent="0" algn="l" rtl="0">
              <a:lnSpc>
                <a:spcPct val="80000"/>
              </a:lnSpc>
              <a:spcBef>
                <a:spcPts val="1200"/>
              </a:spcBef>
              <a:spcAft>
                <a:spcPts val="0"/>
              </a:spcAft>
              <a:buSzPts val="770"/>
              <a:buNone/>
            </a:pPr>
            <a:endParaRPr sz="1000">
              <a:solidFill>
                <a:schemeClr val="dk1"/>
              </a:solidFill>
            </a:endParaRPr>
          </a:p>
          <a:p>
            <a:pPr marL="457200" lvl="0" indent="0" algn="l" rtl="0">
              <a:lnSpc>
                <a:spcPct val="95000"/>
              </a:lnSpc>
              <a:spcBef>
                <a:spcPts val="0"/>
              </a:spcBef>
              <a:spcAft>
                <a:spcPts val="1200"/>
              </a:spcAft>
              <a:buSzPts val="770"/>
              <a:buNone/>
            </a:pP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Questions?</a:t>
            </a:r>
            <a:endParaRPr/>
          </a:p>
        </p:txBody>
      </p:sp>
      <p:pic>
        <p:nvPicPr>
          <p:cNvPr id="168" name="Google Shape;168;p27"/>
          <p:cNvPicPr preferRelativeResize="0"/>
          <p:nvPr/>
        </p:nvPicPr>
        <p:blipFill>
          <a:blip r:embed="rId3">
            <a:alphaModFix/>
          </a:blip>
          <a:stretch>
            <a:fillRect/>
          </a:stretch>
        </p:blipFill>
        <p:spPr>
          <a:xfrm>
            <a:off x="2352113" y="1573575"/>
            <a:ext cx="4439775" cy="2497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707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
              <a:t>Hypothesis</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2000">
              <a:solidFill>
                <a:srgbClr val="CC0000"/>
              </a:solidFill>
            </a:endParaRPr>
          </a:p>
          <a:p>
            <a:pPr marL="0" lvl="0" indent="0" algn="ctr" rtl="0">
              <a:spcBef>
                <a:spcPts val="0"/>
              </a:spcBef>
              <a:spcAft>
                <a:spcPts val="0"/>
              </a:spcAft>
              <a:buNone/>
            </a:pPr>
            <a:endParaRPr sz="2000">
              <a:solidFill>
                <a:srgbClr val="CC0000"/>
              </a:solidFill>
            </a:endParaRPr>
          </a:p>
          <a:p>
            <a:pPr marL="0" lvl="0" indent="0" algn="ctr" rtl="0">
              <a:spcBef>
                <a:spcPts val="0"/>
              </a:spcBef>
              <a:spcAft>
                <a:spcPts val="0"/>
              </a:spcAft>
              <a:buNone/>
            </a:pPr>
            <a:endParaRPr sz="2000">
              <a:solidFill>
                <a:schemeClr val="dk1"/>
              </a:solidFill>
            </a:endParaRPr>
          </a:p>
          <a:p>
            <a:pPr marL="0" lvl="0" indent="0" algn="ctr" rtl="0">
              <a:spcBef>
                <a:spcPts val="0"/>
              </a:spcBef>
              <a:spcAft>
                <a:spcPts val="0"/>
              </a:spcAft>
              <a:buNone/>
            </a:pPr>
            <a:r>
              <a:rPr lang="en" sz="2000">
                <a:solidFill>
                  <a:schemeClr val="dk1"/>
                </a:solidFill>
                <a:latin typeface="Proxima Nova"/>
                <a:ea typeface="Proxima Nova"/>
                <a:cs typeface="Proxima Nova"/>
                <a:sym typeface="Proxima Nova"/>
              </a:rPr>
              <a:t>The higher wolf population in Europe is caused by less private land ownership and positive societal perceptions. </a:t>
            </a:r>
            <a:endParaRPr sz="2000">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rgbClr val="000000"/>
              </a:buClr>
              <a:buSzPct val="40316"/>
              <a:buFont typeface="Arial"/>
              <a:buNone/>
            </a:pPr>
            <a:r>
              <a:rPr lang="en" sz="2455"/>
              <a:t>Attitudes Toward Wolves in Europe </a:t>
            </a:r>
            <a:endParaRPr sz="2455"/>
          </a:p>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90875" y="1152475"/>
            <a:ext cx="3944100" cy="3416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 sz="1350" b="1" u="sng">
                <a:latin typeface="Proxima Nova"/>
                <a:ea typeface="Proxima Nova"/>
                <a:cs typeface="Proxima Nova"/>
                <a:sym typeface="Proxima Nova"/>
              </a:rPr>
              <a:t>19th and 20th century:</a:t>
            </a:r>
            <a:endParaRPr sz="1350" b="1" u="sng">
              <a:latin typeface="Proxima Nova"/>
              <a:ea typeface="Proxima Nova"/>
              <a:cs typeface="Proxima Nova"/>
              <a:sym typeface="Proxima Nova"/>
            </a:endParaRPr>
          </a:p>
          <a:p>
            <a:pPr marL="457200" lvl="0" indent="-314325" algn="l" rtl="0">
              <a:spcBef>
                <a:spcPts val="1200"/>
              </a:spcBef>
              <a:spcAft>
                <a:spcPts val="0"/>
              </a:spcAft>
              <a:buSzPts val="1350"/>
              <a:buFont typeface="Proxima Nova"/>
              <a:buChar char="-"/>
            </a:pPr>
            <a:r>
              <a:rPr lang="en" sz="1350">
                <a:latin typeface="Proxima Nova"/>
                <a:ea typeface="Proxima Nova"/>
                <a:cs typeface="Proxima Nova"/>
                <a:sym typeface="Proxima Nova"/>
              </a:rPr>
              <a:t>Predators were systematically eradicated to prevent livestock predation</a:t>
            </a:r>
            <a:endParaRPr sz="1350">
              <a:latin typeface="Proxima Nova"/>
              <a:ea typeface="Proxima Nova"/>
              <a:cs typeface="Proxima Nova"/>
              <a:sym typeface="Proxima Nova"/>
            </a:endParaRPr>
          </a:p>
        </p:txBody>
      </p:sp>
      <p:sp>
        <p:nvSpPr>
          <p:cNvPr id="74" name="Google Shape;74;p15"/>
          <p:cNvSpPr txBox="1"/>
          <p:nvPr/>
        </p:nvSpPr>
        <p:spPr>
          <a:xfrm>
            <a:off x="390875" y="2100475"/>
            <a:ext cx="3517800" cy="392400"/>
          </a:xfrm>
          <a:prstGeom prst="rect">
            <a:avLst/>
          </a:prstGeom>
          <a:noFill/>
          <a:ln>
            <a:noFill/>
          </a:ln>
        </p:spPr>
        <p:txBody>
          <a:bodyPr spcFirstLastPara="1" wrap="square" lIns="91425" tIns="91425" rIns="91425" bIns="91425" anchor="t" anchorCtr="0">
            <a:spAutoFit/>
          </a:bodyPr>
          <a:lstStyle/>
          <a:p>
            <a:pPr marL="457200" lvl="0" indent="-314325" algn="l" rtl="0">
              <a:spcBef>
                <a:spcPts val="0"/>
              </a:spcBef>
              <a:spcAft>
                <a:spcPts val="0"/>
              </a:spcAft>
              <a:buClr>
                <a:schemeClr val="accent3"/>
              </a:buClr>
              <a:buSzPts val="1350"/>
              <a:buFont typeface="Proxima Nova"/>
              <a:buChar char="-"/>
            </a:pPr>
            <a:r>
              <a:rPr lang="en" sz="1350">
                <a:solidFill>
                  <a:schemeClr val="accent3"/>
                </a:solidFill>
                <a:latin typeface="Proxima Nova"/>
                <a:ea typeface="Proxima Nova"/>
                <a:cs typeface="Proxima Nova"/>
                <a:sym typeface="Proxima Nova"/>
              </a:rPr>
              <a:t>Feared by the public </a:t>
            </a:r>
            <a:endParaRPr sz="1350">
              <a:solidFill>
                <a:schemeClr val="accent3"/>
              </a:solidFill>
              <a:latin typeface="Proxima Nova"/>
              <a:ea typeface="Proxima Nova"/>
              <a:cs typeface="Proxima Nova"/>
              <a:sym typeface="Proxima Nova"/>
            </a:endParaRPr>
          </a:p>
        </p:txBody>
      </p:sp>
      <p:sp>
        <p:nvSpPr>
          <p:cNvPr id="75" name="Google Shape;75;p15"/>
          <p:cNvSpPr txBox="1"/>
          <p:nvPr/>
        </p:nvSpPr>
        <p:spPr>
          <a:xfrm>
            <a:off x="390875" y="2439550"/>
            <a:ext cx="3810300" cy="600300"/>
          </a:xfrm>
          <a:prstGeom prst="rect">
            <a:avLst/>
          </a:prstGeom>
          <a:noFill/>
          <a:ln>
            <a:noFill/>
          </a:ln>
        </p:spPr>
        <p:txBody>
          <a:bodyPr spcFirstLastPara="1" wrap="square" lIns="91425" tIns="91425" rIns="91425" bIns="91425" anchor="t" anchorCtr="0">
            <a:spAutoFit/>
          </a:bodyPr>
          <a:lstStyle/>
          <a:p>
            <a:pPr marL="457200" lvl="0" indent="-314325" algn="l" rtl="0">
              <a:spcBef>
                <a:spcPts val="0"/>
              </a:spcBef>
              <a:spcAft>
                <a:spcPts val="0"/>
              </a:spcAft>
              <a:buClr>
                <a:schemeClr val="accent3"/>
              </a:buClr>
              <a:buSzPts val="1350"/>
              <a:buFont typeface="Proxima Nova"/>
              <a:buChar char="-"/>
            </a:pPr>
            <a:r>
              <a:rPr lang="en" sz="1350">
                <a:solidFill>
                  <a:schemeClr val="accent3"/>
                </a:solidFill>
                <a:latin typeface="Proxima Nova"/>
                <a:ea typeface="Proxima Nova"/>
                <a:cs typeface="Proxima Nova"/>
                <a:sym typeface="Proxima Nova"/>
              </a:rPr>
              <a:t>Legislation put in place supporting wolf hunting </a:t>
            </a:r>
            <a:endParaRPr sz="1350">
              <a:solidFill>
                <a:schemeClr val="accent3"/>
              </a:solidFill>
              <a:latin typeface="Proxima Nova"/>
              <a:ea typeface="Proxima Nova"/>
              <a:cs typeface="Proxima Nova"/>
              <a:sym typeface="Proxima Nova"/>
            </a:endParaRPr>
          </a:p>
        </p:txBody>
      </p:sp>
      <p:sp>
        <p:nvSpPr>
          <p:cNvPr id="76" name="Google Shape;76;p15"/>
          <p:cNvSpPr txBox="1"/>
          <p:nvPr/>
        </p:nvSpPr>
        <p:spPr>
          <a:xfrm>
            <a:off x="4708200" y="1163725"/>
            <a:ext cx="39441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u="sng">
                <a:solidFill>
                  <a:schemeClr val="accent3"/>
                </a:solidFill>
                <a:latin typeface="Proxima Nova"/>
                <a:ea typeface="Proxima Nova"/>
                <a:cs typeface="Proxima Nova"/>
                <a:sym typeface="Proxima Nova"/>
              </a:rPr>
              <a:t>Today:</a:t>
            </a:r>
            <a:r>
              <a:rPr lang="en">
                <a:solidFill>
                  <a:schemeClr val="accent3"/>
                </a:solidFill>
                <a:latin typeface="Proxima Nova"/>
                <a:ea typeface="Proxima Nova"/>
                <a:cs typeface="Proxima Nova"/>
                <a:sym typeface="Proxima Nova"/>
              </a:rPr>
              <a:t> </a:t>
            </a:r>
            <a:endParaRPr>
              <a:solidFill>
                <a:schemeClr val="accent3"/>
              </a:solidFill>
              <a:latin typeface="Proxima Nova"/>
              <a:ea typeface="Proxima Nova"/>
              <a:cs typeface="Proxima Nova"/>
              <a:sym typeface="Proxima Nova"/>
            </a:endParaRPr>
          </a:p>
          <a:p>
            <a:pPr marL="0" lvl="0" indent="0" algn="ctr" rtl="0">
              <a:spcBef>
                <a:spcPts val="0"/>
              </a:spcBef>
              <a:spcAft>
                <a:spcPts val="0"/>
              </a:spcAft>
              <a:buNone/>
            </a:pPr>
            <a:endParaRPr>
              <a:solidFill>
                <a:schemeClr val="accent3"/>
              </a:solidFill>
              <a:latin typeface="Proxima Nova"/>
              <a:ea typeface="Proxima Nova"/>
              <a:cs typeface="Proxima Nova"/>
              <a:sym typeface="Proxima Nova"/>
            </a:endParaRPr>
          </a:p>
          <a:p>
            <a:pPr marL="457200" lvl="0" indent="-317500" algn="l" rtl="0">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Increased conservation efforts to protect the species and their habitats in almost every surrounding country</a:t>
            </a:r>
            <a:endParaRPr>
              <a:solidFill>
                <a:schemeClr val="accent3"/>
              </a:solidFill>
              <a:latin typeface="Proxima Nova"/>
              <a:ea typeface="Proxima Nova"/>
              <a:cs typeface="Proxima Nova"/>
              <a:sym typeface="Proxima Nova"/>
            </a:endParaRPr>
          </a:p>
          <a:p>
            <a:pPr marL="457200" lvl="0" indent="0" algn="l" rtl="0">
              <a:spcBef>
                <a:spcPts val="0"/>
              </a:spcBef>
              <a:spcAft>
                <a:spcPts val="0"/>
              </a:spcAft>
              <a:buNone/>
            </a:pPr>
            <a:endParaRPr>
              <a:solidFill>
                <a:schemeClr val="accent3"/>
              </a:solidFill>
              <a:latin typeface="Proxima Nova"/>
              <a:ea typeface="Proxima Nova"/>
              <a:cs typeface="Proxima Nova"/>
              <a:sym typeface="Proxima Nova"/>
            </a:endParaRPr>
          </a:p>
          <a:p>
            <a:pPr marL="457200" lvl="0" indent="-317500" algn="l" rtl="0">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Wolves are not as much seen as a threat to the public</a:t>
            </a:r>
            <a:endParaRPr>
              <a:solidFill>
                <a:schemeClr val="accent3"/>
              </a:solidFill>
              <a:latin typeface="Proxima Nova"/>
              <a:ea typeface="Proxima Nova"/>
              <a:cs typeface="Proxima Nova"/>
              <a:sym typeface="Proxima Nova"/>
            </a:endParaRPr>
          </a:p>
          <a:p>
            <a:pPr marL="914400" lvl="0" indent="0" algn="l" rtl="0">
              <a:spcBef>
                <a:spcPts val="0"/>
              </a:spcBef>
              <a:spcAft>
                <a:spcPts val="0"/>
              </a:spcAft>
              <a:buNone/>
            </a:pPr>
            <a:endParaRPr>
              <a:solidFill>
                <a:schemeClr val="accent3"/>
              </a:solidFill>
              <a:latin typeface="Proxima Nova"/>
              <a:ea typeface="Proxima Nova"/>
              <a:cs typeface="Proxima Nova"/>
              <a:sym typeface="Proxima Nova"/>
            </a:endParaRPr>
          </a:p>
          <a:p>
            <a:pPr marL="457200" lvl="0" indent="-317500" algn="l" rtl="0">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Legislation implemented to help preserve populations </a:t>
            </a:r>
            <a:endParaRPr>
              <a:solidFill>
                <a:schemeClr val="accent3"/>
              </a:solidFill>
              <a:latin typeface="Proxima Nova"/>
              <a:ea typeface="Proxima Nova"/>
              <a:cs typeface="Proxima Nova"/>
              <a:sym typeface="Proxima Nova"/>
            </a:endParaRPr>
          </a:p>
          <a:p>
            <a:pPr marL="457200" lvl="0" indent="0" algn="l" rtl="0">
              <a:spcBef>
                <a:spcPts val="0"/>
              </a:spcBef>
              <a:spcAft>
                <a:spcPts val="0"/>
              </a:spcAft>
              <a:buNone/>
            </a:pPr>
            <a:endParaRPr>
              <a:solidFill>
                <a:schemeClr val="accent3"/>
              </a:solidFill>
              <a:latin typeface="Proxima Nova"/>
              <a:ea typeface="Proxima Nova"/>
              <a:cs typeface="Proxima Nova"/>
              <a:sym typeface="Proxima Nova"/>
            </a:endParaRPr>
          </a:p>
          <a:p>
            <a:pPr marL="457200" lvl="0" indent="-317500" algn="l" rtl="0">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Still conflicting interests between farmers due to increased cost of adding protective measures</a:t>
            </a:r>
            <a:endParaRPr>
              <a:solidFill>
                <a:schemeClr val="accent3"/>
              </a:solidFill>
              <a:latin typeface="Proxima Nova"/>
              <a:ea typeface="Proxima Nova"/>
              <a:cs typeface="Proxima Nova"/>
              <a:sym typeface="Proxima Nova"/>
            </a:endParaRPr>
          </a:p>
          <a:p>
            <a:pPr marL="914400" lvl="0" indent="0" algn="l" rtl="0">
              <a:spcBef>
                <a:spcPts val="0"/>
              </a:spcBef>
              <a:spcAft>
                <a:spcPts val="0"/>
              </a:spcAft>
              <a:buNone/>
            </a:pPr>
            <a:endParaRPr>
              <a:solidFill>
                <a:srgbClr val="666666"/>
              </a:solidFill>
              <a:latin typeface="Proxima Nova"/>
              <a:ea typeface="Proxima Nova"/>
              <a:cs typeface="Proxima Nova"/>
              <a:sym typeface="Proxima Nova"/>
            </a:endParaRPr>
          </a:p>
        </p:txBody>
      </p:sp>
      <p:sp>
        <p:nvSpPr>
          <p:cNvPr id="77" name="Google Shape;77;p15"/>
          <p:cNvSpPr txBox="1"/>
          <p:nvPr/>
        </p:nvSpPr>
        <p:spPr>
          <a:xfrm>
            <a:off x="132750" y="4758600"/>
            <a:ext cx="3571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accent3"/>
                </a:solidFill>
                <a:latin typeface="Proxima Nova"/>
                <a:ea typeface="Proxima Nova"/>
                <a:cs typeface="Proxima Nova"/>
                <a:sym typeface="Proxima Nova"/>
              </a:rPr>
              <a:t>(WWF. n.d.)</a:t>
            </a:r>
            <a:endParaRPr sz="800">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67275"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200"/>
              <a:t>Attitudes Toward Wolves in the U.S.  </a:t>
            </a:r>
            <a:endParaRPr sz="2200"/>
          </a:p>
        </p:txBody>
      </p:sp>
      <p:sp>
        <p:nvSpPr>
          <p:cNvPr id="83" name="Google Shape;83;p16"/>
          <p:cNvSpPr txBox="1">
            <a:spLocks noGrp="1"/>
          </p:cNvSpPr>
          <p:nvPr>
            <p:ph type="body" idx="1"/>
          </p:nvPr>
        </p:nvSpPr>
        <p:spPr>
          <a:xfrm>
            <a:off x="267275" y="1017725"/>
            <a:ext cx="4005600" cy="3491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 sz="1350" b="1" u="sng">
                <a:latin typeface="Proxima Nova"/>
                <a:ea typeface="Proxima Nova"/>
                <a:cs typeface="Proxima Nova"/>
                <a:sym typeface="Proxima Nova"/>
              </a:rPr>
              <a:t>Before and During the 20th Century:</a:t>
            </a:r>
            <a:endParaRPr sz="1350" b="1" u="sng">
              <a:latin typeface="Proxima Nova"/>
              <a:ea typeface="Proxima Nova"/>
              <a:cs typeface="Proxima Nova"/>
              <a:sym typeface="Proxima Nova"/>
            </a:endParaRPr>
          </a:p>
          <a:p>
            <a:pPr marL="457200" lvl="0" indent="-314325" algn="l" rtl="0">
              <a:spcBef>
                <a:spcPts val="1200"/>
              </a:spcBef>
              <a:spcAft>
                <a:spcPts val="0"/>
              </a:spcAft>
              <a:buSzPts val="1350"/>
              <a:buFont typeface="Proxima Nova"/>
              <a:buChar char="-"/>
            </a:pPr>
            <a:r>
              <a:rPr lang="en" sz="1350">
                <a:latin typeface="Proxima Nova"/>
                <a:ea typeface="Proxima Nova"/>
                <a:cs typeface="Proxima Nova"/>
                <a:sym typeface="Proxima Nova"/>
              </a:rPr>
              <a:t>Public feared wolves based on second-hand accounts</a:t>
            </a:r>
            <a:endParaRPr sz="1350">
              <a:latin typeface="Proxima Nova"/>
              <a:ea typeface="Proxima Nova"/>
              <a:cs typeface="Proxima Nova"/>
              <a:sym typeface="Proxima Nova"/>
            </a:endParaRPr>
          </a:p>
          <a:p>
            <a:pPr marL="0" lvl="0" indent="0" algn="l" rtl="0">
              <a:spcBef>
                <a:spcPts val="1200"/>
              </a:spcBef>
              <a:spcAft>
                <a:spcPts val="0"/>
              </a:spcAft>
              <a:buNone/>
            </a:pPr>
            <a:endParaRPr sz="5500"/>
          </a:p>
          <a:p>
            <a:pPr marL="457200" lvl="0" indent="0" algn="l" rtl="0">
              <a:spcBef>
                <a:spcPts val="1200"/>
              </a:spcBef>
              <a:spcAft>
                <a:spcPts val="0"/>
              </a:spcAft>
              <a:buNone/>
            </a:pPr>
            <a:r>
              <a:rPr lang="en" sz="1300"/>
              <a:t> </a:t>
            </a:r>
            <a:endParaRPr sz="1300"/>
          </a:p>
          <a:p>
            <a:pPr marL="0" lvl="0" indent="0" algn="l" rtl="0">
              <a:spcBef>
                <a:spcPts val="1200"/>
              </a:spcBef>
              <a:spcAft>
                <a:spcPts val="1200"/>
              </a:spcAft>
              <a:buNone/>
            </a:pPr>
            <a:r>
              <a:rPr lang="en" sz="1000"/>
              <a:t> </a:t>
            </a:r>
            <a:endParaRPr sz="1000"/>
          </a:p>
        </p:txBody>
      </p:sp>
      <p:sp>
        <p:nvSpPr>
          <p:cNvPr id="84" name="Google Shape;84;p16"/>
          <p:cNvSpPr txBox="1"/>
          <p:nvPr/>
        </p:nvSpPr>
        <p:spPr>
          <a:xfrm>
            <a:off x="4663775" y="1017725"/>
            <a:ext cx="4005600" cy="349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350" b="1" u="sng">
                <a:solidFill>
                  <a:schemeClr val="accent3"/>
                </a:solidFill>
                <a:latin typeface="Proxima Nova"/>
                <a:ea typeface="Proxima Nova"/>
                <a:cs typeface="Proxima Nova"/>
                <a:sym typeface="Proxima Nova"/>
              </a:rPr>
              <a:t>Today:</a:t>
            </a:r>
            <a:endParaRPr sz="1350" b="1" u="sng">
              <a:solidFill>
                <a:schemeClr val="accent3"/>
              </a:solidFill>
              <a:latin typeface="Proxima Nova"/>
              <a:ea typeface="Proxima Nova"/>
              <a:cs typeface="Proxima Nova"/>
              <a:sym typeface="Proxima Nova"/>
            </a:endParaRPr>
          </a:p>
          <a:p>
            <a:pPr marL="0" lvl="0" indent="0" algn="ctr" rtl="0">
              <a:spcBef>
                <a:spcPts val="0"/>
              </a:spcBef>
              <a:spcAft>
                <a:spcPts val="0"/>
              </a:spcAft>
              <a:buNone/>
            </a:pPr>
            <a:endParaRPr sz="1350" b="1" u="sng">
              <a:solidFill>
                <a:schemeClr val="accent3"/>
              </a:solidFill>
              <a:latin typeface="Proxima Nova"/>
              <a:ea typeface="Proxima Nova"/>
              <a:cs typeface="Proxima Nova"/>
              <a:sym typeface="Proxima Nova"/>
            </a:endParaRPr>
          </a:p>
          <a:p>
            <a:pPr marL="457200" lvl="0" indent="-314325" algn="l" rtl="0">
              <a:spcBef>
                <a:spcPts val="0"/>
              </a:spcBef>
              <a:spcAft>
                <a:spcPts val="0"/>
              </a:spcAft>
              <a:buClr>
                <a:schemeClr val="accent3"/>
              </a:buClr>
              <a:buSzPts val="1350"/>
              <a:buFont typeface="Proxima Nova"/>
              <a:buChar char="-"/>
            </a:pPr>
            <a:r>
              <a:rPr lang="en" sz="1350">
                <a:solidFill>
                  <a:schemeClr val="accent3"/>
                </a:solidFill>
                <a:latin typeface="Proxima Nova"/>
                <a:ea typeface="Proxima Nova"/>
                <a:cs typeface="Proxima Nova"/>
                <a:sym typeface="Proxima Nova"/>
              </a:rPr>
              <a:t>The ideas of wildlife preservation have increased</a:t>
            </a:r>
            <a:endParaRPr sz="1350">
              <a:solidFill>
                <a:schemeClr val="accent3"/>
              </a:solidFill>
              <a:latin typeface="Proxima Nova"/>
              <a:ea typeface="Proxima Nova"/>
              <a:cs typeface="Proxima Nova"/>
              <a:sym typeface="Proxima Nova"/>
            </a:endParaRPr>
          </a:p>
          <a:p>
            <a:pPr marL="914400" lvl="0" indent="0" algn="l" rtl="0">
              <a:spcBef>
                <a:spcPts val="0"/>
              </a:spcBef>
              <a:spcAft>
                <a:spcPts val="0"/>
              </a:spcAft>
              <a:buNone/>
            </a:pPr>
            <a:endParaRPr sz="1350">
              <a:solidFill>
                <a:schemeClr val="accent3"/>
              </a:solidFill>
              <a:latin typeface="Proxima Nova"/>
              <a:ea typeface="Proxima Nova"/>
              <a:cs typeface="Proxima Nova"/>
              <a:sym typeface="Proxima Nova"/>
            </a:endParaRPr>
          </a:p>
          <a:p>
            <a:pPr marL="457200" lvl="0" indent="-314325" algn="l" rtl="0">
              <a:spcBef>
                <a:spcPts val="0"/>
              </a:spcBef>
              <a:spcAft>
                <a:spcPts val="0"/>
              </a:spcAft>
              <a:buClr>
                <a:schemeClr val="accent3"/>
              </a:buClr>
              <a:buSzPts val="1350"/>
              <a:buFont typeface="Proxima Nova"/>
              <a:buChar char="-"/>
            </a:pPr>
            <a:r>
              <a:rPr lang="en" sz="1350">
                <a:solidFill>
                  <a:schemeClr val="accent3"/>
                </a:solidFill>
                <a:latin typeface="Proxima Nova"/>
                <a:ea typeface="Proxima Nova"/>
                <a:cs typeface="Proxima Nova"/>
                <a:sym typeface="Proxima Nova"/>
              </a:rPr>
              <a:t>Endangered Species Act has recognized wolves as a protected animal on public and private land</a:t>
            </a:r>
            <a:endParaRPr sz="1350">
              <a:solidFill>
                <a:schemeClr val="accent3"/>
              </a:solidFill>
              <a:latin typeface="Proxima Nova"/>
              <a:ea typeface="Proxima Nova"/>
              <a:cs typeface="Proxima Nova"/>
              <a:sym typeface="Proxima Nova"/>
            </a:endParaRPr>
          </a:p>
          <a:p>
            <a:pPr marL="914400" lvl="0" indent="0" algn="l" rtl="0">
              <a:spcBef>
                <a:spcPts val="0"/>
              </a:spcBef>
              <a:spcAft>
                <a:spcPts val="0"/>
              </a:spcAft>
              <a:buNone/>
            </a:pPr>
            <a:endParaRPr sz="1350">
              <a:solidFill>
                <a:schemeClr val="accent3"/>
              </a:solidFill>
              <a:latin typeface="Proxima Nova"/>
              <a:ea typeface="Proxima Nova"/>
              <a:cs typeface="Proxima Nova"/>
              <a:sym typeface="Proxima Nova"/>
            </a:endParaRPr>
          </a:p>
          <a:p>
            <a:pPr marL="457200" lvl="0" indent="-314325" algn="l" rtl="0">
              <a:spcBef>
                <a:spcPts val="0"/>
              </a:spcBef>
              <a:spcAft>
                <a:spcPts val="0"/>
              </a:spcAft>
              <a:buClr>
                <a:schemeClr val="accent3"/>
              </a:buClr>
              <a:buSzPts val="1350"/>
              <a:buFont typeface="Proxima Nova"/>
              <a:buChar char="-"/>
            </a:pPr>
            <a:r>
              <a:rPr lang="en" sz="1350">
                <a:solidFill>
                  <a:schemeClr val="accent3"/>
                </a:solidFill>
                <a:latin typeface="Proxima Nova"/>
                <a:ea typeface="Proxima Nova"/>
                <a:cs typeface="Proxima Nova"/>
                <a:sym typeface="Proxima Nova"/>
              </a:rPr>
              <a:t>Reintroduction of wolves have become popular in national parks and has support from the public majority </a:t>
            </a:r>
            <a:endParaRPr sz="1350">
              <a:solidFill>
                <a:schemeClr val="accent3"/>
              </a:solidFill>
              <a:latin typeface="Proxima Nova"/>
              <a:ea typeface="Proxima Nova"/>
              <a:cs typeface="Proxima Nova"/>
              <a:sym typeface="Proxima Nova"/>
            </a:endParaRPr>
          </a:p>
          <a:p>
            <a:pPr marL="914400" lvl="0" indent="0" algn="l" rtl="0">
              <a:spcBef>
                <a:spcPts val="0"/>
              </a:spcBef>
              <a:spcAft>
                <a:spcPts val="0"/>
              </a:spcAft>
              <a:buNone/>
            </a:pPr>
            <a:endParaRPr sz="1350">
              <a:solidFill>
                <a:schemeClr val="accent3"/>
              </a:solidFill>
              <a:latin typeface="Proxima Nova"/>
              <a:ea typeface="Proxima Nova"/>
              <a:cs typeface="Proxima Nova"/>
              <a:sym typeface="Proxima Nova"/>
            </a:endParaRPr>
          </a:p>
          <a:p>
            <a:pPr marL="457200" lvl="0" indent="-314325" algn="l" rtl="0">
              <a:spcBef>
                <a:spcPts val="0"/>
              </a:spcBef>
              <a:spcAft>
                <a:spcPts val="0"/>
              </a:spcAft>
              <a:buClr>
                <a:schemeClr val="accent3"/>
              </a:buClr>
              <a:buSzPts val="1350"/>
              <a:buFont typeface="Proxima Nova"/>
              <a:buChar char="-"/>
            </a:pPr>
            <a:r>
              <a:rPr lang="en" sz="1350">
                <a:solidFill>
                  <a:schemeClr val="accent3"/>
                </a:solidFill>
                <a:latin typeface="Proxima Nova"/>
                <a:ea typeface="Proxima Nova"/>
                <a:cs typeface="Proxima Nova"/>
                <a:sym typeface="Proxima Nova"/>
              </a:rPr>
              <a:t>Farmers and rancher perspectives are now mixed</a:t>
            </a:r>
            <a:endParaRPr sz="1350">
              <a:solidFill>
                <a:schemeClr val="accent3"/>
              </a:solidFill>
              <a:latin typeface="Proxima Nova"/>
              <a:ea typeface="Proxima Nova"/>
              <a:cs typeface="Proxima Nova"/>
              <a:sym typeface="Proxima Nova"/>
            </a:endParaRPr>
          </a:p>
        </p:txBody>
      </p:sp>
      <p:sp>
        <p:nvSpPr>
          <p:cNvPr id="85" name="Google Shape;85;p16"/>
          <p:cNvSpPr txBox="1"/>
          <p:nvPr/>
        </p:nvSpPr>
        <p:spPr>
          <a:xfrm>
            <a:off x="267275" y="2007650"/>
            <a:ext cx="3802200" cy="1024200"/>
          </a:xfrm>
          <a:prstGeom prst="rect">
            <a:avLst/>
          </a:prstGeom>
          <a:noFill/>
          <a:ln>
            <a:noFill/>
          </a:ln>
        </p:spPr>
        <p:txBody>
          <a:bodyPr spcFirstLastPara="1" wrap="square" lIns="91425" tIns="91425" rIns="91425" bIns="91425" anchor="t" anchorCtr="0">
            <a:spAutoFit/>
          </a:bodyPr>
          <a:lstStyle/>
          <a:p>
            <a:pPr marL="457200" lvl="0" indent="-314325" algn="l" rtl="0">
              <a:lnSpc>
                <a:spcPct val="115000"/>
              </a:lnSpc>
              <a:spcBef>
                <a:spcPts val="0"/>
              </a:spcBef>
              <a:spcAft>
                <a:spcPts val="0"/>
              </a:spcAft>
              <a:buClr>
                <a:schemeClr val="accent3"/>
              </a:buClr>
              <a:buSzPts val="1350"/>
              <a:buFont typeface="Proxima Nova"/>
              <a:buChar char="-"/>
            </a:pPr>
            <a:r>
              <a:rPr lang="en" sz="1350">
                <a:solidFill>
                  <a:schemeClr val="accent3"/>
                </a:solidFill>
                <a:latin typeface="Proxima Nova"/>
                <a:ea typeface="Proxima Nova"/>
                <a:cs typeface="Proxima Nova"/>
                <a:sym typeface="Proxima Nova"/>
              </a:rPr>
              <a:t>Thought that wolves threatened their wild game supply  </a:t>
            </a:r>
            <a:endParaRPr sz="1350">
              <a:solidFill>
                <a:schemeClr val="accent3"/>
              </a:solidFill>
              <a:latin typeface="Proxima Nova"/>
              <a:ea typeface="Proxima Nova"/>
              <a:cs typeface="Proxima Nova"/>
              <a:sym typeface="Proxima Nova"/>
            </a:endParaRPr>
          </a:p>
          <a:p>
            <a:pPr marL="0" lvl="0" indent="0" algn="l" rtl="0">
              <a:lnSpc>
                <a:spcPct val="115000"/>
              </a:lnSpc>
              <a:spcBef>
                <a:spcPts val="1200"/>
              </a:spcBef>
              <a:spcAft>
                <a:spcPts val="1200"/>
              </a:spcAft>
              <a:buNone/>
            </a:pPr>
            <a:endParaRPr sz="1350">
              <a:latin typeface="Proxima Nova"/>
              <a:ea typeface="Proxima Nova"/>
              <a:cs typeface="Proxima Nova"/>
              <a:sym typeface="Proxima Nova"/>
            </a:endParaRPr>
          </a:p>
        </p:txBody>
      </p:sp>
      <p:sp>
        <p:nvSpPr>
          <p:cNvPr id="86" name="Google Shape;86;p16"/>
          <p:cNvSpPr txBox="1"/>
          <p:nvPr/>
        </p:nvSpPr>
        <p:spPr>
          <a:xfrm>
            <a:off x="267275" y="2256375"/>
            <a:ext cx="3465300" cy="1417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50">
              <a:solidFill>
                <a:schemeClr val="accent3"/>
              </a:solidFill>
              <a:latin typeface="Proxima Nova"/>
              <a:ea typeface="Proxima Nova"/>
              <a:cs typeface="Proxima Nova"/>
              <a:sym typeface="Proxima Nova"/>
            </a:endParaRPr>
          </a:p>
          <a:p>
            <a:pPr marL="457200" lvl="0" indent="-314325" algn="l" rtl="0">
              <a:lnSpc>
                <a:spcPct val="115000"/>
              </a:lnSpc>
              <a:spcBef>
                <a:spcPts val="1200"/>
              </a:spcBef>
              <a:spcAft>
                <a:spcPts val="0"/>
              </a:spcAft>
              <a:buClr>
                <a:schemeClr val="accent3"/>
              </a:buClr>
              <a:buSzPts val="1350"/>
              <a:buFont typeface="Proxima Nova"/>
              <a:buChar char="-"/>
            </a:pPr>
            <a:r>
              <a:rPr lang="en" sz="1350">
                <a:solidFill>
                  <a:schemeClr val="accent3"/>
                </a:solidFill>
                <a:latin typeface="Proxima Nova"/>
                <a:ea typeface="Proxima Nova"/>
                <a:cs typeface="Proxima Nova"/>
                <a:sym typeface="Proxima Nova"/>
              </a:rPr>
              <a:t>Wolf extermination campaigns extended to federal wilderness areas</a:t>
            </a:r>
            <a:endParaRPr sz="1350">
              <a:solidFill>
                <a:schemeClr val="accent3"/>
              </a:solidFill>
              <a:latin typeface="Proxima Nova"/>
              <a:ea typeface="Proxima Nova"/>
              <a:cs typeface="Proxima Nova"/>
              <a:sym typeface="Proxima Nova"/>
            </a:endParaRPr>
          </a:p>
          <a:p>
            <a:pPr marL="0" lvl="0" indent="0" algn="l" rtl="0">
              <a:lnSpc>
                <a:spcPct val="115000"/>
              </a:lnSpc>
              <a:spcBef>
                <a:spcPts val="1200"/>
              </a:spcBef>
              <a:spcAft>
                <a:spcPts val="1200"/>
              </a:spcAft>
              <a:buNone/>
            </a:pPr>
            <a:endParaRPr sz="1350">
              <a:latin typeface="Proxima Nova"/>
              <a:ea typeface="Proxima Nova"/>
              <a:cs typeface="Proxima Nova"/>
              <a:sym typeface="Proxima Nova"/>
            </a:endParaRPr>
          </a:p>
        </p:txBody>
      </p:sp>
      <p:sp>
        <p:nvSpPr>
          <p:cNvPr id="87" name="Google Shape;87;p16"/>
          <p:cNvSpPr txBox="1"/>
          <p:nvPr/>
        </p:nvSpPr>
        <p:spPr>
          <a:xfrm>
            <a:off x="267275" y="3260225"/>
            <a:ext cx="3465300" cy="870300"/>
          </a:xfrm>
          <a:prstGeom prst="rect">
            <a:avLst/>
          </a:prstGeom>
          <a:noFill/>
          <a:ln>
            <a:noFill/>
          </a:ln>
        </p:spPr>
        <p:txBody>
          <a:bodyPr spcFirstLastPara="1" wrap="square" lIns="91425" tIns="91425" rIns="91425" bIns="91425" anchor="t" anchorCtr="0">
            <a:spAutoFit/>
          </a:bodyPr>
          <a:lstStyle/>
          <a:p>
            <a:pPr marL="457200" lvl="0" indent="-314325" algn="l" rtl="0">
              <a:lnSpc>
                <a:spcPct val="115000"/>
              </a:lnSpc>
              <a:spcBef>
                <a:spcPts val="0"/>
              </a:spcBef>
              <a:spcAft>
                <a:spcPts val="0"/>
              </a:spcAft>
              <a:buClr>
                <a:schemeClr val="accent3"/>
              </a:buClr>
              <a:buSzPts val="1350"/>
              <a:buFont typeface="Proxima Nova"/>
              <a:buChar char="-"/>
            </a:pPr>
            <a:r>
              <a:rPr lang="en" sz="1350">
                <a:solidFill>
                  <a:schemeClr val="accent3"/>
                </a:solidFill>
                <a:latin typeface="Proxima Nova"/>
                <a:ea typeface="Proxima Nova"/>
                <a:cs typeface="Proxima Nova"/>
                <a:sym typeface="Proxima Nova"/>
              </a:rPr>
              <a:t>By the 1930s all wolves were exterminated in every U.S. national park</a:t>
            </a:r>
            <a:endParaRPr>
              <a:solidFill>
                <a:schemeClr val="accent3"/>
              </a:solidFill>
              <a:latin typeface="Proxima Nova"/>
              <a:ea typeface="Proxima Nova"/>
              <a:cs typeface="Proxima Nova"/>
              <a:sym typeface="Proxima Nova"/>
            </a:endParaRPr>
          </a:p>
        </p:txBody>
      </p:sp>
      <p:sp>
        <p:nvSpPr>
          <p:cNvPr id="88" name="Google Shape;88;p16"/>
          <p:cNvSpPr txBox="1"/>
          <p:nvPr/>
        </p:nvSpPr>
        <p:spPr>
          <a:xfrm>
            <a:off x="399775" y="4021775"/>
            <a:ext cx="333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89" name="Google Shape;89;p16"/>
          <p:cNvSpPr txBox="1"/>
          <p:nvPr/>
        </p:nvSpPr>
        <p:spPr>
          <a:xfrm>
            <a:off x="52200" y="4620300"/>
            <a:ext cx="3465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accent3"/>
                </a:solidFill>
                <a:latin typeface="Proxima Nova"/>
                <a:ea typeface="Proxima Nova"/>
                <a:cs typeface="Proxima Nova"/>
                <a:sym typeface="Proxima Nova"/>
              </a:rPr>
              <a:t>(Colorado State, n.d.)</a:t>
            </a:r>
            <a:endParaRPr sz="800">
              <a:solidFill>
                <a:schemeClr val="accent3"/>
              </a:solidFill>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Wolf Population Recovery in Europe</a:t>
            </a:r>
            <a:endParaRPr sz="2200"/>
          </a:p>
        </p:txBody>
      </p:sp>
      <p:sp>
        <p:nvSpPr>
          <p:cNvPr id="95" name="Google Shape;95;p17"/>
          <p:cNvSpPr txBox="1">
            <a:spLocks noGrp="1"/>
          </p:cNvSpPr>
          <p:nvPr>
            <p:ph type="body" idx="1"/>
          </p:nvPr>
        </p:nvSpPr>
        <p:spPr>
          <a:xfrm>
            <a:off x="311700" y="1152475"/>
            <a:ext cx="8520600" cy="2819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Thousands were killed per year, with large bounties being offered by many different governments </a:t>
            </a:r>
            <a:endParaRPr>
              <a:latin typeface="Proxima Nova"/>
              <a:ea typeface="Proxima Nova"/>
              <a:cs typeface="Proxima Nova"/>
              <a:sym typeface="Proxima Nova"/>
            </a:endParaRPr>
          </a:p>
          <a:p>
            <a:pPr marL="457200" lvl="0" indent="-342900" algn="l" rtl="0">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In 1973, the IUCN Wolf Specialist Conference stated there only 11 European countries left with viable breeding populations</a:t>
            </a:r>
            <a:endParaRPr>
              <a:latin typeface="Proxima Nova"/>
              <a:ea typeface="Proxima Nova"/>
              <a:cs typeface="Proxima Nova"/>
              <a:sym typeface="Proxima Nova"/>
            </a:endParaRPr>
          </a:p>
          <a:p>
            <a:pPr marL="457200" lvl="0" indent="-342900" algn="l" rtl="0">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Today there are wolf populations in 28 European countries, and an estimated 17,000 individuals</a:t>
            </a:r>
            <a:endParaRPr sz="2800" i="1" u="sng">
              <a:solidFill>
                <a:srgbClr val="FF0000"/>
              </a:solidFill>
              <a:latin typeface="Proxima Nova"/>
              <a:ea typeface="Proxima Nova"/>
              <a:cs typeface="Proxima Nova"/>
              <a:sym typeface="Proxima Nova"/>
            </a:endParaRPr>
          </a:p>
        </p:txBody>
      </p:sp>
      <p:sp>
        <p:nvSpPr>
          <p:cNvPr id="96" name="Google Shape;96;p17"/>
          <p:cNvSpPr txBox="1"/>
          <p:nvPr/>
        </p:nvSpPr>
        <p:spPr>
          <a:xfrm>
            <a:off x="-85075" y="4621550"/>
            <a:ext cx="9144000" cy="323100"/>
          </a:xfrm>
          <a:prstGeom prst="rect">
            <a:avLst/>
          </a:prstGeom>
          <a:noFill/>
          <a:ln>
            <a:noFill/>
          </a:ln>
        </p:spPr>
        <p:txBody>
          <a:bodyPr spcFirstLastPara="1" wrap="square" lIns="91425" tIns="91425" rIns="91425" bIns="91425" anchor="t" anchorCtr="0">
            <a:spAutoFit/>
          </a:bodyPr>
          <a:lstStyle/>
          <a:p>
            <a:pPr marL="355600" lvl="0" indent="0" algn="l" rtl="0">
              <a:lnSpc>
                <a:spcPct val="115000"/>
              </a:lnSpc>
              <a:spcBef>
                <a:spcPts val="1200"/>
              </a:spcBef>
              <a:spcAft>
                <a:spcPts val="1200"/>
              </a:spcAft>
              <a:buNone/>
            </a:pPr>
            <a:r>
              <a:rPr lang="en" sz="900">
                <a:solidFill>
                  <a:schemeClr val="dk2"/>
                </a:solidFill>
                <a:latin typeface="Proxima Nova"/>
                <a:ea typeface="Proxima Nova"/>
                <a:cs typeface="Proxima Nova"/>
                <a:sym typeface="Proxima Nova"/>
              </a:rPr>
              <a:t>(Pimlott 1973), (Karamanlidis 2015)</a:t>
            </a:r>
            <a:endParaRPr>
              <a:solidFill>
                <a:schemeClr val="dk2"/>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68850" y="2908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t>Wolf Population Recovery in Europe</a:t>
            </a:r>
            <a:endParaRPr sz="2220"/>
          </a:p>
        </p:txBody>
      </p:sp>
      <p:sp>
        <p:nvSpPr>
          <p:cNvPr id="102" name="Google Shape;102;p18"/>
          <p:cNvSpPr txBox="1">
            <a:spLocks noGrp="1"/>
          </p:cNvSpPr>
          <p:nvPr>
            <p:ph type="body" idx="1"/>
          </p:nvPr>
        </p:nvSpPr>
        <p:spPr>
          <a:xfrm>
            <a:off x="254550" y="863550"/>
            <a:ext cx="8634900" cy="3416400"/>
          </a:xfrm>
          <a:prstGeom prst="rect">
            <a:avLst/>
          </a:prstGeom>
        </p:spPr>
        <p:txBody>
          <a:bodyPr spcFirstLastPara="1" wrap="square" lIns="91425" tIns="91425" rIns="91425" bIns="91425" anchor="t" anchorCtr="0">
            <a:normAutofit/>
          </a:bodyPr>
          <a:lstStyle/>
          <a:p>
            <a:pPr marL="457200" lvl="0" indent="-330200" algn="l" rtl="0">
              <a:lnSpc>
                <a:spcPct val="140000"/>
              </a:lnSpc>
              <a:spcBef>
                <a:spcPts val="0"/>
              </a:spcBef>
              <a:spcAft>
                <a:spcPts val="0"/>
              </a:spcAft>
              <a:buSzPts val="1600"/>
              <a:buFont typeface="Proxima Nova"/>
              <a:buChar char="●"/>
            </a:pPr>
            <a:r>
              <a:rPr lang="en" sz="1600">
                <a:latin typeface="Proxima Nova"/>
                <a:ea typeface="Proxima Nova"/>
                <a:cs typeface="Proxima Nova"/>
                <a:sym typeface="Proxima Nova"/>
              </a:rPr>
              <a:t>The Bern Convention of 1982 was one of the first agreements to protect wolves internationally, imposing regulations on any exploitation</a:t>
            </a:r>
            <a:endParaRPr sz="1600">
              <a:latin typeface="Proxima Nova"/>
              <a:ea typeface="Proxima Nova"/>
              <a:cs typeface="Proxima Nova"/>
              <a:sym typeface="Proxima Nova"/>
            </a:endParaRPr>
          </a:p>
          <a:p>
            <a:pPr marL="457200" lvl="0" indent="-330200" algn="l" rtl="0">
              <a:lnSpc>
                <a:spcPct val="140000"/>
              </a:lnSpc>
              <a:spcBef>
                <a:spcPts val="0"/>
              </a:spcBef>
              <a:spcAft>
                <a:spcPts val="0"/>
              </a:spcAft>
              <a:buSzPts val="1600"/>
              <a:buFont typeface="Proxima Nova"/>
              <a:buChar char="●"/>
            </a:pPr>
            <a:r>
              <a:rPr lang="en" sz="1600">
                <a:latin typeface="Proxima Nova"/>
                <a:ea typeface="Proxima Nova"/>
                <a:cs typeface="Proxima Nova"/>
                <a:sym typeface="Proxima Nova"/>
              </a:rPr>
              <a:t>In 1992, many European nations signed the Habitats Directive, which declared sites of community importance must be managed in accordance with the “ecological needs” of the species. </a:t>
            </a:r>
            <a:endParaRPr sz="1600">
              <a:latin typeface="Proxima Nova"/>
              <a:ea typeface="Proxima Nova"/>
              <a:cs typeface="Proxima Nova"/>
              <a:sym typeface="Proxima Nova"/>
            </a:endParaRPr>
          </a:p>
          <a:p>
            <a:pPr marL="457200" lvl="0" indent="-330200" algn="l" rtl="0">
              <a:lnSpc>
                <a:spcPct val="140000"/>
              </a:lnSpc>
              <a:spcBef>
                <a:spcPts val="0"/>
              </a:spcBef>
              <a:spcAft>
                <a:spcPts val="0"/>
              </a:spcAft>
              <a:buSzPts val="1600"/>
              <a:buFont typeface="Proxima Nova"/>
              <a:buChar char="●"/>
            </a:pPr>
            <a:r>
              <a:rPr lang="en" sz="1600">
                <a:latin typeface="Proxima Nova"/>
                <a:ea typeface="Proxima Nova"/>
                <a:cs typeface="Proxima Nova"/>
                <a:sym typeface="Proxima Nova"/>
              </a:rPr>
              <a:t>The enactment of these legislative policies, protecting both wolves and their habitats, have been a greatly successful factor in recovery throughout Europe so far</a:t>
            </a:r>
            <a:endParaRPr sz="1600">
              <a:latin typeface="Proxima Nova"/>
              <a:ea typeface="Proxima Nova"/>
              <a:cs typeface="Proxima Nova"/>
              <a:sym typeface="Proxima Nova"/>
            </a:endParaRPr>
          </a:p>
          <a:p>
            <a:pPr marL="457200" lvl="0" indent="-330200" algn="l" rtl="0">
              <a:lnSpc>
                <a:spcPct val="140000"/>
              </a:lnSpc>
              <a:spcBef>
                <a:spcPts val="0"/>
              </a:spcBef>
              <a:spcAft>
                <a:spcPts val="0"/>
              </a:spcAft>
              <a:buSzPts val="1600"/>
              <a:buFont typeface="Proxima Nova"/>
              <a:buChar char="●"/>
            </a:pPr>
            <a:r>
              <a:rPr lang="en" sz="1600">
                <a:latin typeface="Proxima Nova"/>
                <a:ea typeface="Proxima Nova"/>
                <a:cs typeface="Proxima Nova"/>
                <a:sym typeface="Proxima Nova"/>
              </a:rPr>
              <a:t>Currently, management plans differ throughout each nation, with many continuing to impose a complete ban on killing</a:t>
            </a:r>
            <a:endParaRPr sz="1600">
              <a:latin typeface="Proxima Nova"/>
              <a:ea typeface="Proxima Nova"/>
              <a:cs typeface="Proxima Nova"/>
              <a:sym typeface="Proxima Nova"/>
            </a:endParaRPr>
          </a:p>
        </p:txBody>
      </p:sp>
      <p:sp>
        <p:nvSpPr>
          <p:cNvPr id="103" name="Google Shape;103;p18"/>
          <p:cNvSpPr txBox="1"/>
          <p:nvPr/>
        </p:nvSpPr>
        <p:spPr>
          <a:xfrm>
            <a:off x="-270650" y="4650725"/>
            <a:ext cx="8710800" cy="323100"/>
          </a:xfrm>
          <a:prstGeom prst="rect">
            <a:avLst/>
          </a:prstGeom>
          <a:noFill/>
          <a:ln>
            <a:noFill/>
          </a:ln>
        </p:spPr>
        <p:txBody>
          <a:bodyPr spcFirstLastPara="1" wrap="square" lIns="91425" tIns="91425" rIns="91425" bIns="91425" anchor="t" anchorCtr="0">
            <a:spAutoFit/>
          </a:bodyPr>
          <a:lstStyle/>
          <a:p>
            <a:pPr marL="355600" lvl="0" indent="0" algn="l" rtl="0">
              <a:lnSpc>
                <a:spcPct val="100000"/>
              </a:lnSpc>
              <a:spcBef>
                <a:spcPts val="1200"/>
              </a:spcBef>
              <a:spcAft>
                <a:spcPts val="1200"/>
              </a:spcAft>
              <a:buNone/>
            </a:pPr>
            <a:r>
              <a:rPr lang="en" sz="900">
                <a:solidFill>
                  <a:schemeClr val="dk2"/>
                </a:solidFill>
                <a:latin typeface="Proxima Nova"/>
                <a:ea typeface="Proxima Nova"/>
                <a:cs typeface="Proxima Nova"/>
                <a:sym typeface="Proxima Nova"/>
              </a:rPr>
              <a:t>(Oliver 2020), (European Commission 1992)</a:t>
            </a:r>
            <a:endParaRPr>
              <a:solidFill>
                <a:schemeClr val="dk2"/>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With Recovery In The US</a:t>
            </a:r>
            <a:endParaRPr/>
          </a:p>
        </p:txBody>
      </p:sp>
      <p:sp>
        <p:nvSpPr>
          <p:cNvPr id="109" name="Google Shape;109;p19"/>
          <p:cNvSpPr txBox="1">
            <a:spLocks noGrp="1"/>
          </p:cNvSpPr>
          <p:nvPr>
            <p:ph type="body" idx="1"/>
          </p:nvPr>
        </p:nvSpPr>
        <p:spPr>
          <a:xfrm>
            <a:off x="311700" y="1152475"/>
            <a:ext cx="8520600" cy="342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Proxima Nova"/>
              <a:buChar char="●"/>
            </a:pPr>
            <a:r>
              <a:rPr lang="en">
                <a:latin typeface="Proxima Nova"/>
                <a:ea typeface="Proxima Nova"/>
                <a:cs typeface="Proxima Nova"/>
                <a:sym typeface="Proxima Nova"/>
              </a:rPr>
              <a:t>Not all areas that are viable for wolves are used in the US (correct prey, climate conditions, etc.) due to private land ownership conflicts and human activity.</a:t>
            </a:r>
            <a:endParaRPr>
              <a:latin typeface="Proxima Nova"/>
              <a:ea typeface="Proxima Nova"/>
              <a:cs typeface="Proxima Nova"/>
              <a:sym typeface="Proxima Nova"/>
            </a:endParaRPr>
          </a:p>
          <a:p>
            <a:pPr marL="914400" lvl="1" indent="-336550" algn="l" rtl="0">
              <a:spcBef>
                <a:spcPts val="0"/>
              </a:spcBef>
              <a:spcAft>
                <a:spcPts val="0"/>
              </a:spcAft>
              <a:buSzPts val="1700"/>
              <a:buFont typeface="Proxima Nova"/>
              <a:buChar char="○"/>
            </a:pPr>
            <a:r>
              <a:rPr lang="en" sz="1700">
                <a:latin typeface="Proxima Nova"/>
                <a:ea typeface="Proxima Nova"/>
                <a:cs typeface="Proxima Nova"/>
                <a:sym typeface="Proxima Nova"/>
              </a:rPr>
              <a:t>Wolves compete for livestock with humans; farmers and other private landowners kill wolves in self interest (protecting animals on their land, access to pelts for income).</a:t>
            </a:r>
            <a:endParaRPr sz="1700">
              <a:latin typeface="Proxima Nova"/>
              <a:ea typeface="Proxima Nova"/>
              <a:cs typeface="Proxima Nova"/>
              <a:sym typeface="Proxima Nova"/>
            </a:endParaRPr>
          </a:p>
          <a:p>
            <a:pPr marL="457200" lvl="0" indent="-336550" algn="l" rtl="0">
              <a:spcBef>
                <a:spcPts val="0"/>
              </a:spcBef>
              <a:spcAft>
                <a:spcPts val="0"/>
              </a:spcAft>
              <a:buSzPts val="1700"/>
              <a:buFont typeface="Proxima Nova"/>
              <a:buChar char="●"/>
            </a:pPr>
            <a:r>
              <a:rPr lang="en" sz="1700">
                <a:latin typeface="Proxima Nova"/>
                <a:ea typeface="Proxima Nova"/>
                <a:cs typeface="Proxima Nova"/>
                <a:sym typeface="Proxima Nova"/>
              </a:rPr>
              <a:t>Culture in the US since it’s conception has been negative; several mass attempts to cull different predator populations.</a:t>
            </a:r>
            <a:endParaRPr sz="1700">
              <a:latin typeface="Proxima Nova"/>
              <a:ea typeface="Proxima Nova"/>
              <a:cs typeface="Proxima Nova"/>
              <a:sym typeface="Proxima Nova"/>
            </a:endParaRPr>
          </a:p>
          <a:p>
            <a:pPr marL="914400" lvl="1" indent="-336550" algn="l" rtl="0">
              <a:spcBef>
                <a:spcPts val="0"/>
              </a:spcBef>
              <a:spcAft>
                <a:spcPts val="0"/>
              </a:spcAft>
              <a:buSzPts val="1700"/>
              <a:buFont typeface="Proxima Nova"/>
              <a:buChar char="○"/>
            </a:pPr>
            <a:r>
              <a:rPr lang="en" sz="1700">
                <a:latin typeface="Proxima Nova"/>
                <a:ea typeface="Proxima Nova"/>
                <a:cs typeface="Proxima Nova"/>
                <a:sym typeface="Proxima Nova"/>
              </a:rPr>
              <a:t>Europeans who colonized the US saw the animal populations as more expendable than in Europe, leading to a culture of over-hunting.</a:t>
            </a:r>
            <a:endParaRPr sz="1700">
              <a:latin typeface="Proxima Nova"/>
              <a:ea typeface="Proxima Nova"/>
              <a:cs typeface="Proxima Nova"/>
              <a:sym typeface="Proxima Nova"/>
            </a:endParaRPr>
          </a:p>
          <a:p>
            <a:pPr marL="0" lvl="0" indent="0" algn="l" rtl="0">
              <a:spcBef>
                <a:spcPts val="1200"/>
              </a:spcBef>
              <a:spcAft>
                <a:spcPts val="1200"/>
              </a:spcAft>
              <a:buNone/>
            </a:pPr>
            <a:endParaRPr>
              <a:latin typeface="Proxima Nova"/>
              <a:ea typeface="Proxima Nova"/>
              <a:cs typeface="Proxima Nova"/>
              <a:sym typeface="Proxima Nova"/>
            </a:endParaRPr>
          </a:p>
        </p:txBody>
      </p:sp>
      <p:sp>
        <p:nvSpPr>
          <p:cNvPr id="110" name="Google Shape;110;p19"/>
          <p:cNvSpPr txBox="1"/>
          <p:nvPr/>
        </p:nvSpPr>
        <p:spPr>
          <a:xfrm>
            <a:off x="404700" y="4330825"/>
            <a:ext cx="833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With Recovery In The US</a:t>
            </a:r>
            <a:endParaRPr/>
          </a:p>
        </p:txBody>
      </p:sp>
      <p:sp>
        <p:nvSpPr>
          <p:cNvPr id="116" name="Google Shape;11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Proxima Nova"/>
              <a:buChar char="●"/>
            </a:pPr>
            <a:r>
              <a:rPr lang="en">
                <a:latin typeface="Proxima Nova"/>
                <a:ea typeface="Proxima Nova"/>
                <a:cs typeface="Proxima Nova"/>
                <a:sym typeface="Proxima Nova"/>
              </a:rPr>
              <a:t>Under the Endangered Species Act, recovery is focused on “viable” populations.</a:t>
            </a:r>
            <a:endParaRPr>
              <a:latin typeface="Proxima Nova"/>
              <a:ea typeface="Proxima Nova"/>
              <a:cs typeface="Proxima Nova"/>
              <a:sym typeface="Proxima Nova"/>
            </a:endParaRPr>
          </a:p>
          <a:p>
            <a:pPr marL="914400" lvl="1" indent="-336550" algn="l" rtl="0">
              <a:spcBef>
                <a:spcPts val="0"/>
              </a:spcBef>
              <a:spcAft>
                <a:spcPts val="0"/>
              </a:spcAft>
              <a:buSzPts val="1700"/>
              <a:buFont typeface="Proxima Nova"/>
              <a:buChar char="○"/>
            </a:pPr>
            <a:r>
              <a:rPr lang="en" sz="1700">
                <a:latin typeface="Proxima Nova"/>
                <a:ea typeface="Proxima Nova"/>
                <a:cs typeface="Proxima Nova"/>
                <a:sym typeface="Proxima Nova"/>
              </a:rPr>
              <a:t>Small populations of wolves are considered “inconsequential”; their actual contribution to their population recovery is viewed as unimportant because smaller populations are not as long-term sustainable.</a:t>
            </a:r>
            <a:endParaRPr sz="1700">
              <a:latin typeface="Proxima Nova"/>
              <a:ea typeface="Proxima Nova"/>
              <a:cs typeface="Proxima Nova"/>
              <a:sym typeface="Proxima Nova"/>
            </a:endParaRPr>
          </a:p>
          <a:p>
            <a:pPr marL="914400" lvl="1" indent="-336550" algn="l" rtl="0">
              <a:spcBef>
                <a:spcPts val="0"/>
              </a:spcBef>
              <a:spcAft>
                <a:spcPts val="0"/>
              </a:spcAft>
              <a:buSzPts val="1700"/>
              <a:buFont typeface="Proxima Nova"/>
              <a:buChar char="○"/>
            </a:pPr>
            <a:r>
              <a:rPr lang="en" sz="1700">
                <a:latin typeface="Proxima Nova"/>
                <a:ea typeface="Proxima Nova"/>
                <a:cs typeface="Proxima Nova"/>
                <a:sym typeface="Proxima Nova"/>
              </a:rPr>
              <a:t>Americans really only want to protect self-sustaining populations.</a:t>
            </a:r>
            <a:endParaRPr sz="1700">
              <a:latin typeface="Proxima Nova"/>
              <a:ea typeface="Proxima Nova"/>
              <a:cs typeface="Proxima Nova"/>
              <a:sym typeface="Proxima Nova"/>
            </a:endParaRPr>
          </a:p>
          <a:p>
            <a:pPr marL="914400" lvl="1" indent="-336550" algn="l" rtl="0">
              <a:spcBef>
                <a:spcPts val="0"/>
              </a:spcBef>
              <a:spcAft>
                <a:spcPts val="0"/>
              </a:spcAft>
              <a:buSzPts val="1700"/>
              <a:buFont typeface="Proxima Nova"/>
              <a:buChar char="○"/>
            </a:pPr>
            <a:r>
              <a:rPr lang="en" sz="1700">
                <a:latin typeface="Proxima Nova"/>
                <a:ea typeface="Proxima Nova"/>
                <a:cs typeface="Proxima Nova"/>
                <a:sym typeface="Proxima Nova"/>
              </a:rPr>
              <a:t>Populations with too few females or males are usually disregarded, left to fend for themselves in terms of recovery; migrating wolf packs may branch off into several smaller packs, thus becoming “unviable” in new territory.</a:t>
            </a:r>
            <a:endParaRPr sz="1700">
              <a:latin typeface="Proxima Nova"/>
              <a:ea typeface="Proxima Nova"/>
              <a:cs typeface="Proxima Nova"/>
              <a:sym typeface="Proxima Nova"/>
            </a:endParaRPr>
          </a:p>
        </p:txBody>
      </p:sp>
      <p:sp>
        <p:nvSpPr>
          <p:cNvPr id="117" name="Google Shape;117;p20"/>
          <p:cNvSpPr txBox="1"/>
          <p:nvPr/>
        </p:nvSpPr>
        <p:spPr>
          <a:xfrm>
            <a:off x="0" y="4568875"/>
            <a:ext cx="84063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accent3"/>
                </a:solidFill>
                <a:latin typeface="Proxima Nova"/>
                <a:ea typeface="Proxima Nova"/>
                <a:cs typeface="Proxima Nova"/>
                <a:sym typeface="Proxima Nova"/>
              </a:rPr>
              <a:t>(Licht et al. 2010), (Chamberlain et al. 2013), (Salvatori  et al. 2005) </a:t>
            </a:r>
            <a:endParaRPr sz="1000">
              <a:solidFill>
                <a:schemeClr val="accent3"/>
              </a:solidFill>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245300" y="135100"/>
            <a:ext cx="8520600" cy="507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Private Land Ownership</a:t>
            </a:r>
            <a:endParaRPr/>
          </a:p>
        </p:txBody>
      </p:sp>
      <p:sp>
        <p:nvSpPr>
          <p:cNvPr id="123" name="Google Shape;123;p21"/>
          <p:cNvSpPr txBox="1"/>
          <p:nvPr/>
        </p:nvSpPr>
        <p:spPr>
          <a:xfrm>
            <a:off x="4668750" y="1298800"/>
            <a:ext cx="329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pic>
        <p:nvPicPr>
          <p:cNvPr id="124" name="Google Shape;124;p21"/>
          <p:cNvPicPr preferRelativeResize="0"/>
          <p:nvPr/>
        </p:nvPicPr>
        <p:blipFill rotWithShape="1">
          <a:blip r:embed="rId3">
            <a:alphaModFix/>
          </a:blip>
          <a:srcRect t="7106"/>
          <a:stretch/>
        </p:blipFill>
        <p:spPr>
          <a:xfrm>
            <a:off x="4572000" y="1391325"/>
            <a:ext cx="4132449" cy="2916601"/>
          </a:xfrm>
          <a:prstGeom prst="rect">
            <a:avLst/>
          </a:prstGeom>
          <a:noFill/>
          <a:ln>
            <a:noFill/>
          </a:ln>
        </p:spPr>
      </p:pic>
      <p:pic>
        <p:nvPicPr>
          <p:cNvPr id="125" name="Google Shape;125;p21"/>
          <p:cNvPicPr preferRelativeResize="0"/>
          <p:nvPr/>
        </p:nvPicPr>
        <p:blipFill rotWithShape="1">
          <a:blip r:embed="rId4">
            <a:alphaModFix/>
          </a:blip>
          <a:srcRect l="13524" t="23792"/>
          <a:stretch/>
        </p:blipFill>
        <p:spPr>
          <a:xfrm>
            <a:off x="302525" y="1298800"/>
            <a:ext cx="3850987" cy="2862525"/>
          </a:xfrm>
          <a:prstGeom prst="rect">
            <a:avLst/>
          </a:prstGeom>
          <a:noFill/>
          <a:ln>
            <a:noFill/>
          </a:ln>
        </p:spPr>
      </p:pic>
      <p:sp>
        <p:nvSpPr>
          <p:cNvPr id="126" name="Google Shape;126;p21"/>
          <p:cNvSpPr txBox="1"/>
          <p:nvPr/>
        </p:nvSpPr>
        <p:spPr>
          <a:xfrm>
            <a:off x="1374225" y="720100"/>
            <a:ext cx="1578000" cy="4770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latin typeface="Proxima Nova"/>
                <a:ea typeface="Proxima Nova"/>
                <a:cs typeface="Proxima Nova"/>
                <a:sym typeface="Proxima Nova"/>
              </a:rPr>
              <a:t>Europe</a:t>
            </a:r>
            <a:endParaRPr sz="1900" b="1">
              <a:latin typeface="Proxima Nova"/>
              <a:ea typeface="Proxima Nova"/>
              <a:cs typeface="Proxima Nova"/>
              <a:sym typeface="Proxima Nova"/>
            </a:endParaRPr>
          </a:p>
        </p:txBody>
      </p:sp>
      <p:sp>
        <p:nvSpPr>
          <p:cNvPr id="127" name="Google Shape;127;p21"/>
          <p:cNvSpPr txBox="1"/>
          <p:nvPr/>
        </p:nvSpPr>
        <p:spPr>
          <a:xfrm>
            <a:off x="5800625" y="732400"/>
            <a:ext cx="1675200" cy="4770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Proxima Nova"/>
                <a:ea typeface="Proxima Nova"/>
                <a:cs typeface="Proxima Nova"/>
                <a:sym typeface="Proxima Nova"/>
              </a:rPr>
              <a:t>United States</a:t>
            </a:r>
            <a:endParaRPr sz="1900" b="1">
              <a:latin typeface="Proxima Nova"/>
              <a:ea typeface="Proxima Nova"/>
              <a:cs typeface="Proxima Nova"/>
              <a:sym typeface="Proxima Nova"/>
            </a:endParaRPr>
          </a:p>
        </p:txBody>
      </p:sp>
      <p:sp>
        <p:nvSpPr>
          <p:cNvPr id="128" name="Google Shape;128;p21"/>
          <p:cNvSpPr txBox="1"/>
          <p:nvPr/>
        </p:nvSpPr>
        <p:spPr>
          <a:xfrm>
            <a:off x="105650" y="4641900"/>
            <a:ext cx="8380500" cy="354000"/>
          </a:xfrm>
          <a:prstGeom prst="rect">
            <a:avLst/>
          </a:prstGeom>
          <a:noFill/>
          <a:ln>
            <a:noFill/>
          </a:ln>
        </p:spPr>
        <p:txBody>
          <a:bodyPr spcFirstLastPara="1" wrap="square" lIns="91425" tIns="91425" rIns="91425" bIns="91425" anchor="t" anchorCtr="0">
            <a:spAutoFit/>
          </a:bodyPr>
          <a:lstStyle/>
          <a:p>
            <a:pPr marL="279400" lvl="0" indent="-279400" algn="l" rtl="0">
              <a:lnSpc>
                <a:spcPct val="200000"/>
              </a:lnSpc>
              <a:spcBef>
                <a:spcPts val="0"/>
              </a:spcBef>
              <a:spcAft>
                <a:spcPts val="0"/>
              </a:spcAft>
              <a:buNone/>
            </a:pPr>
            <a:r>
              <a:rPr lang="en" sz="1100">
                <a:solidFill>
                  <a:schemeClr val="accent3"/>
                </a:solidFill>
              </a:rPr>
              <a:t>(Kerry et al. 2014)</a:t>
            </a:r>
            <a:endParaRPr>
              <a:solidFill>
                <a:schemeClr val="accent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1587</Words>
  <Application>Microsoft Macintosh PowerPoint</Application>
  <PresentationFormat>On-screen Show (16:9)</PresentationFormat>
  <Paragraphs>108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Oswald</vt:lpstr>
      <vt:lpstr>Average</vt:lpstr>
      <vt:lpstr>Proxima Nova</vt:lpstr>
      <vt:lpstr>Slate</vt:lpstr>
      <vt:lpstr>Wolves in Europe</vt:lpstr>
      <vt:lpstr>Hypothesis</vt:lpstr>
      <vt:lpstr>Attitudes Toward Wolves in Europe  </vt:lpstr>
      <vt:lpstr>Attitudes Toward Wolves in the U.S.  </vt:lpstr>
      <vt:lpstr>Wolf Population Recovery in Europe</vt:lpstr>
      <vt:lpstr>Wolf Population Recovery in Europe</vt:lpstr>
      <vt:lpstr>Challenges With Recovery In The US</vt:lpstr>
      <vt:lpstr>Challenges With Recovery In The US</vt:lpstr>
      <vt:lpstr>Private Land Ownership</vt:lpstr>
      <vt:lpstr>Europe</vt:lpstr>
      <vt:lpstr>Impacts of Land Ownership on Wolves</vt:lpstr>
      <vt:lpstr>Age of Coexistence</vt:lpstr>
      <vt:lpstr>Age of Coexistence </vt:lpstr>
      <vt:lpstr>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Wolves in Europe</dc:title>
  <cp:lastModifiedBy>Kristen A Bashen</cp:lastModifiedBy>
  <cp:revision>1</cp:revision>
  <dcterms:modified xsi:type="dcterms:W3CDTF">2022-12-06T16:39:26Z</dcterms:modified>
</cp:coreProperties>
</file>