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isheries.noaa.gov/species-directory/threatened-endangered" TargetMode="External"/><Relationship Id="rId3" Type="http://schemas.openxmlformats.org/officeDocument/2006/relationships/hyperlink" Target="https://www.fws.gov/speci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edc74311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edc74311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ca56e6c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4ca56e6c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68507a6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68507a6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8507a6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8507a6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f3eb1c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f3eb1c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 bears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ca56e6c2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ca56e6c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EPA. 2022. . EPA.gov.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f3eb1c6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f3eb1c6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f3eb1c6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f3eb1c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https://www.fisheries.noaa.gov/species-directory/threatened-endangered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https://www.fws.gov/species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f3eb1c6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f3eb1c6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edc74311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edc74311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0887cf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0887cf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0138ec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0138ec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346900" cy="6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res.onlinelibrary.wiley.com/doi/full/10.1002/wcc.6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Endangered Species Due to Climate Change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047200" y="3330475"/>
            <a:ext cx="504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Presented by Caitlin Russel, Ricky Bartlette, Manny Baker, Grace Rudolph, and Zach Mills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525925" y="295838"/>
            <a:ext cx="8092149" cy="4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et al. 2022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00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Hulme, M. 2019. Is it too late (to stop dangerous climate change)? An editorial. 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Kosch, T., A. Waddle, C. Cooper, K. Zenger, D. Garrick, L. Berger, and L. Skerratt. 2022. Genetic approaches for increasing fitness in endangered species. Trends in ecology &amp; evolution 4</a:t>
            </a:r>
            <a:r>
              <a:rPr b="1" lang="en"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332-345.</a:t>
            </a:r>
            <a:endParaRPr sz="1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Paris Agreement. 2015. Paris Agreement. United Nations. 54113. Secretary General of the United </a:t>
            </a:r>
            <a:br>
              <a:rPr lang="en" sz="1500">
                <a:solidFill>
                  <a:schemeClr val="accent5"/>
                </a:solidFill>
              </a:rPr>
            </a:br>
            <a:r>
              <a:rPr lang="en" sz="1500">
                <a:solidFill>
                  <a:schemeClr val="accent5"/>
                </a:solidFill>
              </a:rPr>
              <a:t>	Nations, Paris, France. 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“Summary of the Endangered Species Act. (1973). 2022. United States Environmental Protection </a:t>
            </a:r>
            <a:br>
              <a:rPr lang="en" sz="1500">
                <a:solidFill>
                  <a:schemeClr val="accent5"/>
                </a:solidFill>
              </a:rPr>
            </a:br>
            <a:r>
              <a:rPr lang="en" sz="1500">
                <a:solidFill>
                  <a:schemeClr val="accent5"/>
                </a:solidFill>
              </a:rPr>
              <a:t>	Agency. 16 U.S.C. 1531 et seq. Environmental Protection Agency, Washington, D.C.</a:t>
            </a: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Zipkin, E. F., L. Ries, R. Reeves., J. Regetz, and K. S. Oberhauser. 2012. Tracking climate impacts </a:t>
            </a:r>
            <a:r>
              <a:rPr lang="en" sz="1500">
                <a:solidFill>
                  <a:schemeClr val="accent5"/>
                </a:solidFill>
              </a:rPr>
              <a:t> 	on the m</a:t>
            </a:r>
            <a:r>
              <a:rPr lang="en" sz="1500">
                <a:solidFill>
                  <a:schemeClr val="accent5"/>
                </a:solidFill>
              </a:rPr>
              <a:t>igratory monarch butterfly. Global Change Biology 18: 3039 - 3049.</a:t>
            </a:r>
            <a:r>
              <a:rPr lang="en" sz="1500">
                <a:solidFill>
                  <a:schemeClr val="accent5"/>
                </a:solidFill>
              </a:rPr>
              <a:t> 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et al. 2022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703075" y="1310125"/>
            <a:ext cx="9678900" cy="14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 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04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99150" y="1313950"/>
            <a:ext cx="5955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Endangered </a:t>
            </a:r>
            <a:r>
              <a:rPr lang="en" sz="1900"/>
              <a:t>Species</a:t>
            </a:r>
            <a:r>
              <a:rPr lang="en" sz="1900"/>
              <a:t> Act is a controversial law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Climate change has greatly increased the rate of species becoming endangered and therefore escalating the pressure of the ESA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Unfortunately, with many species, the effects of climate change on them is too great and it is unlikely they will be able to bounce back. 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It’s often questioned if they should even be put on the ESA.</a:t>
            </a:r>
            <a:endParaRPr sz="19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436" r="26757" t="0"/>
          <a:stretch/>
        </p:blipFill>
        <p:spPr>
          <a:xfrm>
            <a:off x="6342900" y="1771700"/>
            <a:ext cx="2801150" cy="21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887954" y="4743300"/>
            <a:ext cx="49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(“Summary of the Endangered Species Act” 2022)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522375"/>
            <a:ext cx="47439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putting species on the endangered species list is to ultimately get them off the list by getting their populations to recover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on the endangered species list, it is illegal to harm the species in any way as well as transporting these beings. </a:t>
            </a:r>
            <a:endParaRPr sz="20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295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2: Return of the Introduction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25" y="1220524"/>
            <a:ext cx="3932775" cy="26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887954" y="4743300"/>
            <a:ext cx="49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(“Summary of the Endangered Species Act” 2022)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ESA introduced in 1973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Modifications and exceptions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Climate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Listing wildlife as endangered or threatened requires reparations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would the Fish and Wildlife Service repair climate change?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implications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vs. public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Federal, state, and municipal laws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50" y="3026750"/>
            <a:ext cx="5028151" cy="26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0" y="4743300"/>
            <a:ext cx="74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(Henson et al. 2018)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and species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075" y="2113500"/>
            <a:ext cx="5275924" cy="2983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currently over 1300 species on the ESA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 bears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Pikas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Monarch butterfly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Coral reefs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 turtles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 wolf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Beluga whale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743300"/>
            <a:ext cx="460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(Endangered Species Act 1973, 2020)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Methods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Ecosystem Restoration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Genetic intervention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Selecting what species that can be recovered</a:t>
            </a:r>
            <a:endParaRPr sz="21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Budget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Diversity</a:t>
            </a:r>
            <a:endParaRPr sz="17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Ecosystem </a:t>
            </a:r>
            <a:r>
              <a:rPr lang="en" sz="1700"/>
              <a:t>structure</a:t>
            </a:r>
            <a:r>
              <a:rPr lang="en"/>
              <a:t> : does the loss of the species cause a cascade?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349" y="1834824"/>
            <a:ext cx="2417100" cy="16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233000" y="4712400"/>
            <a:ext cx="42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Foin et al. 1998; Kosch et al. 2022)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even do?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Warnings of climate change since 1988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a people problem.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Paris Agreement, 2015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8708">
            <a:off x="-1931125" y="3974100"/>
            <a:ext cx="5524501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574450" y="4728000"/>
            <a:ext cx="489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(Butler 2018; Hulme, 2019; “Paris Agreement” 2015)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it’s still worth it!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Though difficult, potentially impossible to solve, there is value to inclusion.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Public awareness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Encourages action, such as breeding programs - potential for reintroduction.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Existential risk ≠ Total Anarchy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ESA forces allocation of resources, without it, we may delegate nothing at all.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/>
              <a:t>									</a:t>
            </a:r>
            <a:endParaRPr sz="255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246925" y="4712400"/>
            <a:ext cx="48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(Butler 2018; Henson et al. 2018; Henson 2022)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et al. 2022 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20200" y="1051750"/>
            <a:ext cx="89238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51">
                <a:solidFill>
                  <a:schemeClr val="accent5"/>
                </a:solidFill>
              </a:rPr>
              <a:t>Butler, C. D. 2018. Climate Change, Health and Existential Risks to Civilization: A Comprehensive Review 		(1989-2013). International Journal of Environmental Research and Public Health.</a:t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1">
                <a:solidFill>
                  <a:schemeClr val="accent5"/>
                </a:solidFill>
              </a:rPr>
              <a:t>Fawzy, S., A. I. Osman, J. Doran, and Dr. W. Rooney. 2020. Strategies for mitigation of climate change: a  	. 	review. Environmental Chemistry Letters 18: 2069-2094.</a:t>
            </a:r>
            <a:endParaRPr sz="3051">
              <a:solidFill>
                <a:schemeClr val="accent5"/>
              </a:solidFill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51">
                <a:solidFill>
                  <a:schemeClr val="accent5"/>
                </a:solidFill>
              </a:rPr>
              <a:t>Foin, T. C., S. P. D. Riley, A. L. Pawley, D. R. Ayres, T. M. Carlsen, P. J. Hodum, and P. V. Switzer. 1998. Improving Recovery Planning for Threatened and Endangered Species. BioScience 48:177–184.</a:t>
            </a:r>
            <a:endParaRPr sz="3051">
              <a:solidFill>
                <a:schemeClr val="accent5"/>
              </a:solidFill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1973, 2020 Endangered Species Act of 1973. Department of the Interior, US Fish and Wildlife Service, </a:t>
            </a:r>
            <a:endParaRPr sz="29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Washington, D.C., USA.</a:t>
            </a:r>
            <a:endParaRPr sz="29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1">
                <a:solidFill>
                  <a:schemeClr val="accent5"/>
                </a:solidFill>
              </a:rPr>
              <a:t>Henson, P. November 30, 2022. Zoom interview.</a:t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1">
                <a:solidFill>
                  <a:schemeClr val="accent5"/>
                </a:solidFill>
              </a:rPr>
              <a:t>Henson, P., R. White, and S. P. Thompson. 2018. Improving Implementation of the Endangered Species Act: 	Finding Common Ground Through Common Sense. Bioscience 68: 861-872.</a:t>
            </a:r>
            <a:endParaRPr sz="3051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https://wires.onlinelibrary.wiley.com/doi/full/10.1002/wcc.619</a:t>
            </a:r>
            <a:r>
              <a:rPr lang="en" sz="3051">
                <a:solidFill>
                  <a:schemeClr val="accent5"/>
                </a:solidFill>
              </a:rPr>
              <a:t> (11/29/2022).</a:t>
            </a:r>
            <a:endParaRPr b="1" sz="3551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