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
  </p:notesMasterIdLst>
  <p:sldIdLst>
    <p:sldId id="256" r:id="rId2"/>
    <p:sldId id="257" r:id="rId3"/>
    <p:sldId id="259" r:id="rId4"/>
    <p:sldId id="261" r:id="rId5"/>
    <p:sldId id="258"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6A86F-9AE4-E627-24C1-0E05D8758393}" v="26" dt="2022-12-06T15:37:35.877"/>
    <p1510:client id="{7D197DF3-F980-45C4-87FC-0D742567B776}" v="4" dt="2022-12-05T15:07:10.958"/>
    <p1510:client id="{7E81E57F-6BD8-4A88-B0B4-A27AE1D88AD0}" v="650" dt="2022-12-05T23:40:37.915"/>
    <p1510:client id="{A14A3C6A-ACC5-FB28-05CE-1AE2A383849A}" v="84" dt="2022-12-05T17:40:38.150"/>
    <p1510:client id="{CA70782B-66E5-43F1-4036-620774216F08}" v="74" dt="2022-12-06T04:59:23.330"/>
    <p1510:client id="{F959C9A1-2F3B-7165-09E5-3F99E89B52FD}" v="476" dt="2022-12-06T05:48:23.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02020-E478-4651-8D98-983BF02C45E0}" type="datetimeFigureOut">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EB313-6CE6-4ED5-A581-3F882B6AC725}" type="slidenum">
              <a:t>‹#›</a:t>
            </a:fld>
            <a:endParaRPr lang="en-US"/>
          </a:p>
        </p:txBody>
      </p:sp>
    </p:spTree>
    <p:extLst>
      <p:ext uri="{BB962C8B-B14F-4D97-AF65-F5344CB8AC3E}">
        <p14:creationId xmlns:p14="http://schemas.microsoft.com/office/powerpoint/2010/main" val="349040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Caliendo, V., L. </a:t>
            </a:r>
            <a:r>
              <a:rPr lang="en-US" err="1"/>
              <a:t>Leijten</a:t>
            </a:r>
            <a:r>
              <a:rPr lang="en-US"/>
              <a:t>, M. W. G. van de Bildt, R. A. M. Fouchier, J. M. </a:t>
            </a:r>
            <a:r>
              <a:rPr lang="en-US" err="1"/>
              <a:t>Rijks</a:t>
            </a:r>
            <a:r>
              <a:rPr lang="en-US"/>
              <a:t>, and T. Kuiken. 2022. Pathology and virology of natural highly pathogenic avian influenza H5N8 infection in wild Common buzzards (Buteo buteo). Scientific Reports 12:920.</a:t>
            </a:r>
          </a:p>
          <a:p>
            <a:r>
              <a:rPr lang="en-US"/>
              <a:t>Stephenson, I., and J. </a:t>
            </a:r>
            <a:r>
              <a:rPr lang="en-US" err="1"/>
              <a:t>Democratis</a:t>
            </a:r>
            <a:r>
              <a:rPr lang="en-US"/>
              <a:t>. 2005. Influenza: current threat from avian influenza. British Medical Bulletin 75–76:63–80.</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4EB313-6CE6-4ED5-A581-3F882B6AC725}" type="slidenum">
              <a:t>3</a:t>
            </a:fld>
            <a:endParaRPr lang="en-US"/>
          </a:p>
        </p:txBody>
      </p:sp>
    </p:spTree>
    <p:extLst>
      <p:ext uri="{BB962C8B-B14F-4D97-AF65-F5344CB8AC3E}">
        <p14:creationId xmlns:p14="http://schemas.microsoft.com/office/powerpoint/2010/main" val="165771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9890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12429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9815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1897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9628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343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12/6/2022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28269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12/6/2022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1833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12/6/2022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424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23019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7954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12/6/2022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147075"/>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panish_flu"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ealthline.com/health/flu-vaccine-effectiveness" TargetMode="External"/><Relationship Id="rId2" Type="http://schemas.openxmlformats.org/officeDocument/2006/relationships/hyperlink" Target="https://www.cdc.gov/flu/avianflu/avian-in-bird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8" name="Rectangle 18">
            <a:extLst>
              <a:ext uri="{FF2B5EF4-FFF2-40B4-BE49-F238E27FC236}">
                <a16:creationId xmlns:a16="http://schemas.microsoft.com/office/drawing/2014/main" id="{441B7737-E3D8-47F4-8B54-7529C7A8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0">
            <a:extLst>
              <a:ext uri="{FF2B5EF4-FFF2-40B4-BE49-F238E27FC236}">
                <a16:creationId xmlns:a16="http://schemas.microsoft.com/office/drawing/2014/main" id="{2B8A17B2-9670-43B8-BE40-4682F8D2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2">
            <a:extLst>
              <a:ext uri="{FF2B5EF4-FFF2-40B4-BE49-F238E27FC236}">
                <a16:creationId xmlns:a16="http://schemas.microsoft.com/office/drawing/2014/main" id="{2A60B230-846B-4625-A8CA-D35FEBA73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41" name="Picture 24">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 name="Rectangle 26">
            <a:extLst>
              <a:ext uri="{FF2B5EF4-FFF2-40B4-BE49-F238E27FC236}">
                <a16:creationId xmlns:a16="http://schemas.microsoft.com/office/drawing/2014/main" id="{AC1E939A-6A69-42AE-8471-3AD3A74AD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751771" y="1134409"/>
            <a:ext cx="6378102" cy="3875778"/>
          </a:xfrm>
        </p:spPr>
        <p:txBody>
          <a:bodyPr>
            <a:normAutofit/>
          </a:bodyPr>
          <a:lstStyle/>
          <a:p>
            <a:pPr algn="l"/>
            <a:r>
              <a:rPr lang="en-US" sz="8000">
                <a:cs typeface="Calibri Light"/>
              </a:rPr>
              <a:t>Avian Influenza</a:t>
            </a:r>
            <a:endParaRPr lang="en-US">
              <a:cs typeface="Arial" panose="020B0604020202020204"/>
            </a:endParaRPr>
          </a:p>
        </p:txBody>
      </p:sp>
      <p:sp>
        <p:nvSpPr>
          <p:cNvPr id="3" name="Subtitle 2"/>
          <p:cNvSpPr>
            <a:spLocks noGrp="1"/>
          </p:cNvSpPr>
          <p:nvPr>
            <p:ph type="subTitle" idx="1"/>
          </p:nvPr>
        </p:nvSpPr>
        <p:spPr>
          <a:xfrm>
            <a:off x="5681598" y="5415548"/>
            <a:ext cx="6896234" cy="1147499"/>
          </a:xfrm>
        </p:spPr>
        <p:txBody>
          <a:bodyPr anchor="b">
            <a:normAutofit/>
          </a:bodyPr>
          <a:lstStyle/>
          <a:p>
            <a:pPr algn="l"/>
            <a:r>
              <a:rPr lang="en-US" sz="2000">
                <a:ea typeface="+mn-lt"/>
                <a:cs typeface="+mn-lt"/>
              </a:rPr>
              <a:t>Aubrianna Brown,</a:t>
            </a:r>
            <a:r>
              <a:rPr lang="en-US" sz="2000">
                <a:cs typeface="Arial"/>
              </a:rPr>
              <a:t> Jake Carbone, </a:t>
            </a:r>
            <a:r>
              <a:rPr lang="en-US" sz="2000">
                <a:ea typeface="+mn-lt"/>
                <a:cs typeface="+mn-lt"/>
              </a:rPr>
              <a:t>Darian Devereaux,</a:t>
            </a:r>
            <a:r>
              <a:rPr lang="en-US" sz="2000">
                <a:cs typeface="Arial"/>
              </a:rPr>
              <a:t> </a:t>
            </a:r>
            <a:endParaRPr lang="en-US"/>
          </a:p>
          <a:p>
            <a:pPr algn="l"/>
            <a:r>
              <a:rPr lang="en-US" sz="2000">
                <a:cs typeface="Arial"/>
              </a:rPr>
              <a:t>Bryce Hopper,  Alyvia </a:t>
            </a:r>
            <a:r>
              <a:rPr lang="en-US" sz="2000" err="1">
                <a:cs typeface="Arial"/>
              </a:rPr>
              <a:t>Nazak</a:t>
            </a:r>
            <a:r>
              <a:rPr lang="en-US" sz="2000">
                <a:cs typeface="Arial"/>
              </a:rPr>
              <a:t>, Kylie Perlow</a:t>
            </a:r>
            <a:endParaRPr lang="en-US"/>
          </a:p>
        </p:txBody>
      </p:sp>
      <p:sp>
        <p:nvSpPr>
          <p:cNvPr id="43"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ight Triangle 30">
            <a:extLst>
              <a:ext uri="{FF2B5EF4-FFF2-40B4-BE49-F238E27FC236}">
                <a16:creationId xmlns:a16="http://schemas.microsoft.com/office/drawing/2014/main" id="{F793961F-503F-434A-880A-EA44EB427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11092" y="1134409"/>
            <a:ext cx="239869" cy="2398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 descr="A pile of newspapers">
            <a:extLst>
              <a:ext uri="{FF2B5EF4-FFF2-40B4-BE49-F238E27FC236}">
                <a16:creationId xmlns:a16="http://schemas.microsoft.com/office/drawing/2014/main" id="{EC9F5129-CAEF-C9AA-4395-0E827016BB32}"/>
              </a:ext>
            </a:extLst>
          </p:cNvPr>
          <p:cNvPicPr>
            <a:picLocks noChangeAspect="1"/>
          </p:cNvPicPr>
          <p:nvPr/>
        </p:nvPicPr>
        <p:blipFill rotWithShape="1">
          <a:blip r:embed="rId2">
            <a:duotone>
              <a:schemeClr val="bg2">
                <a:shade val="45000"/>
                <a:satMod val="135000"/>
              </a:schemeClr>
              <a:prstClr val="white"/>
            </a:duotone>
            <a:alphaModFix amt="25000"/>
          </a:blip>
          <a:srcRect t="10134" b="20384"/>
          <a:stretch/>
        </p:blipFill>
        <p:spPr>
          <a:xfrm>
            <a:off x="153" y="10"/>
            <a:ext cx="12191695" cy="6857990"/>
          </a:xfrm>
          <a:prstGeom prst="rect">
            <a:avLst/>
          </a:prstGeom>
        </p:spPr>
      </p:pic>
      <p:pic>
        <p:nvPicPr>
          <p:cNvPr id="36"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651AE78E-0AC7-66B0-9F28-60894A2FE445}"/>
              </a:ext>
            </a:extLst>
          </p:cNvPr>
          <p:cNvSpPr>
            <a:spLocks noGrp="1"/>
          </p:cNvSpPr>
          <p:nvPr>
            <p:ph type="title"/>
          </p:nvPr>
        </p:nvSpPr>
        <p:spPr>
          <a:xfrm>
            <a:off x="2611808" y="808056"/>
            <a:ext cx="7958331" cy="1077229"/>
          </a:xfrm>
        </p:spPr>
        <p:txBody>
          <a:bodyPr>
            <a:normAutofit/>
          </a:bodyPr>
          <a:lstStyle/>
          <a:p>
            <a:pPr algn="l"/>
            <a:r>
              <a:rPr lang="en-US">
                <a:cs typeface="Calibri Light"/>
              </a:rPr>
              <a:t>Background</a:t>
            </a:r>
            <a:endParaRPr lang="en-US"/>
          </a:p>
        </p:txBody>
      </p:sp>
      <p:sp>
        <p:nvSpPr>
          <p:cNvPr id="37"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C78F2FD-A79F-2B26-2C93-160E571DE58A}"/>
              </a:ext>
            </a:extLst>
          </p:cNvPr>
          <p:cNvSpPr>
            <a:spLocks noGrp="1"/>
          </p:cNvSpPr>
          <p:nvPr>
            <p:ph idx="1"/>
          </p:nvPr>
        </p:nvSpPr>
        <p:spPr>
          <a:xfrm>
            <a:off x="2155374" y="1707060"/>
            <a:ext cx="9406803" cy="4299752"/>
          </a:xfrm>
        </p:spPr>
        <p:txBody>
          <a:bodyPr>
            <a:normAutofit fontScale="85000" lnSpcReduction="20000"/>
          </a:bodyPr>
          <a:lstStyle/>
          <a:p>
            <a:pPr marL="0" indent="0">
              <a:buNone/>
            </a:pPr>
            <a:r>
              <a:rPr lang="en-US">
                <a:cs typeface="Arial" panose="020B0604020202020204"/>
              </a:rPr>
              <a:t>-Infectious viral disease in wild birds that has spread to domestic poultry </a:t>
            </a:r>
            <a:r>
              <a:rPr lang="en-US">
                <a:ea typeface="+mn-lt"/>
                <a:cs typeface="+mn-lt"/>
              </a:rPr>
              <a:t>(Authority et al. 2017)</a:t>
            </a:r>
            <a:endParaRPr lang="en-US">
              <a:cs typeface="Arial" panose="020B0604020202020204"/>
            </a:endParaRPr>
          </a:p>
          <a:p>
            <a:pPr marL="0" indent="0">
              <a:buNone/>
            </a:pPr>
            <a:r>
              <a:rPr lang="en-US">
                <a:cs typeface="Arial" panose="020B0604020202020204"/>
              </a:rPr>
              <a:t>- 2 main forms:</a:t>
            </a:r>
          </a:p>
          <a:p>
            <a:pPr marL="0" indent="0">
              <a:buNone/>
            </a:pPr>
            <a:r>
              <a:rPr lang="en-US">
                <a:cs typeface="Arial" panose="020B0604020202020204"/>
              </a:rPr>
              <a:t>              - Low pathogenic (LPAI): causes mild symptoms (ruffled feathers or drop in egg production)</a:t>
            </a:r>
          </a:p>
          <a:p>
            <a:pPr marL="0" indent="0">
              <a:buNone/>
            </a:pPr>
            <a:r>
              <a:rPr lang="en-US">
                <a:cs typeface="Arial" panose="020B0604020202020204"/>
              </a:rPr>
              <a:t>              - Highly pathogenic (HPAI): causes more severe symptoms (lack of energy and appetite, purple discoloration, diarrhea, nasal discharge, coughing, and lack of coordination) and very high mortality rates in poultry (impacts profitability of poultry) </a:t>
            </a:r>
            <a:r>
              <a:rPr lang="en-US">
                <a:ea typeface="+mn-lt"/>
                <a:cs typeface="+mn-lt"/>
              </a:rPr>
              <a:t>(CDC 2022)</a:t>
            </a:r>
          </a:p>
          <a:p>
            <a:pPr marL="0" indent="0">
              <a:buNone/>
            </a:pPr>
            <a:r>
              <a:rPr lang="en-US">
                <a:cs typeface="Arial" panose="020B0604020202020204"/>
              </a:rPr>
              <a:t>- Mainly found in birds, but can also occur in humans (though risk is low)</a:t>
            </a:r>
          </a:p>
          <a:p>
            <a:pPr marL="0" indent="0">
              <a:buNone/>
            </a:pPr>
            <a:r>
              <a:rPr lang="en-US">
                <a:cs typeface="Arial" panose="020B0604020202020204"/>
              </a:rPr>
              <a:t>- Virus can be carried by wild birds over long distances during migration which can create a large threat to wild and domestic birds</a:t>
            </a:r>
          </a:p>
          <a:p>
            <a:pPr marL="0" indent="0">
              <a:buNone/>
            </a:pPr>
            <a:r>
              <a:rPr lang="en-US">
                <a:cs typeface="Arial" panose="020B0604020202020204"/>
              </a:rPr>
              <a:t>-Can be transmitted to humans, but not from human to human (</a:t>
            </a:r>
            <a:r>
              <a:rPr lang="en-US" err="1">
                <a:cs typeface="Arial" panose="020B0604020202020204"/>
              </a:rPr>
              <a:t>Leydet</a:t>
            </a:r>
            <a:r>
              <a:rPr lang="en-US">
                <a:cs typeface="Arial" panose="020B0604020202020204"/>
              </a:rPr>
              <a:t>. 2022)</a:t>
            </a:r>
          </a:p>
        </p:txBody>
      </p:sp>
    </p:spTree>
    <p:extLst>
      <p:ext uri="{BB962C8B-B14F-4D97-AF65-F5344CB8AC3E}">
        <p14:creationId xmlns:p14="http://schemas.microsoft.com/office/powerpoint/2010/main" val="262926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How to Tell if My Bird Is Sick? » Petsoid">
            <a:extLst>
              <a:ext uri="{FF2B5EF4-FFF2-40B4-BE49-F238E27FC236}">
                <a16:creationId xmlns:a16="http://schemas.microsoft.com/office/drawing/2014/main" id="{85C46AFF-1520-4B15-3B5F-321DA637BD11}"/>
              </a:ext>
            </a:extLst>
          </p:cNvPr>
          <p:cNvPicPr>
            <a:picLocks noChangeAspect="1"/>
          </p:cNvPicPr>
          <p:nvPr/>
        </p:nvPicPr>
        <p:blipFill rotWithShape="1">
          <a:blip r:embed="rId3">
            <a:duotone>
              <a:schemeClr val="bg2">
                <a:shade val="45000"/>
                <a:satMod val="135000"/>
              </a:schemeClr>
              <a:prstClr val="white"/>
            </a:duotone>
            <a:alphaModFix amt="25000"/>
          </a:blip>
          <a:srcRect l="33155" r="1513"/>
          <a:stretch/>
        </p:blipFill>
        <p:spPr>
          <a:xfrm>
            <a:off x="153" y="10"/>
            <a:ext cx="12191695" cy="6857990"/>
          </a:xfrm>
          <a:prstGeom prst="rect">
            <a:avLst/>
          </a:prstGeom>
        </p:spPr>
      </p:pic>
      <p:pic>
        <p:nvPicPr>
          <p:cNvPr id="15"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3463DC20-4F95-CA1B-652F-D4D38C757887}"/>
              </a:ext>
            </a:extLst>
          </p:cNvPr>
          <p:cNvSpPr>
            <a:spLocks noGrp="1"/>
          </p:cNvSpPr>
          <p:nvPr>
            <p:ph type="title"/>
          </p:nvPr>
        </p:nvSpPr>
        <p:spPr>
          <a:xfrm>
            <a:off x="2611808" y="808056"/>
            <a:ext cx="7958331" cy="1077229"/>
          </a:xfrm>
        </p:spPr>
        <p:txBody>
          <a:bodyPr>
            <a:normAutofit/>
          </a:bodyPr>
          <a:lstStyle/>
          <a:p>
            <a:pPr algn="l"/>
            <a:r>
              <a:rPr lang="en-US">
                <a:cs typeface="Arial"/>
              </a:rPr>
              <a:t>Threats </a:t>
            </a:r>
          </a:p>
        </p:txBody>
      </p:sp>
      <p:sp>
        <p:nvSpPr>
          <p:cNvPr id="17"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2C125-2A33-4DF6-FDC6-BD246A25DA99}"/>
              </a:ext>
            </a:extLst>
          </p:cNvPr>
          <p:cNvSpPr>
            <a:spLocks noGrp="1"/>
          </p:cNvSpPr>
          <p:nvPr>
            <p:ph idx="1"/>
          </p:nvPr>
        </p:nvSpPr>
        <p:spPr>
          <a:xfrm>
            <a:off x="2591288" y="1492673"/>
            <a:ext cx="7959560" cy="3997828"/>
          </a:xfrm>
        </p:spPr>
        <p:txBody>
          <a:bodyPr>
            <a:normAutofit/>
          </a:bodyPr>
          <a:lstStyle/>
          <a:p>
            <a:pPr marL="344170" indent="-344170"/>
            <a:r>
              <a:rPr lang="en-US">
                <a:cs typeface="Arial"/>
              </a:rPr>
              <a:t>HPAI is highly lethal and LPAI is less severely symptomatic</a:t>
            </a:r>
          </a:p>
          <a:p>
            <a:pPr marL="344170" indent="-344170"/>
            <a:r>
              <a:rPr lang="en-US">
                <a:cs typeface="Arial"/>
              </a:rPr>
              <a:t>HPAI viruses are highly neurotropic and cause neurological diseases</a:t>
            </a:r>
            <a:endParaRPr lang="en-US"/>
          </a:p>
          <a:p>
            <a:pPr marL="344170" indent="-344170"/>
            <a:r>
              <a:rPr lang="en-US">
                <a:cs typeface="Arial"/>
              </a:rPr>
              <a:t>Infected birds experienced histological lesions</a:t>
            </a:r>
          </a:p>
          <a:p>
            <a:pPr marL="344170" indent="-344170"/>
            <a:r>
              <a:rPr lang="en-US">
                <a:ea typeface="+mn-lt"/>
                <a:cs typeface="+mn-lt"/>
              </a:rPr>
              <a:t>Neuraminidase prevents viral aggregation and aids movement of virus through the respiratory tract</a:t>
            </a:r>
            <a:endParaRPr lang="en-US">
              <a:cs typeface="Arial"/>
            </a:endParaRPr>
          </a:p>
          <a:p>
            <a:pPr marL="344170" indent="-344170"/>
            <a:endParaRPr lang="en-US">
              <a:cs typeface="Arial"/>
            </a:endParaRPr>
          </a:p>
          <a:p>
            <a:pPr marL="344170" indent="-344170"/>
            <a:endParaRPr lang="en-US">
              <a:cs typeface="Arial"/>
            </a:endParaRPr>
          </a:p>
        </p:txBody>
      </p:sp>
      <p:pic>
        <p:nvPicPr>
          <p:cNvPr id="4" name="Picture 4">
            <a:extLst>
              <a:ext uri="{FF2B5EF4-FFF2-40B4-BE49-F238E27FC236}">
                <a16:creationId xmlns:a16="http://schemas.microsoft.com/office/drawing/2014/main" id="{794CD6D7-4E98-AB9C-F110-C04BC9D992AF}"/>
              </a:ext>
            </a:extLst>
          </p:cNvPr>
          <p:cNvPicPr>
            <a:picLocks noChangeAspect="1"/>
          </p:cNvPicPr>
          <p:nvPr/>
        </p:nvPicPr>
        <p:blipFill>
          <a:blip r:embed="rId5"/>
          <a:stretch>
            <a:fillRect/>
          </a:stretch>
        </p:blipFill>
        <p:spPr>
          <a:xfrm>
            <a:off x="8867635" y="4507920"/>
            <a:ext cx="3160734" cy="2190856"/>
          </a:xfrm>
          <a:prstGeom prst="rect">
            <a:avLst/>
          </a:prstGeom>
        </p:spPr>
      </p:pic>
      <p:pic>
        <p:nvPicPr>
          <p:cNvPr id="5" name="Picture 6">
            <a:extLst>
              <a:ext uri="{FF2B5EF4-FFF2-40B4-BE49-F238E27FC236}">
                <a16:creationId xmlns:a16="http://schemas.microsoft.com/office/drawing/2014/main" id="{09AFB290-D4A8-78E2-709B-A06079CF4319}"/>
              </a:ext>
            </a:extLst>
          </p:cNvPr>
          <p:cNvPicPr>
            <a:picLocks noChangeAspect="1"/>
          </p:cNvPicPr>
          <p:nvPr/>
        </p:nvPicPr>
        <p:blipFill>
          <a:blip r:embed="rId6"/>
          <a:stretch>
            <a:fillRect/>
          </a:stretch>
        </p:blipFill>
        <p:spPr>
          <a:xfrm>
            <a:off x="9879252" y="159511"/>
            <a:ext cx="2099414" cy="2906429"/>
          </a:xfrm>
          <a:prstGeom prst="rect">
            <a:avLst/>
          </a:prstGeom>
        </p:spPr>
      </p:pic>
      <p:pic>
        <p:nvPicPr>
          <p:cNvPr id="7" name="Picture 7" descr="A picture containing indoor, bird, gallinaceous bird, chicken&#10;&#10;Description automatically generated">
            <a:extLst>
              <a:ext uri="{FF2B5EF4-FFF2-40B4-BE49-F238E27FC236}">
                <a16:creationId xmlns:a16="http://schemas.microsoft.com/office/drawing/2014/main" id="{C3F8A1C2-A2E6-676D-06EC-0C6923A345AF}"/>
              </a:ext>
            </a:extLst>
          </p:cNvPr>
          <p:cNvPicPr>
            <a:picLocks noChangeAspect="1"/>
          </p:cNvPicPr>
          <p:nvPr/>
        </p:nvPicPr>
        <p:blipFill>
          <a:blip r:embed="rId7"/>
          <a:stretch>
            <a:fillRect/>
          </a:stretch>
        </p:blipFill>
        <p:spPr>
          <a:xfrm>
            <a:off x="1175359" y="4506258"/>
            <a:ext cx="3245562" cy="2185066"/>
          </a:xfrm>
          <a:prstGeom prst="rect">
            <a:avLst/>
          </a:prstGeom>
        </p:spPr>
      </p:pic>
    </p:spTree>
    <p:extLst>
      <p:ext uri="{BB962C8B-B14F-4D97-AF65-F5344CB8AC3E}">
        <p14:creationId xmlns:p14="http://schemas.microsoft.com/office/powerpoint/2010/main" val="61211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by chicks at farm">
            <a:extLst>
              <a:ext uri="{FF2B5EF4-FFF2-40B4-BE49-F238E27FC236}">
                <a16:creationId xmlns:a16="http://schemas.microsoft.com/office/drawing/2014/main" id="{8FC6DBDD-16F5-A1C9-EF8F-1E07A6599EC9}"/>
              </a:ext>
            </a:extLst>
          </p:cNvPr>
          <p:cNvPicPr>
            <a:picLocks noChangeAspect="1"/>
          </p:cNvPicPr>
          <p:nvPr/>
        </p:nvPicPr>
        <p:blipFill rotWithShape="1">
          <a:blip r:embed="rId2">
            <a:duotone>
              <a:schemeClr val="bg2">
                <a:shade val="45000"/>
                <a:satMod val="135000"/>
              </a:schemeClr>
              <a:prstClr val="white"/>
            </a:duotone>
            <a:alphaModFix amt="25000"/>
          </a:blip>
          <a:srcRect t="14286" b="1317"/>
          <a:stretch/>
        </p:blipFill>
        <p:spPr>
          <a:xfrm>
            <a:off x="72516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73669456-8855-DBC3-92B5-48D276A3FFC1}"/>
              </a:ext>
            </a:extLst>
          </p:cNvPr>
          <p:cNvSpPr>
            <a:spLocks noGrp="1"/>
          </p:cNvSpPr>
          <p:nvPr>
            <p:ph type="title"/>
          </p:nvPr>
        </p:nvSpPr>
        <p:spPr>
          <a:xfrm>
            <a:off x="1102604" y="800658"/>
            <a:ext cx="7958331" cy="1077229"/>
          </a:xfrm>
        </p:spPr>
        <p:txBody>
          <a:bodyPr>
            <a:normAutofit/>
          </a:bodyPr>
          <a:lstStyle/>
          <a:p>
            <a:pPr algn="ctr"/>
            <a:r>
              <a:rPr lang="en-US">
                <a:cs typeface="Arial" panose="020B0604020202020204"/>
              </a:rPr>
              <a:t>Impact on Farms and the Economy</a:t>
            </a:r>
            <a:endParaRPr lang="en-US"/>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1927B-C8CC-8AC0-C797-862D0F2B2EEA}"/>
              </a:ext>
            </a:extLst>
          </p:cNvPr>
          <p:cNvSpPr>
            <a:spLocks noGrp="1"/>
          </p:cNvSpPr>
          <p:nvPr>
            <p:ph idx="1"/>
          </p:nvPr>
        </p:nvSpPr>
        <p:spPr>
          <a:xfrm>
            <a:off x="1103025" y="846073"/>
            <a:ext cx="7959560" cy="4710489"/>
          </a:xfrm>
        </p:spPr>
        <p:txBody>
          <a:bodyPr>
            <a:normAutofit/>
          </a:bodyPr>
          <a:lstStyle/>
          <a:p>
            <a:pPr marL="344170" indent="-344170">
              <a:buFont typeface="Wingdings"/>
              <a:buChar char="§"/>
            </a:pPr>
            <a:r>
              <a:rPr lang="en-US">
                <a:ea typeface="+mn-lt"/>
                <a:cs typeface="+mn-lt"/>
              </a:rPr>
              <a:t>Widespread culling of chickens on poultry farms due to outbreak</a:t>
            </a:r>
          </a:p>
          <a:p>
            <a:pPr marL="795020" lvl="1" indent="-337820">
              <a:buFont typeface="Wingdings"/>
              <a:buChar char="§"/>
            </a:pPr>
            <a:r>
              <a:rPr lang="en-US">
                <a:ea typeface="+mn-lt"/>
                <a:cs typeface="+mn-lt"/>
              </a:rPr>
              <a:t>Comes from contact with infected waterfowl or surface</a:t>
            </a:r>
            <a:endParaRPr lang="en-US">
              <a:cs typeface="Arial"/>
            </a:endParaRPr>
          </a:p>
          <a:p>
            <a:pPr marL="795020" lvl="1" indent="-337820">
              <a:buFont typeface="Wingdings"/>
            </a:pPr>
            <a:r>
              <a:rPr lang="en-US">
                <a:cs typeface="Arial"/>
              </a:rPr>
              <a:t>Due to massive numbers of birds in small spaces (typical of poultry farms) the disease spreads fast</a:t>
            </a:r>
          </a:p>
          <a:p>
            <a:pPr marL="344170" indent="-344170"/>
            <a:r>
              <a:rPr lang="en-US">
                <a:cs typeface="Arial"/>
              </a:rPr>
              <a:t>Long-lasting impacts on farmers' livelihood</a:t>
            </a:r>
          </a:p>
          <a:p>
            <a:pPr marL="344170" indent="-344170">
              <a:buFont typeface="Wingdings"/>
              <a:buChar char="§"/>
            </a:pPr>
            <a:r>
              <a:rPr lang="en-US">
                <a:ea typeface="+mn-lt"/>
                <a:cs typeface="+mn-lt"/>
              </a:rPr>
              <a:t>Economy takes a hit:</a:t>
            </a:r>
          </a:p>
          <a:p>
            <a:pPr marL="795020" lvl="1" indent="-337820">
              <a:buFont typeface="Wingdings"/>
              <a:buChar char="§"/>
            </a:pPr>
            <a:r>
              <a:rPr lang="en-US">
                <a:ea typeface="+mn-lt"/>
                <a:cs typeface="+mn-lt"/>
              </a:rPr>
              <a:t>Turkey and chicken eggs, and meat become more expensive</a:t>
            </a:r>
            <a:endParaRPr lang="en-US"/>
          </a:p>
        </p:txBody>
      </p:sp>
    </p:spTree>
    <p:extLst>
      <p:ext uri="{BB962C8B-B14F-4D97-AF65-F5344CB8AC3E}">
        <p14:creationId xmlns:p14="http://schemas.microsoft.com/office/powerpoint/2010/main" val="412559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text, indoor, ceiling, several&#10;&#10;Description automatically generated">
            <a:extLst>
              <a:ext uri="{FF2B5EF4-FFF2-40B4-BE49-F238E27FC236}">
                <a16:creationId xmlns:a16="http://schemas.microsoft.com/office/drawing/2014/main" id="{BD6AA052-D27C-7BDC-D22E-3FEBB029152D}"/>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23225" r="-1" b="1773"/>
          <a:stretch/>
        </p:blipFill>
        <p:spPr>
          <a:xfrm>
            <a:off x="153" y="10"/>
            <a:ext cx="12191695" cy="6857990"/>
          </a:xfrm>
          <a:prstGeom prst="rect">
            <a:avLst/>
          </a:prstGeom>
        </p:spPr>
      </p:pic>
      <p:pic>
        <p:nvPicPr>
          <p:cNvPr id="17" name="Picture 16">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1C7180B0-B90D-D04B-78C2-1B8F8893472E}"/>
              </a:ext>
            </a:extLst>
          </p:cNvPr>
          <p:cNvSpPr>
            <a:spLocks noGrp="1"/>
          </p:cNvSpPr>
          <p:nvPr>
            <p:ph type="title"/>
          </p:nvPr>
        </p:nvSpPr>
        <p:spPr>
          <a:xfrm>
            <a:off x="2546494" y="1056548"/>
            <a:ext cx="7958331" cy="1077229"/>
          </a:xfrm>
        </p:spPr>
        <p:txBody>
          <a:bodyPr>
            <a:normAutofit/>
          </a:bodyPr>
          <a:lstStyle/>
          <a:p>
            <a:pPr algn="l"/>
            <a:r>
              <a:rPr lang="en-US">
                <a:cs typeface="Arial"/>
              </a:rPr>
              <a:t>A Possible Pandemic</a:t>
            </a:r>
          </a:p>
        </p:txBody>
      </p:sp>
      <p:sp>
        <p:nvSpPr>
          <p:cNvPr id="19" name="Rectangle 18">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EC130F-AF17-E572-65F5-BC6CBD0E536F}"/>
              </a:ext>
            </a:extLst>
          </p:cNvPr>
          <p:cNvSpPr>
            <a:spLocks noGrp="1"/>
          </p:cNvSpPr>
          <p:nvPr>
            <p:ph idx="1"/>
          </p:nvPr>
        </p:nvSpPr>
        <p:spPr>
          <a:xfrm>
            <a:off x="2381979" y="3020945"/>
            <a:ext cx="7959560" cy="3997828"/>
          </a:xfrm>
        </p:spPr>
        <p:txBody>
          <a:bodyPr vert="horz" lIns="91440" tIns="45720" rIns="91440" bIns="45720" rtlCol="0" anchor="ctr">
            <a:noAutofit/>
          </a:bodyPr>
          <a:lstStyle/>
          <a:p>
            <a:pPr marL="344170" indent="-344170"/>
            <a:r>
              <a:rPr lang="en-US" sz="1800" dirty="0">
                <a:cs typeface="Arial"/>
              </a:rPr>
              <a:t>Avian Influenza is the most general flu </a:t>
            </a:r>
          </a:p>
          <a:p>
            <a:pPr marL="344170" indent="-344170"/>
            <a:r>
              <a:rPr lang="en-US" sz="1800" dirty="0">
                <a:cs typeface="Arial"/>
              </a:rPr>
              <a:t>Infects a variety of birds and mammals</a:t>
            </a:r>
          </a:p>
          <a:p>
            <a:pPr marL="344170" indent="-344170"/>
            <a:r>
              <a:rPr lang="en-US" sz="1800" dirty="0">
                <a:cs typeface="Arial"/>
              </a:rPr>
              <a:t>Constantly mutating into different strains </a:t>
            </a:r>
            <a:r>
              <a:rPr lang="en-US" sz="1800" dirty="0">
                <a:ea typeface="+mn-lt"/>
                <a:cs typeface="+mn-lt"/>
              </a:rPr>
              <a:t>(Lycett et al. 2019) </a:t>
            </a:r>
          </a:p>
          <a:p>
            <a:pPr marL="344170" indent="-344170"/>
            <a:r>
              <a:rPr lang="en-US" sz="1800" dirty="0">
                <a:ea typeface="+mn-lt"/>
                <a:cs typeface="+mn-lt"/>
              </a:rPr>
              <a:t>There have been approximately four major IAV pandemics such as The Spanish Flu (1918 est. 50 million), The Asian Flu (1957 est. 1.1 million), Swine Flu (2009 est. 575 thousand) (Lycett et al. 2019) </a:t>
            </a:r>
          </a:p>
          <a:p>
            <a:pPr marL="344170" indent="-344170"/>
            <a:r>
              <a:rPr lang="en-US" sz="1800" dirty="0">
                <a:cs typeface="Arial"/>
              </a:rPr>
              <a:t>The flu vaccine is only about 40% effective, and only a fraction of the population receive it each year</a:t>
            </a:r>
            <a:r>
              <a:rPr lang="en-US" sz="1800" dirty="0">
                <a:ea typeface="+mn-lt"/>
                <a:cs typeface="+mn-lt"/>
              </a:rPr>
              <a:t> (Healthline 2021)</a:t>
            </a:r>
            <a:r>
              <a:rPr lang="en-US" sz="1800" dirty="0">
                <a:cs typeface="Arial"/>
              </a:rPr>
              <a:t>. </a:t>
            </a:r>
          </a:p>
          <a:p>
            <a:pPr marL="344170" indent="-344170"/>
            <a:r>
              <a:rPr lang="en-US" sz="1800" dirty="0">
                <a:cs typeface="Arial"/>
              </a:rPr>
              <a:t> Dr. </a:t>
            </a:r>
            <a:r>
              <a:rPr lang="en-US" sz="1800" dirty="0" err="1">
                <a:cs typeface="Arial"/>
              </a:rPr>
              <a:t>Leydet</a:t>
            </a:r>
            <a:r>
              <a:rPr lang="en-US" sz="1800" dirty="0">
                <a:cs typeface="Arial"/>
              </a:rPr>
              <a:t> suggests the best method of prevention is surveillance, and for those in close contact with bird species to mask, avoid cross contamination between bird populations, and isolate infected birds (</a:t>
            </a:r>
            <a:r>
              <a:rPr lang="en-US" sz="1800" dirty="0" err="1">
                <a:cs typeface="Arial"/>
              </a:rPr>
              <a:t>Leydet</a:t>
            </a:r>
            <a:r>
              <a:rPr lang="en-US" sz="1800" dirty="0">
                <a:cs typeface="Arial"/>
              </a:rPr>
              <a:t> 2022).</a:t>
            </a:r>
          </a:p>
          <a:p>
            <a:pPr marL="0" indent="0">
              <a:buNone/>
            </a:pPr>
            <a:endParaRPr lang="en-US" sz="1800" dirty="0">
              <a:cs typeface="Arial"/>
            </a:endParaRPr>
          </a:p>
          <a:p>
            <a:pPr marL="0" indent="0">
              <a:buNone/>
            </a:pPr>
            <a:endParaRPr lang="en-US" sz="1800" dirty="0">
              <a:cs typeface="Arial"/>
            </a:endParaRPr>
          </a:p>
          <a:p>
            <a:pPr marL="0" indent="0">
              <a:buNone/>
            </a:pPr>
            <a:endParaRPr lang="en-US" sz="1900">
              <a:cs typeface="Arial"/>
            </a:endParaRPr>
          </a:p>
        </p:txBody>
      </p:sp>
      <p:sp>
        <p:nvSpPr>
          <p:cNvPr id="8" name="TextBox 7">
            <a:extLst>
              <a:ext uri="{FF2B5EF4-FFF2-40B4-BE49-F238E27FC236}">
                <a16:creationId xmlns:a16="http://schemas.microsoft.com/office/drawing/2014/main" id="{ED6C3EBA-CA11-5FB0-422A-C38BC7E65B46}"/>
              </a:ext>
            </a:extLst>
          </p:cNvPr>
          <p:cNvSpPr txBox="1"/>
          <p:nvPr/>
        </p:nvSpPr>
        <p:spPr>
          <a:xfrm>
            <a:off x="9610693" y="6657945"/>
            <a:ext cx="25811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82762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picture: flock, waterfowl, fly, wetland">
            <a:extLst>
              <a:ext uri="{FF2B5EF4-FFF2-40B4-BE49-F238E27FC236}">
                <a16:creationId xmlns:a16="http://schemas.microsoft.com/office/drawing/2014/main" id="{625895DC-B450-3592-24F7-C128C0171B7B}"/>
              </a:ext>
            </a:extLst>
          </p:cNvPr>
          <p:cNvPicPr>
            <a:picLocks noChangeAspect="1"/>
          </p:cNvPicPr>
          <p:nvPr/>
        </p:nvPicPr>
        <p:blipFill rotWithShape="1">
          <a:blip r:embed="rId2">
            <a:duotone>
              <a:schemeClr val="bg2">
                <a:shade val="45000"/>
                <a:satMod val="135000"/>
              </a:schemeClr>
              <a:prstClr val="white"/>
            </a:duotone>
            <a:alphaModFix amt="25000"/>
          </a:blip>
          <a:srcRect t="2201" r="-1" b="13841"/>
          <a:stretch/>
        </p:blipFill>
        <p:spPr>
          <a:xfrm>
            <a:off x="153" y="10"/>
            <a:ext cx="12191695" cy="6857990"/>
          </a:xfrm>
          <a:prstGeom prst="rect">
            <a:avLst/>
          </a:prstGeom>
        </p:spPr>
      </p:pic>
      <p:pic>
        <p:nvPicPr>
          <p:cNvPr id="15"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1A56C13C-152A-1E3B-CB2D-4FE5919B1BC8}"/>
              </a:ext>
            </a:extLst>
          </p:cNvPr>
          <p:cNvSpPr>
            <a:spLocks noGrp="1"/>
          </p:cNvSpPr>
          <p:nvPr>
            <p:ph type="title"/>
          </p:nvPr>
        </p:nvSpPr>
        <p:spPr>
          <a:xfrm>
            <a:off x="2611808" y="808056"/>
            <a:ext cx="7958331" cy="1077229"/>
          </a:xfrm>
        </p:spPr>
        <p:txBody>
          <a:bodyPr>
            <a:normAutofit/>
          </a:bodyPr>
          <a:lstStyle/>
          <a:p>
            <a:pPr algn="l"/>
            <a:r>
              <a:rPr lang="en-US">
                <a:cs typeface="Arial" panose="020B0604020202020204"/>
              </a:rPr>
              <a:t>North American Model for Wildlife Conservation</a:t>
            </a:r>
          </a:p>
        </p:txBody>
      </p:sp>
      <p:sp>
        <p:nvSpPr>
          <p:cNvPr id="17"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DF39108-A5D4-3821-04B6-7572DF6CAD35}"/>
              </a:ext>
            </a:extLst>
          </p:cNvPr>
          <p:cNvSpPr>
            <a:spLocks noGrp="1"/>
          </p:cNvSpPr>
          <p:nvPr>
            <p:ph idx="1"/>
          </p:nvPr>
        </p:nvSpPr>
        <p:spPr>
          <a:xfrm>
            <a:off x="2610579" y="2052116"/>
            <a:ext cx="7959560" cy="3997828"/>
          </a:xfrm>
        </p:spPr>
        <p:txBody>
          <a:bodyPr>
            <a:normAutofit/>
          </a:bodyPr>
          <a:lstStyle/>
          <a:p>
            <a:r>
              <a:rPr lang="en-US" dirty="0"/>
              <a:t>Difficult to apply the NAMWC to an influenza.</a:t>
            </a:r>
          </a:p>
          <a:p>
            <a:r>
              <a:rPr lang="en-US" dirty="0"/>
              <a:t>Currently, surveillance of migratory birds across the country has been increased in the hopes to prevent the spread through early detection, communication, diagnoses, and when necessary, management measures based on findings. </a:t>
            </a:r>
          </a:p>
          <a:p>
            <a:r>
              <a:rPr lang="en-US" dirty="0"/>
              <a:t>Less concerning to wild bird species like ducks, geese, swans, etc. as it is to poultry species.</a:t>
            </a:r>
          </a:p>
          <a:p>
            <a:r>
              <a:rPr lang="en-US" dirty="0"/>
              <a:t>Likely huge economic impacts to agriculture/poultry farms while in the wild the mortality rate is far lower and often dormant.</a:t>
            </a:r>
          </a:p>
        </p:txBody>
      </p:sp>
    </p:spTree>
    <p:extLst>
      <p:ext uri="{BB962C8B-B14F-4D97-AF65-F5344CB8AC3E}">
        <p14:creationId xmlns:p14="http://schemas.microsoft.com/office/powerpoint/2010/main" val="62400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6 opportunities from the COVID-19 for poultry business | WATTAgNet ...">
            <a:extLst>
              <a:ext uri="{FF2B5EF4-FFF2-40B4-BE49-F238E27FC236}">
                <a16:creationId xmlns:a16="http://schemas.microsoft.com/office/drawing/2014/main" id="{4B2B243D-C515-21A4-14E6-B32694163B30}"/>
              </a:ext>
            </a:extLst>
          </p:cNvPr>
          <p:cNvPicPr>
            <a:picLocks noChangeAspect="1"/>
          </p:cNvPicPr>
          <p:nvPr/>
        </p:nvPicPr>
        <p:blipFill rotWithShape="1">
          <a:blip r:embed="rId2">
            <a:duotone>
              <a:schemeClr val="bg2">
                <a:shade val="45000"/>
                <a:satMod val="135000"/>
              </a:schemeClr>
              <a:prstClr val="white"/>
            </a:duotone>
            <a:alphaModFix amt="25000"/>
          </a:blip>
          <a:srcRect t="9360" r="-1" b="9702"/>
          <a:stretch/>
        </p:blipFill>
        <p:spPr>
          <a:xfrm>
            <a:off x="20" y="227"/>
            <a:ext cx="12191675" cy="6858000"/>
          </a:xfrm>
          <a:prstGeom prst="rect">
            <a:avLst/>
          </a:prstGeom>
        </p:spPr>
      </p:pic>
      <p:pic>
        <p:nvPicPr>
          <p:cNvPr id="27"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932EA41C-3785-8FCF-833F-FE79B04B27FA}"/>
              </a:ext>
            </a:extLst>
          </p:cNvPr>
          <p:cNvSpPr>
            <a:spLocks noGrp="1"/>
          </p:cNvSpPr>
          <p:nvPr>
            <p:ph type="title"/>
          </p:nvPr>
        </p:nvSpPr>
        <p:spPr>
          <a:xfrm>
            <a:off x="2611808" y="808056"/>
            <a:ext cx="7958331" cy="1077229"/>
          </a:xfrm>
        </p:spPr>
        <p:txBody>
          <a:bodyPr>
            <a:normAutofit/>
          </a:bodyPr>
          <a:lstStyle/>
          <a:p>
            <a:pPr algn="l"/>
            <a:r>
              <a:rPr lang="en-US">
                <a:cs typeface="Arial"/>
              </a:rPr>
              <a:t>Conclusions</a:t>
            </a:r>
            <a:endParaRPr lang="en-US"/>
          </a:p>
        </p:txBody>
      </p:sp>
      <p:sp>
        <p:nvSpPr>
          <p:cNvPr id="28"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59BA02-9B43-E0D7-8BFA-0A2A8B7EB618}"/>
              </a:ext>
            </a:extLst>
          </p:cNvPr>
          <p:cNvSpPr txBox="1"/>
          <p:nvPr/>
        </p:nvSpPr>
        <p:spPr>
          <a:xfrm>
            <a:off x="7203366" y="1414359"/>
            <a:ext cx="180975"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25D23987-79A0-4444-F5E4-666FE4A6AD2D}"/>
              </a:ext>
            </a:extLst>
          </p:cNvPr>
          <p:cNvSpPr txBox="1"/>
          <p:nvPr/>
        </p:nvSpPr>
        <p:spPr>
          <a:xfrm>
            <a:off x="7641927" y="877122"/>
            <a:ext cx="180975"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Content Placeholder 7">
            <a:extLst>
              <a:ext uri="{FF2B5EF4-FFF2-40B4-BE49-F238E27FC236}">
                <a16:creationId xmlns:a16="http://schemas.microsoft.com/office/drawing/2014/main" id="{30AD33BB-BD63-3E92-17C8-A1E21BF4F84B}"/>
              </a:ext>
            </a:extLst>
          </p:cNvPr>
          <p:cNvSpPr txBox="1">
            <a:spLocks/>
          </p:cNvSpPr>
          <p:nvPr/>
        </p:nvSpPr>
        <p:spPr>
          <a:xfrm>
            <a:off x="6173253" y="1774657"/>
            <a:ext cx="5490353" cy="4485727"/>
          </a:xfrm>
          <a:prstGeom prst="rect">
            <a:avLst/>
          </a:prstGeom>
        </p:spPr>
        <p:txBody>
          <a:bodyPr vert="horz" lIns="91440" tIns="45720" rIns="91440" bIns="45720" rtlCol="0" anchor="ctr">
            <a:normAutofit fontScale="85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buFont typeface="Wingdings"/>
              <a:buChar char="§"/>
            </a:pPr>
            <a:r>
              <a:rPr lang="en-US" sz="1400">
                <a:ea typeface="+mn-lt"/>
                <a:cs typeface="+mn-lt"/>
              </a:rPr>
              <a:t>H5N1</a:t>
            </a:r>
            <a:r>
              <a:rPr lang="en-US" sz="1400">
                <a:cs typeface="Arial"/>
              </a:rPr>
              <a:t> is an emerging strain of highly contagious avian influenza among birds</a:t>
            </a:r>
            <a:endParaRPr lang="en-US"/>
          </a:p>
          <a:p>
            <a:pPr marL="344170" indent="-344170">
              <a:buFont typeface="Wingdings,Sans-Serif"/>
            </a:pPr>
            <a:r>
              <a:rPr lang="en-US" sz="1400">
                <a:ea typeface="+mn-lt"/>
                <a:cs typeface="+mn-lt"/>
              </a:rPr>
              <a:t>People should be concerned because...</a:t>
            </a:r>
            <a:br>
              <a:rPr lang="en-US" sz="1400">
                <a:ea typeface="+mn-lt"/>
                <a:cs typeface="+mn-lt"/>
              </a:rPr>
            </a:br>
            <a:endParaRPr lang="en-US" sz="1400">
              <a:ea typeface="+mn-lt"/>
              <a:cs typeface="+mn-lt"/>
            </a:endParaRPr>
          </a:p>
          <a:p>
            <a:pPr marL="795020" lvl="1" indent="-337820">
              <a:buFont typeface="Wingdings,Sans-Serif"/>
            </a:pPr>
            <a:r>
              <a:rPr lang="en-US" sz="1400">
                <a:ea typeface="+mn-lt"/>
                <a:cs typeface="+mn-lt"/>
              </a:rPr>
              <a:t>Led to the death of over 150 million chickens</a:t>
            </a:r>
          </a:p>
          <a:p>
            <a:pPr marL="795020" indent="-337820">
              <a:buFont typeface="Wingdings"/>
            </a:pPr>
            <a:r>
              <a:rPr lang="en-US" sz="1400">
                <a:ea typeface="+mn-lt"/>
                <a:cs typeface="+mn-lt"/>
              </a:rPr>
              <a:t>Caused almost $10 billion in economic damage</a:t>
            </a:r>
            <a:endParaRPr lang="en-US" sz="1800">
              <a:ea typeface="+mn-lt"/>
              <a:cs typeface="+mn-lt"/>
            </a:endParaRPr>
          </a:p>
          <a:p>
            <a:pPr marL="795020" indent="-337820">
              <a:buFont typeface="Wingdings"/>
            </a:pPr>
            <a:r>
              <a:rPr lang="en-US" sz="1400">
                <a:cs typeface="Arial"/>
              </a:rPr>
              <a:t>Has a potential to be contracted by people</a:t>
            </a:r>
          </a:p>
          <a:p>
            <a:pPr marL="344170" indent="-344170"/>
            <a:r>
              <a:rPr lang="en-US" sz="1400">
                <a:ea typeface="+mn-lt"/>
                <a:cs typeface="+mn-lt"/>
              </a:rPr>
              <a:t>Avian influenza is as much of a challenge for farmers and people within agricultural sectors to take on as it is for wildlife managers</a:t>
            </a:r>
          </a:p>
          <a:p>
            <a:pPr marL="344170" indent="-344170"/>
            <a:r>
              <a:rPr lang="en-US" sz="1400">
                <a:ea typeface="+mn-lt"/>
                <a:cs typeface="+mn-lt"/>
              </a:rPr>
              <a:t>Left up to the U.S. Department of Interior and USDA APHIS to coordinate outbreak investigations and control avian influenza among animal populations and to alert the CDC when it becomes a human health concern</a:t>
            </a:r>
            <a:endParaRPr lang="en-US" sz="1400">
              <a:cs typeface="Arial"/>
            </a:endParaRPr>
          </a:p>
          <a:p>
            <a:pPr marL="344170" indent="-344170"/>
            <a:r>
              <a:rPr lang="en-US" sz="1400">
                <a:cs typeface="Arial"/>
              </a:rPr>
              <a:t>You can do your part by avoiding domesticated birds, practicing proper hygiene techniques, and fully cooking poultry to help reduce the spread</a:t>
            </a:r>
          </a:p>
          <a:p>
            <a:pPr marL="344170" indent="-344170">
              <a:buFont typeface="Wingdings" panose="05000000000000000000" pitchFamily="2" charset="2"/>
              <a:buChar char="§"/>
            </a:pPr>
            <a:endParaRPr lang="en-US" sz="1400">
              <a:cs typeface="Arial"/>
            </a:endParaRPr>
          </a:p>
        </p:txBody>
      </p:sp>
    </p:spTree>
    <p:extLst>
      <p:ext uri="{BB962C8B-B14F-4D97-AF65-F5344CB8AC3E}">
        <p14:creationId xmlns:p14="http://schemas.microsoft.com/office/powerpoint/2010/main" val="54306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E8F-1F14-1946-B612-741BAE9BCDE8}"/>
              </a:ext>
            </a:extLst>
          </p:cNvPr>
          <p:cNvSpPr>
            <a:spLocks noGrp="1"/>
          </p:cNvSpPr>
          <p:nvPr>
            <p:ph type="title"/>
          </p:nvPr>
        </p:nvSpPr>
        <p:spPr/>
        <p:txBody>
          <a:bodyPr/>
          <a:lstStyle/>
          <a:p>
            <a:pPr algn="l"/>
            <a:r>
              <a:rPr lang="en-US">
                <a:cs typeface="Arial"/>
              </a:rPr>
              <a:t>References</a:t>
            </a:r>
          </a:p>
        </p:txBody>
      </p:sp>
      <p:sp>
        <p:nvSpPr>
          <p:cNvPr id="3" name="Content Placeholder 2">
            <a:extLst>
              <a:ext uri="{FF2B5EF4-FFF2-40B4-BE49-F238E27FC236}">
                <a16:creationId xmlns:a16="http://schemas.microsoft.com/office/drawing/2014/main" id="{0DD65328-0752-D5F3-0686-E415172258F1}"/>
              </a:ext>
            </a:extLst>
          </p:cNvPr>
          <p:cNvSpPr>
            <a:spLocks noGrp="1"/>
          </p:cNvSpPr>
          <p:nvPr>
            <p:ph idx="1"/>
          </p:nvPr>
        </p:nvSpPr>
        <p:spPr>
          <a:xfrm>
            <a:off x="1394512" y="2393878"/>
            <a:ext cx="8949566" cy="3666959"/>
          </a:xfrm>
        </p:spPr>
        <p:txBody>
          <a:bodyPr>
            <a:normAutofit fontScale="92500" lnSpcReduction="20000"/>
          </a:bodyPr>
          <a:lstStyle/>
          <a:p>
            <a:pPr marL="344170" indent="-344170"/>
            <a:r>
              <a:rPr lang="en-US" sz="1200" dirty="0">
                <a:ea typeface="+mn-lt"/>
                <a:cs typeface="+mn-lt"/>
              </a:rPr>
              <a:t>Authority, E. F. S., European Centre for Disease Prevention and Control, E. U. R. L. for A. Influenza, I. Brown, P. </a:t>
            </a:r>
            <a:r>
              <a:rPr lang="en-US" sz="1200" dirty="0" err="1">
                <a:ea typeface="+mn-lt"/>
                <a:cs typeface="+mn-lt"/>
              </a:rPr>
              <a:t>Mulatti</a:t>
            </a:r>
            <a:r>
              <a:rPr lang="en-US" sz="1200" dirty="0">
                <a:ea typeface="+mn-lt"/>
                <a:cs typeface="+mn-lt"/>
              </a:rPr>
              <a:t>, K. </a:t>
            </a:r>
            <a:r>
              <a:rPr lang="en-US" sz="1200" dirty="0" err="1">
                <a:ea typeface="+mn-lt"/>
                <a:cs typeface="+mn-lt"/>
              </a:rPr>
              <a:t>Smietanka</a:t>
            </a:r>
            <a:r>
              <a:rPr lang="en-US" sz="1200" dirty="0">
                <a:ea typeface="+mn-lt"/>
                <a:cs typeface="+mn-lt"/>
              </a:rPr>
              <a:t>, C. Staubach, P. Willeberg, C. </a:t>
            </a:r>
            <a:r>
              <a:rPr lang="en-US" sz="1200" dirty="0" err="1">
                <a:ea typeface="+mn-lt"/>
                <a:cs typeface="+mn-lt"/>
              </a:rPr>
              <a:t>Adlhoch</a:t>
            </a:r>
            <a:r>
              <a:rPr lang="en-US" sz="1200" dirty="0">
                <a:ea typeface="+mn-lt"/>
                <a:cs typeface="+mn-lt"/>
              </a:rPr>
              <a:t>, D. </a:t>
            </a:r>
            <a:r>
              <a:rPr lang="en-US" sz="1200" dirty="0" err="1">
                <a:ea typeface="+mn-lt"/>
                <a:cs typeface="+mn-lt"/>
              </a:rPr>
              <a:t>Candiani</a:t>
            </a:r>
            <a:r>
              <a:rPr lang="en-US" sz="1200" dirty="0">
                <a:ea typeface="+mn-lt"/>
                <a:cs typeface="+mn-lt"/>
              </a:rPr>
              <a:t>, C. Fabris, G. </a:t>
            </a:r>
            <a:r>
              <a:rPr lang="en-US" sz="1200" dirty="0" err="1">
                <a:ea typeface="+mn-lt"/>
                <a:cs typeface="+mn-lt"/>
              </a:rPr>
              <a:t>Zancanaro</a:t>
            </a:r>
            <a:r>
              <a:rPr lang="en-US" sz="1200" dirty="0">
                <a:ea typeface="+mn-lt"/>
                <a:cs typeface="+mn-lt"/>
              </a:rPr>
              <a:t>, J. Morgado, and F. Verdonck. 2017. Avian influenza overview October 2016–August 2017. EFSA Journal 15:e05018.</a:t>
            </a:r>
            <a:endParaRPr lang="en-US" sz="1200" dirty="0">
              <a:cs typeface="Arial" panose="020B0604020202020204"/>
            </a:endParaRPr>
          </a:p>
          <a:p>
            <a:pPr marL="344170" indent="-344170"/>
            <a:r>
              <a:rPr lang="en-US" sz="1200" dirty="0">
                <a:cs typeface="Arial" panose="020B0604020202020204"/>
              </a:rPr>
              <a:t>B. </a:t>
            </a:r>
            <a:r>
              <a:rPr lang="en-US" sz="1200" dirty="0" err="1">
                <a:cs typeface="Arial" panose="020B0604020202020204"/>
              </a:rPr>
              <a:t>Leydet</a:t>
            </a:r>
            <a:r>
              <a:rPr lang="en-US" sz="1200" dirty="0">
                <a:cs typeface="Arial" panose="020B0604020202020204"/>
              </a:rPr>
              <a:t>. Interviewed by Jake Carbone. November 2022.</a:t>
            </a:r>
          </a:p>
          <a:p>
            <a:pPr marL="344170" indent="-344170"/>
            <a:r>
              <a:rPr lang="en-US" sz="1200" dirty="0">
                <a:ea typeface="+mn-lt"/>
                <a:cs typeface="+mn-lt"/>
              </a:rPr>
              <a:t>Caliendo, V., L. </a:t>
            </a:r>
            <a:r>
              <a:rPr lang="en-US" sz="1200" dirty="0" err="1">
                <a:ea typeface="+mn-lt"/>
                <a:cs typeface="+mn-lt"/>
              </a:rPr>
              <a:t>Leijten</a:t>
            </a:r>
            <a:r>
              <a:rPr lang="en-US" sz="1200" dirty="0">
                <a:ea typeface="+mn-lt"/>
                <a:cs typeface="+mn-lt"/>
              </a:rPr>
              <a:t>, M. W. G. van de Bildt, R. A. M. Fouchier, J. M. </a:t>
            </a:r>
            <a:r>
              <a:rPr lang="en-US" sz="1200" dirty="0" err="1">
                <a:ea typeface="+mn-lt"/>
                <a:cs typeface="+mn-lt"/>
              </a:rPr>
              <a:t>Rijks</a:t>
            </a:r>
            <a:r>
              <a:rPr lang="en-US" sz="1200" dirty="0">
                <a:ea typeface="+mn-lt"/>
                <a:cs typeface="+mn-lt"/>
              </a:rPr>
              <a:t>, and T. Kuiken. 2022. Pathology and virology of natural highly pathogenic avian influenza H5N8 infection in wild Common buzzards (Buteo buteo). Scientific Reports 12:920.</a:t>
            </a:r>
          </a:p>
          <a:p>
            <a:pPr marL="344170" indent="-344170"/>
            <a:r>
              <a:rPr lang="en-US" sz="1200" dirty="0">
                <a:ea typeface="+mn-lt"/>
                <a:cs typeface="+mn-lt"/>
              </a:rPr>
              <a:t>CDC. 2022, March 9. Avian Influenza in Birds. </a:t>
            </a:r>
            <a:r>
              <a:rPr lang="en-US" sz="1200" dirty="0">
                <a:ea typeface="+mn-lt"/>
                <a:cs typeface="+mn-lt"/>
                <a:hlinkClick r:id="rId2"/>
              </a:rPr>
              <a:t>https://www.cdc.gov/flu/avianflu/avian-in-birds.htm</a:t>
            </a:r>
            <a:r>
              <a:rPr lang="en-US" sz="1200" dirty="0">
                <a:ea typeface="+mn-lt"/>
                <a:cs typeface="+mn-lt"/>
              </a:rPr>
              <a:t>.</a:t>
            </a:r>
            <a:endParaRPr lang="en-US" sz="1200" dirty="0">
              <a:cs typeface="Arial" panose="020B0604020202020204"/>
            </a:endParaRPr>
          </a:p>
          <a:p>
            <a:pPr marL="344170" indent="-344170"/>
            <a:r>
              <a:rPr lang="en-US" sz="1200" dirty="0">
                <a:ea typeface="+mn-lt"/>
                <a:cs typeface="+mn-lt"/>
              </a:rPr>
              <a:t>Healthline. 2021, February 8. Flu Vaccine Effectiveness and Duration for Adults and Children. </a:t>
            </a:r>
            <a:r>
              <a:rPr lang="en-US" sz="1200" u="sng" dirty="0">
                <a:ea typeface="+mn-lt"/>
                <a:cs typeface="+mn-lt"/>
                <a:hlinkClick r:id="rId3"/>
              </a:rPr>
              <a:t>https://www.healthline.com/health/flu-vaccine-effectiveness</a:t>
            </a:r>
            <a:r>
              <a:rPr lang="en-US" sz="1200" dirty="0">
                <a:ea typeface="+mn-lt"/>
                <a:cs typeface="+mn-lt"/>
              </a:rPr>
              <a:t>.</a:t>
            </a:r>
          </a:p>
          <a:p>
            <a:pPr marL="344170" indent="-344170"/>
            <a:r>
              <a:rPr lang="en-US" sz="1200" dirty="0">
                <a:ea typeface="+mn-lt"/>
                <a:cs typeface="+mn-lt"/>
              </a:rPr>
              <a:t>Lycett, S. J., F. </a:t>
            </a:r>
            <a:r>
              <a:rPr lang="en-US" sz="1200" dirty="0" err="1">
                <a:ea typeface="+mn-lt"/>
                <a:cs typeface="+mn-lt"/>
              </a:rPr>
              <a:t>Duchatel</a:t>
            </a:r>
            <a:r>
              <a:rPr lang="en-US" sz="1200" dirty="0">
                <a:ea typeface="+mn-lt"/>
                <a:cs typeface="+mn-lt"/>
              </a:rPr>
              <a:t>, and P. </a:t>
            </a:r>
            <a:r>
              <a:rPr lang="en-US" sz="1200" dirty="0" err="1">
                <a:ea typeface="+mn-lt"/>
                <a:cs typeface="+mn-lt"/>
              </a:rPr>
              <a:t>Digard</a:t>
            </a:r>
            <a:r>
              <a:rPr lang="en-US" sz="1200" dirty="0">
                <a:ea typeface="+mn-lt"/>
                <a:cs typeface="+mn-lt"/>
              </a:rPr>
              <a:t>. 2019. A brief history of bird flu. Philosophical Transactions of the Royal Society B 374</a:t>
            </a:r>
          </a:p>
          <a:p>
            <a:pPr marL="344170" indent="-344170"/>
            <a:r>
              <a:rPr lang="en-US" sz="1200" dirty="0">
                <a:ea typeface="+mn-lt"/>
                <a:cs typeface="+mn-lt"/>
              </a:rPr>
              <a:t>Stephenson, I., and J. </a:t>
            </a:r>
            <a:r>
              <a:rPr lang="en-US" sz="1200" dirty="0" err="1">
                <a:ea typeface="+mn-lt"/>
                <a:cs typeface="+mn-lt"/>
              </a:rPr>
              <a:t>Democratis</a:t>
            </a:r>
            <a:r>
              <a:rPr lang="en-US" sz="1200" dirty="0">
                <a:ea typeface="+mn-lt"/>
                <a:cs typeface="+mn-lt"/>
              </a:rPr>
              <a:t>. 2005. Influenza: current threat from avian influenza. British Medical Bulletin 75–76:63–80.</a:t>
            </a:r>
            <a:endParaRPr lang="en-US" sz="1200" dirty="0">
              <a:cs typeface="Arial" panose="020B0604020202020204"/>
            </a:endParaRPr>
          </a:p>
          <a:p>
            <a:pPr marL="344170" indent="-344170"/>
            <a:r>
              <a:rPr lang="en-US" sz="1200" dirty="0">
                <a:ea typeface="+mn-lt"/>
                <a:cs typeface="+mn-lt"/>
              </a:rPr>
              <a:t>World Health Organization. (n.d.). Avian Influenza. Informational website. https://www.paho.org/en/topics/avian-influenza</a:t>
            </a:r>
            <a:endParaRPr lang="en-US" sz="1200" dirty="0">
              <a:cs typeface="Arial" panose="020B0604020202020204"/>
            </a:endParaRPr>
          </a:p>
          <a:p>
            <a:pPr marL="0" indent="0">
              <a:buNone/>
            </a:pPr>
            <a:endParaRPr lang="en-US" sz="1200">
              <a:cs typeface="Arial" panose="020B0604020202020204"/>
            </a:endParaRPr>
          </a:p>
          <a:p>
            <a:pPr marL="344170" indent="-344170"/>
            <a:endParaRPr lang="en-US" sz="1200">
              <a:cs typeface="Arial" panose="020B0604020202020204"/>
            </a:endParaRPr>
          </a:p>
          <a:p>
            <a:pPr marL="344170" indent="-344170"/>
            <a:endParaRPr lang="en-US" sz="1200">
              <a:cs typeface="Arial" panose="020B0604020202020204"/>
            </a:endParaRPr>
          </a:p>
          <a:p>
            <a:pPr marL="344170" indent="-344170"/>
            <a:endParaRPr lang="en-US">
              <a:cs typeface="Arial" panose="020B0604020202020204"/>
            </a:endParaRPr>
          </a:p>
        </p:txBody>
      </p:sp>
    </p:spTree>
    <p:extLst>
      <p:ext uri="{BB962C8B-B14F-4D97-AF65-F5344CB8AC3E}">
        <p14:creationId xmlns:p14="http://schemas.microsoft.com/office/powerpoint/2010/main" val="3521899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Avian Influenza</vt:lpstr>
      <vt:lpstr>Background</vt:lpstr>
      <vt:lpstr>Threats </vt:lpstr>
      <vt:lpstr>Impact on Farms and the Economy</vt:lpstr>
      <vt:lpstr>A Possible Pandemic</vt:lpstr>
      <vt:lpstr>North American Model for Wildlife Conservation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Bryce I Hopper</cp:lastModifiedBy>
  <cp:revision>15</cp:revision>
  <dcterms:created xsi:type="dcterms:W3CDTF">2022-11-15T22:19:06Z</dcterms:created>
  <dcterms:modified xsi:type="dcterms:W3CDTF">2022-12-06T15:38:02Z</dcterms:modified>
</cp:coreProperties>
</file>