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ec6fc6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ec6fc6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9ec6fc6e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9ec6fc6e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ec6fc6e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ec6fc6e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ec6fc6e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ec6fc6e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ec6fc6e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ec6fc6e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f9c52d5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f9c52d5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ec6fc6e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ec6fc6e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86375" y="1245450"/>
            <a:ext cx="65379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White-tailed Deer Farms: Weighing the Pros and Cons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Rainn Anderson, Andrew Beck, Alex Emke, Emma Lynch, Nick Moses, Kassidy Vaiknes</a:t>
            </a:r>
            <a:endParaRPr/>
          </a:p>
        </p:txBody>
      </p:sp>
      <p:sp>
        <p:nvSpPr>
          <p:cNvPr id="65" name="Google Shape;65;p13"/>
          <p:cNvSpPr txBox="1"/>
          <p:nvPr/>
        </p:nvSpPr>
        <p:spPr>
          <a:xfrm>
            <a:off x="311700" y="4509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and Background</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sz="1600">
                <a:latin typeface="Times New Roman"/>
                <a:ea typeface="Times New Roman"/>
                <a:cs typeface="Times New Roman"/>
                <a:sym typeface="Times New Roman"/>
              </a:rPr>
              <a:t>Game farms are defined as an agricultural property where game animals are raised as livestock typically for the purpose of hunting.</a:t>
            </a:r>
            <a:r>
              <a:rPr lang="en">
                <a:latin typeface="Times New Roman"/>
                <a:ea typeface="Times New Roman"/>
                <a:cs typeface="Times New Roman"/>
                <a:sym typeface="Times New Roman"/>
              </a:rPr>
              <a:t> </a:t>
            </a:r>
            <a:r>
              <a:rPr lang="en" sz="1500">
                <a:latin typeface="Times New Roman"/>
                <a:ea typeface="Times New Roman"/>
                <a:cs typeface="Times New Roman"/>
                <a:sym typeface="Times New Roman"/>
              </a:rPr>
              <a:t>They are often used for the sale of antlers, velvet, urine, controlled hunts, meat,  and breeding stocks. </a:t>
            </a:r>
            <a:r>
              <a:rPr lang="en">
                <a:latin typeface="Times New Roman"/>
                <a:ea typeface="Times New Roman"/>
                <a:cs typeface="Times New Roman"/>
                <a:sym typeface="Times New Roman"/>
              </a:rPr>
              <a:t> </a:t>
            </a:r>
            <a:r>
              <a:rPr lang="en" sz="1600">
                <a:latin typeface="Times New Roman"/>
                <a:ea typeface="Times New Roman"/>
                <a:cs typeface="Times New Roman"/>
                <a:sym typeface="Times New Roman"/>
              </a:rPr>
              <a:t>Whitetail game farms are a controversial concept that goes against the North American Model of wildlife conservation with many negative stigmas yet retaining a historical and economic value that keeps them alive for the “American Sportsman”. This is a highly debated topic due to the blatant overpopulation of the species in the US. Expensive paid hunts of whitetails provides an economic opportunity while at the same time concentrates deer for a heightened risk of spreading CWD and other diseases raging across the states.</a:t>
            </a:r>
            <a:endParaRPr sz="2200"/>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Ecological Impacts</a:t>
            </a:r>
            <a:r>
              <a:rPr baseline="30000" lang="en"/>
              <a:t>1</a:t>
            </a:r>
            <a:endParaRPr baseline="30000"/>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Rapid spread of disease in game farms</a:t>
            </a:r>
            <a:endParaRPr/>
          </a:p>
          <a:p>
            <a:pPr indent="-317500" lvl="1" marL="914400" rtl="0" algn="l">
              <a:spcBef>
                <a:spcPts val="0"/>
              </a:spcBef>
              <a:spcAft>
                <a:spcPts val="0"/>
              </a:spcAft>
              <a:buSzPts val="1400"/>
              <a:buChar char="○"/>
            </a:pPr>
            <a:r>
              <a:rPr lang="en"/>
              <a:t>Chronic Wasting Disease (CWD)</a:t>
            </a:r>
            <a:endParaRPr/>
          </a:p>
          <a:p>
            <a:pPr indent="-317500" lvl="1" marL="914400" rtl="0" algn="l">
              <a:spcBef>
                <a:spcPts val="0"/>
              </a:spcBef>
              <a:spcAft>
                <a:spcPts val="0"/>
              </a:spcAft>
              <a:buSzPts val="1400"/>
              <a:buChar char="○"/>
            </a:pPr>
            <a:r>
              <a:rPr lang="en"/>
              <a:t>Diagnosis and treatment is less reliable than for domesticated livestock</a:t>
            </a:r>
            <a:r>
              <a:rPr lang="en" sz="1800"/>
              <a:t> </a:t>
            </a:r>
            <a:endParaRPr sz="1800"/>
          </a:p>
          <a:p>
            <a:pPr indent="-342900" lvl="0" marL="457200" rtl="0" algn="l">
              <a:spcBef>
                <a:spcPts val="0"/>
              </a:spcBef>
              <a:spcAft>
                <a:spcPts val="0"/>
              </a:spcAft>
              <a:buSzPts val="1800"/>
              <a:buChar char="●"/>
            </a:pPr>
            <a:r>
              <a:rPr lang="en"/>
              <a:t>Herbivory and overgrazing</a:t>
            </a:r>
            <a:endParaRPr/>
          </a:p>
          <a:p>
            <a:pPr indent="-317500" lvl="1" marL="914400" rtl="0" algn="l">
              <a:spcBef>
                <a:spcPts val="0"/>
              </a:spcBef>
              <a:spcAft>
                <a:spcPts val="0"/>
              </a:spcAft>
              <a:buSzPts val="1400"/>
              <a:buChar char="○"/>
            </a:pPr>
            <a:r>
              <a:rPr lang="en"/>
              <a:t>Compaction and erosion of soils</a:t>
            </a:r>
            <a:endParaRPr/>
          </a:p>
          <a:p>
            <a:pPr indent="-317500" lvl="1" marL="914400" rtl="0" algn="l">
              <a:spcBef>
                <a:spcPts val="0"/>
              </a:spcBef>
              <a:spcAft>
                <a:spcPts val="0"/>
              </a:spcAft>
              <a:buSzPts val="1400"/>
              <a:buChar char="○"/>
            </a:pPr>
            <a:r>
              <a:rPr lang="en"/>
              <a:t>Negative impacts on water quality </a:t>
            </a:r>
            <a:endParaRPr/>
          </a:p>
          <a:p>
            <a:pPr indent="-317500" lvl="1" marL="914400" rtl="0" algn="l">
              <a:spcBef>
                <a:spcPts val="0"/>
              </a:spcBef>
              <a:spcAft>
                <a:spcPts val="0"/>
              </a:spcAft>
              <a:buSzPts val="1400"/>
              <a:buChar char="○"/>
            </a:pPr>
            <a:r>
              <a:rPr lang="en"/>
              <a:t>Negative impacts on tree and plant species</a:t>
            </a:r>
            <a:endParaRPr/>
          </a:p>
          <a:p>
            <a:pPr indent="-317500" lvl="1" marL="914400" rtl="0" algn="l">
              <a:spcBef>
                <a:spcPts val="0"/>
              </a:spcBef>
              <a:spcAft>
                <a:spcPts val="0"/>
              </a:spcAft>
              <a:buSzPts val="1400"/>
              <a:buChar char="○"/>
            </a:pPr>
            <a:r>
              <a:rPr lang="en"/>
              <a:t>Alteration of nutrient cycling</a:t>
            </a:r>
            <a:endParaRPr/>
          </a:p>
          <a:p>
            <a:pPr indent="-342900" lvl="0" marL="457200" rtl="0" algn="l">
              <a:spcBef>
                <a:spcPts val="0"/>
              </a:spcBef>
              <a:spcAft>
                <a:spcPts val="0"/>
              </a:spcAft>
              <a:buSzPts val="1800"/>
              <a:buChar char="●"/>
            </a:pPr>
            <a:r>
              <a:rPr lang="en"/>
              <a:t>Do not provide ecosystem services outside the farm</a:t>
            </a:r>
            <a:endParaRPr/>
          </a:p>
        </p:txBody>
      </p:sp>
      <p:sp>
        <p:nvSpPr>
          <p:cNvPr id="78" name="Google Shape;78;p15"/>
          <p:cNvSpPr txBox="1"/>
          <p:nvPr/>
        </p:nvSpPr>
        <p:spPr>
          <a:xfrm>
            <a:off x="193950" y="4521775"/>
            <a:ext cx="87561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Roboto Slab"/>
              <a:buAutoNum type="arabicPeriod"/>
            </a:pPr>
            <a:r>
              <a:rPr lang="en" sz="1000">
                <a:solidFill>
                  <a:schemeClr val="dk1"/>
                </a:solidFill>
                <a:latin typeface="Roboto Slab"/>
                <a:ea typeface="Roboto Slab"/>
                <a:cs typeface="Roboto Slab"/>
                <a:sym typeface="Roboto Slab"/>
              </a:rPr>
              <a:t>Lupi, F., &amp; Schulz, M. 2001; Sheppard, M. 2022.</a:t>
            </a:r>
            <a:endParaRPr sz="12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Management Impacts</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Farming in NY</a:t>
            </a:r>
            <a:r>
              <a:rPr baseline="30000" lang="en"/>
              <a:t>2</a:t>
            </a:r>
            <a:endParaRPr baseline="30000"/>
          </a:p>
          <a:p>
            <a:pPr indent="-342900" lvl="0" marL="457200" rtl="0" algn="l">
              <a:spcBef>
                <a:spcPts val="1200"/>
              </a:spcBef>
              <a:spcAft>
                <a:spcPts val="0"/>
              </a:spcAft>
              <a:buSzPts val="1800"/>
              <a:buChar char="●"/>
            </a:pPr>
            <a:r>
              <a:rPr lang="en"/>
              <a:t>$200 permit (commercial)</a:t>
            </a:r>
            <a:endParaRPr/>
          </a:p>
          <a:p>
            <a:pPr indent="-342900" lvl="0" marL="457200" rtl="0" algn="l">
              <a:spcBef>
                <a:spcPts val="0"/>
              </a:spcBef>
              <a:spcAft>
                <a:spcPts val="0"/>
              </a:spcAft>
              <a:buSzPts val="1800"/>
              <a:buChar char="●"/>
            </a:pPr>
            <a:r>
              <a:rPr lang="en"/>
              <a:t>Regulated by USDA and USFWS</a:t>
            </a:r>
            <a:endParaRPr/>
          </a:p>
          <a:p>
            <a:pPr indent="0" lvl="0" marL="0" rtl="0" algn="l">
              <a:spcBef>
                <a:spcPts val="1200"/>
              </a:spcBef>
              <a:spcAft>
                <a:spcPts val="0"/>
              </a:spcAft>
              <a:buNone/>
            </a:pPr>
            <a:r>
              <a:rPr lang="en"/>
              <a:t>Wildlife managers must consider:</a:t>
            </a:r>
            <a:endParaRPr/>
          </a:p>
          <a:p>
            <a:pPr indent="-342900" lvl="0" marL="457200" rtl="0" algn="l">
              <a:spcBef>
                <a:spcPts val="1200"/>
              </a:spcBef>
              <a:spcAft>
                <a:spcPts val="0"/>
              </a:spcAft>
              <a:buSzPts val="1800"/>
              <a:buChar char="●"/>
            </a:pPr>
            <a:r>
              <a:rPr lang="en"/>
              <a:t>Danger to wildlife</a:t>
            </a:r>
            <a:endParaRPr/>
          </a:p>
          <a:p>
            <a:pPr indent="-342900" lvl="0" marL="457200" rtl="0" algn="l">
              <a:spcBef>
                <a:spcPts val="0"/>
              </a:spcBef>
              <a:spcAft>
                <a:spcPts val="0"/>
              </a:spcAft>
              <a:buSzPts val="1800"/>
              <a:buChar char="●"/>
            </a:pPr>
            <a:r>
              <a:rPr lang="en"/>
              <a:t>Scorched earth policy (CWD)</a:t>
            </a:r>
            <a:r>
              <a:rPr baseline="30000" lang="en"/>
              <a:t>1,3</a:t>
            </a:r>
            <a:endParaRPr baseline="30000"/>
          </a:p>
          <a:p>
            <a:pPr indent="-342900" lvl="0" marL="457200" rtl="0" algn="l">
              <a:spcBef>
                <a:spcPts val="0"/>
              </a:spcBef>
              <a:spcAft>
                <a:spcPts val="0"/>
              </a:spcAft>
              <a:buSzPts val="1800"/>
              <a:buChar char="●"/>
            </a:pPr>
            <a:r>
              <a:rPr lang="en"/>
              <a:t>Cost from management</a:t>
            </a:r>
            <a:r>
              <a:rPr baseline="30000" lang="en"/>
              <a:t>3</a:t>
            </a:r>
            <a:endParaRPr baseline="30000"/>
          </a:p>
        </p:txBody>
      </p:sp>
      <p:pic>
        <p:nvPicPr>
          <p:cNvPr id="85" name="Google Shape;85;p16"/>
          <p:cNvPicPr preferRelativeResize="0"/>
          <p:nvPr/>
        </p:nvPicPr>
        <p:blipFill rotWithShape="1">
          <a:blip r:embed="rId3">
            <a:alphaModFix/>
          </a:blip>
          <a:srcRect b="3285" l="20235" r="2413" t="2579"/>
          <a:stretch/>
        </p:blipFill>
        <p:spPr>
          <a:xfrm>
            <a:off x="4266025" y="1572188"/>
            <a:ext cx="4560674" cy="2914175"/>
          </a:xfrm>
          <a:prstGeom prst="rect">
            <a:avLst/>
          </a:prstGeom>
          <a:noFill/>
          <a:ln>
            <a:noFill/>
          </a:ln>
        </p:spPr>
      </p:pic>
      <p:sp>
        <p:nvSpPr>
          <p:cNvPr id="86" name="Google Shape;86;p16"/>
          <p:cNvSpPr txBox="1"/>
          <p:nvPr/>
        </p:nvSpPr>
        <p:spPr>
          <a:xfrm>
            <a:off x="5555613" y="1144125"/>
            <a:ext cx="19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CWD in Cervid Farms</a:t>
            </a:r>
            <a:r>
              <a:rPr baseline="30000" lang="en">
                <a:solidFill>
                  <a:schemeClr val="dk1"/>
                </a:solidFill>
                <a:latin typeface="Roboto"/>
                <a:ea typeface="Roboto"/>
                <a:cs typeface="Roboto"/>
                <a:sym typeface="Roboto"/>
              </a:rPr>
              <a:t>1</a:t>
            </a:r>
            <a:endParaRPr baseline="30000">
              <a:solidFill>
                <a:schemeClr val="dk1"/>
              </a:solidFill>
              <a:latin typeface="Roboto"/>
              <a:ea typeface="Roboto"/>
              <a:cs typeface="Roboto"/>
              <a:sym typeface="Roboto"/>
            </a:endParaRPr>
          </a:p>
        </p:txBody>
      </p:sp>
      <p:sp>
        <p:nvSpPr>
          <p:cNvPr id="87" name="Google Shape;87;p16"/>
          <p:cNvSpPr txBox="1"/>
          <p:nvPr/>
        </p:nvSpPr>
        <p:spPr>
          <a:xfrm>
            <a:off x="310850" y="4604375"/>
            <a:ext cx="83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
                <a:solidFill>
                  <a:schemeClr val="dk1"/>
                </a:solidFill>
                <a:latin typeface="Roboto"/>
                <a:ea typeface="Roboto"/>
                <a:cs typeface="Roboto"/>
                <a:sym typeface="Roboto"/>
              </a:rPr>
              <a:t>1</a:t>
            </a:r>
            <a:r>
              <a:rPr lang="en">
                <a:solidFill>
                  <a:schemeClr val="dk1"/>
                </a:solidFill>
                <a:latin typeface="Roboto"/>
                <a:ea typeface="Roboto"/>
                <a:cs typeface="Roboto"/>
                <a:sym typeface="Roboto"/>
              </a:rPr>
              <a:t>NYSDEC 2022      </a:t>
            </a:r>
            <a:r>
              <a:rPr baseline="30000" lang="en">
                <a:solidFill>
                  <a:schemeClr val="dk1"/>
                </a:solidFill>
                <a:latin typeface="Roboto"/>
                <a:ea typeface="Roboto"/>
                <a:cs typeface="Roboto"/>
                <a:sym typeface="Roboto"/>
              </a:rPr>
              <a:t>2</a:t>
            </a:r>
            <a:r>
              <a:rPr lang="en">
                <a:solidFill>
                  <a:schemeClr val="dk1"/>
                </a:solidFill>
                <a:latin typeface="Roboto"/>
                <a:ea typeface="Roboto"/>
                <a:cs typeface="Roboto"/>
                <a:sym typeface="Roboto"/>
              </a:rPr>
              <a:t>NYSDEC n.d.     </a:t>
            </a:r>
            <a:r>
              <a:rPr baseline="30000" lang="en">
                <a:solidFill>
                  <a:schemeClr val="dk1"/>
                </a:solidFill>
                <a:latin typeface="Roboto"/>
                <a:ea typeface="Roboto"/>
                <a:cs typeface="Roboto"/>
                <a:sym typeface="Roboto"/>
              </a:rPr>
              <a:t>3</a:t>
            </a:r>
            <a:r>
              <a:rPr lang="en">
                <a:solidFill>
                  <a:schemeClr val="dk1"/>
                </a:solidFill>
                <a:latin typeface="Roboto"/>
                <a:ea typeface="Roboto"/>
                <a:cs typeface="Roboto"/>
                <a:sym typeface="Roboto"/>
              </a:rPr>
              <a:t>Sheppard pers. comm. 2022</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 Impacts</a:t>
            </a:r>
            <a:r>
              <a:rPr baseline="30000" lang="en"/>
              <a:t>1</a:t>
            </a:r>
            <a:endParaRPr baseline="30000"/>
          </a:p>
        </p:txBody>
      </p:sp>
      <p:sp>
        <p:nvSpPr>
          <p:cNvPr id="93" name="Google Shape;93;p17"/>
          <p:cNvSpPr txBox="1"/>
          <p:nvPr>
            <p:ph idx="1" type="body"/>
          </p:nvPr>
        </p:nvSpPr>
        <p:spPr>
          <a:xfrm>
            <a:off x="263550" y="1390425"/>
            <a:ext cx="8756100" cy="333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Major products offered are:</a:t>
            </a:r>
            <a:endParaRPr/>
          </a:p>
          <a:p>
            <a:pPr indent="-317500" lvl="1" marL="914400" rtl="0" algn="l">
              <a:spcBef>
                <a:spcPts val="0"/>
              </a:spcBef>
              <a:spcAft>
                <a:spcPts val="0"/>
              </a:spcAft>
              <a:buSzPts val="1400"/>
              <a:buChar char="○"/>
            </a:pPr>
            <a:r>
              <a:rPr lang="en"/>
              <a:t>Breeding stock</a:t>
            </a:r>
            <a:endParaRPr/>
          </a:p>
          <a:p>
            <a:pPr indent="-317500" lvl="1" marL="914400" rtl="0" algn="l">
              <a:spcBef>
                <a:spcPts val="0"/>
              </a:spcBef>
              <a:spcAft>
                <a:spcPts val="0"/>
              </a:spcAft>
              <a:buSzPts val="1400"/>
              <a:buChar char="○"/>
            </a:pPr>
            <a:r>
              <a:rPr lang="en"/>
              <a:t>Meat (venison)</a:t>
            </a:r>
            <a:endParaRPr/>
          </a:p>
          <a:p>
            <a:pPr indent="-317500" lvl="1" marL="914400" rtl="0" algn="l">
              <a:spcBef>
                <a:spcPts val="0"/>
              </a:spcBef>
              <a:spcAft>
                <a:spcPts val="0"/>
              </a:spcAft>
              <a:buSzPts val="1400"/>
              <a:buChar char="○"/>
            </a:pPr>
            <a:r>
              <a:rPr lang="en"/>
              <a:t>Hunt bucks </a:t>
            </a:r>
            <a:endParaRPr/>
          </a:p>
          <a:p>
            <a:pPr indent="-342900" lvl="0" marL="457200" rtl="0" algn="l">
              <a:spcBef>
                <a:spcPts val="0"/>
              </a:spcBef>
              <a:spcAft>
                <a:spcPts val="0"/>
              </a:spcAft>
              <a:buSzPts val="1800"/>
              <a:buChar char="●"/>
            </a:pPr>
            <a:r>
              <a:rPr lang="en"/>
              <a:t>Minor products offered are:</a:t>
            </a:r>
            <a:endParaRPr/>
          </a:p>
          <a:p>
            <a:pPr indent="-317500" lvl="1" marL="914400" rtl="0" algn="l">
              <a:spcBef>
                <a:spcPts val="0"/>
              </a:spcBef>
              <a:spcAft>
                <a:spcPts val="0"/>
              </a:spcAft>
              <a:buSzPts val="1400"/>
              <a:buChar char="○"/>
            </a:pPr>
            <a:r>
              <a:rPr lang="en"/>
              <a:t>Hard antlers and velvet antlers (dietary supplement)</a:t>
            </a:r>
            <a:endParaRPr/>
          </a:p>
          <a:p>
            <a:pPr indent="-317500" lvl="1" marL="914400" rtl="0" algn="l">
              <a:spcBef>
                <a:spcPts val="0"/>
              </a:spcBef>
              <a:spcAft>
                <a:spcPts val="0"/>
              </a:spcAft>
              <a:buSzPts val="1400"/>
              <a:buChar char="○"/>
            </a:pPr>
            <a:r>
              <a:rPr lang="en"/>
              <a:t>Urine</a:t>
            </a:r>
            <a:endParaRPr/>
          </a:p>
          <a:p>
            <a:pPr indent="-317500" lvl="1" marL="914400" rtl="0" algn="l">
              <a:spcBef>
                <a:spcPts val="0"/>
              </a:spcBef>
              <a:spcAft>
                <a:spcPts val="0"/>
              </a:spcAft>
              <a:buSzPts val="1400"/>
              <a:buChar char="○"/>
            </a:pPr>
            <a:r>
              <a:rPr lang="en"/>
              <a:t>Hides, tails, leg sinews, and antler buttons</a:t>
            </a:r>
            <a:endParaRPr/>
          </a:p>
          <a:p>
            <a:pPr indent="-342900" lvl="0" marL="457200" rtl="0" algn="l">
              <a:spcBef>
                <a:spcPts val="0"/>
              </a:spcBef>
              <a:spcAft>
                <a:spcPts val="0"/>
              </a:spcAft>
              <a:buSzPts val="1800"/>
              <a:buChar char="●"/>
            </a:pPr>
            <a:r>
              <a:rPr lang="en"/>
              <a:t>Paid hunting on farms</a:t>
            </a:r>
            <a:endParaRPr/>
          </a:p>
          <a:p>
            <a:pPr indent="-317500" lvl="1" marL="914400" rtl="0" algn="l">
              <a:spcBef>
                <a:spcPts val="0"/>
              </a:spcBef>
              <a:spcAft>
                <a:spcPts val="0"/>
              </a:spcAft>
              <a:buSzPts val="1400"/>
              <a:buChar char="○"/>
            </a:pPr>
            <a:r>
              <a:rPr lang="en"/>
              <a:t>Stigmatized</a:t>
            </a:r>
            <a:endParaRPr/>
          </a:p>
          <a:p>
            <a:pPr indent="-342900" lvl="0" marL="457200" rtl="0" algn="l">
              <a:spcBef>
                <a:spcPts val="0"/>
              </a:spcBef>
              <a:spcAft>
                <a:spcPts val="0"/>
              </a:spcAft>
              <a:buSzPts val="1800"/>
              <a:buChar char="●"/>
            </a:pPr>
            <a:r>
              <a:rPr lang="en"/>
              <a:t>Breeder markets</a:t>
            </a:r>
            <a:endParaRPr/>
          </a:p>
        </p:txBody>
      </p:sp>
      <p:sp>
        <p:nvSpPr>
          <p:cNvPr id="94" name="Google Shape;94;p17"/>
          <p:cNvSpPr txBox="1"/>
          <p:nvPr/>
        </p:nvSpPr>
        <p:spPr>
          <a:xfrm>
            <a:off x="193950" y="4521775"/>
            <a:ext cx="87561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Roboto Slab"/>
              <a:buAutoNum type="arabicPeriod"/>
            </a:pPr>
            <a:r>
              <a:rPr lang="en" sz="1000">
                <a:solidFill>
                  <a:schemeClr val="dk1"/>
                </a:solidFill>
                <a:latin typeface="Roboto Slab"/>
                <a:ea typeface="Roboto Slab"/>
                <a:cs typeface="Roboto Slab"/>
                <a:sym typeface="Roboto Slab"/>
              </a:rPr>
              <a:t>Lupi, F., &amp; Schulz, M. 2001. Farming Captive Cervids in Michigan: A Review of Social, Economic, Ecological and Agricultural Opportunities and Risks. Michigan Agricultural Experiment Station Michigan State University.</a:t>
            </a:r>
            <a:endParaRPr sz="1200">
              <a:latin typeface="Roboto Slab"/>
              <a:ea typeface="Roboto Slab"/>
              <a:cs typeface="Roboto Slab"/>
              <a:sym typeface="Roboto Slab"/>
            </a:endParaRPr>
          </a:p>
        </p:txBody>
      </p:sp>
      <p:pic>
        <p:nvPicPr>
          <p:cNvPr id="95" name="Google Shape;95;p17"/>
          <p:cNvPicPr preferRelativeResize="0"/>
          <p:nvPr/>
        </p:nvPicPr>
        <p:blipFill>
          <a:blip r:embed="rId3">
            <a:alphaModFix/>
          </a:blip>
          <a:stretch>
            <a:fillRect/>
          </a:stretch>
        </p:blipFill>
        <p:spPr>
          <a:xfrm>
            <a:off x="4318900" y="666750"/>
            <a:ext cx="4514850" cy="190500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r>
              <a:rPr baseline="30000" lang="en"/>
              <a:t>1</a:t>
            </a:r>
            <a:endParaRPr/>
          </a:p>
        </p:txBody>
      </p:sp>
      <p:sp>
        <p:nvSpPr>
          <p:cNvPr id="101" name="Google Shape;101;p18"/>
          <p:cNvSpPr txBox="1"/>
          <p:nvPr/>
        </p:nvSpPr>
        <p:spPr>
          <a:xfrm>
            <a:off x="548100" y="1243675"/>
            <a:ext cx="76530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conclusion, game farms are heavily debated. They do provide some economic benefits, such as supplying meat and urine. However, game farms lead to detrimental effects both on the deer and their surrounding environment. Not only is the existence of game farms discussed, but they remain a highly contested debate in the face of the North American Model of Wildlife Conservation. Some of the tenets in the North American Model that game farms are in conflict with are: wildlife is a public resource, markets for game are eliminated, wildlife can only be killed for a legitimate purpose, and the democracy of hunting.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As a group, we do not believe that game farms are a good thing. They lead to too many devastating ecological impacts, the most important being the spread of Chronic Wasting Disease inside the facility and outside of its boundaries. For that reason, along with the difficulty of regulating game farms, we believe that the cons outweigh the pros. But what are you views on game farms?</a:t>
            </a:r>
            <a:endParaRPr sz="1500">
              <a:solidFill>
                <a:schemeClr val="dk1"/>
              </a:solidFill>
              <a:latin typeface="Times New Roman"/>
              <a:ea typeface="Times New Roman"/>
              <a:cs typeface="Times New Roman"/>
              <a:sym typeface="Times New Roman"/>
            </a:endParaRPr>
          </a:p>
        </p:txBody>
      </p:sp>
      <p:sp>
        <p:nvSpPr>
          <p:cNvPr id="102" name="Google Shape;102;p18"/>
          <p:cNvSpPr txBox="1"/>
          <p:nvPr/>
        </p:nvSpPr>
        <p:spPr>
          <a:xfrm>
            <a:off x="548100" y="4429975"/>
            <a:ext cx="8208000" cy="93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Miller, J. E., and D. A. Miller. 2016. Introduction: Ecological, Biological, Economic, and Social Issues Associated with Captive Cervids. Wildlife Society Bulletin (2011-) 40:7–9.</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9"/>
          <p:cNvSpPr/>
          <p:nvPr/>
        </p:nvSpPr>
        <p:spPr>
          <a:xfrm>
            <a:off x="6172200" y="2113925"/>
            <a:ext cx="2837400" cy="1571400"/>
          </a:xfrm>
          <a:prstGeom prst="wedgeEllipseCallout">
            <a:avLst>
              <a:gd fmla="val -60359" name="adj1"/>
              <a:gd fmla="val 77331"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5964900" y="2556575"/>
            <a:ext cx="32520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t>Questions?</a:t>
            </a:r>
            <a:endParaRPr sz="3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Cited</a:t>
            </a:r>
            <a:endParaRPr/>
          </a:p>
        </p:txBody>
      </p:sp>
      <p:sp>
        <p:nvSpPr>
          <p:cNvPr id="114" name="Google Shape;114;p20"/>
          <p:cNvSpPr txBox="1"/>
          <p:nvPr>
            <p:ph idx="1" type="body"/>
          </p:nvPr>
        </p:nvSpPr>
        <p:spPr>
          <a:xfrm>
            <a:off x="387900" y="136547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Lupi, F., &amp; Schulz, M. 2001. Farming Captive Cervids in Michigan: A Review of Social, Economic, Ecological and Agricultural </a:t>
            </a:r>
            <a:endParaRPr sz="12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latin typeface="Times New Roman"/>
                <a:ea typeface="Times New Roman"/>
                <a:cs typeface="Times New Roman"/>
                <a:sym typeface="Times New Roman"/>
              </a:rPr>
              <a:t>Opportunities and Risks. Michigan Agricultural Experiment Station Michigan State University.</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Miller, J. E., and D. A. Miller. 2016. Introduction: Ecological, Biological, Economic, and Social Issues Associated with Captive </a:t>
            </a:r>
            <a:endParaRPr sz="12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latin typeface="Times New Roman"/>
                <a:ea typeface="Times New Roman"/>
                <a:cs typeface="Times New Roman"/>
                <a:sym typeface="Times New Roman"/>
              </a:rPr>
              <a:t>Cervids. Wildlife Society Bulletin (2011-) 40:7–9.</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NYSDEC. 2022. 2022-2023 New York Hunting &amp; Trapping Guide. First edition. J.F. Griffin Publishing.</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NYSDEC. (n.d.). Captive Bred White-tailed Deer License - NYS Dept. of Environmental Conservation. </a:t>
            </a:r>
            <a:endParaRPr sz="12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latin typeface="Times New Roman"/>
                <a:ea typeface="Times New Roman"/>
                <a:cs typeface="Times New Roman"/>
                <a:sym typeface="Times New Roman"/>
              </a:rPr>
              <a:t>https://www.dec.ny.gov/permits/25011.html.</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Sheppard, M. 2022, December. Personal Interview.</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