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3" r:id="rId3"/>
    <p:sldId id="266" r:id="rId4"/>
    <p:sldId id="264" r:id="rId5"/>
    <p:sldId id="265" r:id="rId6"/>
    <p:sldId id="273" r:id="rId7"/>
    <p:sldId id="267" r:id="rId8"/>
    <p:sldId id="268" r:id="rId9"/>
    <p:sldId id="269" r:id="rId10"/>
    <p:sldId id="270" r:id="rId11"/>
    <p:sldId id="271" r:id="rId12"/>
    <p:sldId id="274" r:id="rId13"/>
    <p:sldId id="275" r:id="rId14"/>
    <p:sldId id="272" r:id="rId15"/>
  </p:sldIdLst>
  <p:sldSz cx="9144000" cy="5143500" type="screen16x9"/>
  <p:notesSz cx="6858000" cy="9144000"/>
  <p:embeddedFontLst>
    <p:embeddedFont>
      <p:font typeface="Didact Gothic" panose="00000500000000000000" pitchFamily="2" charset="0"/>
      <p:regular r:id="rId17"/>
    </p:embeddedFont>
    <p:embeddedFont>
      <p:font typeface="Economica"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22" autoAdjust="0"/>
  </p:normalViewPr>
  <p:slideViewPr>
    <p:cSldViewPr snapToGrid="0">
      <p:cViewPr varScale="1">
        <p:scale>
          <a:sx n="80" d="100"/>
          <a:sy n="80" d="100"/>
        </p:scale>
        <p:origin x="117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delta N = (B – D) + (I – 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Little b, d are birth and death rates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ASSUMPTION: </a:t>
            </a:r>
            <a:r>
              <a:rPr lang="en-US" b="0" i="0" dirty="0">
                <a:solidFill>
                  <a:srgbClr val="000000"/>
                </a:solidFill>
                <a:effectLst/>
                <a:latin typeface="Droid Serif"/>
              </a:rPr>
              <a:t>The number of </a:t>
            </a:r>
            <a:r>
              <a:rPr lang="en-US" b="0" i="1" dirty="0">
                <a:solidFill>
                  <a:srgbClr val="000000"/>
                </a:solidFill>
                <a:effectLst/>
                <a:latin typeface="Droid Serif"/>
              </a:rPr>
              <a:t>Births</a:t>
            </a:r>
            <a:r>
              <a:rPr lang="en-US" b="0" i="0" dirty="0">
                <a:solidFill>
                  <a:srgbClr val="000000"/>
                </a:solidFill>
                <a:effectLst/>
                <a:latin typeface="Droid Serif"/>
              </a:rPr>
              <a:t> and </a:t>
            </a:r>
            <a:r>
              <a:rPr lang="en-US" b="0" i="1" dirty="0">
                <a:solidFill>
                  <a:srgbClr val="000000"/>
                </a:solidFill>
                <a:effectLst/>
                <a:latin typeface="Droid Serif"/>
              </a:rPr>
              <a:t>Deaths</a:t>
            </a:r>
            <a:r>
              <a:rPr lang="en-US" b="0" i="0" dirty="0">
                <a:solidFill>
                  <a:srgbClr val="000000"/>
                </a:solidFill>
                <a:effectLst/>
                <a:latin typeface="Droid Serif"/>
              </a:rPr>
              <a:t> is proportional to </a:t>
            </a:r>
            <a:r>
              <a:rPr lang="en-US" b="0" i="1" dirty="0">
                <a:solidFill>
                  <a:srgbClr val="000000"/>
                </a:solidFill>
                <a:effectLst/>
                <a:latin typeface="Droid Serif"/>
              </a:rPr>
              <a:t>N</a:t>
            </a:r>
            <a:r>
              <a:rPr lang="en-US" b="0" i="0" dirty="0">
                <a:solidFill>
                  <a:srgbClr val="000000"/>
                </a:solidFill>
                <a:effectLst/>
                <a:latin typeface="Droid Serif"/>
              </a:rPr>
              <a:t>.</a:t>
            </a:r>
          </a:p>
          <a:p>
            <a:pPr algn="l">
              <a:buFont typeface="Arial" panose="020B0604020202020204" pitchFamily="34" charset="0"/>
              <a:buChar char="•"/>
            </a:pPr>
            <a:r>
              <a:rPr lang="en-US" b="0" i="0" dirty="0">
                <a:solidFill>
                  <a:srgbClr val="000000"/>
                </a:solidFill>
                <a:effectLst/>
                <a:latin typeface="Droid Serif"/>
              </a:rPr>
              <a:t>Every female gives birth to the same number of offspring?</a:t>
            </a:r>
          </a:p>
          <a:p>
            <a:pPr algn="l">
              <a:buFont typeface="Arial" panose="020B0604020202020204" pitchFamily="34" charset="0"/>
              <a:buChar char="•"/>
            </a:pPr>
            <a:r>
              <a:rPr lang="en-US" b="0" i="0" dirty="0">
                <a:solidFill>
                  <a:srgbClr val="000000"/>
                </a:solidFill>
                <a:effectLst/>
                <a:latin typeface="Droid Serif"/>
              </a:rPr>
              <a:t>Every female has the same </a:t>
            </a:r>
            <a:r>
              <a:rPr lang="en-US" b="0" i="1" dirty="0">
                <a:solidFill>
                  <a:srgbClr val="000000"/>
                </a:solidFill>
                <a:effectLst/>
                <a:latin typeface="Droid Serif"/>
              </a:rPr>
              <a:t>probability</a:t>
            </a:r>
            <a:r>
              <a:rPr lang="en-US" b="0" i="0" dirty="0">
                <a:solidFill>
                  <a:srgbClr val="000000"/>
                </a:solidFill>
                <a:effectLst/>
                <a:latin typeface="Droid Serif"/>
              </a:rPr>
              <a:t> of giving birth?</a:t>
            </a:r>
          </a:p>
          <a:p>
            <a:pPr algn="l">
              <a:buFont typeface="Arial" panose="020B0604020202020204" pitchFamily="34" charset="0"/>
              <a:buChar char="•"/>
            </a:pPr>
            <a:r>
              <a:rPr lang="en-US" b="0" i="0" dirty="0">
                <a:solidFill>
                  <a:srgbClr val="000000"/>
                </a:solidFill>
                <a:effectLst/>
                <a:latin typeface="Droid Serif"/>
              </a:rPr>
              <a:t>Every female has the same </a:t>
            </a:r>
            <a:r>
              <a:rPr lang="en-US" b="0" i="1" dirty="0">
                <a:solidFill>
                  <a:srgbClr val="000000"/>
                </a:solidFill>
                <a:effectLst/>
                <a:latin typeface="Droid Serif"/>
              </a:rPr>
              <a:t>probability</a:t>
            </a:r>
            <a:r>
              <a:rPr lang="en-US" b="0" i="0" dirty="0">
                <a:solidFill>
                  <a:srgbClr val="000000"/>
                </a:solidFill>
                <a:effectLst/>
                <a:latin typeface="Droid Serif"/>
              </a:rPr>
              <a:t> of giving birth to the same </a:t>
            </a:r>
            <a:r>
              <a:rPr lang="en-US" b="0" i="1" dirty="0">
                <a:solidFill>
                  <a:srgbClr val="000000"/>
                </a:solidFill>
                <a:effectLst/>
                <a:latin typeface="Droid Serif"/>
              </a:rPr>
              <a:t>distribution</a:t>
            </a:r>
            <a:r>
              <a:rPr lang="en-US" b="0" i="0" dirty="0">
                <a:solidFill>
                  <a:srgbClr val="000000"/>
                </a:solidFill>
                <a:effectLst/>
                <a:latin typeface="Droid Serif"/>
              </a:rPr>
              <a:t> of offspring?</a:t>
            </a:r>
          </a:p>
          <a:p>
            <a:pPr algn="l">
              <a:buFont typeface="Arial" panose="020B0604020202020204" pitchFamily="34" charset="0"/>
              <a:buChar char="•"/>
            </a:pPr>
            <a:r>
              <a:rPr lang="en-US" b="0" i="0" dirty="0">
                <a:solidFill>
                  <a:srgbClr val="000000"/>
                </a:solidFill>
                <a:effectLst/>
                <a:latin typeface="Droid Serif"/>
              </a:rPr>
              <a:t>A fixed proportion of all individuals dies?</a:t>
            </a:r>
          </a:p>
          <a:p>
            <a:pPr algn="l">
              <a:buFont typeface="Arial" panose="020B0604020202020204" pitchFamily="34" charset="0"/>
              <a:buChar char="•"/>
            </a:pPr>
            <a:r>
              <a:rPr lang="en-US" b="0" i="0" dirty="0">
                <a:solidFill>
                  <a:srgbClr val="000000"/>
                </a:solidFill>
                <a:effectLst/>
                <a:latin typeface="Droid Serif"/>
              </a:rPr>
              <a:t>Every individual has the same </a:t>
            </a:r>
            <a:r>
              <a:rPr lang="en-US" b="0" i="1" dirty="0">
                <a:solidFill>
                  <a:srgbClr val="000000"/>
                </a:solidFill>
                <a:effectLst/>
                <a:latin typeface="Droid Serif"/>
              </a:rPr>
              <a:t>probability</a:t>
            </a:r>
            <a:r>
              <a:rPr lang="en-US" b="0" i="0" dirty="0">
                <a:solidFill>
                  <a:srgbClr val="000000"/>
                </a:solidFill>
                <a:effectLst/>
                <a:latin typeface="Droid Serif"/>
              </a:rPr>
              <a:t> of dying?</a:t>
            </a:r>
          </a:p>
          <a:p>
            <a:pPr algn="l">
              <a:buFont typeface="Arial" panose="020B0604020202020204" pitchFamily="34" charset="0"/>
              <a:buChar char="•"/>
            </a:pPr>
            <a:r>
              <a:rPr lang="en-US" b="0" i="0" dirty="0">
                <a:solidFill>
                  <a:srgbClr val="000000"/>
                </a:solidFill>
                <a:effectLst/>
                <a:latin typeface="Droid Serif"/>
              </a:rPr>
              <a:t>the </a:t>
            </a:r>
            <a:r>
              <a:rPr lang="en-US" b="0" i="1" dirty="0">
                <a:solidFill>
                  <a:srgbClr val="000000"/>
                </a:solidFill>
                <a:effectLst/>
                <a:latin typeface="Droid Serif"/>
              </a:rPr>
              <a:t>distribution</a:t>
            </a:r>
            <a:r>
              <a:rPr lang="en-US" b="0" i="0" dirty="0">
                <a:solidFill>
                  <a:srgbClr val="000000"/>
                </a:solidFill>
                <a:effectLst/>
                <a:latin typeface="Droid Serif"/>
              </a:rPr>
              <a:t> of probabilities of dying is constant?</a:t>
            </a:r>
          </a:p>
          <a:p>
            <a:pPr marL="158750" indent="0" algn="l">
              <a:buNone/>
            </a:pPr>
            <a:endParaRPr lang="en-US" b="0" i="0" dirty="0">
              <a:solidFill>
                <a:srgbClr val="000000"/>
              </a:solidFill>
              <a:effectLst/>
              <a:latin typeface="Droid Serif"/>
            </a:endParaRPr>
          </a:p>
          <a:p>
            <a:pPr marL="158750" indent="0" algn="l">
              <a:buNone/>
            </a:pPr>
            <a:r>
              <a:rPr lang="en-US" b="0" i="0" dirty="0">
                <a:solidFill>
                  <a:srgbClr val="000000"/>
                </a:solidFill>
                <a:effectLst/>
                <a:latin typeface="Droid Serif"/>
              </a:rPr>
              <a:t>LAMBDA, exponential growth!</a:t>
            </a:r>
          </a:p>
          <a:p>
            <a:pPr marL="158750" indent="0" algn="l">
              <a:buNone/>
            </a:pPr>
            <a:r>
              <a:rPr lang="en-US" b="0" i="0" dirty="0">
                <a:solidFill>
                  <a:srgbClr val="000000"/>
                </a:solidFill>
                <a:effectLst/>
                <a:latin typeface="Droid Serif"/>
              </a:rPr>
              <a:t>λ is </a:t>
            </a:r>
            <a:r>
              <a:rPr lang="en-US" b="1" i="0" dirty="0">
                <a:solidFill>
                  <a:srgbClr val="0000FF"/>
                </a:solidFill>
                <a:effectLst/>
                <a:latin typeface="Droid Serif"/>
              </a:rPr>
              <a:t>rate of growth (or decrease)</a:t>
            </a:r>
            <a:endParaRPr lang="en-US" b="0" i="0" dirty="0">
              <a:solidFill>
                <a:srgbClr val="000000"/>
              </a:solidFill>
              <a:effectLst/>
              <a:latin typeface="Droid Serif"/>
            </a:endParaRPr>
          </a:p>
          <a:p>
            <a:pPr algn="l">
              <a:buFont typeface="Arial" panose="020B0604020202020204" pitchFamily="34" charset="0"/>
              <a:buChar char="•"/>
            </a:pPr>
            <a:r>
              <a:rPr lang="en-US" b="0" i="0" dirty="0">
                <a:solidFill>
                  <a:srgbClr val="000000"/>
                </a:solidFill>
                <a:effectLst/>
                <a:latin typeface="Droid Serif"/>
              </a:rPr>
              <a:t>If </a:t>
            </a:r>
            <a:r>
              <a:rPr lang="en-US" b="0" i="0" dirty="0">
                <a:solidFill>
                  <a:srgbClr val="000000"/>
                </a:solidFill>
                <a:effectLst/>
                <a:latin typeface="MJXc-TeX-math-I"/>
              </a:rPr>
              <a:t>d</a:t>
            </a:r>
            <a:r>
              <a:rPr lang="en-US" b="0" i="0" dirty="0">
                <a:solidFill>
                  <a:srgbClr val="000000"/>
                </a:solidFill>
                <a:effectLst/>
                <a:latin typeface="MJXc-TeX-main-R"/>
              </a:rPr>
              <a:t>&gt;</a:t>
            </a:r>
            <a:r>
              <a:rPr lang="en-US" b="0" i="0" dirty="0">
                <a:solidFill>
                  <a:srgbClr val="000000"/>
                </a:solidFill>
                <a:effectLst/>
                <a:latin typeface="MJXc-TeX-math-I"/>
              </a:rPr>
              <a:t>b, λ</a:t>
            </a:r>
            <a:r>
              <a:rPr lang="en-US" b="0" i="0" dirty="0">
                <a:solidFill>
                  <a:srgbClr val="000000"/>
                </a:solidFill>
                <a:effectLst/>
                <a:latin typeface="MJXc-TeX-main-R"/>
              </a:rPr>
              <a:t>&lt;1</a:t>
            </a:r>
          </a:p>
          <a:p>
            <a:pPr algn="l">
              <a:buFont typeface="Arial" panose="020B0604020202020204" pitchFamily="34" charset="0"/>
              <a:buChar char="•"/>
            </a:pPr>
            <a:r>
              <a:rPr lang="en-US" b="0" i="0" dirty="0">
                <a:solidFill>
                  <a:srgbClr val="000000"/>
                </a:solidFill>
                <a:effectLst/>
                <a:latin typeface="Droid Serif"/>
              </a:rPr>
              <a:t>If </a:t>
            </a:r>
            <a:r>
              <a:rPr lang="en-US" b="0" i="0" dirty="0">
                <a:solidFill>
                  <a:srgbClr val="000000"/>
                </a:solidFill>
                <a:effectLst/>
                <a:latin typeface="MJXc-TeX-math-I"/>
              </a:rPr>
              <a:t>b</a:t>
            </a:r>
            <a:r>
              <a:rPr lang="en-US" b="0" i="0" dirty="0">
                <a:solidFill>
                  <a:srgbClr val="000000"/>
                </a:solidFill>
                <a:effectLst/>
                <a:latin typeface="MJXc-TeX-main-R"/>
              </a:rPr>
              <a:t>&gt;</a:t>
            </a:r>
            <a:r>
              <a:rPr lang="en-US" b="0" i="0" dirty="0">
                <a:solidFill>
                  <a:srgbClr val="000000"/>
                </a:solidFill>
                <a:effectLst/>
                <a:latin typeface="MJXc-TeX-math-I"/>
              </a:rPr>
              <a:t>d, </a:t>
            </a:r>
            <a:r>
              <a:rPr lang="en-US" b="0" i="0" dirty="0">
                <a:solidFill>
                  <a:srgbClr val="000000"/>
                </a:solidFill>
                <a:effectLst/>
                <a:latin typeface="Droid Serif"/>
              </a:rPr>
              <a:t> </a:t>
            </a:r>
            <a:r>
              <a:rPr lang="en-US" b="0" i="0" dirty="0">
                <a:solidFill>
                  <a:srgbClr val="000000"/>
                </a:solidFill>
                <a:effectLst/>
                <a:latin typeface="MJXc-TeX-math-I"/>
              </a:rPr>
              <a:t>λ</a:t>
            </a:r>
            <a:r>
              <a:rPr lang="en-US" b="0" i="0" dirty="0">
                <a:solidFill>
                  <a:srgbClr val="000000"/>
                </a:solidFill>
                <a:effectLst/>
                <a:latin typeface="MJXc-TeX-main-R"/>
              </a:rPr>
              <a:t>&gt;1</a:t>
            </a:r>
          </a:p>
          <a:p>
            <a:pPr algn="l">
              <a:buFont typeface="Arial" panose="020B0604020202020204" pitchFamily="34" charset="0"/>
              <a:buChar char="•"/>
            </a:pPr>
            <a:endParaRPr lang="en-US" b="0" i="0" dirty="0">
              <a:solidFill>
                <a:srgbClr val="000000"/>
              </a:solidFill>
              <a:effectLst/>
              <a:latin typeface="MJXc-TeX-main-R"/>
            </a:endParaRPr>
          </a:p>
          <a:p>
            <a:pPr marL="158750" indent="0" algn="l">
              <a:buFont typeface="Arial" panose="020B0604020202020204" pitchFamily="34" charset="0"/>
              <a:buNone/>
            </a:pPr>
            <a:r>
              <a:rPr lang="en-US" b="0" i="0" dirty="0">
                <a:solidFill>
                  <a:srgbClr val="000000"/>
                </a:solidFill>
                <a:effectLst/>
                <a:latin typeface="MJXc-TeX-main-R"/>
              </a:rPr>
              <a:t>Sources of variation:</a:t>
            </a:r>
          </a:p>
          <a:p>
            <a:pPr marL="457200" indent="-298450" algn="l">
              <a:buFontTx/>
              <a:buChar char="-"/>
            </a:pPr>
            <a:r>
              <a:rPr lang="en-US" b="0" i="0" dirty="0">
                <a:solidFill>
                  <a:srgbClr val="000000"/>
                </a:solidFill>
                <a:effectLst/>
                <a:latin typeface="MJXc-TeX-main-R"/>
              </a:rPr>
              <a:t>Environmental stochasticity</a:t>
            </a:r>
          </a:p>
          <a:p>
            <a:pPr marL="457200" indent="-298450" algn="l">
              <a:buFontTx/>
              <a:buChar char="-"/>
            </a:pPr>
            <a:r>
              <a:rPr lang="en-US" b="0" i="0" dirty="0">
                <a:solidFill>
                  <a:srgbClr val="000000"/>
                </a:solidFill>
                <a:effectLst/>
                <a:latin typeface="MJXc-TeX-main-R"/>
              </a:rPr>
              <a:t>Demographic stochasticity – always leads to small probability of extinction</a:t>
            </a:r>
          </a:p>
          <a:p>
            <a:pPr marL="158750" indent="0" algn="l">
              <a:buNone/>
            </a:pPr>
            <a:endParaRPr lang="en-US" b="0" i="0" dirty="0">
              <a:solidFill>
                <a:srgbClr val="000000"/>
              </a:solidFill>
              <a:effectLst/>
              <a:latin typeface="MJXc-TeX-main-R"/>
            </a:endParaRPr>
          </a:p>
          <a:p>
            <a:pPr marL="158750" indent="0" algn="l">
              <a:buNone/>
            </a:pPr>
            <a:r>
              <a:rPr lang="en-US" b="0" i="0" dirty="0">
                <a:solidFill>
                  <a:srgbClr val="000000"/>
                </a:solidFill>
                <a:effectLst/>
                <a:latin typeface="Yanone Kaffeesatz"/>
              </a:rPr>
              <a:t>Density dependence - WOLVES</a:t>
            </a:r>
          </a:p>
          <a:p>
            <a:pPr marL="158750" indent="0" algn="l">
              <a:buNone/>
            </a:pPr>
            <a:r>
              <a:rPr lang="en-US" b="0" i="0" dirty="0">
                <a:solidFill>
                  <a:srgbClr val="000000"/>
                </a:solidFill>
                <a:effectLst/>
                <a:latin typeface="Droid Serif"/>
              </a:rPr>
              <a:t>- rate of a parameter, is (a) NOT constant, and (b) dependent on total population (or density) </a:t>
            </a:r>
            <a:r>
              <a:rPr lang="en-US" b="0" i="0" dirty="0">
                <a:solidFill>
                  <a:srgbClr val="000000"/>
                </a:solidFill>
                <a:effectLst/>
                <a:latin typeface="MJXc-TeX-math-I"/>
              </a:rPr>
              <a:t>N</a:t>
            </a:r>
            <a:endParaRPr lang="en-US" b="0" i="0" dirty="0">
              <a:solidFill>
                <a:srgbClr val="000000"/>
              </a:solidFill>
              <a:effectLst/>
              <a:latin typeface="Droid Serif"/>
            </a:endParaRPr>
          </a:p>
          <a:p>
            <a:pPr marL="158750" indent="0" algn="l">
              <a:buFont typeface="Arial" panose="020B0604020202020204" pitchFamily="34" charset="0"/>
              <a:buNone/>
            </a:pPr>
            <a:endParaRPr lang="en-US" b="0" i="0" dirty="0">
              <a:solidFill>
                <a:srgbClr val="000000"/>
              </a:solidFill>
              <a:effectLst/>
              <a:latin typeface="Droid Serif"/>
            </a:endParaRPr>
          </a:p>
          <a:p>
            <a:pPr marL="0" lvl="0" indent="0" algn="l" rtl="0">
              <a:spcBef>
                <a:spcPts val="0"/>
              </a:spcBef>
              <a:spcAft>
                <a:spcPts val="0"/>
              </a:spcAft>
              <a:buNone/>
            </a:pPr>
            <a:r>
              <a:rPr lang="en-US" b="0" i="0" dirty="0">
                <a:solidFill>
                  <a:srgbClr val="000000"/>
                </a:solidFill>
                <a:effectLst/>
                <a:latin typeface="Droid Serif"/>
              </a:rPr>
              <a:t>Logistic growth (graph)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important terms:</a:t>
            </a:r>
          </a:p>
          <a:p>
            <a:pPr marL="0" lvl="0" indent="0" algn="l" rtl="0">
              <a:spcBef>
                <a:spcPts val="0"/>
              </a:spcBef>
              <a:spcAft>
                <a:spcPts val="0"/>
              </a:spcAft>
              <a:buNone/>
            </a:pPr>
            <a:r>
              <a:rPr lang="en-US" b="1" dirty="0"/>
              <a:t>Fecundity</a:t>
            </a:r>
            <a:r>
              <a:rPr lang="en-US" dirty="0"/>
              <a:t> - # births per female over unit of time</a:t>
            </a:r>
          </a:p>
          <a:p>
            <a:pPr marL="0" lvl="0" indent="0" algn="l" rtl="0">
              <a:spcBef>
                <a:spcPts val="0"/>
              </a:spcBef>
              <a:spcAft>
                <a:spcPts val="0"/>
              </a:spcAft>
              <a:buNone/>
            </a:pPr>
            <a:r>
              <a:rPr lang="en-US" b="1" dirty="0"/>
              <a:t>Obligate</a:t>
            </a:r>
            <a:endParaRPr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AF5"/>
                </a:solidFill>
                <a:effectLst/>
                <a:latin typeface="Didact Gothic" panose="00000500000000000000" pitchFamily="2" charset="0"/>
              </a:rPr>
              <a:t>no class distinctions at all about having access to wildlife. That every citizen should have access to wildlife. And in a perfect world, of course, their access should be equal, and unimpeded</a:t>
            </a:r>
          </a:p>
          <a:p>
            <a:endParaRPr lang="en-US" b="0" i="0" dirty="0">
              <a:solidFill>
                <a:srgbClr val="FFFAF5"/>
              </a:solidFill>
              <a:effectLst/>
              <a:latin typeface="Didact Gothic" panose="00000500000000000000" pitchFamily="2" charset="0"/>
            </a:endParaRPr>
          </a:p>
          <a:p>
            <a:r>
              <a:rPr lang="en-US" b="0" i="0" dirty="0">
                <a:solidFill>
                  <a:srgbClr val="FFFAF5"/>
                </a:solidFill>
                <a:effectLst/>
                <a:latin typeface="Didact Gothic" panose="00000500000000000000" pitchFamily="2" charset="0"/>
              </a:rPr>
              <a:t>Agree/disagree: privilege and land ownership?</a:t>
            </a:r>
          </a:p>
          <a:p>
            <a:pPr lvl="1"/>
            <a:r>
              <a:rPr lang="en-US" b="0" i="0" dirty="0">
                <a:solidFill>
                  <a:srgbClr val="FFFAF5"/>
                </a:solidFill>
                <a:effectLst/>
                <a:latin typeface="Didact Gothic" panose="00000500000000000000" pitchFamily="2" charset="0"/>
              </a:rPr>
              <a:t>What are barriers to access?</a:t>
            </a:r>
            <a:endParaRPr lang="en-US" dirty="0"/>
          </a:p>
        </p:txBody>
      </p:sp>
    </p:spTree>
    <p:extLst>
      <p:ext uri="{BB962C8B-B14F-4D97-AF65-F5344CB8AC3E}">
        <p14:creationId xmlns:p14="http://schemas.microsoft.com/office/powerpoint/2010/main" val="685888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Cat and kittens were after chickens (who were not in danger), cat was killed, kittens kill alpacas, same property had two additional removals in the same month</a:t>
            </a:r>
            <a:endParaRPr lang="en-US" b="0" dirty="0">
              <a:effectLst/>
            </a:endParaRP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NAM - Ammunition/gun manufacturers demanded money be spent on conservation</a:t>
            </a:r>
            <a:endParaRPr lang="en-US" dirty="0"/>
          </a:p>
        </p:txBody>
      </p:sp>
    </p:spTree>
    <p:extLst>
      <p:ext uri="{BB962C8B-B14F-4D97-AF65-F5344CB8AC3E}">
        <p14:creationId xmlns:p14="http://schemas.microsoft.com/office/powerpoint/2010/main" val="3583761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296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Anyone can buy a stamp!!! Also NYS habitat access stamp and trail access patch</a:t>
            </a:r>
            <a:endParaRPr lang="en-US" b="0" dirty="0">
              <a:effectLst/>
            </a:endParaRPr>
          </a:p>
        </p:txBody>
      </p:sp>
    </p:spTree>
    <p:extLst>
      <p:ext uri="{BB962C8B-B14F-4D97-AF65-F5344CB8AC3E}">
        <p14:creationId xmlns:p14="http://schemas.microsoft.com/office/powerpoint/2010/main" val="8259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Any sort of wildlife management professional will need to be familiar with the model and comfortable talking about it so my goal for this conversation is to give you all the forum to get comfortable discussing NAM and articulating your </a:t>
            </a:r>
            <a:r>
              <a:rPr lang="en-US"/>
              <a:t>opinions about it</a:t>
            </a:r>
          </a:p>
          <a:p>
            <a:r>
              <a:rPr lang="en-US" dirty="0"/>
              <a:t>YOUR discussion I’m here to guide</a:t>
            </a:r>
          </a:p>
          <a:p>
            <a:r>
              <a:rPr lang="en-US" dirty="0"/>
              <a:t>For me, I like to have a few moments to collect my thoughts and take notes would you like to take one minute to think, write down ideas before going into discussion on each tenet or would you rather go for it?</a:t>
            </a:r>
          </a:p>
        </p:txBody>
      </p:sp>
    </p:spTree>
    <p:extLst>
      <p:ext uri="{BB962C8B-B14F-4D97-AF65-F5344CB8AC3E}">
        <p14:creationId xmlns:p14="http://schemas.microsoft.com/office/powerpoint/2010/main" val="145340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 privately owned, managed by the state on behalf of public</a:t>
            </a:r>
          </a:p>
          <a:p>
            <a:r>
              <a:rPr lang="en-US" dirty="0"/>
              <a:t>Access to wildlife?</a:t>
            </a:r>
          </a:p>
        </p:txBody>
      </p:sp>
    </p:spTree>
    <p:extLst>
      <p:ext uri="{BB962C8B-B14F-4D97-AF65-F5344CB8AC3E}">
        <p14:creationId xmlns:p14="http://schemas.microsoft.com/office/powerpoint/2010/main" val="427358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Dead wildlife products shouldn’t be commodified, can’t buy wild deer to eat</a:t>
            </a:r>
          </a:p>
          <a:p>
            <a:r>
              <a:rPr lang="en-US" dirty="0"/>
              <a:t>What about furbearers??</a:t>
            </a:r>
          </a:p>
          <a:p>
            <a:pPr lvl="1"/>
            <a:r>
              <a:rPr lang="en-US" dirty="0"/>
              <a:t>Clear exceptions (commercial fish </a:t>
            </a:r>
            <a:r>
              <a:rPr lang="en-US" dirty="0" err="1"/>
              <a:t>etc</a:t>
            </a:r>
            <a:r>
              <a:rPr lang="en-US" dirty="0"/>
              <a:t>)</a:t>
            </a:r>
          </a:p>
          <a:p>
            <a:endParaRPr lang="en-US" dirty="0"/>
          </a:p>
          <a:p>
            <a:endParaRPr lang="en-US" dirty="0"/>
          </a:p>
          <a:p>
            <a:r>
              <a:rPr lang="en-US" dirty="0"/>
              <a:t>Example </a:t>
            </a:r>
            <a:r>
              <a:rPr lang="en-US" dirty="0" err="1"/>
              <a:t>spp</a:t>
            </a:r>
            <a:r>
              <a:rPr lang="en-US" dirty="0"/>
              <a:t>: beavers, sea otters, passenger pigeon</a:t>
            </a:r>
          </a:p>
        </p:txBody>
      </p:sp>
    </p:spTree>
    <p:extLst>
      <p:ext uri="{BB962C8B-B14F-4D97-AF65-F5344CB8AC3E}">
        <p14:creationId xmlns:p14="http://schemas.microsoft.com/office/powerpoint/2010/main" val="348125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State gets to decide who has access to wildlife, when/how/why, state regulates what’s allowed</a:t>
            </a:r>
          </a:p>
        </p:txBody>
      </p:sp>
    </p:spTree>
    <p:extLst>
      <p:ext uri="{BB962C8B-B14F-4D97-AF65-F5344CB8AC3E}">
        <p14:creationId xmlns:p14="http://schemas.microsoft.com/office/powerpoint/2010/main" val="183498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AF5"/>
                </a:solidFill>
                <a:effectLst/>
                <a:latin typeface="Didact Gothic" panose="020B0604020202020204" pitchFamily="2" charset="0"/>
              </a:rPr>
              <a:t>You couldn't just go out and destroy wildlife for any reason</a:t>
            </a:r>
          </a:p>
          <a:p>
            <a:endParaRPr lang="en-US" b="0" i="0" dirty="0">
              <a:solidFill>
                <a:srgbClr val="FFFAF5"/>
              </a:solidFill>
              <a:effectLst/>
              <a:latin typeface="Didact Gothic" panose="020B0604020202020204" pitchFamily="2" charset="0"/>
            </a:endParaRPr>
          </a:p>
          <a:p>
            <a:pPr marL="158750" indent="0">
              <a:buNone/>
            </a:pPr>
            <a:r>
              <a:rPr lang="en-US" b="0" i="0" dirty="0">
                <a:solidFill>
                  <a:srgbClr val="FFFAF5"/>
                </a:solidFill>
                <a:effectLst/>
                <a:latin typeface="Didact Gothic" panose="020B0604020202020204" pitchFamily="2" charset="0"/>
              </a:rPr>
              <a:t>Legitimate? Are traditional reasons legitimate?</a:t>
            </a:r>
          </a:p>
          <a:p>
            <a:pPr marL="158750" indent="0">
              <a:buNone/>
            </a:pPr>
            <a:endParaRPr lang="en-US" b="0" i="0" dirty="0">
              <a:solidFill>
                <a:srgbClr val="FFFAF5"/>
              </a:solidFill>
              <a:effectLst/>
              <a:latin typeface="Didact Gothic" panose="020B0604020202020204" pitchFamily="2" charset="0"/>
            </a:endParaRPr>
          </a:p>
          <a:p>
            <a:pPr marL="158750" indent="0">
              <a:buNone/>
            </a:pPr>
            <a:r>
              <a:rPr lang="en-US" b="0" i="0" dirty="0">
                <a:solidFill>
                  <a:srgbClr val="FFFAF5"/>
                </a:solidFill>
                <a:effectLst/>
                <a:latin typeface="Didact Gothic" panose="020B0604020202020204" pitchFamily="2" charset="0"/>
              </a:rPr>
              <a:t>Prairie dog shooting, trophy hunting, coyote/predator hunting</a:t>
            </a:r>
          </a:p>
          <a:p>
            <a:pPr marL="158750" indent="0">
              <a:buNone/>
            </a:pPr>
            <a:endParaRPr lang="en-US" b="0" i="0" dirty="0">
              <a:solidFill>
                <a:srgbClr val="FFFAF5"/>
              </a:solidFill>
              <a:effectLst/>
              <a:latin typeface="Didact Gothic" panose="020B0604020202020204" pitchFamily="2" charset="0"/>
            </a:endParaRPr>
          </a:p>
          <a:p>
            <a:pPr marL="158750" indent="0">
              <a:buNone/>
            </a:pPr>
            <a:endParaRPr lang="en-US" b="0" i="0" dirty="0">
              <a:solidFill>
                <a:srgbClr val="FFFAF5"/>
              </a:solidFill>
              <a:effectLst/>
              <a:latin typeface="Didact Gothic" panose="020B0604020202020204" pitchFamily="2" charset="0"/>
            </a:endParaRPr>
          </a:p>
          <a:p>
            <a:pPr marL="158750" indent="0">
              <a:buNone/>
            </a:pPr>
            <a:r>
              <a:rPr lang="en-US" b="0" i="0" dirty="0">
                <a:solidFill>
                  <a:srgbClr val="FFFAF5"/>
                </a:solidFill>
                <a:effectLst/>
                <a:latin typeface="Didact Gothic" panose="020B0604020202020204" pitchFamily="2" charset="0"/>
              </a:rPr>
              <a:t>“sportsman”</a:t>
            </a:r>
          </a:p>
          <a:p>
            <a:pPr marL="457200" indent="-298450">
              <a:buFontTx/>
              <a:buChar char="-"/>
            </a:pPr>
            <a:r>
              <a:rPr lang="en-US" dirty="0"/>
              <a:t>does so primarily for the pursuit or chase; </a:t>
            </a:r>
          </a:p>
          <a:p>
            <a:pPr marL="457200" indent="-298450">
              <a:buFontTx/>
              <a:buChar char="-"/>
            </a:pPr>
            <a:r>
              <a:rPr lang="en-US" dirty="0"/>
              <a:t>affords game a “sporting” chance (fair chase); </a:t>
            </a:r>
          </a:p>
          <a:p>
            <a:pPr marL="457200" indent="-298450">
              <a:buFontTx/>
              <a:buChar char="-"/>
            </a:pPr>
            <a:r>
              <a:rPr lang="en-US" dirty="0"/>
              <a:t>seeks knowledge of nature and the habits of animals; </a:t>
            </a:r>
          </a:p>
          <a:p>
            <a:pPr marL="457200" indent="-298450">
              <a:buFontTx/>
              <a:buChar char="-"/>
            </a:pPr>
            <a:r>
              <a:rPr lang="en-US" dirty="0"/>
              <a:t>derives no financial profit from game killed; </a:t>
            </a:r>
          </a:p>
          <a:p>
            <a:pPr marL="457200" indent="-298450">
              <a:buFontTx/>
              <a:buChar char="-"/>
            </a:pPr>
            <a:r>
              <a:rPr lang="en-US" dirty="0"/>
              <a:t>will inflict no unnecessary pain or suffering on game; and </a:t>
            </a:r>
          </a:p>
          <a:p>
            <a:pPr marL="457200" indent="-298450">
              <a:buFontTx/>
              <a:buChar char="-"/>
            </a:pPr>
            <a:r>
              <a:rPr lang="en-US" dirty="0"/>
              <a:t>will not waste any game that is killed.</a:t>
            </a:r>
          </a:p>
        </p:txBody>
      </p:sp>
    </p:spTree>
    <p:extLst>
      <p:ext uri="{BB962C8B-B14F-4D97-AF65-F5344CB8AC3E}">
        <p14:creationId xmlns:p14="http://schemas.microsoft.com/office/powerpoint/2010/main" val="3013478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AF5"/>
                </a:solidFill>
                <a:effectLst/>
                <a:latin typeface="Didact Gothic" panose="00000500000000000000" pitchFamily="2" charset="0"/>
              </a:rPr>
              <a:t>one state shouldn't take unilateral action regarding wildlife that migrates across international boundaries, and what gives rise to international treaties like the ones for migratory birds</a:t>
            </a:r>
          </a:p>
          <a:p>
            <a:r>
              <a:rPr lang="en-US" b="0" i="0" dirty="0">
                <a:solidFill>
                  <a:srgbClr val="FFFAF5"/>
                </a:solidFill>
                <a:effectLst/>
                <a:latin typeface="Didact Gothic" panose="00000500000000000000" pitchFamily="2" charset="0"/>
              </a:rPr>
              <a:t>Pretty straightforward</a:t>
            </a:r>
          </a:p>
        </p:txBody>
      </p:sp>
    </p:spTree>
    <p:extLst>
      <p:ext uri="{BB962C8B-B14F-4D97-AF65-F5344CB8AC3E}">
        <p14:creationId xmlns:p14="http://schemas.microsoft.com/office/powerpoint/2010/main" val="343699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AF5"/>
                </a:solidFill>
                <a:effectLst/>
                <a:latin typeface="Didact Gothic" panose="00000500000000000000" pitchFamily="2" charset="0"/>
              </a:rPr>
              <a:t>Western science should determine wildlife management practices</a:t>
            </a:r>
          </a:p>
          <a:p>
            <a:endParaRPr lang="en-US" b="0" i="0" dirty="0">
              <a:solidFill>
                <a:srgbClr val="FFFAF5"/>
              </a:solidFill>
              <a:effectLst/>
              <a:latin typeface="Didact Gothic" panose="00000500000000000000" pitchFamily="2" charset="0"/>
            </a:endParaRPr>
          </a:p>
          <a:p>
            <a:r>
              <a:rPr lang="en-US" b="0" i="0" dirty="0">
                <a:solidFill>
                  <a:srgbClr val="FFFAF5"/>
                </a:solidFill>
                <a:effectLst/>
                <a:latin typeface="Didact Gothic" panose="00000500000000000000" pitchFamily="2" charset="0"/>
              </a:rPr>
              <a:t>Agree/disagree</a:t>
            </a:r>
          </a:p>
          <a:p>
            <a:pPr lvl="1"/>
            <a:r>
              <a:rPr lang="en-US" b="0" i="0" dirty="0">
                <a:solidFill>
                  <a:srgbClr val="FFFAF5"/>
                </a:solidFill>
                <a:effectLst/>
                <a:latin typeface="Didact Gothic" panose="00000500000000000000" pitchFamily="2" charset="0"/>
              </a:rPr>
              <a:t>In Colorado it went to the popular vote whether or not to repopulate wolves</a:t>
            </a:r>
          </a:p>
          <a:p>
            <a:pPr lvl="1"/>
            <a:endParaRPr lang="en-US" b="0" i="0" dirty="0">
              <a:solidFill>
                <a:srgbClr val="FFFAF5"/>
              </a:solidFill>
              <a:effectLst/>
              <a:latin typeface="Didact Gothic" panose="00000500000000000000" pitchFamily="2" charset="0"/>
            </a:endParaRPr>
          </a:p>
          <a:p>
            <a:pPr lvl="0"/>
            <a:endParaRPr lang="en-US" dirty="0"/>
          </a:p>
        </p:txBody>
      </p:sp>
    </p:spTree>
    <p:extLst>
      <p:ext uri="{BB962C8B-B14F-4D97-AF65-F5344CB8AC3E}">
        <p14:creationId xmlns:p14="http://schemas.microsoft.com/office/powerpoint/2010/main" val="32991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tzn0EovMhT4?feature=oembed"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eb.stanford.edu/group/stanfordbirds/text/essays/Plume_Tra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EFB 390 Recitation</a:t>
            </a:r>
            <a:endParaRPr/>
          </a:p>
        </p:txBody>
      </p:sp>
      <p:sp>
        <p:nvSpPr>
          <p:cNvPr id="2" name="Text Placeholder 1">
            <a:extLst>
              <a:ext uri="{FF2B5EF4-FFF2-40B4-BE49-F238E27FC236}">
                <a16:creationId xmlns:a16="http://schemas.microsoft.com/office/drawing/2014/main" id="{3839955A-DCA6-4512-85FD-75371D7711F8}"/>
              </a:ext>
            </a:extLst>
          </p:cNvPr>
          <p:cNvSpPr>
            <a:spLocks noGrp="1"/>
          </p:cNvSpPr>
          <p:nvPr>
            <p:ph type="body" idx="1"/>
          </p:nvPr>
        </p:nvSpPr>
        <p:spPr/>
        <p:txBody>
          <a:bodyPr>
            <a:normAutofit lnSpcReduction="10000"/>
          </a:bodyPr>
          <a:lstStyle/>
          <a:p>
            <a:pPr marL="114300" indent="0">
              <a:buNone/>
            </a:pPr>
            <a:r>
              <a:rPr lang="en-US" dirty="0"/>
              <a:t>Announcements:</a:t>
            </a:r>
          </a:p>
          <a:p>
            <a:r>
              <a:rPr lang="en-US" dirty="0"/>
              <a:t>Carrying capacity assignment due today (Tues 10/25)</a:t>
            </a:r>
          </a:p>
          <a:p>
            <a:r>
              <a:rPr lang="en-US" dirty="0"/>
              <a:t>Guest presenter Thursday – submit question on Blackboard before lecture</a:t>
            </a:r>
          </a:p>
          <a:p>
            <a:r>
              <a:rPr lang="en-US" dirty="0"/>
              <a:t>Recitation slides Blackboard?</a:t>
            </a:r>
          </a:p>
          <a:p>
            <a:pPr marL="114300" indent="0">
              <a:buNone/>
            </a:pPr>
            <a:endParaRPr lang="en-US" dirty="0"/>
          </a:p>
          <a:p>
            <a:pPr marL="114300" indent="0">
              <a:buNone/>
            </a:pPr>
            <a:endParaRPr lang="en-US" dirty="0"/>
          </a:p>
          <a:p>
            <a:pPr marL="114300" indent="0">
              <a:buNone/>
            </a:pPr>
            <a:r>
              <a:rPr lang="en-US" dirty="0"/>
              <a:t>Today:</a:t>
            </a:r>
          </a:p>
          <a:p>
            <a:r>
              <a:rPr lang="en-US" dirty="0"/>
              <a:t>Last week lecture review</a:t>
            </a:r>
          </a:p>
          <a:p>
            <a:r>
              <a:rPr lang="en-US" dirty="0"/>
              <a:t>North American Model discussion</a:t>
            </a:r>
          </a:p>
          <a:p>
            <a:r>
              <a:rPr lang="en-US" dirty="0"/>
              <a:t>Poll – who hunts?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C5C4-75CF-F6ED-D08E-9221592FD4EC}"/>
              </a:ext>
            </a:extLst>
          </p:cNvPr>
          <p:cNvSpPr>
            <a:spLocks noGrp="1"/>
          </p:cNvSpPr>
          <p:nvPr>
            <p:ph type="title"/>
          </p:nvPr>
        </p:nvSpPr>
        <p:spPr/>
        <p:txBody>
          <a:bodyPr>
            <a:normAutofit fontScale="90000"/>
          </a:bodyPr>
          <a:lstStyle/>
          <a:p>
            <a:r>
              <a:rPr lang="en-US" dirty="0"/>
              <a:t>Science is the proper tool to discharge wildlife policy</a:t>
            </a:r>
          </a:p>
        </p:txBody>
      </p:sp>
      <p:sp>
        <p:nvSpPr>
          <p:cNvPr id="3" name="Text Placeholder 2">
            <a:extLst>
              <a:ext uri="{FF2B5EF4-FFF2-40B4-BE49-F238E27FC236}">
                <a16:creationId xmlns:a16="http://schemas.microsoft.com/office/drawing/2014/main" id="{BFF22220-CC64-DEC0-6E9B-3712D231D87C}"/>
              </a:ext>
            </a:extLst>
          </p:cNvPr>
          <p:cNvSpPr>
            <a:spLocks noGrp="1"/>
          </p:cNvSpPr>
          <p:nvPr>
            <p:ph type="body" idx="1"/>
          </p:nvPr>
        </p:nvSpPr>
        <p:spPr/>
        <p:txBody>
          <a:bodyPr/>
          <a:lstStyle/>
          <a:p>
            <a:r>
              <a:rPr lang="en-US" dirty="0"/>
              <a:t>What does it mean?</a:t>
            </a:r>
          </a:p>
          <a:p>
            <a:r>
              <a:rPr lang="en-US" dirty="0"/>
              <a:t>Are terms well defined?</a:t>
            </a:r>
          </a:p>
          <a:p>
            <a:r>
              <a:rPr lang="en-US" dirty="0"/>
              <a:t>Agree/disagree</a:t>
            </a:r>
          </a:p>
          <a:p>
            <a:r>
              <a:rPr lang="en-US" dirty="0"/>
              <a:t>Historical context</a:t>
            </a:r>
          </a:p>
          <a:p>
            <a:pPr lvl="1"/>
            <a:r>
              <a:rPr lang="en-US" dirty="0"/>
              <a:t>Exclude non-western knowledge</a:t>
            </a:r>
          </a:p>
          <a:p>
            <a:pPr lvl="1"/>
            <a:r>
              <a:rPr lang="en-US" dirty="0"/>
              <a:t>Prevent politics &amp; business interests from managing for their benefit</a:t>
            </a:r>
          </a:p>
        </p:txBody>
      </p:sp>
      <p:sp>
        <p:nvSpPr>
          <p:cNvPr id="4" name="Rectangle 3">
            <a:extLst>
              <a:ext uri="{FF2B5EF4-FFF2-40B4-BE49-F238E27FC236}">
                <a16:creationId xmlns:a16="http://schemas.microsoft.com/office/drawing/2014/main" id="{EAC47154-5935-C9A8-FEF2-73EC3F2FB851}"/>
              </a:ext>
            </a:extLst>
          </p:cNvPr>
          <p:cNvSpPr/>
          <p:nvPr/>
        </p:nvSpPr>
        <p:spPr>
          <a:xfrm>
            <a:off x="311700" y="315925"/>
            <a:ext cx="1229233" cy="83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2B8F14-C856-31FB-0A15-2DA587FF8247}"/>
              </a:ext>
            </a:extLst>
          </p:cNvPr>
          <p:cNvPicPr>
            <a:picLocks noChangeAspect="1"/>
          </p:cNvPicPr>
          <p:nvPr/>
        </p:nvPicPr>
        <p:blipFill>
          <a:blip r:embed="rId3"/>
          <a:stretch>
            <a:fillRect/>
          </a:stretch>
        </p:blipFill>
        <p:spPr>
          <a:xfrm>
            <a:off x="311700" y="3148785"/>
            <a:ext cx="6030415" cy="1709691"/>
          </a:xfrm>
          <a:prstGeom prst="rect">
            <a:avLst/>
          </a:prstGeom>
          <a:ln>
            <a:solidFill>
              <a:schemeClr val="accent1"/>
            </a:solidFill>
          </a:ln>
        </p:spPr>
      </p:pic>
      <p:pic>
        <p:nvPicPr>
          <p:cNvPr id="8" name="Picture 7">
            <a:extLst>
              <a:ext uri="{FF2B5EF4-FFF2-40B4-BE49-F238E27FC236}">
                <a16:creationId xmlns:a16="http://schemas.microsoft.com/office/drawing/2014/main" id="{C3B24D80-E505-B7AE-003B-15DE7A71A75D}"/>
              </a:ext>
            </a:extLst>
          </p:cNvPr>
          <p:cNvPicPr>
            <a:picLocks noChangeAspect="1"/>
          </p:cNvPicPr>
          <p:nvPr/>
        </p:nvPicPr>
        <p:blipFill>
          <a:blip r:embed="rId4"/>
          <a:stretch>
            <a:fillRect/>
          </a:stretch>
        </p:blipFill>
        <p:spPr>
          <a:xfrm>
            <a:off x="2583900" y="3330596"/>
            <a:ext cx="6248400" cy="1770380"/>
          </a:xfrm>
          <a:prstGeom prst="rect">
            <a:avLst/>
          </a:prstGeom>
          <a:ln>
            <a:solidFill>
              <a:schemeClr val="accent1"/>
            </a:solidFill>
          </a:ln>
        </p:spPr>
      </p:pic>
    </p:spTree>
    <p:extLst>
      <p:ext uri="{BB962C8B-B14F-4D97-AF65-F5344CB8AC3E}">
        <p14:creationId xmlns:p14="http://schemas.microsoft.com/office/powerpoint/2010/main" val="115603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2502-E97F-85D6-1FF9-7340F5F7CAE3}"/>
              </a:ext>
            </a:extLst>
          </p:cNvPr>
          <p:cNvSpPr>
            <a:spLocks noGrp="1"/>
          </p:cNvSpPr>
          <p:nvPr>
            <p:ph type="title"/>
          </p:nvPr>
        </p:nvSpPr>
        <p:spPr/>
        <p:txBody>
          <a:bodyPr/>
          <a:lstStyle/>
          <a:p>
            <a:r>
              <a:rPr lang="en-US" dirty="0"/>
              <a:t>Democracy of hunting is standard</a:t>
            </a:r>
          </a:p>
        </p:txBody>
      </p:sp>
      <p:sp>
        <p:nvSpPr>
          <p:cNvPr id="3" name="Text Placeholder 2">
            <a:extLst>
              <a:ext uri="{FF2B5EF4-FFF2-40B4-BE49-F238E27FC236}">
                <a16:creationId xmlns:a16="http://schemas.microsoft.com/office/drawing/2014/main" id="{BF780380-C1A9-A109-9CAD-8682516CFB5F}"/>
              </a:ext>
            </a:extLst>
          </p:cNvPr>
          <p:cNvSpPr>
            <a:spLocks noGrp="1"/>
          </p:cNvSpPr>
          <p:nvPr>
            <p:ph type="body" idx="1"/>
          </p:nvPr>
        </p:nvSpPr>
        <p:spPr/>
        <p:txBody>
          <a:bodyPr/>
          <a:lstStyle/>
          <a:p>
            <a:r>
              <a:rPr lang="en-US" dirty="0"/>
              <a:t>What does it mean?</a:t>
            </a:r>
          </a:p>
          <a:p>
            <a:r>
              <a:rPr lang="en-US" dirty="0"/>
              <a:t>Are terms well defined?</a:t>
            </a:r>
          </a:p>
          <a:p>
            <a:r>
              <a:rPr lang="en-US" dirty="0"/>
              <a:t>Agree/disagree</a:t>
            </a:r>
          </a:p>
          <a:p>
            <a:pPr lvl="1"/>
            <a:r>
              <a:rPr lang="en-US" dirty="0"/>
              <a:t>Barriers to access?</a:t>
            </a:r>
          </a:p>
          <a:p>
            <a:r>
              <a:rPr lang="en-US" dirty="0"/>
              <a:t>Historical context</a:t>
            </a:r>
          </a:p>
          <a:p>
            <a:pPr lvl="1"/>
            <a:r>
              <a:rPr lang="en-US" dirty="0"/>
              <a:t>European model allocated wildlife by land ownership and privilege</a:t>
            </a:r>
          </a:p>
          <a:p>
            <a:pPr lvl="1"/>
            <a:r>
              <a:rPr lang="en-US" dirty="0"/>
              <a:t>Access for all would result in societal benefits – hallmark of democracy</a:t>
            </a:r>
          </a:p>
          <a:p>
            <a:pPr marL="114300" indent="0">
              <a:buNone/>
            </a:pPr>
            <a:endParaRPr lang="en-US" dirty="0"/>
          </a:p>
        </p:txBody>
      </p:sp>
      <p:sp>
        <p:nvSpPr>
          <p:cNvPr id="4" name="Rectangle 3">
            <a:extLst>
              <a:ext uri="{FF2B5EF4-FFF2-40B4-BE49-F238E27FC236}">
                <a16:creationId xmlns:a16="http://schemas.microsoft.com/office/drawing/2014/main" id="{9E45BF1F-3424-5AEF-03F7-01B2B1A2B5F9}"/>
              </a:ext>
            </a:extLst>
          </p:cNvPr>
          <p:cNvSpPr/>
          <p:nvPr/>
        </p:nvSpPr>
        <p:spPr>
          <a:xfrm>
            <a:off x="311699" y="315925"/>
            <a:ext cx="1906567" cy="83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5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4442-CF2E-4137-1AAA-B5043856C1C5}"/>
              </a:ext>
            </a:extLst>
          </p:cNvPr>
          <p:cNvSpPr>
            <a:spLocks noGrp="1"/>
          </p:cNvSpPr>
          <p:nvPr>
            <p:ph type="title"/>
          </p:nvPr>
        </p:nvSpPr>
        <p:spPr/>
        <p:txBody>
          <a:bodyPr/>
          <a:lstStyle/>
          <a:p>
            <a:r>
              <a:rPr lang="en-US" dirty="0"/>
              <a:t>Case Study: Mountain Lions (Future Ecologies)</a:t>
            </a:r>
          </a:p>
        </p:txBody>
      </p:sp>
      <p:sp>
        <p:nvSpPr>
          <p:cNvPr id="3" name="Text Placeholder 2">
            <a:extLst>
              <a:ext uri="{FF2B5EF4-FFF2-40B4-BE49-F238E27FC236}">
                <a16:creationId xmlns:a16="http://schemas.microsoft.com/office/drawing/2014/main" id="{48AF0B96-2EA5-085D-7F0E-58185467F0E2}"/>
              </a:ext>
            </a:extLst>
          </p:cNvPr>
          <p:cNvSpPr>
            <a:spLocks noGrp="1"/>
          </p:cNvSpPr>
          <p:nvPr>
            <p:ph type="body" idx="1"/>
          </p:nvPr>
        </p:nvSpPr>
        <p:spPr/>
        <p:txBody>
          <a:bodyPr/>
          <a:lstStyle/>
          <a:p>
            <a:r>
              <a:rPr lang="en-US" sz="1800" b="0" i="0" u="none" strike="noStrike" dirty="0">
                <a:solidFill>
                  <a:srgbClr val="000000"/>
                </a:solidFill>
                <a:effectLst/>
                <a:latin typeface="Open Sans" panose="020B0606030504020204" pitchFamily="34" charset="0"/>
              </a:rPr>
              <a:t>Human/wildlife conflict</a:t>
            </a:r>
          </a:p>
          <a:p>
            <a:r>
              <a:rPr lang="en-US" sz="1800" b="0" i="0" u="none" strike="noStrike" dirty="0">
                <a:solidFill>
                  <a:srgbClr val="000000"/>
                </a:solidFill>
                <a:effectLst/>
                <a:latin typeface="Open Sans" panose="020B0606030504020204" pitchFamily="34" charset="0"/>
              </a:rPr>
              <a:t>What was the law for livestock depredation?</a:t>
            </a:r>
          </a:p>
          <a:p>
            <a:pPr lvl="1"/>
            <a:r>
              <a:rPr lang="en-US" b="0" i="0" u="none" strike="noStrike" dirty="0">
                <a:solidFill>
                  <a:srgbClr val="000000"/>
                </a:solidFill>
                <a:effectLst/>
                <a:latin typeface="Open Sans" panose="020B0606030504020204" pitchFamily="34" charset="0"/>
              </a:rPr>
              <a:t>Legal state removal after depredation</a:t>
            </a:r>
          </a:p>
          <a:p>
            <a:pPr lvl="1"/>
            <a:r>
              <a:rPr lang="en-US" b="0" i="0" u="none" strike="noStrike" dirty="0">
                <a:solidFill>
                  <a:srgbClr val="000000"/>
                </a:solidFill>
                <a:effectLst/>
                <a:latin typeface="Open Sans" panose="020B0606030504020204" pitchFamily="34" charset="0"/>
              </a:rPr>
              <a:t>Case with female cat and kittens </a:t>
            </a:r>
            <a:r>
              <a:rPr lang="en-US" b="0" i="0" u="none" strike="noStrike" dirty="0">
                <a:solidFill>
                  <a:srgbClr val="000000"/>
                </a:solidFill>
                <a:effectLst/>
                <a:latin typeface="Open Sans" panose="020B0606030504020204" pitchFamily="34" charset="0"/>
                <a:sym typeface="Wingdings" panose="05000000000000000000" pitchFamily="2" charset="2"/>
              </a:rPr>
              <a:t> </a:t>
            </a:r>
            <a:r>
              <a:rPr lang="en-US" b="0" i="0" u="none" strike="noStrike" dirty="0">
                <a:solidFill>
                  <a:srgbClr val="000000"/>
                </a:solidFill>
                <a:effectLst/>
                <a:latin typeface="Open Sans" panose="020B0606030504020204" pitchFamily="34" charset="0"/>
              </a:rPr>
              <a:t>livestock owners refused to protect them</a:t>
            </a:r>
          </a:p>
          <a:p>
            <a:r>
              <a:rPr lang="en-US" sz="1800" b="0" i="0" u="none" strike="noStrike" dirty="0">
                <a:solidFill>
                  <a:srgbClr val="000000"/>
                </a:solidFill>
                <a:effectLst/>
                <a:latin typeface="Open Sans" panose="020B0606030504020204" pitchFamily="34" charset="0"/>
              </a:rPr>
              <a:t>What was the cultural influence? </a:t>
            </a:r>
          </a:p>
          <a:p>
            <a:pPr lvl="1"/>
            <a:r>
              <a:rPr lang="en-US" b="0" i="0" u="none" strike="noStrike" dirty="0">
                <a:solidFill>
                  <a:srgbClr val="000000"/>
                </a:solidFill>
                <a:effectLst/>
                <a:latin typeface="Open Sans" panose="020B0606030504020204" pitchFamily="34" charset="0"/>
              </a:rPr>
              <a:t>negative view of predators, Roosevelt era viewpoint</a:t>
            </a:r>
          </a:p>
          <a:p>
            <a:r>
              <a:rPr lang="en-US" sz="1800" b="0" i="0" u="none" strike="noStrike" dirty="0">
                <a:solidFill>
                  <a:srgbClr val="000000"/>
                </a:solidFill>
                <a:effectLst/>
                <a:latin typeface="Open Sans" panose="020B0606030504020204" pitchFamily="34" charset="0"/>
              </a:rPr>
              <a:t>What was the political/financial influence? </a:t>
            </a:r>
          </a:p>
          <a:p>
            <a:pPr lvl="1"/>
            <a:r>
              <a:rPr lang="en-US" b="0" i="0" u="none" strike="noStrike" dirty="0">
                <a:solidFill>
                  <a:srgbClr val="000000"/>
                </a:solidFill>
                <a:effectLst/>
                <a:latin typeface="Open Sans" panose="020B0606030504020204" pitchFamily="34" charset="0"/>
              </a:rPr>
              <a:t>politics lean towards hunter constituency</a:t>
            </a:r>
          </a:p>
        </p:txBody>
      </p:sp>
    </p:spTree>
    <p:extLst>
      <p:ext uri="{BB962C8B-B14F-4D97-AF65-F5344CB8AC3E}">
        <p14:creationId xmlns:p14="http://schemas.microsoft.com/office/powerpoint/2010/main" val="7434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016-F402-0664-86BA-64E9A918DB56}"/>
              </a:ext>
            </a:extLst>
          </p:cNvPr>
          <p:cNvSpPr>
            <a:spLocks noGrp="1"/>
          </p:cNvSpPr>
          <p:nvPr>
            <p:ph type="title"/>
          </p:nvPr>
        </p:nvSpPr>
        <p:spPr/>
        <p:txBody>
          <a:bodyPr/>
          <a:lstStyle/>
          <a:p>
            <a:r>
              <a:rPr lang="en-US" dirty="0"/>
              <a:t>So, does it work? If not, how do we fix it?</a:t>
            </a:r>
          </a:p>
        </p:txBody>
      </p:sp>
      <p:sp>
        <p:nvSpPr>
          <p:cNvPr id="3" name="Text Placeholder 2">
            <a:extLst>
              <a:ext uri="{FF2B5EF4-FFF2-40B4-BE49-F238E27FC236}">
                <a16:creationId xmlns:a16="http://schemas.microsoft.com/office/drawing/2014/main" id="{890A179C-FA97-D392-5ACB-47BA017FA376}"/>
              </a:ext>
            </a:extLst>
          </p:cNvPr>
          <p:cNvSpPr>
            <a:spLocks noGrp="1"/>
          </p:cNvSpPr>
          <p:nvPr>
            <p:ph type="body" idx="1"/>
          </p:nvPr>
        </p:nvSpPr>
        <p:spPr/>
        <p:txBody>
          <a:bodyPr/>
          <a:lstStyle/>
          <a:p>
            <a:r>
              <a:rPr lang="en-US" dirty="0"/>
              <a:t>Did the NAM really save wildlife?</a:t>
            </a:r>
          </a:p>
          <a:p>
            <a:r>
              <a:rPr lang="en-US" dirty="0"/>
              <a:t>Potential problems?</a:t>
            </a:r>
          </a:p>
          <a:p>
            <a:pPr lvl="1"/>
            <a:r>
              <a:rPr lang="en-US" dirty="0"/>
              <a:t>Colonial</a:t>
            </a:r>
          </a:p>
          <a:p>
            <a:pPr lvl="1"/>
            <a:r>
              <a:rPr lang="en-US" dirty="0"/>
              <a:t>Emphasizes game species</a:t>
            </a:r>
          </a:p>
          <a:p>
            <a:pPr lvl="1"/>
            <a:r>
              <a:rPr lang="en-US" dirty="0"/>
              <a:t>Excludes non-consumptive users</a:t>
            </a:r>
          </a:p>
          <a:p>
            <a:pPr lvl="2"/>
            <a:r>
              <a:rPr lang="en-US" dirty="0"/>
              <a:t>Political and cultural conflict</a:t>
            </a:r>
          </a:p>
          <a:p>
            <a:pPr lvl="1"/>
            <a:r>
              <a:rPr lang="en-US" dirty="0"/>
              <a:t>Humans as “custodians” and not part of nature</a:t>
            </a:r>
          </a:p>
          <a:p>
            <a:pPr lvl="1"/>
            <a:r>
              <a:rPr lang="en-US" dirty="0"/>
              <a:t>Commodifies wildlife as “resources”</a:t>
            </a:r>
          </a:p>
          <a:p>
            <a:pPr lvl="1"/>
            <a:r>
              <a:rPr lang="en-US" dirty="0"/>
              <a:t>Old, perhaps time for an update?</a:t>
            </a:r>
          </a:p>
          <a:p>
            <a:r>
              <a:rPr lang="en-US" dirty="0"/>
              <a:t>Alternatives?</a:t>
            </a:r>
          </a:p>
          <a:p>
            <a:pPr lvl="1"/>
            <a:r>
              <a:rPr lang="en-US" dirty="0"/>
              <a:t>Indigenizing the NAM</a:t>
            </a:r>
          </a:p>
          <a:p>
            <a:pPr lvl="1"/>
            <a:r>
              <a:rPr lang="en-US" dirty="0"/>
              <a:t>Other wildlife governance principles?</a:t>
            </a:r>
          </a:p>
          <a:p>
            <a:pPr lvl="1"/>
            <a:endParaRPr lang="en-US" dirty="0"/>
          </a:p>
          <a:p>
            <a:pPr lvl="1"/>
            <a:endParaRPr lang="en-US" dirty="0"/>
          </a:p>
        </p:txBody>
      </p:sp>
    </p:spTree>
    <p:extLst>
      <p:ext uri="{BB962C8B-B14F-4D97-AF65-F5344CB8AC3E}">
        <p14:creationId xmlns:p14="http://schemas.microsoft.com/office/powerpoint/2010/main" val="40581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2E9E-0A72-87A0-A335-95DC1DFBFE3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BA1ADDE-800E-8461-52E0-ADF9F27B32E4}"/>
              </a:ext>
            </a:extLst>
          </p:cNvPr>
          <p:cNvSpPr>
            <a:spLocks noGrp="1"/>
          </p:cNvSpPr>
          <p:nvPr>
            <p:ph type="body" idx="1"/>
          </p:nvPr>
        </p:nvSpPr>
        <p:spPr/>
        <p:txBody>
          <a:bodyPr/>
          <a:lstStyle/>
          <a:p>
            <a:r>
              <a:rPr lang="en-US" dirty="0"/>
              <a:t>Submit questions on Blackboard before lecture Thurs for Neil Patterson guest lecture</a:t>
            </a:r>
          </a:p>
          <a:p>
            <a:r>
              <a:rPr lang="en-US" dirty="0"/>
              <a:t>Assignment due next Tuesday 11/1 "Science in management - the debate"</a:t>
            </a:r>
          </a:p>
        </p:txBody>
      </p:sp>
    </p:spTree>
    <p:extLst>
      <p:ext uri="{BB962C8B-B14F-4D97-AF65-F5344CB8AC3E}">
        <p14:creationId xmlns:p14="http://schemas.microsoft.com/office/powerpoint/2010/main" val="9111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E78F-BD98-21F0-907D-79ECBCED71BC}"/>
              </a:ext>
            </a:extLst>
          </p:cNvPr>
          <p:cNvSpPr>
            <a:spLocks noGrp="1"/>
          </p:cNvSpPr>
          <p:nvPr>
            <p:ph type="title"/>
          </p:nvPr>
        </p:nvSpPr>
        <p:spPr/>
        <p:txBody>
          <a:bodyPr/>
          <a:lstStyle/>
          <a:p>
            <a:r>
              <a:rPr lang="en-US" dirty="0"/>
              <a:t>The North American Model</a:t>
            </a:r>
          </a:p>
        </p:txBody>
      </p:sp>
      <p:sp>
        <p:nvSpPr>
          <p:cNvPr id="3" name="Text Placeholder 2">
            <a:extLst>
              <a:ext uri="{FF2B5EF4-FFF2-40B4-BE49-F238E27FC236}">
                <a16:creationId xmlns:a16="http://schemas.microsoft.com/office/drawing/2014/main" id="{88823510-9266-01BB-7D97-A572677E6276}"/>
              </a:ext>
            </a:extLst>
          </p:cNvPr>
          <p:cNvSpPr>
            <a:spLocks noGrp="1"/>
          </p:cNvSpPr>
          <p:nvPr>
            <p:ph type="body" idx="1"/>
          </p:nvPr>
        </p:nvSpPr>
        <p:spPr/>
        <p:txBody>
          <a:bodyPr>
            <a:normAutofit lnSpcReduction="10000"/>
          </a:bodyPr>
          <a:lstStyle/>
          <a:p>
            <a:r>
              <a:rPr lang="en-US" dirty="0"/>
              <a:t>Lacey Act (1900)</a:t>
            </a:r>
          </a:p>
          <a:p>
            <a:pPr lvl="1"/>
            <a:r>
              <a:rPr lang="en-US" dirty="0"/>
              <a:t>Made market hunting illegal nationwide, prohibits interstate transport</a:t>
            </a:r>
          </a:p>
          <a:p>
            <a:r>
              <a:rPr lang="en-US" dirty="0"/>
              <a:t>Migratory Bird Treaty Act (1918)</a:t>
            </a:r>
          </a:p>
          <a:p>
            <a:pPr lvl="1"/>
            <a:r>
              <a:rPr lang="en-US" dirty="0"/>
              <a:t>Initially between US and Canada </a:t>
            </a:r>
            <a:r>
              <a:rPr lang="en-US" dirty="0">
                <a:sym typeface="Wingdings" panose="05000000000000000000" pitchFamily="2" charset="2"/>
              </a:rPr>
              <a:t> other nations including Mexico &amp; Japan</a:t>
            </a:r>
          </a:p>
          <a:p>
            <a:pPr lvl="1"/>
            <a:r>
              <a:rPr lang="en-US" dirty="0">
                <a:sym typeface="Wingdings" panose="05000000000000000000" pitchFamily="2" charset="2"/>
              </a:rPr>
              <a:t>International protection for birds from market hunting</a:t>
            </a:r>
            <a:endParaRPr lang="en-US" dirty="0"/>
          </a:p>
          <a:p>
            <a:r>
              <a:rPr lang="en-US" dirty="0"/>
              <a:t>Pittman-Robertson Act and Dingell-Johnson Act</a:t>
            </a:r>
          </a:p>
          <a:p>
            <a:pPr lvl="1"/>
            <a:r>
              <a:rPr lang="en-US" dirty="0"/>
              <a:t>Excise tax on hunting, shooting, archery, and angling equipment and boating fuel</a:t>
            </a:r>
          </a:p>
          <a:p>
            <a:pPr lvl="1"/>
            <a:r>
              <a:rPr lang="en-US" dirty="0"/>
              <a:t>Generates funding for wildlife and habitat conservation</a:t>
            </a:r>
          </a:p>
          <a:p>
            <a:pPr lvl="2"/>
            <a:r>
              <a:rPr lang="en-US" dirty="0"/>
              <a:t>Funds used by state wildlife agencies</a:t>
            </a:r>
          </a:p>
          <a:p>
            <a:pPr lvl="2"/>
            <a:endParaRPr lang="en-US" dirty="0"/>
          </a:p>
          <a:p>
            <a:pPr lvl="1"/>
            <a:r>
              <a:rPr lang="en-US" dirty="0"/>
              <a:t>For non-hunters: Federal Duck Stamp</a:t>
            </a:r>
          </a:p>
          <a:p>
            <a:pPr lvl="2"/>
            <a:r>
              <a:rPr lang="en-US" dirty="0"/>
              <a:t>98% goes to purchasing habitat or acquiring easements</a:t>
            </a:r>
          </a:p>
          <a:p>
            <a:pPr lvl="2"/>
            <a:r>
              <a:rPr lang="en-US" dirty="0"/>
              <a:t>National Wildlife Refuge System</a:t>
            </a:r>
          </a:p>
        </p:txBody>
      </p:sp>
    </p:spTree>
    <p:extLst>
      <p:ext uri="{BB962C8B-B14F-4D97-AF65-F5344CB8AC3E}">
        <p14:creationId xmlns:p14="http://schemas.microsoft.com/office/powerpoint/2010/main" val="159601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01FE-6A97-5E2A-3A88-D315936BC4C5}"/>
              </a:ext>
            </a:extLst>
          </p:cNvPr>
          <p:cNvSpPr>
            <a:spLocks noGrp="1"/>
          </p:cNvSpPr>
          <p:nvPr>
            <p:ph type="title"/>
          </p:nvPr>
        </p:nvSpPr>
        <p:spPr/>
        <p:txBody>
          <a:bodyPr/>
          <a:lstStyle/>
          <a:p>
            <a:r>
              <a:rPr lang="en-US" dirty="0"/>
              <a:t>Discussion – Tenets NAM</a:t>
            </a:r>
          </a:p>
        </p:txBody>
      </p:sp>
      <p:sp>
        <p:nvSpPr>
          <p:cNvPr id="3" name="Text Placeholder 2">
            <a:extLst>
              <a:ext uri="{FF2B5EF4-FFF2-40B4-BE49-F238E27FC236}">
                <a16:creationId xmlns:a16="http://schemas.microsoft.com/office/drawing/2014/main" id="{38F6FF91-2784-ED74-A46A-921815D4394B}"/>
              </a:ext>
            </a:extLst>
          </p:cNvPr>
          <p:cNvSpPr>
            <a:spLocks noGrp="1"/>
          </p:cNvSpPr>
          <p:nvPr>
            <p:ph type="body" idx="1"/>
          </p:nvPr>
        </p:nvSpPr>
        <p:spPr>
          <a:xfrm>
            <a:off x="311700" y="1225225"/>
            <a:ext cx="3779267" cy="3602350"/>
          </a:xfrm>
        </p:spPr>
        <p:txBody>
          <a:bodyPr>
            <a:normAutofit lnSpcReduction="10000"/>
          </a:bodyPr>
          <a:lstStyle/>
          <a:p>
            <a:r>
              <a:rPr lang="en-US" dirty="0"/>
              <a:t>Fill in the blank on model tenets</a:t>
            </a:r>
          </a:p>
          <a:p>
            <a:r>
              <a:rPr lang="en-US" dirty="0"/>
              <a:t>Historical context</a:t>
            </a:r>
          </a:p>
          <a:p>
            <a:r>
              <a:rPr lang="en-US" dirty="0"/>
              <a:t>Agree/disagree</a:t>
            </a:r>
          </a:p>
          <a:p>
            <a:r>
              <a:rPr lang="en-US" dirty="0"/>
              <a:t>Are terms well defined?</a:t>
            </a:r>
          </a:p>
          <a:p>
            <a:endParaRPr lang="en-US" dirty="0"/>
          </a:p>
          <a:p>
            <a:r>
              <a:rPr lang="en-US" dirty="0"/>
              <a:t>Discussion guidelines:</a:t>
            </a:r>
          </a:p>
          <a:p>
            <a:pPr lvl="1"/>
            <a:r>
              <a:rPr lang="en-US" dirty="0"/>
              <a:t>Everyone please participate</a:t>
            </a:r>
          </a:p>
          <a:p>
            <a:pPr lvl="2"/>
            <a:r>
              <a:rPr lang="en-US" dirty="0"/>
              <a:t>I will call on people who aren’t participating</a:t>
            </a:r>
          </a:p>
          <a:p>
            <a:pPr lvl="1"/>
            <a:r>
              <a:rPr lang="en-US" dirty="0"/>
              <a:t>Disagree without being disagreeable</a:t>
            </a:r>
          </a:p>
        </p:txBody>
      </p:sp>
      <p:pic>
        <p:nvPicPr>
          <p:cNvPr id="4" name="Online Media 3" title="Bugling Elk">
            <a:hlinkClick r:id="" action="ppaction://media"/>
            <a:extLst>
              <a:ext uri="{FF2B5EF4-FFF2-40B4-BE49-F238E27FC236}">
                <a16:creationId xmlns:a16="http://schemas.microsoft.com/office/drawing/2014/main" id="{2EA69EB0-D585-21B2-9DAE-BF3936B0D70E}"/>
              </a:ext>
            </a:extLst>
          </p:cNvPr>
          <p:cNvPicPr>
            <a:picLocks noRot="1" noChangeAspect="1"/>
          </p:cNvPicPr>
          <p:nvPr>
            <a:videoFile r:link="rId1"/>
          </p:nvPr>
        </p:nvPicPr>
        <p:blipFill>
          <a:blip r:embed="rId4"/>
          <a:stretch>
            <a:fillRect/>
          </a:stretch>
        </p:blipFill>
        <p:spPr>
          <a:xfrm>
            <a:off x="4090967" y="2148722"/>
            <a:ext cx="4741333" cy="2678853"/>
          </a:xfrm>
          <a:prstGeom prst="rect">
            <a:avLst/>
          </a:prstGeom>
        </p:spPr>
      </p:pic>
    </p:spTree>
    <p:extLst>
      <p:ext uri="{BB962C8B-B14F-4D97-AF65-F5344CB8AC3E}">
        <p14:creationId xmlns:p14="http://schemas.microsoft.com/office/powerpoint/2010/main" val="372546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CDC4-2D91-7511-6819-8289ED0EAE90}"/>
              </a:ext>
            </a:extLst>
          </p:cNvPr>
          <p:cNvSpPr>
            <a:spLocks noGrp="1"/>
          </p:cNvSpPr>
          <p:nvPr>
            <p:ph type="title"/>
          </p:nvPr>
        </p:nvSpPr>
        <p:spPr/>
        <p:txBody>
          <a:bodyPr/>
          <a:lstStyle/>
          <a:p>
            <a:r>
              <a:rPr lang="en-US" dirty="0"/>
              <a:t>Wildlife resources are a public trust</a:t>
            </a:r>
          </a:p>
        </p:txBody>
      </p:sp>
      <p:sp>
        <p:nvSpPr>
          <p:cNvPr id="3" name="Text Placeholder 2">
            <a:extLst>
              <a:ext uri="{FF2B5EF4-FFF2-40B4-BE49-F238E27FC236}">
                <a16:creationId xmlns:a16="http://schemas.microsoft.com/office/drawing/2014/main" id="{F26A8FA2-5345-D929-773B-19C8A9DD494F}"/>
              </a:ext>
            </a:extLst>
          </p:cNvPr>
          <p:cNvSpPr>
            <a:spLocks noGrp="1"/>
          </p:cNvSpPr>
          <p:nvPr>
            <p:ph type="body" idx="1"/>
          </p:nvPr>
        </p:nvSpPr>
        <p:spPr/>
        <p:txBody>
          <a:bodyPr/>
          <a:lstStyle/>
          <a:p>
            <a:r>
              <a:rPr lang="en-US" dirty="0"/>
              <a:t>What does it mean?</a:t>
            </a:r>
          </a:p>
          <a:p>
            <a:r>
              <a:rPr lang="en-US" dirty="0"/>
              <a:t>Are terms well defined?</a:t>
            </a:r>
          </a:p>
          <a:p>
            <a:r>
              <a:rPr lang="en-US" dirty="0"/>
              <a:t>Agree/disagree</a:t>
            </a:r>
          </a:p>
          <a:p>
            <a:r>
              <a:rPr lang="en-US" dirty="0"/>
              <a:t>Historical context</a:t>
            </a:r>
          </a:p>
          <a:p>
            <a:pPr lvl="1"/>
            <a:r>
              <a:rPr lang="en-US" dirty="0"/>
              <a:t>Great Britain wildlife de facto private property of landowners</a:t>
            </a:r>
          </a:p>
          <a:p>
            <a:pPr lvl="1"/>
            <a:r>
              <a:rPr lang="en-US" dirty="0"/>
              <a:t>US colonies English common law, king owned public resources, after independence trustee status </a:t>
            </a:r>
            <a:r>
              <a:rPr lang="en-US" dirty="0">
                <a:sym typeface="Wingdings" panose="05000000000000000000" pitchFamily="2" charset="2"/>
              </a:rPr>
              <a:t> states</a:t>
            </a:r>
            <a:endParaRPr lang="en-US" dirty="0"/>
          </a:p>
        </p:txBody>
      </p:sp>
      <p:sp>
        <p:nvSpPr>
          <p:cNvPr id="4" name="Rectangle 3">
            <a:extLst>
              <a:ext uri="{FF2B5EF4-FFF2-40B4-BE49-F238E27FC236}">
                <a16:creationId xmlns:a16="http://schemas.microsoft.com/office/drawing/2014/main" id="{CABC2733-A23B-3420-8669-A8F624347F92}"/>
              </a:ext>
            </a:extLst>
          </p:cNvPr>
          <p:cNvSpPr/>
          <p:nvPr/>
        </p:nvSpPr>
        <p:spPr>
          <a:xfrm>
            <a:off x="4284133" y="491067"/>
            <a:ext cx="1066800" cy="65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4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CDC4-2D91-7511-6819-8289ED0EAE90}"/>
              </a:ext>
            </a:extLst>
          </p:cNvPr>
          <p:cNvSpPr>
            <a:spLocks noGrp="1"/>
          </p:cNvSpPr>
          <p:nvPr>
            <p:ph type="title"/>
          </p:nvPr>
        </p:nvSpPr>
        <p:spPr/>
        <p:txBody>
          <a:bodyPr/>
          <a:lstStyle/>
          <a:p>
            <a:r>
              <a:rPr lang="en-US" dirty="0"/>
              <a:t>Markets for game are eliminated</a:t>
            </a:r>
          </a:p>
        </p:txBody>
      </p:sp>
      <p:sp>
        <p:nvSpPr>
          <p:cNvPr id="3" name="Text Placeholder 2">
            <a:extLst>
              <a:ext uri="{FF2B5EF4-FFF2-40B4-BE49-F238E27FC236}">
                <a16:creationId xmlns:a16="http://schemas.microsoft.com/office/drawing/2014/main" id="{F26A8FA2-5345-D929-773B-19C8A9DD494F}"/>
              </a:ext>
            </a:extLst>
          </p:cNvPr>
          <p:cNvSpPr>
            <a:spLocks noGrp="1"/>
          </p:cNvSpPr>
          <p:nvPr>
            <p:ph type="body" idx="1"/>
          </p:nvPr>
        </p:nvSpPr>
        <p:spPr/>
        <p:txBody>
          <a:bodyPr/>
          <a:lstStyle/>
          <a:p>
            <a:r>
              <a:rPr lang="en-US" dirty="0"/>
              <a:t>What does it mean?</a:t>
            </a:r>
          </a:p>
          <a:p>
            <a:r>
              <a:rPr lang="en-US" dirty="0"/>
              <a:t>Are terms well defined?</a:t>
            </a:r>
          </a:p>
          <a:p>
            <a:r>
              <a:rPr lang="en-US" dirty="0"/>
              <a:t>Agree/disagree</a:t>
            </a:r>
          </a:p>
          <a:p>
            <a:pPr lvl="1"/>
            <a:r>
              <a:rPr lang="en-US" dirty="0"/>
              <a:t>What about furbearers?</a:t>
            </a:r>
          </a:p>
          <a:p>
            <a:r>
              <a:rPr lang="en-US" dirty="0"/>
              <a:t>Historical context</a:t>
            </a:r>
          </a:p>
          <a:p>
            <a:pPr lvl="1"/>
            <a:r>
              <a:rPr lang="en-US" dirty="0"/>
              <a:t>unregulated wildlife trafficking in the 19th century led catastrophic population declines</a:t>
            </a:r>
          </a:p>
          <a:p>
            <a:pPr lvl="2"/>
            <a:r>
              <a:rPr lang="en-US" dirty="0"/>
              <a:t>Which species are examples?</a:t>
            </a:r>
          </a:p>
        </p:txBody>
      </p:sp>
      <p:sp>
        <p:nvSpPr>
          <p:cNvPr id="4" name="Rectangle 3">
            <a:extLst>
              <a:ext uri="{FF2B5EF4-FFF2-40B4-BE49-F238E27FC236}">
                <a16:creationId xmlns:a16="http://schemas.microsoft.com/office/drawing/2014/main" id="{17C521C6-560C-882C-AE38-2BB2B6F02775}"/>
              </a:ext>
            </a:extLst>
          </p:cNvPr>
          <p:cNvSpPr/>
          <p:nvPr/>
        </p:nvSpPr>
        <p:spPr>
          <a:xfrm>
            <a:off x="311700" y="315925"/>
            <a:ext cx="1415500" cy="83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53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0DEC-C193-16F2-A1CB-C123E07C9E80}"/>
              </a:ext>
            </a:extLst>
          </p:cNvPr>
          <p:cNvSpPr>
            <a:spLocks noGrp="1"/>
          </p:cNvSpPr>
          <p:nvPr>
            <p:ph type="title"/>
          </p:nvPr>
        </p:nvSpPr>
        <p:spPr/>
        <p:txBody>
          <a:bodyPr/>
          <a:lstStyle/>
          <a:p>
            <a:r>
              <a:rPr lang="en-US" dirty="0"/>
              <a:t>Frank Chapman's 1886 Feathered Hat Census</a:t>
            </a:r>
          </a:p>
        </p:txBody>
      </p:sp>
      <p:sp>
        <p:nvSpPr>
          <p:cNvPr id="3" name="Text Placeholder 2">
            <a:extLst>
              <a:ext uri="{FF2B5EF4-FFF2-40B4-BE49-F238E27FC236}">
                <a16:creationId xmlns:a16="http://schemas.microsoft.com/office/drawing/2014/main" id="{273CBDCF-BDBB-580A-A441-22127C73D6FC}"/>
              </a:ext>
            </a:extLst>
          </p:cNvPr>
          <p:cNvSpPr>
            <a:spLocks noGrp="1"/>
          </p:cNvSpPr>
          <p:nvPr>
            <p:ph type="body" idx="1"/>
          </p:nvPr>
        </p:nvSpPr>
        <p:spPr>
          <a:xfrm>
            <a:off x="311700" y="1225225"/>
            <a:ext cx="4704347" cy="3354000"/>
          </a:xfrm>
        </p:spPr>
        <p:txBody>
          <a:bodyPr/>
          <a:lstStyle/>
          <a:p>
            <a:r>
              <a:rPr lang="en-US" dirty="0"/>
              <a:t>40 </a:t>
            </a:r>
            <a:r>
              <a:rPr lang="en-US" i="1" dirty="0"/>
              <a:t>Aves</a:t>
            </a:r>
            <a:r>
              <a:rPr lang="en-US" dirty="0"/>
              <a:t> spp. on two walks in Manhattan!</a:t>
            </a:r>
          </a:p>
          <a:p>
            <a:r>
              <a:rPr lang="en-US" sz="1600" dirty="0">
                <a:hlinkClick r:id="rId2"/>
              </a:rPr>
              <a:t>https://web.stanford.edu/group/stanfordbirds/text/essays/Plume_Trade.html</a:t>
            </a:r>
            <a:r>
              <a:rPr lang="en-US" sz="1600" dirty="0"/>
              <a:t> </a:t>
            </a:r>
          </a:p>
        </p:txBody>
      </p:sp>
      <p:pic>
        <p:nvPicPr>
          <p:cNvPr id="4" name="Picture 3">
            <a:extLst>
              <a:ext uri="{FF2B5EF4-FFF2-40B4-BE49-F238E27FC236}">
                <a16:creationId xmlns:a16="http://schemas.microsoft.com/office/drawing/2014/main" id="{0DD8EA60-D21E-6EC9-0FDD-3F3D3EE19173}"/>
              </a:ext>
            </a:extLst>
          </p:cNvPr>
          <p:cNvPicPr>
            <a:picLocks noChangeAspect="1"/>
          </p:cNvPicPr>
          <p:nvPr/>
        </p:nvPicPr>
        <p:blipFill>
          <a:blip r:embed="rId3"/>
          <a:stretch>
            <a:fillRect/>
          </a:stretch>
        </p:blipFill>
        <p:spPr>
          <a:xfrm>
            <a:off x="202294" y="2571750"/>
            <a:ext cx="4704347" cy="2305130"/>
          </a:xfrm>
          <a:prstGeom prst="rect">
            <a:avLst/>
          </a:prstGeom>
        </p:spPr>
      </p:pic>
      <p:graphicFrame>
        <p:nvGraphicFramePr>
          <p:cNvPr id="5" name="Table 4">
            <a:extLst>
              <a:ext uri="{FF2B5EF4-FFF2-40B4-BE49-F238E27FC236}">
                <a16:creationId xmlns:a16="http://schemas.microsoft.com/office/drawing/2014/main" id="{11401100-D1E2-CDA1-A489-1FD2120DD5CB}"/>
              </a:ext>
            </a:extLst>
          </p:cNvPr>
          <p:cNvGraphicFramePr>
            <a:graphicFrameLocks noGrp="1"/>
          </p:cNvGraphicFramePr>
          <p:nvPr>
            <p:extLst>
              <p:ext uri="{D42A27DB-BD31-4B8C-83A1-F6EECF244321}">
                <p14:modId xmlns:p14="http://schemas.microsoft.com/office/powerpoint/2010/main" val="1041098704"/>
              </p:ext>
            </p:extLst>
          </p:nvPr>
        </p:nvGraphicFramePr>
        <p:xfrm>
          <a:off x="5016047" y="1225225"/>
          <a:ext cx="4018547" cy="3778598"/>
        </p:xfrm>
        <a:graphic>
          <a:graphicData uri="http://schemas.openxmlformats.org/drawingml/2006/table">
            <a:tbl>
              <a:tblPr/>
              <a:tblGrid>
                <a:gridCol w="1625384">
                  <a:extLst>
                    <a:ext uri="{9D8B030D-6E8A-4147-A177-3AD203B41FA5}">
                      <a16:colId xmlns:a16="http://schemas.microsoft.com/office/drawing/2014/main" val="1638249937"/>
                    </a:ext>
                  </a:extLst>
                </a:gridCol>
                <a:gridCol w="421595">
                  <a:extLst>
                    <a:ext uri="{9D8B030D-6E8A-4147-A177-3AD203B41FA5}">
                      <a16:colId xmlns:a16="http://schemas.microsoft.com/office/drawing/2014/main" val="1300762873"/>
                    </a:ext>
                  </a:extLst>
                </a:gridCol>
                <a:gridCol w="1574526">
                  <a:extLst>
                    <a:ext uri="{9D8B030D-6E8A-4147-A177-3AD203B41FA5}">
                      <a16:colId xmlns:a16="http://schemas.microsoft.com/office/drawing/2014/main" val="2051502838"/>
                    </a:ext>
                  </a:extLst>
                </a:gridCol>
                <a:gridCol w="397042">
                  <a:extLst>
                    <a:ext uri="{9D8B030D-6E8A-4147-A177-3AD203B41FA5}">
                      <a16:colId xmlns:a16="http://schemas.microsoft.com/office/drawing/2014/main" val="813647174"/>
                    </a:ext>
                  </a:extLst>
                </a:gridCol>
              </a:tblGrid>
              <a:tr h="196348">
                <a:tc>
                  <a:txBody>
                    <a:bodyPr/>
                    <a:lstStyle/>
                    <a:p>
                      <a:pPr algn="ctr"/>
                      <a:r>
                        <a:rPr lang="en-US" sz="1100" b="1" dirty="0">
                          <a:latin typeface="Arial" panose="020B0604020202020204" pitchFamily="34" charset="0"/>
                        </a:rPr>
                        <a:t>BIRD SPECIES</a:t>
                      </a:r>
                      <a:endParaRPr lang="en-US" sz="1100" dirty="0"/>
                    </a:p>
                  </a:txBody>
                  <a:tcPr marL="0" marR="0" marT="0" marB="0" anchor="ctr">
                    <a:lnL>
                      <a:noFill/>
                    </a:lnL>
                    <a:lnR>
                      <a:noFill/>
                    </a:lnR>
                    <a:lnT>
                      <a:noFill/>
                    </a:lnT>
                    <a:lnB>
                      <a:noFill/>
                    </a:lnB>
                  </a:tcPr>
                </a:tc>
                <a:tc>
                  <a:txBody>
                    <a:bodyPr/>
                    <a:lstStyle/>
                    <a:p>
                      <a:pPr algn="ctr"/>
                      <a:r>
                        <a:rPr lang="en-US" sz="1100" b="1" dirty="0">
                          <a:latin typeface="Arial" panose="020B0604020202020204" pitchFamily="34" charset="0"/>
                        </a:rPr>
                        <a:t># HATS</a:t>
                      </a:r>
                      <a:endParaRPr lang="en-US" sz="1100" dirty="0"/>
                    </a:p>
                  </a:txBody>
                  <a:tcPr marL="0" marR="0" marT="0" marB="0" anchor="ctr">
                    <a:lnL>
                      <a:noFill/>
                    </a:lnL>
                    <a:lnR>
                      <a:noFill/>
                    </a:lnR>
                    <a:lnT>
                      <a:noFill/>
                    </a:lnT>
                    <a:lnB>
                      <a:noFill/>
                    </a:lnB>
                  </a:tcPr>
                </a:tc>
                <a:tc>
                  <a:txBody>
                    <a:bodyPr/>
                    <a:lstStyle/>
                    <a:p>
                      <a:pPr algn="ctr"/>
                      <a:r>
                        <a:rPr lang="en-US" sz="1100" b="1" dirty="0">
                          <a:latin typeface="Arial" panose="020B0604020202020204" pitchFamily="34" charset="0"/>
                        </a:rPr>
                        <a:t>BIRD SPECIES</a:t>
                      </a:r>
                      <a:endParaRPr lang="en-US" sz="1100" dirty="0"/>
                    </a:p>
                  </a:txBody>
                  <a:tcPr marL="0" marR="0" marT="0" marB="0" anchor="ctr">
                    <a:lnL>
                      <a:noFill/>
                    </a:lnL>
                    <a:lnR>
                      <a:noFill/>
                    </a:lnR>
                    <a:lnT>
                      <a:noFill/>
                    </a:lnT>
                    <a:lnB>
                      <a:noFill/>
                    </a:lnB>
                  </a:tcPr>
                </a:tc>
                <a:tc>
                  <a:txBody>
                    <a:bodyPr/>
                    <a:lstStyle/>
                    <a:p>
                      <a:pPr algn="ctr"/>
                      <a:r>
                        <a:rPr lang="en-US" sz="1100" b="1" dirty="0">
                          <a:latin typeface="Arial" panose="020B0604020202020204" pitchFamily="34" charset="0"/>
                        </a:rPr>
                        <a:t># HATS</a:t>
                      </a:r>
                      <a:endParaRPr lang="en-US" sz="1100" dirty="0"/>
                    </a:p>
                  </a:txBody>
                  <a:tcPr marL="0" marR="0" marT="0" marB="0" anchor="ctr">
                    <a:lnL>
                      <a:noFill/>
                    </a:lnL>
                    <a:lnR>
                      <a:noFill/>
                    </a:lnR>
                    <a:lnT>
                      <a:noFill/>
                    </a:lnT>
                    <a:lnB>
                      <a:noFill/>
                    </a:lnB>
                  </a:tcPr>
                </a:tc>
                <a:extLst>
                  <a:ext uri="{0D108BD9-81ED-4DB2-BD59-A6C34878D82A}">
                    <a16:rowId xmlns:a16="http://schemas.microsoft.com/office/drawing/2014/main" val="1282305920"/>
                  </a:ext>
                </a:extLst>
              </a:tr>
              <a:tr h="65449">
                <a:tc>
                  <a:txBody>
                    <a:bodyPr/>
                    <a:lstStyle/>
                    <a:p>
                      <a:r>
                        <a:rPr lang="en-US" sz="1100">
                          <a:latin typeface="Arial" panose="020B0604020202020204" pitchFamily="34" charset="0"/>
                        </a:rPr>
                        <a:t>Grebes</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7</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Blue Jay</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5</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1572659020"/>
                  </a:ext>
                </a:extLst>
              </a:tr>
              <a:tr h="130898">
                <a:tc>
                  <a:txBody>
                    <a:bodyPr/>
                    <a:lstStyle/>
                    <a:p>
                      <a:r>
                        <a:rPr lang="en-US" sz="1100">
                          <a:latin typeface="Arial" panose="020B0604020202020204" pitchFamily="34" charset="0"/>
                        </a:rPr>
                        <a:t>Green-backed Heron</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Eastern Bluebird</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3</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1616037508"/>
                  </a:ext>
                </a:extLst>
              </a:tr>
              <a:tr h="130898">
                <a:tc>
                  <a:txBody>
                    <a:bodyPr/>
                    <a:lstStyle/>
                    <a:p>
                      <a:r>
                        <a:rPr lang="en-US" sz="1100">
                          <a:latin typeface="Arial" panose="020B0604020202020204" pitchFamily="34" charset="0"/>
                        </a:rPr>
                        <a:t>Virginia Rail</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American Robin</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4</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1071960593"/>
                  </a:ext>
                </a:extLst>
              </a:tr>
              <a:tr h="130898">
                <a:tc>
                  <a:txBody>
                    <a:bodyPr/>
                    <a:lstStyle/>
                    <a:p>
                      <a:r>
                        <a:rPr lang="en-US" sz="1100">
                          <a:latin typeface="Arial" panose="020B0604020202020204" pitchFamily="34" charset="0"/>
                        </a:rPr>
                        <a:t>Greater Yellowlegs</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Northern Shrike</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148560885"/>
                  </a:ext>
                </a:extLst>
              </a:tr>
              <a:tr h="130898">
                <a:tc>
                  <a:txBody>
                    <a:bodyPr/>
                    <a:lstStyle/>
                    <a:p>
                      <a:r>
                        <a:rPr lang="en-US" sz="1100">
                          <a:latin typeface="Arial" panose="020B0604020202020204" pitchFamily="34" charset="0"/>
                        </a:rPr>
                        <a:t>Sanderling</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5</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Brown Thrasher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2679410273"/>
                  </a:ext>
                </a:extLst>
              </a:tr>
              <a:tr h="130898">
                <a:tc>
                  <a:txBody>
                    <a:bodyPr/>
                    <a:lstStyle/>
                    <a:p>
                      <a:r>
                        <a:rPr lang="en-US" sz="1100">
                          <a:latin typeface="Arial" panose="020B0604020202020204" pitchFamily="34" charset="0"/>
                        </a:rPr>
                        <a:t>Laughing Gull</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Bohemian Waxwing</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2477099651"/>
                  </a:ext>
                </a:extLst>
              </a:tr>
              <a:tr h="130898">
                <a:tc>
                  <a:txBody>
                    <a:bodyPr/>
                    <a:lstStyle/>
                    <a:p>
                      <a:r>
                        <a:rPr lang="en-US" sz="1100">
                          <a:latin typeface="Arial" panose="020B0604020202020204" pitchFamily="34" charset="0"/>
                        </a:rPr>
                        <a:t>Common Tern</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Cedar Waxwing</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23</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2343474079"/>
                  </a:ext>
                </a:extLst>
              </a:tr>
              <a:tr h="130898">
                <a:tc>
                  <a:txBody>
                    <a:bodyPr/>
                    <a:lstStyle/>
                    <a:p>
                      <a:r>
                        <a:rPr lang="en-US" sz="1100">
                          <a:latin typeface="Arial" panose="020B0604020202020204" pitchFamily="34" charset="0"/>
                        </a:rPr>
                        <a:t>Black Tern</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Blackburnian Warbler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4200835384"/>
                  </a:ext>
                </a:extLst>
              </a:tr>
              <a:tr h="130898">
                <a:tc>
                  <a:txBody>
                    <a:bodyPr/>
                    <a:lstStyle/>
                    <a:p>
                      <a:r>
                        <a:rPr lang="en-US" sz="1100" dirty="0">
                          <a:latin typeface="Arial" panose="020B0604020202020204" pitchFamily="34" charset="0"/>
                        </a:rPr>
                        <a:t>Ruffed Grouse</a:t>
                      </a:r>
                      <a:endParaRPr lang="en-US" sz="1100" dirty="0"/>
                    </a:p>
                  </a:txBody>
                  <a:tcPr marL="0" marR="0" marT="0" marB="0" anchor="ctr">
                    <a:lnL>
                      <a:noFill/>
                    </a:lnL>
                    <a:lnR>
                      <a:noFill/>
                    </a:lnR>
                    <a:lnT>
                      <a:noFill/>
                    </a:lnT>
                    <a:lnB>
                      <a:noFill/>
                    </a:lnB>
                  </a:tcPr>
                </a:tc>
                <a:tc>
                  <a:txBody>
                    <a:bodyPr/>
                    <a:lstStyle/>
                    <a:p>
                      <a:r>
                        <a:rPr lang="en-US" sz="1100">
                          <a:latin typeface="Arial" panose="020B0604020202020204" pitchFamily="34" charset="0"/>
                        </a:rPr>
                        <a:t>2</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Blackpoll Warbler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3</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3783788880"/>
                  </a:ext>
                </a:extLst>
              </a:tr>
              <a:tr h="196348">
                <a:tc>
                  <a:txBody>
                    <a:bodyPr/>
                    <a:lstStyle/>
                    <a:p>
                      <a:r>
                        <a:rPr lang="en-US" sz="1100">
                          <a:latin typeface="Arial" panose="020B0604020202020204" pitchFamily="34" charset="0"/>
                        </a:rPr>
                        <a:t>Greater Prairie Chicken</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Wilson's Warbler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3</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3265663821"/>
                  </a:ext>
                </a:extLst>
              </a:tr>
              <a:tr h="130898">
                <a:tc>
                  <a:txBody>
                    <a:bodyPr/>
                    <a:lstStyle/>
                    <a:p>
                      <a:r>
                        <a:rPr lang="en-US" sz="1100">
                          <a:latin typeface="Arial" panose="020B0604020202020204" pitchFamily="34" charset="0"/>
                        </a:rPr>
                        <a:t>Northern Bobwhite</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16</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Tree Sparrow</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3599503184"/>
                  </a:ext>
                </a:extLst>
              </a:tr>
              <a:tr h="196348">
                <a:tc>
                  <a:txBody>
                    <a:bodyPr/>
                    <a:lstStyle/>
                    <a:p>
                      <a:r>
                        <a:rPr lang="en-US" sz="1100">
                          <a:latin typeface="Arial" panose="020B0604020202020204" pitchFamily="34" charset="0"/>
                        </a:rPr>
                        <a:t>California Quail</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White-throated Sparrow</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4204848385"/>
                  </a:ext>
                </a:extLst>
              </a:tr>
              <a:tr h="130898">
                <a:tc>
                  <a:txBody>
                    <a:bodyPr/>
                    <a:lstStyle/>
                    <a:p>
                      <a:r>
                        <a:rPr lang="en-US" sz="1100">
                          <a:latin typeface="Arial" panose="020B0604020202020204" pitchFamily="34" charset="0"/>
                        </a:rPr>
                        <a:t>Mourning Dove</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Snow Bunting</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15</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1200806420"/>
                  </a:ext>
                </a:extLst>
              </a:tr>
              <a:tr h="130898">
                <a:tc>
                  <a:txBody>
                    <a:bodyPr/>
                    <a:lstStyle/>
                    <a:p>
                      <a:r>
                        <a:rPr lang="en-US" sz="1100">
                          <a:latin typeface="Arial" panose="020B0604020202020204" pitchFamily="34" charset="0"/>
                        </a:rPr>
                        <a:t>Northern Saw-whet Owl</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Bobolink</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3697622164"/>
                  </a:ext>
                </a:extLst>
              </a:tr>
              <a:tr h="130898">
                <a:tc>
                  <a:txBody>
                    <a:bodyPr/>
                    <a:lstStyle/>
                    <a:p>
                      <a:r>
                        <a:rPr lang="en-US" sz="1100">
                          <a:latin typeface="Arial" panose="020B0604020202020204" pitchFamily="34" charset="0"/>
                        </a:rPr>
                        <a:t>Northern Flicker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Meadowlarks</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417302886"/>
                  </a:ext>
                </a:extLst>
              </a:tr>
              <a:tr h="130898">
                <a:tc>
                  <a:txBody>
                    <a:bodyPr/>
                    <a:lstStyle/>
                    <a:p>
                      <a:r>
                        <a:rPr lang="en-US" sz="1100">
                          <a:latin typeface="Arial" panose="020B0604020202020204" pitchFamily="34" charset="0"/>
                        </a:rPr>
                        <a:t>Red-headed Woodpecker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2</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Common Grackle</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5</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373467289"/>
                  </a:ext>
                </a:extLst>
              </a:tr>
              <a:tr h="130898">
                <a:tc>
                  <a:txBody>
                    <a:bodyPr/>
                    <a:lstStyle/>
                    <a:p>
                      <a:r>
                        <a:rPr lang="en-US" sz="1100">
                          <a:latin typeface="Arial" panose="020B0604020202020204" pitchFamily="34" charset="0"/>
                        </a:rPr>
                        <a:t>Pileated Woodpecker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Northern Oriole</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9</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4016586408"/>
                  </a:ext>
                </a:extLst>
              </a:tr>
              <a:tr h="130898">
                <a:tc>
                  <a:txBody>
                    <a:bodyPr/>
                    <a:lstStyle/>
                    <a:p>
                      <a:r>
                        <a:rPr lang="en-US" sz="1100">
                          <a:latin typeface="Arial" panose="020B0604020202020204" pitchFamily="34" charset="0"/>
                        </a:rPr>
                        <a:t>Eastern Kingbird</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Scarlet Tanager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3</a:t>
                      </a:r>
                      <a:endParaRPr lang="en-US" sz="1100"/>
                    </a:p>
                  </a:txBody>
                  <a:tcPr marL="0" marR="0" marT="0" marB="0" anchor="ctr">
                    <a:lnL>
                      <a:noFill/>
                    </a:lnL>
                    <a:lnR>
                      <a:noFill/>
                    </a:lnR>
                    <a:lnT>
                      <a:noFill/>
                    </a:lnT>
                    <a:lnB>
                      <a:noFill/>
                    </a:lnB>
                  </a:tcPr>
                </a:tc>
                <a:extLst>
                  <a:ext uri="{0D108BD9-81ED-4DB2-BD59-A6C34878D82A}">
                    <a16:rowId xmlns:a16="http://schemas.microsoft.com/office/drawing/2014/main" val="2169071189"/>
                  </a:ext>
                </a:extLst>
              </a:tr>
              <a:tr h="130898">
                <a:tc>
                  <a:txBody>
                    <a:bodyPr/>
                    <a:lstStyle/>
                    <a:p>
                      <a:r>
                        <a:rPr lang="en-US" sz="1100">
                          <a:latin typeface="Arial" panose="020B0604020202020204" pitchFamily="34" charset="0"/>
                        </a:rPr>
                        <a:t>Scissor-tailed Flycatcher</a:t>
                      </a:r>
                      <a:endParaRPr lang="en-US" sz="1100"/>
                    </a:p>
                  </a:txBody>
                  <a:tcPr marL="0" marR="0" marT="0" marB="0" anchor="ctr">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lnL>
                      <a:noFill/>
                    </a:lnL>
                    <a:lnR>
                      <a:noFill/>
                    </a:lnR>
                    <a:lnT>
                      <a:noFill/>
                    </a:lnT>
                    <a:lnB>
                      <a:noFill/>
                    </a:lnB>
                  </a:tcPr>
                </a:tc>
                <a:tc>
                  <a:txBody>
                    <a:bodyPr/>
                    <a:lstStyle/>
                    <a:p>
                      <a:r>
                        <a:rPr lang="en-US" sz="1100">
                          <a:latin typeface="Arial" panose="020B0604020202020204" pitchFamily="34" charset="0"/>
                        </a:rPr>
                        <a:t>Pine Grosbeak</a:t>
                      </a:r>
                      <a:endParaRPr lang="en-US" sz="1100"/>
                    </a:p>
                  </a:txBody>
                  <a:tcPr marL="0" marR="0" marT="0" marB="0">
                    <a:lnL>
                      <a:noFill/>
                    </a:lnL>
                    <a:lnR>
                      <a:noFill/>
                    </a:lnR>
                    <a:lnT>
                      <a:noFill/>
                    </a:lnT>
                    <a:lnB>
                      <a:noFill/>
                    </a:lnB>
                  </a:tcPr>
                </a:tc>
                <a:tc>
                  <a:txBody>
                    <a:bodyPr/>
                    <a:lstStyle/>
                    <a:p>
                      <a:r>
                        <a:rPr lang="en-US" sz="1100">
                          <a:latin typeface="Arial" panose="020B0604020202020204" pitchFamily="34" charset="0"/>
                        </a:rPr>
                        <a:t>1</a:t>
                      </a:r>
                      <a:endParaRPr lang="en-US" sz="1100"/>
                    </a:p>
                  </a:txBody>
                  <a:tcPr marL="0" marR="0" marT="0" marB="0">
                    <a:lnL>
                      <a:noFill/>
                    </a:lnL>
                    <a:lnR>
                      <a:noFill/>
                    </a:lnR>
                    <a:lnT>
                      <a:noFill/>
                    </a:lnT>
                    <a:lnB>
                      <a:noFill/>
                    </a:lnB>
                  </a:tcPr>
                </a:tc>
                <a:extLst>
                  <a:ext uri="{0D108BD9-81ED-4DB2-BD59-A6C34878D82A}">
                    <a16:rowId xmlns:a16="http://schemas.microsoft.com/office/drawing/2014/main" val="3079856980"/>
                  </a:ext>
                </a:extLst>
              </a:tr>
              <a:tr h="93499">
                <a:tc>
                  <a:txBody>
                    <a:bodyPr/>
                    <a:lstStyle/>
                    <a:p>
                      <a:pPr algn="l"/>
                      <a:r>
                        <a:rPr lang="en-US" sz="1100" b="0" i="0">
                          <a:solidFill>
                            <a:srgbClr val="000000"/>
                          </a:solidFill>
                          <a:effectLst/>
                          <a:latin typeface="Arial" panose="020B0604020202020204" pitchFamily="34" charset="0"/>
                        </a:rPr>
                        <a:t>Tree Swallow</a:t>
                      </a:r>
                    </a:p>
                  </a:txBody>
                  <a:tcPr marL="0" marR="0" marT="0" marB="0" anchor="ctr">
                    <a:lnL>
                      <a:noFill/>
                    </a:lnL>
                    <a:lnR>
                      <a:noFill/>
                    </a:lnR>
                    <a:lnT>
                      <a:noFill/>
                    </a:lnT>
                    <a:lnB>
                      <a:noFill/>
                    </a:lnB>
                    <a:solidFill>
                      <a:srgbClr val="FFFFFF"/>
                    </a:solidFill>
                  </a:tcPr>
                </a:tc>
                <a:tc>
                  <a:txBody>
                    <a:bodyPr/>
                    <a:lstStyle/>
                    <a:p>
                      <a:pPr algn="l"/>
                      <a:r>
                        <a:rPr lang="en-US" sz="1100" b="0" i="0">
                          <a:solidFill>
                            <a:srgbClr val="000000"/>
                          </a:solidFill>
                          <a:effectLst/>
                          <a:latin typeface="Arial" panose="020B0604020202020204" pitchFamily="34" charset="0"/>
                        </a:rPr>
                        <a:t>1</a:t>
                      </a:r>
                    </a:p>
                  </a:txBody>
                  <a:tcPr marL="0" marR="0" marT="0" marB="0" anchor="ctr">
                    <a:lnL>
                      <a:noFill/>
                    </a:lnL>
                    <a:lnR>
                      <a:noFill/>
                    </a:lnR>
                    <a:lnT>
                      <a:noFill/>
                    </a:lnT>
                    <a:lnB>
                      <a:noFill/>
                    </a:lnB>
                    <a:solidFill>
                      <a:srgbClr val="FFFFFF"/>
                    </a:solidFill>
                  </a:tcPr>
                </a:tc>
                <a:tc>
                  <a:txBody>
                    <a:bodyPr/>
                    <a:lstStyle/>
                    <a:p>
                      <a:pPr algn="l"/>
                      <a:endParaRPr lang="en-US" sz="1100" b="0" i="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endParaRPr lang="en-US" sz="1100" dirty="0"/>
                    </a:p>
                  </a:txBody>
                  <a:tcPr marL="33103" marR="33103" marT="16551" marB="16551">
                    <a:lnL>
                      <a:noFill/>
                    </a:lnL>
                    <a:lnT>
                      <a:noFill/>
                    </a:lnT>
                  </a:tcPr>
                </a:tc>
                <a:extLst>
                  <a:ext uri="{0D108BD9-81ED-4DB2-BD59-A6C34878D82A}">
                    <a16:rowId xmlns:a16="http://schemas.microsoft.com/office/drawing/2014/main" val="3172716381"/>
                  </a:ext>
                </a:extLst>
              </a:tr>
            </a:tbl>
          </a:graphicData>
        </a:graphic>
      </p:graphicFrame>
    </p:spTree>
    <p:extLst>
      <p:ext uri="{BB962C8B-B14F-4D97-AF65-F5344CB8AC3E}">
        <p14:creationId xmlns:p14="http://schemas.microsoft.com/office/powerpoint/2010/main" val="39550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DD6D-5BC1-43C6-8FA4-7B3296D2E920}"/>
              </a:ext>
            </a:extLst>
          </p:cNvPr>
          <p:cNvSpPr>
            <a:spLocks noGrp="1"/>
          </p:cNvSpPr>
          <p:nvPr>
            <p:ph type="title"/>
          </p:nvPr>
        </p:nvSpPr>
        <p:spPr/>
        <p:txBody>
          <a:bodyPr/>
          <a:lstStyle/>
          <a:p>
            <a:r>
              <a:rPr lang="en-US" dirty="0"/>
              <a:t>Allocation of wildlife is by law</a:t>
            </a:r>
          </a:p>
        </p:txBody>
      </p:sp>
      <p:sp>
        <p:nvSpPr>
          <p:cNvPr id="3" name="Text Placeholder 2">
            <a:extLst>
              <a:ext uri="{FF2B5EF4-FFF2-40B4-BE49-F238E27FC236}">
                <a16:creationId xmlns:a16="http://schemas.microsoft.com/office/drawing/2014/main" id="{E3F28163-8C90-AD7E-360B-78F428DECD8B}"/>
              </a:ext>
            </a:extLst>
          </p:cNvPr>
          <p:cNvSpPr>
            <a:spLocks noGrp="1"/>
          </p:cNvSpPr>
          <p:nvPr>
            <p:ph type="body" idx="1"/>
          </p:nvPr>
        </p:nvSpPr>
        <p:spPr/>
        <p:txBody>
          <a:bodyPr/>
          <a:lstStyle/>
          <a:p>
            <a:r>
              <a:rPr lang="en-US" dirty="0"/>
              <a:t>What does it mean?</a:t>
            </a:r>
          </a:p>
          <a:p>
            <a:r>
              <a:rPr lang="en-US" dirty="0"/>
              <a:t>Are terms well defined?</a:t>
            </a:r>
          </a:p>
          <a:p>
            <a:r>
              <a:rPr lang="en-US" dirty="0"/>
              <a:t>Agree/disagree</a:t>
            </a:r>
          </a:p>
          <a:p>
            <a:r>
              <a:rPr lang="en-US" dirty="0"/>
              <a:t>Historical context</a:t>
            </a:r>
          </a:p>
          <a:p>
            <a:pPr lvl="1"/>
            <a:r>
              <a:rPr lang="en-US" dirty="0"/>
              <a:t>Public access to wildlife in NA vs nations where access is reserved for those with special privilege (e.g. aristocracy)</a:t>
            </a:r>
          </a:p>
          <a:p>
            <a:pPr lvl="1"/>
            <a:r>
              <a:rPr lang="en-US" dirty="0"/>
              <a:t>1897 NY State Assembly passed Adirondack Deer Law</a:t>
            </a:r>
          </a:p>
          <a:p>
            <a:pPr lvl="2"/>
            <a:r>
              <a:rPr lang="en-US" dirty="0"/>
              <a:t>Outlawed jacklighting deer at night and shooting deer after driving them into deep water with hounds</a:t>
            </a:r>
          </a:p>
          <a:p>
            <a:pPr lvl="2"/>
            <a:r>
              <a:rPr lang="en-US" dirty="0"/>
              <a:t>Laws to protect populations and promote ethical behavior</a:t>
            </a:r>
          </a:p>
          <a:p>
            <a:pPr marL="114300" indent="0">
              <a:buNone/>
            </a:pPr>
            <a:endParaRPr lang="en-US" dirty="0"/>
          </a:p>
        </p:txBody>
      </p:sp>
      <p:sp>
        <p:nvSpPr>
          <p:cNvPr id="4" name="Rectangle 3">
            <a:extLst>
              <a:ext uri="{FF2B5EF4-FFF2-40B4-BE49-F238E27FC236}">
                <a16:creationId xmlns:a16="http://schemas.microsoft.com/office/drawing/2014/main" id="{165821F4-AC43-8E35-F0A7-8CC22B0B3211}"/>
              </a:ext>
            </a:extLst>
          </p:cNvPr>
          <p:cNvSpPr/>
          <p:nvPr/>
        </p:nvSpPr>
        <p:spPr>
          <a:xfrm>
            <a:off x="4731300" y="315925"/>
            <a:ext cx="1415500" cy="83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23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21D4-F43F-7882-28CB-C6768691DF9A}"/>
              </a:ext>
            </a:extLst>
          </p:cNvPr>
          <p:cNvSpPr>
            <a:spLocks noGrp="1"/>
          </p:cNvSpPr>
          <p:nvPr>
            <p:ph type="title"/>
          </p:nvPr>
        </p:nvSpPr>
        <p:spPr/>
        <p:txBody>
          <a:bodyPr/>
          <a:lstStyle/>
          <a:p>
            <a:r>
              <a:rPr lang="en-US" dirty="0"/>
              <a:t>Wildlife can be killed only for a legitimate purpose</a:t>
            </a:r>
          </a:p>
        </p:txBody>
      </p:sp>
      <p:sp>
        <p:nvSpPr>
          <p:cNvPr id="4" name="Rectangle 3">
            <a:extLst>
              <a:ext uri="{FF2B5EF4-FFF2-40B4-BE49-F238E27FC236}">
                <a16:creationId xmlns:a16="http://schemas.microsoft.com/office/drawing/2014/main" id="{0D7B960C-C279-EC46-4956-CE9DB910A6FB}"/>
              </a:ext>
            </a:extLst>
          </p:cNvPr>
          <p:cNvSpPr/>
          <p:nvPr/>
        </p:nvSpPr>
        <p:spPr>
          <a:xfrm>
            <a:off x="5498433" y="315925"/>
            <a:ext cx="1698234" cy="75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3817EA7C-1853-72C2-0FA6-CDDA575FBAB9}"/>
              </a:ext>
            </a:extLst>
          </p:cNvPr>
          <p:cNvSpPr>
            <a:spLocks noGrp="1"/>
          </p:cNvSpPr>
          <p:nvPr>
            <p:ph type="body" idx="1"/>
          </p:nvPr>
        </p:nvSpPr>
        <p:spPr>
          <a:xfrm>
            <a:off x="311150" y="1225550"/>
            <a:ext cx="8521700" cy="3354388"/>
          </a:xfrm>
        </p:spPr>
        <p:txBody>
          <a:bodyPr/>
          <a:lstStyle/>
          <a:p>
            <a:r>
              <a:rPr lang="en-US" dirty="0"/>
              <a:t>What does it mean?</a:t>
            </a:r>
          </a:p>
          <a:p>
            <a:r>
              <a:rPr lang="en-US" dirty="0"/>
              <a:t>Are terms well defined?</a:t>
            </a:r>
          </a:p>
          <a:p>
            <a:r>
              <a:rPr lang="en-US" dirty="0"/>
              <a:t>Agree/disagree</a:t>
            </a:r>
          </a:p>
          <a:p>
            <a:r>
              <a:rPr lang="en-US" dirty="0"/>
              <a:t>Historical context</a:t>
            </a:r>
          </a:p>
          <a:p>
            <a:pPr lvl="1"/>
            <a:r>
              <a:rPr lang="en-US" dirty="0"/>
              <a:t>Post American Revolution, post Civil War</a:t>
            </a:r>
          </a:p>
          <a:p>
            <a:pPr lvl="1"/>
            <a:r>
              <a:rPr lang="en-US" dirty="0"/>
              <a:t>American as the “true sportsmen”</a:t>
            </a:r>
          </a:p>
          <a:p>
            <a:pPr marL="114300" indent="0">
              <a:buNone/>
            </a:pPr>
            <a:endParaRPr lang="en-US" dirty="0"/>
          </a:p>
          <a:p>
            <a:pPr lvl="1"/>
            <a:endParaRPr lang="en-US" dirty="0"/>
          </a:p>
          <a:p>
            <a:pPr marL="114300" indent="0">
              <a:buNone/>
            </a:pPr>
            <a:endParaRPr lang="en-US" dirty="0"/>
          </a:p>
        </p:txBody>
      </p:sp>
    </p:spTree>
    <p:extLst>
      <p:ext uri="{BB962C8B-B14F-4D97-AF65-F5344CB8AC3E}">
        <p14:creationId xmlns:p14="http://schemas.microsoft.com/office/powerpoint/2010/main" val="30071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DC7E-13C3-209E-3D12-EEAD4DE20E9D}"/>
              </a:ext>
            </a:extLst>
          </p:cNvPr>
          <p:cNvSpPr>
            <a:spLocks noGrp="1"/>
          </p:cNvSpPr>
          <p:nvPr>
            <p:ph type="title"/>
          </p:nvPr>
        </p:nvSpPr>
        <p:spPr/>
        <p:txBody>
          <a:bodyPr/>
          <a:lstStyle/>
          <a:p>
            <a:r>
              <a:rPr lang="en-US" dirty="0"/>
              <a:t>Wildlife is considered an international resource</a:t>
            </a:r>
          </a:p>
        </p:txBody>
      </p:sp>
      <p:sp>
        <p:nvSpPr>
          <p:cNvPr id="4" name="Rectangle 3">
            <a:extLst>
              <a:ext uri="{FF2B5EF4-FFF2-40B4-BE49-F238E27FC236}">
                <a16:creationId xmlns:a16="http://schemas.microsoft.com/office/drawing/2014/main" id="{A8E82DAA-ED3F-A13E-FA00-896070D8CC8D}"/>
              </a:ext>
            </a:extLst>
          </p:cNvPr>
          <p:cNvSpPr/>
          <p:nvPr/>
        </p:nvSpPr>
        <p:spPr>
          <a:xfrm>
            <a:off x="4426499" y="118533"/>
            <a:ext cx="2177501" cy="102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19EFB05B-C759-52C2-EE8C-D501A5E8264B}"/>
              </a:ext>
            </a:extLst>
          </p:cNvPr>
          <p:cNvSpPr>
            <a:spLocks noGrp="1"/>
          </p:cNvSpPr>
          <p:nvPr>
            <p:ph type="body" idx="1"/>
          </p:nvPr>
        </p:nvSpPr>
        <p:spPr>
          <a:xfrm>
            <a:off x="311150" y="1225550"/>
            <a:ext cx="8521700" cy="3354388"/>
          </a:xfrm>
        </p:spPr>
        <p:txBody>
          <a:bodyPr/>
          <a:lstStyle/>
          <a:p>
            <a:r>
              <a:rPr lang="en-US" dirty="0"/>
              <a:t>What does it mean?</a:t>
            </a:r>
          </a:p>
          <a:p>
            <a:r>
              <a:rPr lang="en-US" dirty="0"/>
              <a:t>Are terms well defined?</a:t>
            </a:r>
          </a:p>
          <a:p>
            <a:r>
              <a:rPr lang="en-US" dirty="0"/>
              <a:t>Agree/disagree</a:t>
            </a:r>
          </a:p>
          <a:p>
            <a:r>
              <a:rPr lang="en-US" dirty="0"/>
              <a:t>Historical context</a:t>
            </a:r>
          </a:p>
          <a:p>
            <a:pPr lvl="1"/>
            <a:r>
              <a:rPr lang="en-US" dirty="0"/>
              <a:t>Wildlife require coordinated regulations because they cross political boundaries</a:t>
            </a:r>
          </a:p>
          <a:p>
            <a:pPr lvl="1"/>
            <a:r>
              <a:rPr lang="en-US" dirty="0"/>
              <a:t>Migratory Bird Treaty Convention 1916</a:t>
            </a:r>
          </a:p>
          <a:p>
            <a:pPr marL="114300" indent="0">
              <a:buNone/>
            </a:pPr>
            <a:endParaRPr lang="en-US" dirty="0"/>
          </a:p>
          <a:p>
            <a:pPr lvl="1"/>
            <a:endParaRPr lang="en-US" dirty="0"/>
          </a:p>
          <a:p>
            <a:pPr marL="114300" indent="0">
              <a:buNone/>
            </a:pPr>
            <a:endParaRPr lang="en-US" dirty="0"/>
          </a:p>
        </p:txBody>
      </p:sp>
    </p:spTree>
    <p:extLst>
      <p:ext uri="{BB962C8B-B14F-4D97-AF65-F5344CB8AC3E}">
        <p14:creationId xmlns:p14="http://schemas.microsoft.com/office/powerpoint/2010/main" val="47069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1430</Words>
  <Application>Microsoft Office PowerPoint</Application>
  <PresentationFormat>On-screen Show (16:9)</PresentationFormat>
  <Paragraphs>268</Paragraphs>
  <Slides>14</Slides>
  <Notes>12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Droid Serif</vt:lpstr>
      <vt:lpstr>MJXc-TeX-math-I</vt:lpstr>
      <vt:lpstr>Economica</vt:lpstr>
      <vt:lpstr>MJXc-TeX-main-R</vt:lpstr>
      <vt:lpstr>Yanone Kaffeesatz</vt:lpstr>
      <vt:lpstr>Open Sans</vt:lpstr>
      <vt:lpstr>Didact Gothic</vt:lpstr>
      <vt:lpstr>Luxe</vt:lpstr>
      <vt:lpstr>EFB 390 Recitation</vt:lpstr>
      <vt:lpstr>The North American Model</vt:lpstr>
      <vt:lpstr>Discussion – Tenets NAM</vt:lpstr>
      <vt:lpstr>Wildlife resources are a public trust</vt:lpstr>
      <vt:lpstr>Markets for game are eliminated</vt:lpstr>
      <vt:lpstr>Frank Chapman's 1886 Feathered Hat Census</vt:lpstr>
      <vt:lpstr>Allocation of wildlife is by law</vt:lpstr>
      <vt:lpstr>Wildlife can be killed only for a legitimate purpose</vt:lpstr>
      <vt:lpstr>Wildlife is considered an international resource</vt:lpstr>
      <vt:lpstr>Science is the proper tool to discharge wildlife policy</vt:lpstr>
      <vt:lpstr>Democracy of hunting is standard</vt:lpstr>
      <vt:lpstr>Case Study: Mountain Lions (Future Ecologies)</vt:lpstr>
      <vt:lpstr>So, does it work? If not, how do we fix 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EFB 390 Recitation</dc:title>
  <cp:lastModifiedBy>Chloe Beaupre</cp:lastModifiedBy>
  <cp:revision>12</cp:revision>
  <dcterms:modified xsi:type="dcterms:W3CDTF">2022-10-25T19:13:37Z</dcterms:modified>
</cp:coreProperties>
</file>