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84" r:id="rId9"/>
    <p:sldId id="264" r:id="rId10"/>
    <p:sldId id="267" r:id="rId11"/>
    <p:sldId id="280" r:id="rId12"/>
    <p:sldId id="281" r:id="rId13"/>
    <p:sldId id="265" r:id="rId14"/>
    <p:sldId id="266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4" autoAdjust="0"/>
  </p:normalViewPr>
  <p:slideViewPr>
    <p:cSldViewPr snapToGrid="0">
      <p:cViewPr varScale="1">
        <p:scale>
          <a:sx n="46" d="100"/>
          <a:sy n="46" d="100"/>
        </p:scale>
        <p:origin x="909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CABFEA-872F-4442-A640-8A836B8BC979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50DBA-58DC-434F-964A-3A8956BDE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1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50DBA-58DC-434F-964A-3A8956BDEE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86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1919515"/>
            <a:ext cx="8915399" cy="2262781"/>
          </a:xfrm>
        </p:spPr>
        <p:txBody>
          <a:bodyPr/>
          <a:lstStyle/>
          <a:p>
            <a:r>
              <a:rPr lang="en-US" dirty="0" smtClean="0"/>
              <a:t>Visual Insights from FIDE Chess Ratings dataset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                                  							</a:t>
            </a:r>
            <a:r>
              <a:rPr lang="en-US" sz="2000" b="1" dirty="0" smtClean="0"/>
              <a:t>- Aravind </a:t>
            </a:r>
            <a:r>
              <a:rPr lang="en-US" sz="2000" b="1" dirty="0" err="1" smtClean="0"/>
              <a:t>Kolumum</a:t>
            </a:r>
            <a:r>
              <a:rPr lang="en-US" sz="2000" b="1" dirty="0" smtClean="0"/>
              <a:t> Raja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931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563" y="350864"/>
            <a:ext cx="8105294" cy="6434565"/>
          </a:xfrm>
        </p:spPr>
      </p:pic>
    </p:spTree>
    <p:extLst>
      <p:ext uri="{BB962C8B-B14F-4D97-AF65-F5344CB8AC3E}">
        <p14:creationId xmlns:p14="http://schemas.microsoft.com/office/powerpoint/2010/main" val="289645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7772" y="2489200"/>
            <a:ext cx="8810172" cy="1966686"/>
          </a:xfrm>
        </p:spPr>
        <p:txBody>
          <a:bodyPr>
            <a:normAutofit/>
          </a:bodyPr>
          <a:lstStyle/>
          <a:p>
            <a:r>
              <a:rPr lang="en-US" dirty="0" smtClean="0"/>
              <a:t>Which countries have the most active Masters?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54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286" y="322257"/>
            <a:ext cx="8244209" cy="653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77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03090" y="2374490"/>
            <a:ext cx="81779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Where can I maximize my chances of running into a Grandmaster?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2062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2598" y="1076226"/>
            <a:ext cx="3006296" cy="21241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43" y="312236"/>
            <a:ext cx="8599320" cy="637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44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6477" y="1811944"/>
            <a:ext cx="8915399" cy="226278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Can we infer something from a player’s age about his/her strength?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629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174" y="442686"/>
            <a:ext cx="9070570" cy="626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3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8406" y="980768"/>
            <a:ext cx="10065775" cy="226278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What if you know they are Grandmasters?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9424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07" y="283029"/>
            <a:ext cx="8114823" cy="64421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10228" y="573315"/>
            <a:ext cx="1632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Magnus </a:t>
            </a:r>
            <a:r>
              <a:rPr lang="en-US" sz="1000" dirty="0" err="1" smtClean="0"/>
              <a:t>Carlsen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7351486" y="3696101"/>
            <a:ext cx="1328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Yuri </a:t>
            </a:r>
            <a:r>
              <a:rPr lang="en-US" sz="1100" dirty="0" err="1" smtClean="0"/>
              <a:t>Averbakh</a:t>
            </a:r>
            <a:endParaRPr 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8004629" y="4804229"/>
            <a:ext cx="1847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6883075" y="5007605"/>
            <a:ext cx="1712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Nona </a:t>
            </a:r>
            <a:r>
              <a:rPr lang="en-US" sz="1100" dirty="0" err="1"/>
              <a:t>Gaprindashvili</a:t>
            </a:r>
            <a:endParaRPr lang="en-US" sz="11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429" y="4671389"/>
            <a:ext cx="2976835" cy="20537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430" y="2422566"/>
            <a:ext cx="2820388" cy="207305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869" y="497210"/>
            <a:ext cx="2672364" cy="171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97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0022" y="1925367"/>
            <a:ext cx="8915399" cy="226278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Where can you find the younger crowd?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3612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28" y="1164475"/>
            <a:ext cx="6518314" cy="43336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43121" y="1331999"/>
            <a:ext cx="4703532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History, facts and features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Originated in India , developed into </a:t>
            </a:r>
          </a:p>
          <a:p>
            <a:r>
              <a:rPr lang="en-US" dirty="0" smtClean="0"/>
              <a:t>The modern version as we knew it </a:t>
            </a:r>
          </a:p>
          <a:p>
            <a:r>
              <a:rPr lang="en-US" dirty="0" smtClean="0"/>
              <a:t>around the 16</a:t>
            </a:r>
            <a:r>
              <a:rPr lang="en-US" baseline="30000" dirty="0" smtClean="0"/>
              <a:t>th</a:t>
            </a:r>
            <a:r>
              <a:rPr lang="en-US" dirty="0" smtClean="0"/>
              <a:t> Century.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 a checkered 8X8 Board, your </a:t>
            </a:r>
          </a:p>
          <a:p>
            <a:r>
              <a:rPr lang="en-US" dirty="0"/>
              <a:t>o</a:t>
            </a:r>
            <a:r>
              <a:rPr lang="en-US" dirty="0" smtClean="0"/>
              <a:t>bjective is to surround and checkmate</a:t>
            </a:r>
          </a:p>
          <a:p>
            <a:r>
              <a:rPr lang="en-US" dirty="0"/>
              <a:t>y</a:t>
            </a:r>
            <a:r>
              <a:rPr lang="en-US" dirty="0" smtClean="0"/>
              <a:t>our </a:t>
            </a:r>
            <a:r>
              <a:rPr lang="en-US" dirty="0"/>
              <a:t>k</a:t>
            </a:r>
            <a:r>
              <a:rPr lang="en-US" dirty="0" smtClean="0"/>
              <a:t>ing before your opponent does.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Immensely complex, offers a plethora</a:t>
            </a:r>
          </a:p>
          <a:p>
            <a:r>
              <a:rPr lang="en-US" dirty="0"/>
              <a:t>o</a:t>
            </a:r>
            <a:r>
              <a:rPr lang="en-US" dirty="0" smtClean="0"/>
              <a:t>f strategies and aesthetically pleasing</a:t>
            </a:r>
          </a:p>
          <a:p>
            <a:r>
              <a:rPr lang="en-US" dirty="0" smtClean="0"/>
              <a:t>moves making it a Science, an Art but </a:t>
            </a:r>
          </a:p>
          <a:p>
            <a:r>
              <a:rPr lang="en-US" dirty="0"/>
              <a:t>u</a:t>
            </a:r>
            <a:r>
              <a:rPr lang="en-US" dirty="0" smtClean="0"/>
              <a:t>ltimately an intense sport.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76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4" y="276264"/>
            <a:ext cx="8071280" cy="64075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8660" y="1009652"/>
            <a:ext cx="1858997" cy="225895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3003" y="4300736"/>
            <a:ext cx="1764653" cy="206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91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8125" y="1879717"/>
            <a:ext cx="8915399" cy="226278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Is there anyplace in the Chess World where you are equally likely to be paired against a Female or a Male?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48126" y="4668522"/>
            <a:ext cx="8915399" cy="1126283"/>
          </a:xfrm>
        </p:spPr>
        <p:txBody>
          <a:bodyPr/>
          <a:lstStyle/>
          <a:p>
            <a:r>
              <a:rPr lang="en-US" b="1" dirty="0" smtClean="0"/>
              <a:t>Gender /Sex Ratio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6857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1" y="653141"/>
            <a:ext cx="7714344" cy="61242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91405" y="933360"/>
            <a:ext cx="33890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No, but to maximize your </a:t>
            </a:r>
          </a:p>
          <a:p>
            <a:r>
              <a:rPr lang="en-US" dirty="0" smtClean="0"/>
              <a:t>chances, you should</a:t>
            </a:r>
          </a:p>
          <a:p>
            <a:r>
              <a:rPr lang="en-US" dirty="0" smtClean="0"/>
              <a:t>probably head to Vietnam</a:t>
            </a:r>
          </a:p>
          <a:p>
            <a:r>
              <a:rPr lang="en-US" dirty="0" smtClean="0"/>
              <a:t>Or Mongolia. </a:t>
            </a:r>
          </a:p>
          <a:p>
            <a:endParaRPr lang="en-US" dirty="0"/>
          </a:p>
          <a:p>
            <a:r>
              <a:rPr lang="en-US" dirty="0" smtClean="0"/>
              <a:t>Avoid Denmark &amp; Switzerland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2097" y="3198378"/>
            <a:ext cx="1909406" cy="32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16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5975" y="1703438"/>
            <a:ext cx="8915399" cy="226278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Why do Rated Female players have statistically significant lower ratings than their Male counterparts?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958808"/>
            <a:ext cx="8915399" cy="112628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17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49" y="152400"/>
            <a:ext cx="8062761" cy="6400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48914" y="682171"/>
            <a:ext cx="339387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One possible cause:</a:t>
            </a:r>
          </a:p>
          <a:p>
            <a:endParaRPr lang="en-US" dirty="0"/>
          </a:p>
          <a:p>
            <a:r>
              <a:rPr lang="en-US" dirty="0" smtClean="0"/>
              <a:t>Women seem to retire far</a:t>
            </a:r>
          </a:p>
          <a:p>
            <a:r>
              <a:rPr lang="en-US" dirty="0" smtClean="0"/>
              <a:t>too early, much before </a:t>
            </a:r>
          </a:p>
          <a:p>
            <a:r>
              <a:rPr lang="en-US" dirty="0" smtClean="0"/>
              <a:t>They can attain their peak</a:t>
            </a:r>
          </a:p>
          <a:p>
            <a:r>
              <a:rPr lang="en-US" dirty="0" smtClean="0"/>
              <a:t>ratings . </a:t>
            </a:r>
          </a:p>
          <a:p>
            <a:endParaRPr lang="en-US" dirty="0"/>
          </a:p>
          <a:p>
            <a:r>
              <a:rPr lang="en-US" dirty="0" smtClean="0"/>
              <a:t>The density is concentrated</a:t>
            </a:r>
          </a:p>
          <a:p>
            <a:r>
              <a:rPr lang="en-US" dirty="0" smtClean="0"/>
              <a:t>mostly among players below</a:t>
            </a:r>
          </a:p>
          <a:p>
            <a:r>
              <a:rPr lang="en-US" dirty="0" smtClean="0"/>
              <a:t>The age of 25 after which </a:t>
            </a:r>
          </a:p>
          <a:p>
            <a:r>
              <a:rPr lang="en-US" dirty="0" smtClean="0"/>
              <a:t>there are hardly any women</a:t>
            </a:r>
          </a:p>
          <a:p>
            <a:r>
              <a:rPr lang="en-US" dirty="0" smtClean="0"/>
              <a:t>pursuing Chess in a </a:t>
            </a:r>
          </a:p>
          <a:p>
            <a:r>
              <a:rPr lang="en-US" dirty="0" smtClean="0"/>
              <a:t>Competitive setting.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7495" y="1486778"/>
            <a:ext cx="8915399" cy="226278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Visual evidence for Rating inflation among Grandmasters across the years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0032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588" y="776514"/>
            <a:ext cx="10135303" cy="55357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flipH="1">
            <a:off x="4055808" y="147484"/>
            <a:ext cx="5235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Rating density transformation across 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99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57" y="567736"/>
            <a:ext cx="7753533" cy="61467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58149" y="139722"/>
            <a:ext cx="667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Box plot of ratings across  40 years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77847" y="1117375"/>
            <a:ext cx="3650358" cy="350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Variance tests were run</a:t>
            </a:r>
          </a:p>
          <a:p>
            <a:r>
              <a:rPr lang="en-US" dirty="0" smtClean="0"/>
              <a:t>across successive pairs of</a:t>
            </a:r>
          </a:p>
          <a:p>
            <a:r>
              <a:rPr lang="en-US" dirty="0" smtClean="0"/>
              <a:t>Ratings data 1975-85, </a:t>
            </a:r>
          </a:p>
          <a:p>
            <a:r>
              <a:rPr lang="en-US" dirty="0" smtClean="0"/>
              <a:t>1985-95,1995-05 and 2005-16</a:t>
            </a:r>
          </a:p>
          <a:p>
            <a:endParaRPr lang="en-US" dirty="0" smtClean="0"/>
          </a:p>
          <a:p>
            <a:r>
              <a:rPr lang="en-US" dirty="0" smtClean="0"/>
              <a:t>Null hypothesis: Ratio of </a:t>
            </a:r>
            <a:r>
              <a:rPr lang="en-US" dirty="0" err="1" smtClean="0"/>
              <a:t>Var</a:t>
            </a:r>
            <a:r>
              <a:rPr lang="en-US" dirty="0" smtClean="0"/>
              <a:t>=1</a:t>
            </a:r>
          </a:p>
          <a:p>
            <a:r>
              <a:rPr lang="en-US" dirty="0" smtClean="0"/>
              <a:t>Alternative: Ratio is less than 1</a:t>
            </a:r>
          </a:p>
          <a:p>
            <a:endParaRPr lang="en-US" dirty="0"/>
          </a:p>
          <a:p>
            <a:r>
              <a:rPr lang="en-US" dirty="0" smtClean="0"/>
              <a:t>and the p values for each pair </a:t>
            </a:r>
          </a:p>
          <a:p>
            <a:endParaRPr lang="en-US" dirty="0"/>
          </a:p>
          <a:p>
            <a:r>
              <a:rPr lang="en-US" dirty="0" smtClean="0"/>
              <a:t>were 0.9,0.04,0.04,  &amp; 4.3*10</a:t>
            </a:r>
            <a:r>
              <a:rPr lang="en-US" baseline="30000" dirty="0" smtClean="0"/>
              <a:t>-5 </a:t>
            </a:r>
          </a:p>
          <a:p>
            <a:endParaRPr lang="en-US" baseline="30000" dirty="0"/>
          </a:p>
          <a:p>
            <a:endParaRPr lang="en-US" baseline="3000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0.03994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0.03994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04800" y="30480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0.04065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77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 smtClean="0"/>
              <a:t>Statistical testing has confirmed the shift in variance of the Ratings curve, further analysis can provide a means to compare players from different eras.</a:t>
            </a:r>
            <a:endParaRPr lang="en-US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 smtClean="0"/>
              <a:t>Early retirement of Women in competitive chess  must be taken seriously , along with cultural practices and attitudes that prevent women from participating in this sport. 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 smtClean="0"/>
              <a:t>European chess federations must consider promoting more Chess to the younger generation and also encourage women to play chess at a competitive level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 smtClean="0"/>
              <a:t>Scatterplot confirms the universality of the game, distributed finely across all levels and ages making Chess a very unique sport.  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847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75752" y="1310356"/>
            <a:ext cx="96940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Average number of legal positions in chess is estimated between </a:t>
            </a:r>
            <a:r>
              <a:rPr lang="en-US" dirty="0"/>
              <a:t>10</a:t>
            </a:r>
            <a:r>
              <a:rPr lang="en-US" baseline="30000" dirty="0"/>
              <a:t>43</a:t>
            </a:r>
            <a:r>
              <a:rPr lang="en-US" dirty="0"/>
              <a:t> and </a:t>
            </a:r>
            <a:r>
              <a:rPr lang="en-US" dirty="0" smtClean="0"/>
              <a:t>10</a:t>
            </a:r>
            <a:r>
              <a:rPr lang="en-US" baseline="30000" dirty="0" smtClean="0"/>
              <a:t>47</a:t>
            </a:r>
          </a:p>
          <a:p>
            <a:r>
              <a:rPr lang="en-US" baseline="30000" dirty="0" smtClean="0"/>
              <a:t> </a:t>
            </a:r>
            <a:r>
              <a:rPr lang="en-US" dirty="0" smtClean="0"/>
              <a:t>    The </a:t>
            </a:r>
            <a:r>
              <a:rPr lang="en-US" dirty="0"/>
              <a:t>number of possible games </a:t>
            </a:r>
            <a:r>
              <a:rPr lang="en-US" dirty="0" smtClean="0"/>
              <a:t> is much greater. Estimated around 10</a:t>
            </a:r>
            <a:r>
              <a:rPr lang="en-US" baseline="30000" dirty="0" smtClean="0"/>
              <a:t>120</a:t>
            </a:r>
          </a:p>
          <a:p>
            <a:endParaRPr lang="en-US" baseline="30000" dirty="0" smtClean="0"/>
          </a:p>
          <a:p>
            <a:endParaRPr lang="en-US" baseline="30000" dirty="0" smtClean="0"/>
          </a:p>
          <a:p>
            <a:endParaRPr lang="en-US" baseline="30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aseline="30000" dirty="0"/>
              <a:t> </a:t>
            </a:r>
            <a:r>
              <a:rPr lang="en-US" dirty="0"/>
              <a:t>Today’s c</a:t>
            </a:r>
            <a:r>
              <a:rPr lang="en-US" dirty="0" smtClean="0"/>
              <a:t>omputer </a:t>
            </a:r>
            <a:r>
              <a:rPr lang="en-US" dirty="0"/>
              <a:t>algorithms are nowhere near solving </a:t>
            </a:r>
            <a:r>
              <a:rPr lang="en-US" dirty="0" smtClean="0"/>
              <a:t>chess. However, they have surpassed the capabilities of a human Grandmaster. </a:t>
            </a:r>
          </a:p>
          <a:p>
            <a:endParaRPr lang="en-US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Perfect play requires computing power to compare this insanely high number of game variations and is beyond the scope of present technology. </a:t>
            </a:r>
          </a:p>
          <a:p>
            <a:endParaRPr lang="en-US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 , even with millions of games played over the past few centuries, the probability that a new unseen board position appears is always likely, thus making Chess an enjoyable sport for many centuries to come.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77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3" y="603170"/>
            <a:ext cx="8911687" cy="1280890"/>
          </a:xfrm>
        </p:spPr>
        <p:txBody>
          <a:bodyPr/>
          <a:lstStyle/>
          <a:p>
            <a:r>
              <a:rPr lang="en-US" dirty="0" smtClean="0"/>
              <a:t>   The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9838" y="3294799"/>
            <a:ext cx="8749446" cy="18319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55164" y="1535634"/>
            <a:ext cx="8972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FIDE is World Chess Federation, known by its French acronym </a:t>
            </a:r>
            <a:r>
              <a:rPr lang="en-US" b="1" dirty="0" smtClean="0"/>
              <a:t>F</a:t>
            </a:r>
            <a:r>
              <a:rPr lang="en-US" dirty="0" smtClean="0"/>
              <a:t>ederation </a:t>
            </a:r>
            <a:r>
              <a:rPr lang="en-US" b="1" dirty="0" err="1"/>
              <a:t>I</a:t>
            </a:r>
            <a:r>
              <a:rPr lang="en-US" dirty="0" err="1"/>
              <a:t>nternationale</a:t>
            </a:r>
            <a:r>
              <a:rPr lang="en-US" dirty="0"/>
              <a:t> </a:t>
            </a:r>
            <a:r>
              <a:rPr lang="en-US" b="1" dirty="0"/>
              <a:t>d</a:t>
            </a:r>
            <a:r>
              <a:rPr lang="en-US" dirty="0"/>
              <a:t>es </a:t>
            </a:r>
            <a:r>
              <a:rPr lang="en-US" b="1" dirty="0" err="1" smtClean="0"/>
              <a:t>E</a:t>
            </a:r>
            <a:r>
              <a:rPr lang="en-US" dirty="0" err="1" smtClean="0"/>
              <a:t>checs</a:t>
            </a:r>
            <a:r>
              <a:rPr lang="en-US" dirty="0" smtClean="0"/>
              <a:t>. It contains 186 member federations making FIDE one of the largest sports organizations in the world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Ratings across Countries, Activity, Title, Sex  and Age for January 2016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81422" y="5408550"/>
            <a:ext cx="9046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Ratings data available in snapshots from previous decades (Jan 1975, Jan 1985,Jan 1995,Jan  2005)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84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ratings calculated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2805" y="1770491"/>
            <a:ext cx="9102391" cy="4871124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b="1" dirty="0" err="1"/>
              <a:t>Elo</a:t>
            </a:r>
            <a:r>
              <a:rPr lang="en-US" b="1" dirty="0"/>
              <a:t> rating system</a:t>
            </a:r>
            <a:r>
              <a:rPr lang="en-US" dirty="0"/>
              <a:t> is a method for calculating the relative skill levels of players in competitor-versus-competitor </a:t>
            </a:r>
            <a:r>
              <a:rPr lang="en-US" dirty="0" smtClean="0"/>
              <a:t>game. Introduced by Hungarian born Physicist Arpad </a:t>
            </a:r>
            <a:r>
              <a:rPr lang="en-US" dirty="0" err="1" smtClean="0"/>
              <a:t>Elo</a:t>
            </a:r>
            <a:r>
              <a:rPr lang="en-US" dirty="0" smtClean="0"/>
              <a:t> into FIDE in 1971. 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A player's </a:t>
            </a:r>
            <a:r>
              <a:rPr lang="en-US" dirty="0" err="1"/>
              <a:t>Elo</a:t>
            </a:r>
            <a:r>
              <a:rPr lang="en-US" dirty="0"/>
              <a:t> rating is represented by a number which increases or decreases depending on the outcome of games between rated players. After every game, the winning player takes points from the losing </a:t>
            </a:r>
            <a:r>
              <a:rPr lang="en-US" dirty="0" smtClean="0"/>
              <a:t>one.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 smtClean="0"/>
              <a:t>Expected score= Probability of Winning + ½(Probability of Drawing)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 </a:t>
            </a:r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/>
              <a:t>each 400 rating points of advantage over the opponent, the expected score is magnified ten times in comparison to the opponent's expected score.</a:t>
            </a:r>
            <a:endParaRPr lang="en-US" dirty="0"/>
          </a:p>
        </p:txBody>
      </p:sp>
      <p:pic>
        <p:nvPicPr>
          <p:cNvPr id="1026" name="Picture 2" descr="E_A = \frac 1 {1 + 10^{(R_B - R_A)/400}}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218" y="4489980"/>
            <a:ext cx="2340788" cy="52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05875" y="46487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67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2430" y="1511709"/>
            <a:ext cx="8915399" cy="2262781"/>
          </a:xfrm>
        </p:spPr>
        <p:txBody>
          <a:bodyPr/>
          <a:lstStyle/>
          <a:p>
            <a:r>
              <a:rPr lang="en-US" dirty="0" smtClean="0"/>
              <a:t>How are overall ratings distributed?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2431" y="5021684"/>
            <a:ext cx="8915399" cy="112628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44" y="436151"/>
            <a:ext cx="7881813" cy="6257150"/>
          </a:xfrm>
        </p:spPr>
      </p:pic>
      <p:sp>
        <p:nvSpPr>
          <p:cNvPr id="6" name="TextBox 5"/>
          <p:cNvSpPr txBox="1"/>
          <p:nvPr/>
        </p:nvSpPr>
        <p:spPr>
          <a:xfrm>
            <a:off x="8878530" y="1496961"/>
            <a:ext cx="30824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dirty="0" smtClean="0"/>
              <a:t>About  11% of all</a:t>
            </a:r>
          </a:p>
          <a:p>
            <a:r>
              <a:rPr lang="en-US" dirty="0" smtClean="0"/>
              <a:t>   Active FIDE rated </a:t>
            </a:r>
          </a:p>
          <a:p>
            <a:r>
              <a:rPr lang="en-US" dirty="0" smtClean="0"/>
              <a:t>   players are female</a:t>
            </a:r>
          </a:p>
          <a:p>
            <a:endParaRPr lang="en-US" dirty="0" smtClean="0"/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dirty="0" smtClean="0"/>
              <a:t>Seem to be normally</a:t>
            </a:r>
          </a:p>
          <a:p>
            <a:r>
              <a:rPr lang="en-US" dirty="0" smtClean="0"/>
              <a:t>   distributed with a mean</a:t>
            </a:r>
          </a:p>
          <a:p>
            <a:r>
              <a:rPr lang="en-US" dirty="0" smtClean="0"/>
              <a:t>  of about 1750 and     standard deviation of 320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dirty="0" smtClean="0"/>
              <a:t>Density plots can </a:t>
            </a:r>
          </a:p>
          <a:p>
            <a:r>
              <a:rPr lang="en-US" dirty="0" smtClean="0"/>
              <a:t>   compare Ratings across</a:t>
            </a:r>
          </a:p>
          <a:p>
            <a:r>
              <a:rPr lang="en-US" dirty="0" smtClean="0"/>
              <a:t>   Sex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44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513917" y="399523"/>
            <a:ext cx="8198093" cy="6209043"/>
            <a:chOff x="338530" y="111929"/>
            <a:chExt cx="8198093" cy="620904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530" y="111929"/>
              <a:ext cx="7821215" cy="6209043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>
              <a:off x="6119996" y="5012733"/>
              <a:ext cx="1161143" cy="1008743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49000">
                  <a:schemeClr val="accent1">
                    <a:tint val="44500"/>
                    <a:satMod val="160000"/>
                    <a:alpha val="28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>
              <a:stCxn id="5" idx="6"/>
            </p:cNvCxnSpPr>
            <p:nvPr/>
          </p:nvCxnSpPr>
          <p:spPr>
            <a:xfrm flipV="1">
              <a:off x="7281139" y="5517104"/>
              <a:ext cx="37011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651253" y="5378604"/>
              <a:ext cx="885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GMs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7325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02339"/>
            <a:ext cx="8911687" cy="1280890"/>
          </a:xfrm>
        </p:spPr>
        <p:txBody>
          <a:bodyPr/>
          <a:lstStyle/>
          <a:p>
            <a:r>
              <a:rPr lang="en-US" dirty="0" smtClean="0"/>
              <a:t>Who are Masters and Grandmaster?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4412012"/>
              </p:ext>
            </p:extLst>
          </p:nvPr>
        </p:nvGraphicFramePr>
        <p:xfrm>
          <a:off x="1727200" y="1494971"/>
          <a:ext cx="9949545" cy="4375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6515">
                  <a:extLst>
                    <a:ext uri="{9D8B030D-6E8A-4147-A177-3AD203B41FA5}">
                      <a16:colId xmlns:a16="http://schemas.microsoft.com/office/drawing/2014/main" val="2685636920"/>
                    </a:ext>
                  </a:extLst>
                </a:gridCol>
                <a:gridCol w="3423452">
                  <a:extLst>
                    <a:ext uri="{9D8B030D-6E8A-4147-A177-3AD203B41FA5}">
                      <a16:colId xmlns:a16="http://schemas.microsoft.com/office/drawing/2014/main" val="913923488"/>
                    </a:ext>
                  </a:extLst>
                </a:gridCol>
                <a:gridCol w="3209578">
                  <a:extLst>
                    <a:ext uri="{9D8B030D-6E8A-4147-A177-3AD203B41FA5}">
                      <a16:colId xmlns:a16="http://schemas.microsoft.com/office/drawing/2014/main" val="1227972936"/>
                    </a:ext>
                  </a:extLst>
                </a:gridCol>
              </a:tblGrid>
              <a:tr h="775307"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58738" indent="-58738"/>
                      <a:r>
                        <a:rPr lang="en-US" dirty="0" smtClean="0"/>
                        <a:t> Percentile</a:t>
                      </a:r>
                      <a:r>
                        <a:rPr lang="en-US" baseline="0" dirty="0" smtClean="0"/>
                        <a:t> below              (Rating)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5358573"/>
                  </a:ext>
                </a:extLst>
              </a:tr>
              <a:tr h="7328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Super GM(unofficial)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Elo</a:t>
                      </a:r>
                      <a:r>
                        <a:rPr lang="en-US" dirty="0" smtClean="0"/>
                        <a:t>  &gt; 2700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99.98</a:t>
                      </a:r>
                      <a:r>
                        <a:rPr lang="en-US" sz="18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3270690947"/>
                  </a:ext>
                </a:extLst>
              </a:tr>
              <a:tr h="7328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Grandmaster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Elo</a:t>
                      </a:r>
                      <a:r>
                        <a:rPr lang="en-US" baseline="0" dirty="0" smtClean="0"/>
                        <a:t> &gt; </a:t>
                      </a:r>
                      <a:r>
                        <a:rPr lang="en-US" dirty="0" smtClean="0"/>
                        <a:t>2500 and 3</a:t>
                      </a:r>
                      <a:r>
                        <a:rPr lang="en-US" baseline="0" dirty="0" smtClean="0"/>
                        <a:t> Norms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99.22%</a:t>
                      </a: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1905636239"/>
                  </a:ext>
                </a:extLst>
              </a:tr>
              <a:tr h="6692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International</a:t>
                      </a:r>
                      <a:r>
                        <a:rPr lang="en-US" baseline="0" dirty="0" smtClean="0"/>
                        <a:t> Master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Elo</a:t>
                      </a:r>
                      <a:r>
                        <a:rPr lang="en-US" baseline="0" dirty="0" smtClean="0"/>
                        <a:t> &gt; </a:t>
                      </a:r>
                      <a:r>
                        <a:rPr lang="en-US" dirty="0" smtClean="0"/>
                        <a:t>2400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97.42%</a:t>
                      </a: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1730086251"/>
                  </a:ext>
                </a:extLst>
              </a:tr>
              <a:tr h="7328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FIDE Master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Elo</a:t>
                      </a:r>
                      <a:r>
                        <a:rPr lang="en-US" baseline="0" dirty="0" smtClean="0"/>
                        <a:t> &gt; 2300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93.81%</a:t>
                      </a: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1509214054"/>
                  </a:ext>
                </a:extLst>
              </a:tr>
              <a:tr h="7328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Candidate</a:t>
                      </a:r>
                      <a:r>
                        <a:rPr lang="en-US" baseline="0" dirty="0" smtClean="0"/>
                        <a:t> Master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Elo</a:t>
                      </a:r>
                      <a:r>
                        <a:rPr lang="en-US" dirty="0" smtClean="0"/>
                        <a:t> &gt;</a:t>
                      </a:r>
                      <a:r>
                        <a:rPr lang="en-US" baseline="0" dirty="0" smtClean="0"/>
                        <a:t> 2200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93.13%</a:t>
                      </a: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934839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463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1700</TotalTime>
  <Words>587</Words>
  <Application>Microsoft Office PowerPoint</Application>
  <PresentationFormat>Widescreen</PresentationFormat>
  <Paragraphs>136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Century Gothic</vt:lpstr>
      <vt:lpstr>Lucida Console</vt:lpstr>
      <vt:lpstr>Wingdings 3</vt:lpstr>
      <vt:lpstr>Wisp</vt:lpstr>
      <vt:lpstr>Visual Insights from FIDE Chess Ratings dataset</vt:lpstr>
      <vt:lpstr>PowerPoint Presentation</vt:lpstr>
      <vt:lpstr>PowerPoint Presentation</vt:lpstr>
      <vt:lpstr>   The Data</vt:lpstr>
      <vt:lpstr>How are ratings calculated</vt:lpstr>
      <vt:lpstr>How are overall ratings distributed?</vt:lpstr>
      <vt:lpstr>PowerPoint Presentation</vt:lpstr>
      <vt:lpstr>PowerPoint Presentation</vt:lpstr>
      <vt:lpstr>Who are Masters and Grandmaster?</vt:lpstr>
      <vt:lpstr>PowerPoint Presentation</vt:lpstr>
      <vt:lpstr>Which countries have the most active Masters?</vt:lpstr>
      <vt:lpstr>PowerPoint Presentation</vt:lpstr>
      <vt:lpstr>PowerPoint Presentation</vt:lpstr>
      <vt:lpstr>PowerPoint Presentation</vt:lpstr>
      <vt:lpstr>Can we infer something from a player’s age about his/her strength?</vt:lpstr>
      <vt:lpstr>PowerPoint Presentation</vt:lpstr>
      <vt:lpstr>What if you know they are Grandmasters?</vt:lpstr>
      <vt:lpstr>PowerPoint Presentation</vt:lpstr>
      <vt:lpstr>Where can you find the younger crowd?</vt:lpstr>
      <vt:lpstr>PowerPoint Presentation</vt:lpstr>
      <vt:lpstr>Is there anyplace in the Chess World where you are equally likely to be paired against a Female or a Male?</vt:lpstr>
      <vt:lpstr>PowerPoint Presentation</vt:lpstr>
      <vt:lpstr>Why do Rated Female players have statistically significant lower ratings than their Male counterparts?</vt:lpstr>
      <vt:lpstr>PowerPoint Presentation</vt:lpstr>
      <vt:lpstr>Visual evidence for Rating inflation among Grandmasters across the years</vt:lpstr>
      <vt:lpstr>PowerPoint Presentation</vt:lpstr>
      <vt:lpstr>PowerPoint Presentation</vt:lpstr>
      <vt:lpstr>Takeaways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Insights from FIDE Chess Ratings dataset</dc:title>
  <dc:creator>Aravind K R</dc:creator>
  <cp:lastModifiedBy>Aravind K R</cp:lastModifiedBy>
  <cp:revision>54</cp:revision>
  <dcterms:created xsi:type="dcterms:W3CDTF">2016-01-25T18:15:44Z</dcterms:created>
  <dcterms:modified xsi:type="dcterms:W3CDTF">2016-01-26T22:36:30Z</dcterms:modified>
</cp:coreProperties>
</file>