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92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81" r:id="rId24"/>
    <p:sldId id="283" r:id="rId25"/>
    <p:sldId id="284" r:id="rId26"/>
    <p:sldId id="285" r:id="rId27"/>
    <p:sldId id="287" r:id="rId28"/>
    <p:sldId id="290" r:id="rId29"/>
    <p:sldId id="291" r:id="rId3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0B7C6-3000-4C3B-8A37-F2F3FA04DC38}" v="137" dt="2020-05-26T18:44:2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422" autoAdjust="0"/>
  </p:normalViewPr>
  <p:slideViewPr>
    <p:cSldViewPr>
      <p:cViewPr>
        <p:scale>
          <a:sx n="80" d="100"/>
          <a:sy n="80" d="100"/>
        </p:scale>
        <p:origin x="151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5389-6658-4390-B37F-48CE0E7C0A8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694C-5E59-41DA-A4BA-4EE35BFF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8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7528-477B-4352-990F-FC3B4671AC6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9366-C201-4DC2-B0D2-810C967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76443"/>
              </p:ext>
            </p:extLst>
          </p:nvPr>
        </p:nvGraphicFramePr>
        <p:xfrm>
          <a:off x="2195736" y="1539185"/>
          <a:ext cx="746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MDLDrawObject Class" r:id="rId3" imgW="746864" imgH="899208" progId="MDLDrawOLE.MDLDrawObject.1">
                  <p:embed/>
                </p:oleObj>
              </mc:Choice>
              <mc:Fallback>
                <p:oleObj name="MDLDrawObject Class" r:id="rId3" imgW="746864" imgH="89920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1539185"/>
                        <a:ext cx="74612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019" y="180378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THIOLS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85804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4703" y="17008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06885" y="1543837"/>
            <a:ext cx="1144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Has to be H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34663" y="22768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880" y="2060848"/>
            <a:ext cx="4442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Has to be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except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thiol</a:t>
            </a:r>
            <a:r>
              <a:rPr lang="es-ES" sz="1600" dirty="0"/>
              <a:t> </a:t>
            </a:r>
            <a:r>
              <a:rPr lang="es-ES" sz="1600" dirty="0" err="1"/>
              <a:t>sulfur</a:t>
            </a:r>
            <a:r>
              <a:rPr lang="es-ES" sz="1600" dirty="0"/>
              <a:t>)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type</a:t>
            </a:r>
            <a:r>
              <a:rPr lang="es-ES" sz="1600" dirty="0"/>
              <a:t> of bond </a:t>
            </a:r>
            <a:r>
              <a:rPr lang="es-ES" sz="1600" dirty="0" err="1"/>
              <a:t>or</a:t>
            </a:r>
            <a:r>
              <a:rPr lang="es-ES" sz="1600" dirty="0"/>
              <a:t> to a </a:t>
            </a:r>
            <a:r>
              <a:rPr lang="es-ES" sz="1600" dirty="0" err="1"/>
              <a:t>caron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</a:t>
            </a:r>
            <a:r>
              <a:rPr lang="es-ES" sz="1600" dirty="0" err="1"/>
              <a:t>either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314740" y="3713069"/>
            <a:ext cx="610948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[SD1H][CT1X4][#6]</a:t>
            </a:r>
          </a:p>
        </p:txBody>
      </p:sp>
    </p:spTree>
    <p:extLst>
      <p:ext uri="{BB962C8B-B14F-4D97-AF65-F5344CB8AC3E}">
        <p14:creationId xmlns:p14="http://schemas.microsoft.com/office/powerpoint/2010/main" val="144631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23509"/>
              </p:ext>
            </p:extLst>
          </p:nvPr>
        </p:nvGraphicFramePr>
        <p:xfrm>
          <a:off x="3421063" y="1292225"/>
          <a:ext cx="141763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MDLDrawObject Class" r:id="rId3" imgW="1417225" imgH="1257336" progId="MDLDrawOLE.MDLDrawObject.1">
                  <p:embed/>
                </p:oleObj>
              </mc:Choice>
              <mc:Fallback>
                <p:oleObj name="MDLDrawObject Class" r:id="rId3" imgW="1417225" imgH="1257336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1063" y="1292225"/>
                        <a:ext cx="1417637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862" y="1491708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A_BROMO_KETONES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798940" y="2021470"/>
            <a:ext cx="1131331" cy="32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0152" y="1916832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has to be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).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aliphatic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09761" y="1500659"/>
            <a:ext cx="1366295" cy="45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1196752"/>
            <a:ext cx="21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One</a:t>
            </a:r>
            <a:r>
              <a:rPr lang="es-ES" sz="1600" dirty="0"/>
              <a:t> </a:t>
            </a:r>
            <a:r>
              <a:rPr lang="es-ES" sz="1600" dirty="0" err="1"/>
              <a:t>hydrogen</a:t>
            </a:r>
            <a:r>
              <a:rPr lang="es-ES" sz="1600" dirty="0"/>
              <a:t> </a:t>
            </a:r>
            <a:r>
              <a:rPr lang="es-ES" sz="1600" dirty="0" err="1"/>
              <a:t>required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3284984"/>
            <a:ext cx="203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R2 has to be </a:t>
            </a:r>
            <a:r>
              <a:rPr lang="es-ES" sz="1600" dirty="0" err="1"/>
              <a:t>hydrogen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aliphatic</a:t>
            </a:r>
            <a:r>
              <a:rPr lang="es-ES" sz="1600" dirty="0"/>
              <a:t>)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974394" y="2448038"/>
            <a:ext cx="1101662" cy="105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6042" y="4461607"/>
            <a:ext cx="633670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[OD1]=[CD3T1]([$(c),$([CX4]),$(C~[!#6])])[CH&gt;0T1]Br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2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80965"/>
              </p:ext>
            </p:extLst>
          </p:nvPr>
        </p:nvGraphicFramePr>
        <p:xfrm>
          <a:off x="3257550" y="1319213"/>
          <a:ext cx="17446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MDLDrawObject Class" r:id="rId3" imgW="1745059" imgH="1203984" progId="MDLDrawOLE.MDLDrawObject.1">
                  <p:embed/>
                </p:oleObj>
              </mc:Choice>
              <mc:Fallback>
                <p:oleObj name="MDLDrawObject Class" r:id="rId3" imgW="1745059" imgH="1203984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7550" y="1319213"/>
                        <a:ext cx="174466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498" y="1488437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YNONES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85174" y="2043897"/>
            <a:ext cx="1131331" cy="32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6505" y="1800295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has to be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).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aliphatic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1800" y="3102059"/>
            <a:ext cx="626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R2 has to be </a:t>
            </a:r>
            <a:r>
              <a:rPr lang="es-ES" sz="1600" dirty="0" err="1"/>
              <a:t>hydrogen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aliphatic</a:t>
            </a:r>
            <a:r>
              <a:rPr lang="es-ES" sz="1600" dirty="0"/>
              <a:t>) .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aliphatic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03862" y="2462015"/>
            <a:ext cx="741064" cy="61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1620" y="4865498"/>
            <a:ext cx="684076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O=C([$(c),$([CX4]),$(C~[!#6])])C#C([$(H),$(c),$([CX4]),$(C~[!#6])])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4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26702"/>
              </p:ext>
            </p:extLst>
          </p:nvPr>
        </p:nvGraphicFramePr>
        <p:xfrm>
          <a:off x="3443288" y="1201738"/>
          <a:ext cx="13716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MDLDrawObject Class" r:id="rId3" imgW="1371627" imgH="1440288" progId="MDLDrawOLE.MDLDrawObject.1">
                  <p:embed/>
                </p:oleObj>
              </mc:Choice>
              <mc:Fallback>
                <p:oleObj name="MDLDrawObject Class" r:id="rId3" imgW="1371627" imgH="14402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3288" y="1201738"/>
                        <a:ext cx="1371600" cy="143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943" y="1488437"/>
            <a:ext cx="211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AMIDINES_PRIMARY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41219" y="2492896"/>
            <a:ext cx="4676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has to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 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a </a:t>
            </a:r>
            <a:r>
              <a:rPr lang="es-ES" sz="1600" dirty="0" err="1"/>
              <a:t>halogen</a:t>
            </a:r>
            <a:r>
              <a:rPr lang="es-ES" sz="1600" dirty="0"/>
              <a:t>. 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806575" y="2207603"/>
            <a:ext cx="593043" cy="61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708" y="4353901"/>
            <a:ext cx="684076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[ND1H]=[CD3T2](-[NH2])([$(c),$([CX4]),$(C~[!#6]);!$([#6]-[Cl,Br,F])])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81741"/>
              </p:ext>
            </p:extLst>
          </p:nvPr>
        </p:nvGraphicFramePr>
        <p:xfrm>
          <a:off x="3443288" y="1201738"/>
          <a:ext cx="13716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MDLDrawObject Class" r:id="rId3" imgW="1371627" imgH="1440288" progId="MDLDrawOLE.MDLDrawObject.1">
                  <p:embed/>
                </p:oleObj>
              </mc:Choice>
              <mc:Fallback>
                <p:oleObj name="MDLDrawObject Class" r:id="rId3" imgW="1371627" imgH="14402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3288" y="1201738"/>
                        <a:ext cx="1371600" cy="143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943" y="1488437"/>
            <a:ext cx="239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AMIDINES_SECONDARY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63888" y="2708920"/>
            <a:ext cx="4676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has to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 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halogen</a:t>
            </a:r>
            <a:r>
              <a:rPr lang="es-ES" sz="1600" dirty="0"/>
              <a:t>. 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806576" y="2207603"/>
            <a:ext cx="117352" cy="63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72000" y="1984618"/>
            <a:ext cx="669940" cy="35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6096" y="1072939"/>
            <a:ext cx="3384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R2 has to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 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escept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). 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4566104"/>
            <a:ext cx="864096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[ND1H]=[CD3T2](-[NHT0]([$([cT1]),$([CT1X4])]))([$(c),$([CX4]),$(C~[!#6]);!$([#6]-[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Cl,Br,F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])])</a:t>
            </a:r>
          </a:p>
        </p:txBody>
      </p:sp>
    </p:spTree>
    <p:extLst>
      <p:ext uri="{BB962C8B-B14F-4D97-AF65-F5344CB8AC3E}">
        <p14:creationId xmlns:p14="http://schemas.microsoft.com/office/powerpoint/2010/main" val="255469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4714"/>
              </p:ext>
            </p:extLst>
          </p:nvPr>
        </p:nvGraphicFramePr>
        <p:xfrm>
          <a:off x="3374767" y="1011115"/>
          <a:ext cx="15779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MDLDrawObject Class" r:id="rId3" imgW="1577360" imgH="1440288" progId="MDLDrawOLE.MDLDrawObject.1">
                  <p:embed/>
                </p:oleObj>
              </mc:Choice>
              <mc:Fallback>
                <p:oleObj name="MDLDrawObject Class" r:id="rId3" imgW="1577360" imgH="14402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4767" y="1011115"/>
                        <a:ext cx="1577975" cy="143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49115" y="1324194"/>
            <a:ext cx="361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GUANIDINES_SECONDARY_PRIMARY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935511" y="2336781"/>
            <a:ext cx="348457" cy="22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2564904"/>
            <a:ext cx="823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R2 has to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alipatic</a:t>
            </a:r>
            <a:r>
              <a:rPr lang="es-ES" sz="1600" dirty="0"/>
              <a:t>) 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escept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). 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alipatic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374" y="4324454"/>
            <a:ext cx="684076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[ND1H]=[CD3T3]([NH2])[NHT0]([$([cT1]),$([CT1X4])])</a:t>
            </a:r>
          </a:p>
        </p:txBody>
      </p:sp>
    </p:spTree>
    <p:extLst>
      <p:ext uri="{BB962C8B-B14F-4D97-AF65-F5344CB8AC3E}">
        <p14:creationId xmlns:p14="http://schemas.microsoft.com/office/powerpoint/2010/main" val="52485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47411"/>
              </p:ext>
            </p:extLst>
          </p:nvPr>
        </p:nvGraphicFramePr>
        <p:xfrm>
          <a:off x="3610630" y="980727"/>
          <a:ext cx="15779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MDLDrawObject Class" r:id="rId3" imgW="1577360" imgH="1440288" progId="MDLDrawOLE.MDLDrawObject.1">
                  <p:embed/>
                </p:oleObj>
              </mc:Choice>
              <mc:Fallback>
                <p:oleObj name="MDLDrawObject Class" r:id="rId3" imgW="1577360" imgH="14402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0630" y="980727"/>
                        <a:ext cx="1577975" cy="143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49115" y="1324194"/>
            <a:ext cx="389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GUANIDINES_SECONDARY_SECONDARY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139952" y="2357351"/>
            <a:ext cx="117352" cy="31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4723" y="2636912"/>
            <a:ext cx="761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and R2 are </a:t>
            </a:r>
            <a:r>
              <a:rPr lang="es-ES" sz="1600" dirty="0" err="1"/>
              <a:t>equal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different</a:t>
            </a:r>
            <a:r>
              <a:rPr lang="es-ES" sz="1600" dirty="0"/>
              <a:t> </a:t>
            </a:r>
            <a:r>
              <a:rPr lang="es-ES" sz="1600" dirty="0" err="1"/>
              <a:t>groups</a:t>
            </a:r>
            <a:r>
              <a:rPr lang="es-ES" sz="1600" dirty="0"/>
              <a:t>. </a:t>
            </a:r>
            <a:r>
              <a:rPr lang="es-ES" sz="1600" dirty="0" err="1"/>
              <a:t>They</a:t>
            </a:r>
            <a:r>
              <a:rPr lang="es-ES" sz="1600" dirty="0"/>
              <a:t> are </a:t>
            </a:r>
            <a:r>
              <a:rPr lang="es-ES" sz="1600" dirty="0" err="1"/>
              <a:t>connected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 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escept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). 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23468" y="2357351"/>
            <a:ext cx="133314" cy="31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4896" y="4581128"/>
            <a:ext cx="7344816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[ND1H]=[CD3T3]([NHT0]([$([cT1]),$([CT1X4])]))[NHT0]([$([cT1]),$([CT1X4])])</a:t>
            </a:r>
          </a:p>
        </p:txBody>
      </p:sp>
    </p:spTree>
    <p:extLst>
      <p:ext uri="{BB962C8B-B14F-4D97-AF65-F5344CB8AC3E}">
        <p14:creationId xmlns:p14="http://schemas.microsoft.com/office/powerpoint/2010/main" val="72053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03471"/>
              </p:ext>
            </p:extLst>
          </p:nvPr>
        </p:nvGraphicFramePr>
        <p:xfrm>
          <a:off x="3557588" y="1052736"/>
          <a:ext cx="168433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MDLDrawObject Class" r:id="rId3" imgW="1684117" imgH="1440288" progId="MDLDrawOLE.MDLDrawObject.1">
                  <p:embed/>
                </p:oleObj>
              </mc:Choice>
              <mc:Fallback>
                <p:oleObj name="MDLDrawObject Class" r:id="rId3" imgW="1684117" imgH="14402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7588" y="1052736"/>
                        <a:ext cx="1684337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832" y="1324194"/>
            <a:ext cx="33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GUANIDINES_TERTIARY_PRIMARY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39952" y="2429137"/>
            <a:ext cx="0" cy="63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2636912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and R2 are </a:t>
            </a:r>
            <a:r>
              <a:rPr lang="es-ES" sz="1600" dirty="0" err="1"/>
              <a:t>equal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different</a:t>
            </a:r>
            <a:r>
              <a:rPr lang="es-ES" sz="1600" dirty="0"/>
              <a:t> </a:t>
            </a:r>
            <a:r>
              <a:rPr lang="es-ES" sz="1600" dirty="0" err="1"/>
              <a:t>groups</a:t>
            </a:r>
            <a:r>
              <a:rPr lang="es-ES" sz="1600" dirty="0"/>
              <a:t>. </a:t>
            </a:r>
            <a:r>
              <a:rPr lang="es-ES" sz="1600" dirty="0" err="1"/>
              <a:t>They</a:t>
            </a:r>
            <a:r>
              <a:rPr lang="es-ES" sz="1600" dirty="0"/>
              <a:t> are </a:t>
            </a:r>
            <a:r>
              <a:rPr lang="es-ES" sz="1600" dirty="0" err="1"/>
              <a:t>connected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alipatic</a:t>
            </a:r>
            <a:r>
              <a:rPr lang="es-ES" sz="1600" dirty="0"/>
              <a:t>) 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except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). 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04492" y="1916609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7210" y="4657516"/>
            <a:ext cx="7344816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[ND1H]=[CD3T3]([NH2])[NT0]([$([cT1]),$([CT1X4])])([$([cT1]),$([CT1X4])])</a:t>
            </a:r>
          </a:p>
        </p:txBody>
      </p:sp>
    </p:spTree>
    <p:extLst>
      <p:ext uri="{BB962C8B-B14F-4D97-AF65-F5344CB8AC3E}">
        <p14:creationId xmlns:p14="http://schemas.microsoft.com/office/powerpoint/2010/main" val="95295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97183"/>
              </p:ext>
            </p:extLst>
          </p:nvPr>
        </p:nvGraphicFramePr>
        <p:xfrm>
          <a:off x="3491880" y="980728"/>
          <a:ext cx="168433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MDLDrawObject Class" r:id="rId3" imgW="1684117" imgH="1440288" progId="MDLDrawOLE.MDLDrawObject.1">
                  <p:embed/>
                </p:oleObj>
              </mc:Choice>
              <mc:Fallback>
                <p:oleObj name="MDLDrawObject Class" r:id="rId3" imgW="1684117" imgH="14402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980728"/>
                        <a:ext cx="1684337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832" y="1324194"/>
            <a:ext cx="363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GUANIDINES_TERTIARY_SECONDARY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74244" y="2357129"/>
            <a:ext cx="0" cy="63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80087" y="2564904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R1, R2 and R3 are </a:t>
            </a:r>
            <a:r>
              <a:rPr lang="es-ES" sz="1600" dirty="0" err="1"/>
              <a:t>equal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different</a:t>
            </a:r>
            <a:r>
              <a:rPr lang="es-ES" sz="1600" dirty="0"/>
              <a:t> </a:t>
            </a:r>
            <a:r>
              <a:rPr lang="es-ES" sz="1600" dirty="0" err="1"/>
              <a:t>groups</a:t>
            </a:r>
            <a:r>
              <a:rPr lang="es-ES" sz="1600" dirty="0"/>
              <a:t>. </a:t>
            </a:r>
            <a:r>
              <a:rPr lang="es-ES" sz="1600" dirty="0" err="1"/>
              <a:t>They</a:t>
            </a:r>
            <a:r>
              <a:rPr lang="es-ES" sz="1600" dirty="0"/>
              <a:t> are </a:t>
            </a:r>
            <a:r>
              <a:rPr lang="es-ES" sz="1600" dirty="0" err="1"/>
              <a:t>connected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 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except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). 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8784" y="184460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77751" y="2420665"/>
            <a:ext cx="0" cy="63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36512" y="4363838"/>
            <a:ext cx="9180512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[ND1H]=[CD3T3]([NHT0]([$([cT1]),$([CT1X4])]))[NT0]([$([cT1]),$([CT1X4])])([$([cT1]),$([CT1X4])])</a:t>
            </a:r>
          </a:p>
        </p:txBody>
      </p:sp>
    </p:spTree>
    <p:extLst>
      <p:ext uri="{BB962C8B-B14F-4D97-AF65-F5344CB8AC3E}">
        <p14:creationId xmlns:p14="http://schemas.microsoft.com/office/powerpoint/2010/main" val="180031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045838"/>
              </p:ext>
            </p:extLst>
          </p:nvPr>
        </p:nvGraphicFramePr>
        <p:xfrm>
          <a:off x="3606800" y="1112838"/>
          <a:ext cx="1584325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MDLDrawObject Class" r:id="rId3" imgW="1584924" imgH="1607904" progId="MDLDrawOLE.MDLDrawObject.1">
                  <p:embed/>
                </p:oleObj>
              </mc:Choice>
              <mc:Fallback>
                <p:oleObj name="MDLDrawObject Class" r:id="rId3" imgW="1584924" imgH="1607904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6800" y="1112838"/>
                        <a:ext cx="1584325" cy="160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710" y="132419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O_AMINO_PHENOLS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14566" y="2780928"/>
            <a:ext cx="560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carbocycle</a:t>
            </a:r>
            <a:r>
              <a:rPr lang="es-ES" sz="1600" dirty="0"/>
              <a:t> </a:t>
            </a:r>
            <a:r>
              <a:rPr lang="es-ES" sz="1600" dirty="0" err="1"/>
              <a:t>substituted</a:t>
            </a:r>
            <a:r>
              <a:rPr lang="es-ES" sz="1600" dirty="0"/>
              <a:t> </a:t>
            </a:r>
            <a:r>
              <a:rPr lang="es-ES" sz="1600" dirty="0" err="1"/>
              <a:t>by</a:t>
            </a:r>
            <a:r>
              <a:rPr lang="es-ES" sz="1600" dirty="0"/>
              <a:t> a </a:t>
            </a:r>
            <a:r>
              <a:rPr lang="es-ES" sz="1600" dirty="0" err="1"/>
              <a:t>primary</a:t>
            </a:r>
            <a:r>
              <a:rPr lang="es-ES" sz="1600" dirty="0"/>
              <a:t> amino </a:t>
            </a:r>
            <a:r>
              <a:rPr lang="es-ES" sz="1600" dirty="0" err="1"/>
              <a:t>group</a:t>
            </a:r>
            <a:r>
              <a:rPr lang="es-ES" sz="1600" dirty="0"/>
              <a:t> and a </a:t>
            </a:r>
            <a:r>
              <a:rPr lang="es-ES" sz="1600" dirty="0" err="1"/>
              <a:t>phenol</a:t>
            </a:r>
            <a:r>
              <a:rPr lang="es-ES" sz="1600" dirty="0"/>
              <a:t> in </a:t>
            </a:r>
            <a:r>
              <a:rPr lang="es-ES" sz="1600" dirty="0" err="1"/>
              <a:t>ortho</a:t>
            </a:r>
            <a:r>
              <a:rPr lang="es-ES" sz="1600" dirty="0"/>
              <a:t> position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99618" y="2253576"/>
            <a:ext cx="1043436" cy="28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76056" y="132033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5076056" y="1813466"/>
            <a:ext cx="1008112" cy="22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84168" y="1628800"/>
            <a:ext cx="18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required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34666" y="4437112"/>
            <a:ext cx="5328592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[OD1H]-c1c([NH2])cccc1</a:t>
            </a:r>
          </a:p>
        </p:txBody>
      </p:sp>
    </p:spTree>
    <p:extLst>
      <p:ext uri="{BB962C8B-B14F-4D97-AF65-F5344CB8AC3E}">
        <p14:creationId xmlns:p14="http://schemas.microsoft.com/office/powerpoint/2010/main" val="62648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716159"/>
              </p:ext>
            </p:extLst>
          </p:nvPr>
        </p:nvGraphicFramePr>
        <p:xfrm>
          <a:off x="3606800" y="1112838"/>
          <a:ext cx="1584325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MDLDrawObject Class" r:id="rId3" imgW="1584924" imgH="1607904" progId="MDLDrawOLE.MDLDrawObject.1">
                  <p:embed/>
                </p:oleObj>
              </mc:Choice>
              <mc:Fallback>
                <p:oleObj name="MDLDrawObject Class" r:id="rId3" imgW="1584924" imgH="1607904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6800" y="1112838"/>
                        <a:ext cx="1584325" cy="160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710" y="132419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O_AMINO_THIOPHENOLS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" idx="1"/>
          </p:cNvCxnSpPr>
          <p:nvPr/>
        </p:nvCxnSpPr>
        <p:spPr>
          <a:xfrm flipH="1">
            <a:off x="5076056" y="1813466"/>
            <a:ext cx="1008112" cy="22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566" y="2564904"/>
            <a:ext cx="560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carbocycle</a:t>
            </a:r>
            <a:r>
              <a:rPr lang="es-ES" sz="1600" dirty="0"/>
              <a:t> </a:t>
            </a:r>
            <a:r>
              <a:rPr lang="es-ES" sz="1600" dirty="0" err="1"/>
              <a:t>substituted</a:t>
            </a:r>
            <a:r>
              <a:rPr lang="es-ES" sz="1600" dirty="0"/>
              <a:t> </a:t>
            </a:r>
            <a:r>
              <a:rPr lang="es-ES" sz="1600" dirty="0" err="1"/>
              <a:t>by</a:t>
            </a:r>
            <a:r>
              <a:rPr lang="es-ES" sz="1600" dirty="0"/>
              <a:t> a </a:t>
            </a:r>
            <a:r>
              <a:rPr lang="es-ES" sz="1600" dirty="0" err="1"/>
              <a:t>primary</a:t>
            </a:r>
            <a:r>
              <a:rPr lang="es-ES" sz="1600" dirty="0"/>
              <a:t> amino </a:t>
            </a:r>
            <a:r>
              <a:rPr lang="es-ES" sz="1600" dirty="0" err="1"/>
              <a:t>group</a:t>
            </a:r>
            <a:r>
              <a:rPr lang="es-ES" sz="1600" dirty="0"/>
              <a:t> and a </a:t>
            </a:r>
            <a:r>
              <a:rPr lang="es-ES" sz="1600" dirty="0" err="1"/>
              <a:t>thiol</a:t>
            </a:r>
            <a:r>
              <a:rPr lang="es-ES" sz="1600" dirty="0"/>
              <a:t> in </a:t>
            </a:r>
            <a:r>
              <a:rPr lang="es-ES" sz="1600" dirty="0" err="1"/>
              <a:t>ortho</a:t>
            </a:r>
            <a:r>
              <a:rPr lang="es-ES" sz="1600" dirty="0"/>
              <a:t> position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99618" y="2253576"/>
            <a:ext cx="1043436" cy="28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76056" y="132033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84168" y="1628800"/>
            <a:ext cx="18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required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4666" y="4078232"/>
            <a:ext cx="5328592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[SD1H]-c1c([NH2])cccc1</a:t>
            </a:r>
          </a:p>
        </p:txBody>
      </p:sp>
    </p:spTree>
    <p:extLst>
      <p:ext uri="{BB962C8B-B14F-4D97-AF65-F5344CB8AC3E}">
        <p14:creationId xmlns:p14="http://schemas.microsoft.com/office/powerpoint/2010/main" val="358921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19524"/>
              </p:ext>
            </p:extLst>
          </p:nvPr>
        </p:nvGraphicFramePr>
        <p:xfrm>
          <a:off x="3088478" y="1447110"/>
          <a:ext cx="1066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DLDrawObject Class" r:id="rId3" imgW="1066701" imgH="1081944" progId="MDLDrawOLE.MDLDrawObject.1">
                  <p:embed/>
                </p:oleObj>
              </mc:Choice>
              <mc:Fallback>
                <p:oleObj name="MDLDrawObject Class" r:id="rId3" imgW="1066701" imgH="1081944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8478" y="1447110"/>
                        <a:ext cx="106680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019" y="1803782"/>
            <a:ext cx="29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METHYL_AND_ETHYL_ESTERS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36668" y="1412776"/>
            <a:ext cx="1207340" cy="131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040" y="2348880"/>
            <a:ext cx="321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R2 has to be </a:t>
            </a:r>
            <a:r>
              <a:rPr lang="es-ES" sz="1600" dirty="0" err="1"/>
              <a:t>exactly</a:t>
            </a:r>
            <a:r>
              <a:rPr lang="es-ES" sz="1600" dirty="0"/>
              <a:t> </a:t>
            </a:r>
            <a:r>
              <a:rPr lang="es-ES" sz="1600" dirty="0" err="1"/>
              <a:t>Methyo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Ethyl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14666" y="2348880"/>
            <a:ext cx="1273358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1858" y="1317080"/>
            <a:ext cx="419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has to be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aliphatic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.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44876" y="3428228"/>
            <a:ext cx="610948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O=C([$(c),$([CX4]),$(C~[!#6])])[OX2][$([CH3]),$([CH2][CH3])]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738" y="286453"/>
            <a:ext cx="3582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Triazine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related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queries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268760"/>
            <a:ext cx="223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TRICHLORO_TRIAZINE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3888" y="1279255"/>
            <a:ext cx="2142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DICHLORO_TRIAZINE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6216" y="1279255"/>
            <a:ext cx="1942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CHLORO_TRIAZINE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37492"/>
              </p:ext>
            </p:extLst>
          </p:nvPr>
        </p:nvGraphicFramePr>
        <p:xfrm>
          <a:off x="6835678" y="2348880"/>
          <a:ext cx="13033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MDLDrawObject Class" r:id="rId3" imgW="1303059" imgH="1059219" progId="MDLDrawOLE.MDLDrawObject.1">
                  <p:embed/>
                </p:oleObj>
              </mc:Choice>
              <mc:Fallback>
                <p:oleObj name="MDLDrawObject Class" r:id="rId3" imgW="1303059" imgH="1059219" progId="MDLDrawOLE.MDLDrawObject.1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78" y="2348880"/>
                        <a:ext cx="130333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6516216" y="2348880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16216" y="3012097"/>
            <a:ext cx="360040" cy="5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0072" y="2487893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substituent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Cl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28942"/>
              </p:ext>
            </p:extLst>
          </p:nvPr>
        </p:nvGraphicFramePr>
        <p:xfrm>
          <a:off x="3348038" y="2225675"/>
          <a:ext cx="13033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MDLDrawObject Class" r:id="rId5" imgW="1303059" imgH="1447708" progId="MDLDrawOLE.MDLDrawObject.1">
                  <p:embed/>
                </p:oleObj>
              </mc:Choice>
              <mc:Fallback>
                <p:oleObj name="MDLDrawObject Class" r:id="rId5" imgW="1303059" imgH="1447708" progId="MDLDrawOLE.MDLDrawObject.1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25675"/>
                        <a:ext cx="130333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4635207" y="3068960"/>
            <a:ext cx="584865" cy="342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978442"/>
              </p:ext>
            </p:extLst>
          </p:nvPr>
        </p:nvGraphicFramePr>
        <p:xfrm>
          <a:off x="684213" y="2287588"/>
          <a:ext cx="1660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MDLDrawObject Class" r:id="rId7" imgW="1661108" imgH="1447708" progId="MDLDrawOLE.MDLDrawObject.1">
                  <p:embed/>
                </p:oleObj>
              </mc:Choice>
              <mc:Fallback>
                <p:oleObj name="MDLDrawObject Class" r:id="rId7" imgW="1661108" imgH="1447708" progId="MDLDrawOLE.MDLDrawObject.1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87588"/>
                        <a:ext cx="16605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51620" y="4530248"/>
            <a:ext cx="684076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QUERY format; see ./queries/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functional_groups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/*triazine*</a:t>
            </a:r>
          </a:p>
        </p:txBody>
      </p:sp>
    </p:spTree>
    <p:extLst>
      <p:ext uri="{BB962C8B-B14F-4D97-AF65-F5344CB8AC3E}">
        <p14:creationId xmlns:p14="http://schemas.microsoft.com/office/powerpoint/2010/main" val="28925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7314" y="1016848"/>
            <a:ext cx="577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SNAr</a:t>
            </a:r>
            <a:r>
              <a:rPr lang="es-ES" dirty="0"/>
              <a:t> reactive </a:t>
            </a:r>
            <a:r>
              <a:rPr lang="es-ES" dirty="0" err="1"/>
              <a:t>Scaffolds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Amine in </a:t>
            </a:r>
            <a:r>
              <a:rPr lang="es-ES" dirty="0" err="1"/>
              <a:t>attached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DNA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757886"/>
              </p:ext>
            </p:extLst>
          </p:nvPr>
        </p:nvGraphicFramePr>
        <p:xfrm>
          <a:off x="1475656" y="3606250"/>
          <a:ext cx="2635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MDLDrawObject Class" r:id="rId3" imgW="2903173" imgH="876312" progId="MDLDrawOLE.MDLDrawObject.1">
                  <p:embed/>
                </p:oleObj>
              </mc:Choice>
              <mc:Fallback>
                <p:oleObj name="MDLDrawObject Class" r:id="rId3" imgW="2903173" imgH="876312" progId="MDLDrawOLE.MDLDrawObject.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3606250"/>
                        <a:ext cx="2635250" cy="7937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3848" y="476672"/>
            <a:ext cx="308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NAS_ELECTROPHILE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7472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2950"/>
              </p:ext>
            </p:extLst>
          </p:nvPr>
        </p:nvGraphicFramePr>
        <p:xfrm>
          <a:off x="4288789" y="2121691"/>
          <a:ext cx="1150938" cy="58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MDLDrawObject Class" r:id="rId5" imgW="1150550" imgH="563976" progId="MDLDrawOLE.MDLDrawObject.1">
                  <p:embed/>
                </p:oleObj>
              </mc:Choice>
              <mc:Fallback>
                <p:oleObj name="MDLDrawObject Class" r:id="rId5" imgW="1150550" imgH="56397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789" y="2121691"/>
                        <a:ext cx="1150938" cy="58390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32821"/>
              </p:ext>
            </p:extLst>
          </p:nvPr>
        </p:nvGraphicFramePr>
        <p:xfrm>
          <a:off x="5733490" y="3546760"/>
          <a:ext cx="20177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MDLDrawObject Class" r:id="rId7" imgW="2225031" imgH="860976" progId="MDLDrawOLE.MDLDrawObject.1">
                  <p:embed/>
                </p:oleObj>
              </mc:Choice>
              <mc:Fallback>
                <p:oleObj name="MDLDrawObject Class" r:id="rId7" imgW="2225031" imgH="860976" progId="MDLDrawOLE.MDLDrawObject.1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490" y="3546760"/>
                        <a:ext cx="2017712" cy="777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93281" y="5200145"/>
            <a:ext cx="3418052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F,Cl</a:t>
            </a:r>
            <a:r>
              <a:rPr lang="en-GB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][c;&lt;environments list&gt;:1]&gt;&gt;[1c:1]</a:t>
            </a:r>
            <a:endParaRPr lang="en-GB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7314" y="1572171"/>
            <a:ext cx="602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Leaving</a:t>
            </a:r>
            <a:r>
              <a:rPr lang="es-ES" dirty="0"/>
              <a:t> group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halogen</a:t>
            </a:r>
            <a:r>
              <a:rPr lang="es-ES" dirty="0"/>
              <a:t> (F </a:t>
            </a:r>
            <a:r>
              <a:rPr lang="es-ES" dirty="0" err="1"/>
              <a:t>or</a:t>
            </a:r>
            <a:r>
              <a:rPr lang="es-ES" dirty="0"/>
              <a:t> Cl) </a:t>
            </a:r>
            <a:r>
              <a:rPr lang="es-ES" dirty="0" err="1"/>
              <a:t>denoted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X in </a:t>
            </a:r>
            <a:r>
              <a:rPr lang="es-ES" dirty="0" err="1"/>
              <a:t>drawings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3683" y="2894125"/>
            <a:ext cx="806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EWG </a:t>
            </a:r>
            <a:r>
              <a:rPr lang="es-ES" dirty="0" err="1"/>
              <a:t>activator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,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Cl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343" y="4667428"/>
            <a:ext cx="856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NAS </a:t>
            </a:r>
            <a:r>
              <a:rPr lang="es-ES" dirty="0" err="1"/>
              <a:t>electrophile</a:t>
            </a:r>
            <a:r>
              <a:rPr lang="es-ES" dirty="0"/>
              <a:t> </a:t>
            </a:r>
            <a:r>
              <a:rPr lang="es-ES" dirty="0" err="1"/>
              <a:t>preparation</a:t>
            </a:r>
            <a:r>
              <a:rPr lang="es-ES" dirty="0"/>
              <a:t> </a:t>
            </a:r>
            <a:r>
              <a:rPr lang="es-ES" dirty="0" err="1"/>
              <a:t>reaction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as a </a:t>
            </a:r>
            <a:r>
              <a:rPr lang="es-ES" dirty="0" err="1"/>
              <a:t>smirks</a:t>
            </a:r>
            <a:r>
              <a:rPr lang="es-ES" dirty="0"/>
              <a:t> </a:t>
            </a:r>
            <a:r>
              <a:rPr lang="es-ES" dirty="0" err="1"/>
              <a:t>reaction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below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5265" y="5590065"/>
            <a:ext cx="748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environtments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are </a:t>
            </a:r>
            <a:r>
              <a:rPr lang="es-ES" dirty="0" err="1"/>
              <a:t>denoted</a:t>
            </a:r>
            <a:r>
              <a:rPr lang="es-ES" dirty="0"/>
              <a:t> </a:t>
            </a:r>
            <a:r>
              <a:rPr lang="es-ES" dirty="0" err="1"/>
              <a:t>beside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039" y="6112266"/>
            <a:ext cx="878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electron</a:t>
            </a:r>
            <a:r>
              <a:rPr lang="es-ES" dirty="0"/>
              <a:t> </a:t>
            </a:r>
            <a:r>
              <a:rPr lang="es-ES" dirty="0" err="1"/>
              <a:t>withdrawing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 and </a:t>
            </a:r>
            <a:r>
              <a:rPr lang="es-ES" dirty="0" err="1"/>
              <a:t>substructure</a:t>
            </a:r>
            <a:r>
              <a:rPr lang="es-ES" dirty="0"/>
              <a:t> </a:t>
            </a:r>
            <a:r>
              <a:rPr lang="es-ES" dirty="0" err="1"/>
              <a:t>environments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quite open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regards</a:t>
            </a:r>
            <a:r>
              <a:rPr lang="es-ES" dirty="0"/>
              <a:t> to </a:t>
            </a:r>
            <a:r>
              <a:rPr lang="es-ES" dirty="0" err="1"/>
              <a:t>substitution</a:t>
            </a:r>
            <a:r>
              <a:rPr lang="es-ES" dirty="0"/>
              <a:t> to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flexibility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incorporating</a:t>
            </a:r>
            <a:r>
              <a:rPr lang="es-ES" dirty="0"/>
              <a:t> new </a:t>
            </a:r>
            <a:r>
              <a:rPr lang="es-ES" dirty="0" err="1"/>
              <a:t>electrophiles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7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22286"/>
              </p:ext>
            </p:extLst>
          </p:nvPr>
        </p:nvGraphicFramePr>
        <p:xfrm>
          <a:off x="392113" y="1268413"/>
          <a:ext cx="1039812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MDLDrawObject Class" r:id="rId3" imgW="1066701" imgH="5806512" progId="MDLDrawOLE.MDLDrawObject.1">
                  <p:embed/>
                </p:oleObj>
              </mc:Choice>
              <mc:Fallback>
                <p:oleObj name="MDLDrawObject Class" r:id="rId3" imgW="1066701" imgH="5806512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1268413"/>
                        <a:ext cx="1039812" cy="48831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619672" y="1484784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$(c(n)s)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8375" y="2060848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$(c(a1)c(N=O)aaa1)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7503" y="3068960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$(c(a1)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(N=O)a1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6705" y="410583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$(c(a1)ncna1)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6047" y="4865709"/>
            <a:ext cx="68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$(c(n)n)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6705" y="5625584"/>
            <a:ext cx="1428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$(c(a1)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(N=O)na1)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18314"/>
              </p:ext>
            </p:extLst>
          </p:nvPr>
        </p:nvGraphicFramePr>
        <p:xfrm>
          <a:off x="3563938" y="1376363"/>
          <a:ext cx="1477962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MDLDrawObject Class" r:id="rId5" imgW="1318249" imgH="4831056" progId="MDLDrawOLE.MDLDrawObject.1">
                  <p:embed/>
                </p:oleObj>
              </mc:Choice>
              <mc:Fallback>
                <p:oleObj name="MDLDrawObject Class" r:id="rId5" imgW="1318249" imgH="4831056" progId="MDLDrawOLE.MDLDrawObject.1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8" y="1376363"/>
                        <a:ext cx="1477962" cy="46688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148064" y="1484784"/>
            <a:ext cx="155523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$(c(cn1)nc2aaaaac12)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48064" y="2492896"/>
            <a:ext cx="2830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$(c(n1)aaac1[N,C,S]=O),$(c(n1)aaac1C#N)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8064" y="3410088"/>
            <a:ext cx="3010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([N,C,S]=O)aa1),$(c(n1)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(C#N)aa1)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5840" y="4395638"/>
            <a:ext cx="30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([N,C,S]=O)a1),$(c(n1)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(C#N)a1)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5840" y="5478146"/>
            <a:ext cx="30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$(c(n1)c([N,C,S]=O)aaa1),$(c(n1)c(C#N)aaa1)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6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79839"/>
              </p:ext>
            </p:extLst>
          </p:nvPr>
        </p:nvGraphicFramePr>
        <p:xfrm>
          <a:off x="323528" y="122147"/>
          <a:ext cx="1612903" cy="287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MDLDrawObject Class" r:id="rId3" imgW="1607831" imgH="3322296" progId="MDLDrawOLE.MDLDrawObject.1">
                  <p:embed/>
                </p:oleObj>
              </mc:Choice>
              <mc:Fallback>
                <p:oleObj name="MDLDrawObject Class" r:id="rId3" imgW="1607831" imgH="3322296" progId="MDLDrawOLE.MDLDrawObject.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22147"/>
                        <a:ext cx="1612903" cy="28748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333126" y="524916"/>
            <a:ext cx="3880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$(c(n1)anac1[N,C,S]=O),$(c(n1)anac1C#N),$(c(n1)anac1Cl)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9752" y="155954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([N,C,S]=O)na1),$(c(n1)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(C#N)na1),$(c(n1)</a:t>
            </a:r>
            <a:r>
              <a:rPr lang="es-E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</a:t>
            </a:r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(Cl)na1)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1834" y="2570518"/>
            <a:ext cx="42525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$(c(n1)c([N,C,S]=O)naa1),$(c(n1)c(C#N)naa1),$(c(n1)c(Cl)naa1)</a:t>
            </a:r>
            <a:endParaRPr lang="en-GB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30323"/>
              </p:ext>
            </p:extLst>
          </p:nvPr>
        </p:nvGraphicFramePr>
        <p:xfrm>
          <a:off x="317307" y="3201943"/>
          <a:ext cx="1823705" cy="348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MDLDrawObject Class" r:id="rId5" imgW="2354479" imgH="5212080" progId="MDLDrawOLE.MDLDrawObject.1">
                  <p:embed/>
                </p:oleObj>
              </mc:Choice>
              <mc:Fallback>
                <p:oleObj name="MDLDrawObject Class" r:id="rId5" imgW="2354479" imgH="5212080" progId="MDLDrawOLE.MDLDrawObject.1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307" y="3201943"/>
                        <a:ext cx="1823705" cy="348171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713499" y="3587904"/>
            <a:ext cx="521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$(c(n1)sc2aaac([N,C,S]=O)c12),$(c(n1)sc2aaac(C#N)c12),$(c(n1)sc2aaac(Cl)c12)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3499" y="4388063"/>
            <a:ext cx="521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$(c(n1)sc2aac([N,C,S]=O)ac12),$(c(n1)sc2aac(C#N)ac12),$(c(n1)sc2aac(Cl)ac12)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91178" y="6165304"/>
            <a:ext cx="521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$(c(n1)sc2c([N,C,S]=O)aaac12),$(c(n1)sc2c(C#N)aaac12),$(c(n1)sc2c(Cl)aaac12)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3499" y="5365145"/>
            <a:ext cx="5294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$(c(n1)sc2ac([N,C,S]=O)aac12),$(c(n1)sc2ac(C#N)aac12),$(c(n1)sc2aac(Cl)aac12) 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2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390868"/>
              </p:ext>
            </p:extLst>
          </p:nvPr>
        </p:nvGraphicFramePr>
        <p:xfrm>
          <a:off x="4055236" y="1572353"/>
          <a:ext cx="1796744" cy="117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MDLDrawObject Class" r:id="rId3" imgW="1819404" imgH="1190700" progId="MDLDrawOLE.MDLDrawObject.1">
                  <p:embed/>
                </p:oleObj>
              </mc:Choice>
              <mc:Fallback>
                <p:oleObj name="MDLDrawObject Class" r:id="rId3" imgW="1819404" imgH="1190700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236" y="1572353"/>
                        <a:ext cx="1796744" cy="1176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7439" y="134687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Boc</a:t>
            </a:r>
            <a:r>
              <a:rPr lang="en-US" sz="3200" dirty="0">
                <a:solidFill>
                  <a:srgbClr val="FF0000"/>
                </a:solidFill>
              </a:rPr>
              <a:t> and </a:t>
            </a:r>
            <a:r>
              <a:rPr lang="en-US" sz="3200" dirty="0" err="1">
                <a:solidFill>
                  <a:srgbClr val="FF0000"/>
                </a:solidFill>
              </a:rPr>
              <a:t>Fmoc</a:t>
            </a:r>
            <a:r>
              <a:rPr lang="en-US" sz="3200" dirty="0">
                <a:solidFill>
                  <a:srgbClr val="FF0000"/>
                </a:solidFill>
              </a:rPr>
              <a:t> queries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511884"/>
              </p:ext>
            </p:extLst>
          </p:nvPr>
        </p:nvGraphicFramePr>
        <p:xfrm>
          <a:off x="3679045" y="2870522"/>
          <a:ext cx="2549128" cy="2502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MDLDrawObject Class" r:id="rId5" imgW="2581335" imgH="2533680" progId="MDLDrawOLE.MDLDrawObject.1">
                  <p:embed/>
                </p:oleObj>
              </mc:Choice>
              <mc:Fallback>
                <p:oleObj name="MDLDrawObject Class" r:id="rId5" imgW="2581335" imgH="2533680" progId="MDLDrawOLE.MDLDrawObject.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870522"/>
                        <a:ext cx="2549128" cy="2502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4405099" y="1536153"/>
            <a:ext cx="1566923" cy="977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211223" y="2792828"/>
            <a:ext cx="2355448" cy="2090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7098849" y="3164441"/>
            <a:ext cx="200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Anything inside the circles must be as is (no substitution allowed)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1124" y="2068683"/>
            <a:ext cx="644113" cy="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3180" y="2633564"/>
            <a:ext cx="644113" cy="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294" y="1996385"/>
            <a:ext cx="25844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/>
              <a:t>N must be aliphatic</a:t>
            </a:r>
            <a:endParaRPr lang="en-US" sz="1100" dirty="0">
              <a:solidFill>
                <a:srgbClr val="FF0000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/>
              <a:t>At least one of the two N substituents must be different than H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/>
              <a:t>N substituents can be aromatic or aliphatic carbons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/>
              <a:t>N substituents cannot be heteroatoms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/>
              <a:t>N substituents cannot be carbons attached to the nitrogen by multiple bonds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/>
              <a:t>N substituents cannot be aliphatic carbons attached in turn to any heteroatom either through a single or a multiple bond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/>
              <a:t>N substituents cannot be aliphatic carbons attached to other carbon through a multiple bond 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18491" y="4714805"/>
            <a:ext cx="644113" cy="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40547" y="5279686"/>
            <a:ext cx="644113" cy="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79045" y="2306859"/>
            <a:ext cx="644113" cy="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0546" y="4938740"/>
            <a:ext cx="644113" cy="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2816475" y="1966177"/>
            <a:ext cx="338560" cy="3377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22558" y="2155718"/>
            <a:ext cx="1176291" cy="10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41939" y="3487606"/>
            <a:ext cx="556910" cy="68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6014" y="5301964"/>
            <a:ext cx="22438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/>
              <a:t>Boc</a:t>
            </a:r>
            <a:r>
              <a:rPr lang="en-US" sz="1400" u="sng" dirty="0"/>
              <a:t> FG’s coded:</a:t>
            </a:r>
          </a:p>
          <a:p>
            <a:r>
              <a:rPr lang="en-US" sz="1400" dirty="0" err="1"/>
              <a:t>boc.qry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sec_aniline_boc.qry</a:t>
            </a:r>
            <a:r>
              <a:rPr lang="en-US" sz="1400" dirty="0"/>
              <a:t>   </a:t>
            </a:r>
          </a:p>
          <a:p>
            <a:r>
              <a:rPr lang="en-US" sz="1400" dirty="0" err="1"/>
              <a:t>sec_boc.qry</a:t>
            </a:r>
            <a:r>
              <a:rPr lang="en-US" sz="1400" dirty="0"/>
              <a:t>  </a:t>
            </a:r>
          </a:p>
          <a:p>
            <a:r>
              <a:rPr lang="en-US" sz="1400" dirty="0" err="1"/>
              <a:t>tert_boc.qry</a:t>
            </a:r>
            <a:r>
              <a:rPr lang="en-US" sz="1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02981" y="5301964"/>
            <a:ext cx="23134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/>
              <a:t>Fmoc</a:t>
            </a:r>
            <a:r>
              <a:rPr lang="en-US" sz="1400" u="sng" dirty="0"/>
              <a:t> FG’s coded:</a:t>
            </a:r>
          </a:p>
          <a:p>
            <a:r>
              <a:rPr lang="en-US" sz="1400" dirty="0" err="1"/>
              <a:t>fmoc.qry</a:t>
            </a:r>
            <a:r>
              <a:rPr lang="en-US" sz="1400" dirty="0"/>
              <a:t>  </a:t>
            </a:r>
          </a:p>
          <a:p>
            <a:r>
              <a:rPr lang="en-US" sz="1400" dirty="0" err="1"/>
              <a:t>prim_aniline_fmoc.qry</a:t>
            </a:r>
            <a:r>
              <a:rPr lang="en-US" sz="1400" dirty="0"/>
              <a:t>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sec_aniline_fmoc.qry</a:t>
            </a:r>
            <a:r>
              <a:rPr lang="en-US" sz="1400" dirty="0"/>
              <a:t>  </a:t>
            </a:r>
          </a:p>
          <a:p>
            <a:r>
              <a:rPr lang="en-US" sz="1400" dirty="0" err="1"/>
              <a:t>sec_fmoc.qry</a:t>
            </a:r>
            <a:r>
              <a:rPr lang="en-US" sz="1400" dirty="0"/>
              <a:t>  </a:t>
            </a:r>
          </a:p>
          <a:p>
            <a:r>
              <a:rPr lang="en-US" sz="1400" dirty="0" err="1"/>
              <a:t>tert_fmoc.qry</a:t>
            </a:r>
            <a:r>
              <a:rPr lang="en-US" sz="14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D3A45-0326-41A8-9A3F-A65E56B46A2F}"/>
              </a:ext>
            </a:extLst>
          </p:cNvPr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Queries: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QUERY format; see ./queries/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functional_groups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/*{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fmoc,boc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}*</a:t>
            </a:r>
          </a:p>
        </p:txBody>
      </p:sp>
    </p:spTree>
    <p:extLst>
      <p:ext uri="{BB962C8B-B14F-4D97-AF65-F5344CB8AC3E}">
        <p14:creationId xmlns:p14="http://schemas.microsoft.com/office/powerpoint/2010/main" val="87519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CC4E-7159-4855-BF57-565AFAF6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"/>
              </a:rPr>
              <a:t>cyano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and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cyano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_*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0FC7-599B-4D7F-AEF8-7D1B7C65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cyano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containing the 3 queries below</a:t>
            </a:r>
          </a:p>
          <a:p>
            <a:r>
              <a:rPr lang="en-US" dirty="0" err="1">
                <a:ea typeface="+mn-lt"/>
                <a:cs typeface="+mn-lt"/>
              </a:rPr>
              <a:t>cyano_amine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(smarts-like N#CN – enforcing at least 1 H on non-</a:t>
            </a:r>
            <a:r>
              <a:rPr lang="en-US" dirty="0" err="1">
                <a:ea typeface="+mn-lt"/>
                <a:cs typeface="+mn-lt"/>
              </a:rPr>
              <a:t>cyano</a:t>
            </a:r>
            <a:r>
              <a:rPr lang="en-US" dirty="0">
                <a:ea typeface="+mn-lt"/>
                <a:cs typeface="+mn-lt"/>
              </a:rPr>
              <a:t> N)</a:t>
            </a:r>
            <a:endParaRPr lang="en-US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cyano_aryl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N#Cc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cyano_alkyl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dirty="0">
                <a:ea typeface="+mn-lt"/>
                <a:cs typeface="+mn-lt"/>
              </a:rPr>
              <a:t>(N#CC)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95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D57D-8EE4-45FE-9AF4-B344AD2E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Sul(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ph</a:t>
            </a:r>
            <a:r>
              <a:rPr lang="en-US" dirty="0">
                <a:solidFill>
                  <a:srgbClr val="FF0000"/>
                </a:solidFill>
                <a:cs typeface="Calibri"/>
              </a:rPr>
              <a:t>)(f)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onamides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F179-1E15-4D48-B825-EAA3BDCE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42947" cy="45259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Sulfonamides</a:t>
            </a:r>
          </a:p>
          <a:p>
            <a:pPr lvl="1"/>
            <a:r>
              <a:rPr lang="pt-BR" dirty="0"/>
              <a:t>[#6]S(=O)(=O)[NH&gt;0]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sulfonamides_primary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[#6]S(=O)(=O)[NH2]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sulfonamides_acyl</a:t>
            </a:r>
            <a:r>
              <a:rPr lang="en-US" dirty="0">
                <a:ea typeface="+mn-lt"/>
                <a:cs typeface="+mn-lt"/>
              </a:rPr>
              <a:t>  </a:t>
            </a:r>
          </a:p>
          <a:p>
            <a:pPr lvl="1"/>
            <a:r>
              <a:rPr lang="pt-BR" dirty="0"/>
              <a:t>[#6][S;R0](=O)(=O)[NH][C;R0](=O)[!#7]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sulfonamides_aryl</a:t>
            </a:r>
            <a:r>
              <a:rPr lang="en-US" dirty="0">
                <a:ea typeface="+mn-lt"/>
                <a:cs typeface="+mn-lt"/>
              </a:rPr>
              <a:t>  </a:t>
            </a:r>
          </a:p>
          <a:p>
            <a:pPr lvl="1"/>
            <a:r>
              <a:rPr lang="en-US" dirty="0">
                <a:ea typeface="+mn-lt"/>
                <a:cs typeface="+mn-lt"/>
              </a:rPr>
              <a:t>[#6]S(=O)(=O)[NH]c  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EFD063-3875-46CA-9F0A-6982049E0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248257"/>
              </p:ext>
            </p:extLst>
          </p:nvPr>
        </p:nvGraphicFramePr>
        <p:xfrm>
          <a:off x="6108929" y="2634775"/>
          <a:ext cx="17256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MDLDrawObject Class" r:id="rId3" imgW="1726196" imgH="1369125" progId="MDLDrawOLE.MDLDrawObject.1">
                  <p:embed/>
                </p:oleObj>
              </mc:Choice>
              <mc:Fallback>
                <p:oleObj name="MDLDrawObject Class" r:id="rId3" imgW="1726196" imgH="1369125" progId="MDLDrawOLE.MDLDrawObject.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9EFD063-3875-46CA-9F0A-6982049E03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8929" y="2634775"/>
                        <a:ext cx="1725613" cy="136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0827F4D-50AB-45EC-B47E-36110AFD3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137559"/>
              </p:ext>
            </p:extLst>
          </p:nvPr>
        </p:nvGraphicFramePr>
        <p:xfrm>
          <a:off x="6013385" y="3717032"/>
          <a:ext cx="23939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MDLDrawObject Class" r:id="rId5" imgW="2393389" imgH="1547822" progId="MDLDrawOLE.MDLDrawObject.1">
                  <p:embed/>
                </p:oleObj>
              </mc:Choice>
              <mc:Fallback>
                <p:oleObj name="MDLDrawObject Class" r:id="rId5" imgW="2393389" imgH="1547822" progId="MDLDrawOLE.MDLDrawObject.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0827F4D-50AB-45EC-B47E-36110AFD3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3385" y="3717032"/>
                        <a:ext cx="2393950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1B48F90-889B-4713-B52B-0C63336D8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27845"/>
              </p:ext>
            </p:extLst>
          </p:nvPr>
        </p:nvGraphicFramePr>
        <p:xfrm>
          <a:off x="5900147" y="4939892"/>
          <a:ext cx="316706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MDLDrawObject Class" r:id="rId7" imgW="3166907" imgH="1798104" progId="MDLDrawOLE.MDLDrawObject.1">
                  <p:embed/>
                </p:oleObj>
              </mc:Choice>
              <mc:Fallback>
                <p:oleObj name="MDLDrawObject Class" r:id="rId7" imgW="3166907" imgH="1798104" progId="MDLDrawOLE.MDLDrawObject.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1B48F90-889B-4713-B52B-0C63336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0147" y="4939892"/>
                        <a:ext cx="3167063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8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10916"/>
              </p:ext>
            </p:extLst>
          </p:nvPr>
        </p:nvGraphicFramePr>
        <p:xfrm>
          <a:off x="2832100" y="1090613"/>
          <a:ext cx="15779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MDLDrawObject Class" r:id="rId3" imgW="1577360" imgH="1798416" progId="MDLDrawOLE.MDLDrawObject.1">
                  <p:embed/>
                </p:oleObj>
              </mc:Choice>
              <mc:Fallback>
                <p:oleObj name="MDLDrawObject Class" r:id="rId3" imgW="1577360" imgH="1798416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2100" y="1090613"/>
                        <a:ext cx="1577975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019" y="1803782"/>
            <a:ext cx="23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O_NITRO_SEC_ANILINE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64428" y="2145050"/>
            <a:ext cx="383860" cy="17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1298" y="169333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The</a:t>
            </a:r>
            <a:r>
              <a:rPr lang="es-ES" sz="1600" dirty="0"/>
              <a:t> amino </a:t>
            </a:r>
            <a:r>
              <a:rPr lang="es-ES" sz="1600" dirty="0" err="1"/>
              <a:t>group</a:t>
            </a:r>
            <a:r>
              <a:rPr lang="es-ES" sz="1600" dirty="0"/>
              <a:t> </a:t>
            </a:r>
            <a:r>
              <a:rPr lang="es-ES" sz="1600" dirty="0" err="1"/>
              <a:t>must</a:t>
            </a:r>
            <a:r>
              <a:rPr lang="es-ES" sz="1600" dirty="0"/>
              <a:t> </a:t>
            </a:r>
            <a:r>
              <a:rPr lang="es-ES" sz="1600" dirty="0" err="1"/>
              <a:t>contain</a:t>
            </a:r>
            <a:r>
              <a:rPr lang="es-ES" sz="1600" dirty="0"/>
              <a:t> at </a:t>
            </a:r>
            <a:r>
              <a:rPr lang="es-ES" sz="1600" dirty="0" err="1"/>
              <a:t>least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 </a:t>
            </a:r>
            <a:r>
              <a:rPr lang="es-ES" sz="1600" dirty="0" err="1"/>
              <a:t>hydrogen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741298" y="2573222"/>
            <a:ext cx="4295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</a:t>
            </a:r>
            <a:r>
              <a:rPr lang="es-ES" sz="1600" dirty="0" err="1"/>
              <a:t>must</a:t>
            </a:r>
            <a:r>
              <a:rPr lang="es-ES" sz="1600" dirty="0"/>
              <a:t> be a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aromatic</a:t>
            </a:r>
            <a:r>
              <a:rPr lang="es-ES" sz="1600" dirty="0"/>
              <a:t>), </a:t>
            </a:r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. </a:t>
            </a:r>
            <a:r>
              <a:rPr lang="es-ES" sz="1600" dirty="0" err="1"/>
              <a:t>If</a:t>
            </a:r>
            <a:r>
              <a:rPr lang="es-ES" sz="1600" dirty="0"/>
              <a:t> R1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except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) and </a:t>
            </a:r>
            <a:r>
              <a:rPr lang="es-ES" sz="1600" dirty="0" err="1"/>
              <a:t>also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86867" y="2661105"/>
            <a:ext cx="628591" cy="263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11167" y="2173114"/>
            <a:ext cx="550929" cy="335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435" y="2632556"/>
            <a:ext cx="313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Ring can be 5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six</a:t>
            </a:r>
            <a:r>
              <a:rPr lang="es-ES" sz="1600" dirty="0"/>
              <a:t> </a:t>
            </a:r>
            <a:r>
              <a:rPr lang="es-ES" sz="1600" dirty="0" err="1"/>
              <a:t>member</a:t>
            </a:r>
            <a:r>
              <a:rPr lang="es-ES" sz="1600" dirty="0"/>
              <a:t>, </a:t>
            </a:r>
            <a:r>
              <a:rPr lang="es-ES" sz="1600" dirty="0" err="1"/>
              <a:t>carbocyclic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heterocyclic</a:t>
            </a:r>
            <a:r>
              <a:rPr lang="es-ES" sz="1600" dirty="0"/>
              <a:t>, </a:t>
            </a:r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must</a:t>
            </a:r>
            <a:r>
              <a:rPr lang="es-ES" sz="1600" dirty="0"/>
              <a:t> be </a:t>
            </a:r>
            <a:r>
              <a:rPr lang="es-ES" sz="1600" dirty="0" err="1"/>
              <a:t>aromatic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355333" y="4513598"/>
            <a:ext cx="610948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N(=O)(=O)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a@a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[NH][$(c),$([CT1X4])]</a:t>
            </a:r>
          </a:p>
        </p:txBody>
      </p:sp>
    </p:spTree>
    <p:extLst>
      <p:ext uri="{BB962C8B-B14F-4D97-AF65-F5344CB8AC3E}">
        <p14:creationId xmlns:p14="http://schemas.microsoft.com/office/powerpoint/2010/main" val="32918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952112"/>
              </p:ext>
            </p:extLst>
          </p:nvPr>
        </p:nvGraphicFramePr>
        <p:xfrm>
          <a:off x="3379409" y="1214919"/>
          <a:ext cx="1570038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MDLDrawObject Class" r:id="rId3" imgW="1569797" imgH="1417392" progId="MDLDrawOLE.MDLDrawObject.1">
                  <p:embed/>
                </p:oleObj>
              </mc:Choice>
              <mc:Fallback>
                <p:oleObj name="MDLDrawObject Class" r:id="rId3" imgW="1569797" imgH="1417392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9409" y="1214919"/>
                        <a:ext cx="1570038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" y="1684847"/>
            <a:ext cx="304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AMINES_AROMATIC_PRIMARY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60032" y="1478404"/>
            <a:ext cx="576064" cy="34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2577" y="1139850"/>
            <a:ext cx="2507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These</a:t>
            </a:r>
            <a:r>
              <a:rPr lang="es-ES" sz="1600" dirty="0"/>
              <a:t> </a:t>
            </a:r>
            <a:r>
              <a:rPr lang="es-ES" sz="1600" dirty="0" err="1"/>
              <a:t>have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be </a:t>
            </a:r>
            <a:r>
              <a:rPr lang="es-ES" sz="1600" dirty="0" err="1"/>
              <a:t>hydrogens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54837" y="1478404"/>
            <a:ext cx="936471" cy="87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57048" y="2567806"/>
            <a:ext cx="4295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The</a:t>
            </a:r>
            <a:r>
              <a:rPr lang="es-ES" sz="1600" dirty="0"/>
              <a:t> ring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nitrogen</a:t>
            </a:r>
            <a:r>
              <a:rPr lang="es-ES" sz="1600" dirty="0"/>
              <a:t> </a:t>
            </a:r>
            <a:r>
              <a:rPr lang="es-ES" sz="1600" dirty="0" err="1"/>
              <a:t>must</a:t>
            </a:r>
            <a:r>
              <a:rPr lang="es-ES" sz="1600" dirty="0"/>
              <a:t> be </a:t>
            </a:r>
            <a:r>
              <a:rPr lang="es-ES" sz="1600" dirty="0" err="1"/>
              <a:t>carbocyclic</a:t>
            </a:r>
            <a:r>
              <a:rPr lang="es-ES" sz="1600" dirty="0"/>
              <a:t> and </a:t>
            </a:r>
            <a:r>
              <a:rPr lang="es-ES" sz="1600" dirty="0" err="1"/>
              <a:t>aromatic</a:t>
            </a:r>
            <a:r>
              <a:rPr lang="es-ES" sz="1600" dirty="0"/>
              <a:t>. </a:t>
            </a:r>
            <a:r>
              <a:rPr lang="es-ES" sz="1600" dirty="0" err="1"/>
              <a:t>It</a:t>
            </a:r>
            <a:r>
              <a:rPr lang="es-ES" sz="1600" dirty="0"/>
              <a:t> can be </a:t>
            </a:r>
            <a:r>
              <a:rPr lang="es-ES" sz="1600" dirty="0" err="1"/>
              <a:t>part</a:t>
            </a:r>
            <a:r>
              <a:rPr lang="es-ES" sz="1600" dirty="0"/>
              <a:t> of a </a:t>
            </a:r>
            <a:r>
              <a:rPr lang="es-ES" sz="1600" dirty="0" err="1"/>
              <a:t>polycyclic</a:t>
            </a:r>
            <a:r>
              <a:rPr lang="es-ES" sz="1600" dirty="0"/>
              <a:t> </a:t>
            </a:r>
            <a:r>
              <a:rPr lang="es-ES" sz="1600" dirty="0" err="1"/>
              <a:t>system</a:t>
            </a:r>
            <a:r>
              <a:rPr lang="es-ES" sz="1600" dirty="0"/>
              <a:t> in </a:t>
            </a:r>
            <a:r>
              <a:rPr lang="es-ES" sz="1600" dirty="0" err="1"/>
              <a:t>which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cycles</a:t>
            </a:r>
            <a:r>
              <a:rPr lang="es-ES" sz="1600" dirty="0"/>
              <a:t> are </a:t>
            </a:r>
            <a:r>
              <a:rPr lang="es-ES" sz="1600" dirty="0" err="1"/>
              <a:t>heterocycles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79913" y="2204864"/>
            <a:ext cx="935545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9686" y="4230824"/>
            <a:ext cx="610948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[NX3H2]-c1ccccc1</a:t>
            </a:r>
          </a:p>
        </p:txBody>
      </p:sp>
    </p:spTree>
    <p:extLst>
      <p:ext uri="{BB962C8B-B14F-4D97-AF65-F5344CB8AC3E}">
        <p14:creationId xmlns:p14="http://schemas.microsoft.com/office/powerpoint/2010/main" val="246437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70490"/>
              </p:ext>
            </p:extLst>
          </p:nvPr>
        </p:nvGraphicFramePr>
        <p:xfrm>
          <a:off x="3379409" y="1214919"/>
          <a:ext cx="1570038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MDLDrawObject Class" r:id="rId3" imgW="1569797" imgH="1417392" progId="MDLDrawOLE.MDLDrawObject.1">
                  <p:embed/>
                </p:oleObj>
              </mc:Choice>
              <mc:Fallback>
                <p:oleObj name="MDLDrawObject Class" r:id="rId3" imgW="1569797" imgH="1417392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9409" y="1214919"/>
                        <a:ext cx="1570038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2553903"/>
            <a:ext cx="380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AMINES_HETEROAROMATIC_PRIMARY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60032" y="1478404"/>
            <a:ext cx="576064" cy="34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2577" y="1139850"/>
            <a:ext cx="2397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These</a:t>
            </a:r>
            <a:r>
              <a:rPr lang="es-ES" sz="1600" dirty="0"/>
              <a:t> has </a:t>
            </a:r>
            <a:r>
              <a:rPr lang="es-ES" sz="1600" dirty="0" err="1"/>
              <a:t>to</a:t>
            </a:r>
            <a:r>
              <a:rPr lang="es-ES" sz="1600" dirty="0"/>
              <a:t> be </a:t>
            </a:r>
            <a:r>
              <a:rPr lang="es-ES" sz="1600" dirty="0" err="1"/>
              <a:t>hydrogens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54837" y="1478404"/>
            <a:ext cx="936471" cy="87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57048" y="2567806"/>
            <a:ext cx="4295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The</a:t>
            </a:r>
            <a:r>
              <a:rPr lang="es-ES" sz="1600" dirty="0"/>
              <a:t> ring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nitrogen</a:t>
            </a:r>
            <a:r>
              <a:rPr lang="es-ES" sz="1600" dirty="0"/>
              <a:t> </a:t>
            </a:r>
            <a:r>
              <a:rPr lang="es-ES" sz="1600" dirty="0" err="1"/>
              <a:t>must</a:t>
            </a:r>
            <a:r>
              <a:rPr lang="es-ES" sz="1600" dirty="0"/>
              <a:t> </a:t>
            </a:r>
            <a:r>
              <a:rPr lang="es-ES" sz="1600" dirty="0" err="1"/>
              <a:t>contain</a:t>
            </a:r>
            <a:r>
              <a:rPr lang="es-ES" sz="1600" dirty="0"/>
              <a:t> at leas </a:t>
            </a:r>
            <a:r>
              <a:rPr lang="es-ES" sz="1600" dirty="0" err="1"/>
              <a:t>one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and has to be </a:t>
            </a:r>
            <a:r>
              <a:rPr lang="es-ES" sz="1600" dirty="0" err="1"/>
              <a:t>aromatic</a:t>
            </a:r>
            <a:r>
              <a:rPr lang="es-ES" sz="1600" dirty="0"/>
              <a:t>. </a:t>
            </a:r>
            <a:r>
              <a:rPr lang="es-ES" sz="1600" dirty="0" err="1"/>
              <a:t>It</a:t>
            </a:r>
            <a:r>
              <a:rPr lang="es-ES" sz="1600" dirty="0"/>
              <a:t> can be </a:t>
            </a:r>
            <a:r>
              <a:rPr lang="es-ES" sz="1600" dirty="0" err="1"/>
              <a:t>part</a:t>
            </a:r>
            <a:r>
              <a:rPr lang="es-ES" sz="1600" dirty="0"/>
              <a:t> of a </a:t>
            </a:r>
            <a:r>
              <a:rPr lang="es-ES" sz="1600" dirty="0" err="1"/>
              <a:t>polycyclic</a:t>
            </a:r>
            <a:r>
              <a:rPr lang="es-ES" sz="1600" dirty="0"/>
              <a:t> </a:t>
            </a:r>
            <a:r>
              <a:rPr lang="es-ES" sz="1600" dirty="0" err="1"/>
              <a:t>system</a:t>
            </a:r>
            <a:r>
              <a:rPr lang="es-ES" sz="1600" dirty="0"/>
              <a:t> in </a:t>
            </a:r>
            <a:r>
              <a:rPr lang="es-ES" sz="1600" dirty="0" err="1"/>
              <a:t>which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cycles</a:t>
            </a:r>
            <a:r>
              <a:rPr lang="es-ES" sz="1600" dirty="0"/>
              <a:t> are </a:t>
            </a:r>
            <a:r>
              <a:rPr lang="es-ES" sz="1600" dirty="0" err="1"/>
              <a:t>carbocycles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821503" y="2135758"/>
            <a:ext cx="935545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98677" y="15628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2293" y="4473247"/>
            <a:ext cx="8625087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QUERY format; see ./queries/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functional_groups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amines_heteroaromatic_primary.qry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7785447-9C68-48FC-AE7E-81E58DCD6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27403"/>
              </p:ext>
            </p:extLst>
          </p:nvPr>
        </p:nvGraphicFramePr>
        <p:xfrm>
          <a:off x="3836287" y="1207643"/>
          <a:ext cx="2000983" cy="183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MDLDrawObject Class" r:id="rId3" imgW="1524132" imgH="1400220" progId="MDLDrawOLE.MDLDrawObject.1">
                  <p:embed/>
                </p:oleObj>
              </mc:Choice>
              <mc:Fallback>
                <p:oleObj name="MDLDrawObject Class" r:id="rId3" imgW="1524132" imgH="1400220" progId="MDLDrawOLE.MDLDrawObject.1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6287" y="1207643"/>
                        <a:ext cx="2000983" cy="1838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1923" y="147840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O_IODO_ANILINE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20939" y="4027354"/>
            <a:ext cx="3935586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[NH2]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a@aI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59C326-8504-4F0B-8355-EBA95697E7A4}"/>
              </a:ext>
            </a:extLst>
          </p:cNvPr>
          <p:cNvCxnSpPr>
            <a:cxnSpLocks/>
          </p:cNvCxnSpPr>
          <p:nvPr/>
        </p:nvCxnSpPr>
        <p:spPr>
          <a:xfrm flipH="1">
            <a:off x="5405223" y="2512118"/>
            <a:ext cx="882198" cy="308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E5CEFF-BC94-4331-9A63-0FE313DCC79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598173" y="2268569"/>
            <a:ext cx="490559" cy="287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98DA2-28BD-4C85-A82A-EE9125ED9238}"/>
              </a:ext>
            </a:extLst>
          </p:cNvPr>
          <p:cNvSpPr txBox="1"/>
          <p:nvPr/>
        </p:nvSpPr>
        <p:spPr>
          <a:xfrm>
            <a:off x="2627784" y="2556193"/>
            <a:ext cx="194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Ar can be </a:t>
            </a:r>
            <a:r>
              <a:rPr lang="es-ES" sz="1600" dirty="0" err="1"/>
              <a:t>carbocyclic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heterocyclic</a:t>
            </a:r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864636-625E-4A4E-9847-BFF032CE61C1}"/>
              </a:ext>
            </a:extLst>
          </p:cNvPr>
          <p:cNvCxnSpPr>
            <a:cxnSpLocks/>
          </p:cNvCxnSpPr>
          <p:nvPr/>
        </p:nvCxnSpPr>
        <p:spPr>
          <a:xfrm flipH="1" flipV="1">
            <a:off x="5693255" y="2219734"/>
            <a:ext cx="594166" cy="292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2B1CAA-436E-495E-BB48-DAC94DDF49B1}"/>
              </a:ext>
            </a:extLst>
          </p:cNvPr>
          <p:cNvSpPr txBox="1"/>
          <p:nvPr/>
        </p:nvSpPr>
        <p:spPr>
          <a:xfrm>
            <a:off x="6325871" y="2338766"/>
            <a:ext cx="156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Both</a:t>
            </a:r>
            <a:r>
              <a:rPr lang="es-ES" sz="1600" dirty="0"/>
              <a:t> </a:t>
            </a:r>
            <a:r>
              <a:rPr lang="es-ES" sz="1600" dirty="0" err="1"/>
              <a:t>must</a:t>
            </a:r>
            <a:r>
              <a:rPr lang="es-ES" sz="1600" dirty="0"/>
              <a:t> be </a:t>
            </a:r>
            <a:r>
              <a:rPr lang="es-ES" sz="1600" dirty="0" err="1"/>
              <a:t>hydrogens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004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30639"/>
              </p:ext>
            </p:extLst>
          </p:nvPr>
        </p:nvGraphicFramePr>
        <p:xfrm>
          <a:off x="3379788" y="1203325"/>
          <a:ext cx="157003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MDLDrawObject Class" r:id="rId3" imgW="1569797" imgH="1440288" progId="MDLDrawOLE.MDLDrawObject.1">
                  <p:embed/>
                </p:oleObj>
              </mc:Choice>
              <mc:Fallback>
                <p:oleObj name="MDLDrawObject Class" r:id="rId3" imgW="1569797" imgH="14402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9788" y="1203325"/>
                        <a:ext cx="1570037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1923" y="1478404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O_IODO_SEC_ANILINE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60032" y="1478404"/>
            <a:ext cx="576064" cy="34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2577" y="1139850"/>
            <a:ext cx="252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This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 has to be </a:t>
            </a:r>
            <a:r>
              <a:rPr lang="es-ES" sz="1600" dirty="0" err="1"/>
              <a:t>hydrogen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64853" y="2514055"/>
            <a:ext cx="20221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V="1">
            <a:off x="3457347" y="2154015"/>
            <a:ext cx="106542" cy="536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49841" y="2690917"/>
            <a:ext cx="241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Ar can be </a:t>
            </a:r>
            <a:r>
              <a:rPr lang="es-ES" sz="1600" dirty="0" err="1"/>
              <a:t>carbocyclic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heterocyclic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908981" y="4214813"/>
            <a:ext cx="451165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Ia@a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[NH][$([cT1]),$([CT1X4])]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5E588-CA35-48E9-931A-471715843C87}"/>
              </a:ext>
            </a:extLst>
          </p:cNvPr>
          <p:cNvSpPr txBox="1"/>
          <p:nvPr/>
        </p:nvSpPr>
        <p:spPr>
          <a:xfrm>
            <a:off x="4914875" y="2456535"/>
            <a:ext cx="3676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Must</a:t>
            </a:r>
            <a:r>
              <a:rPr lang="es-ES" sz="1600" dirty="0"/>
              <a:t> be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aliphatic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aromatic</a:t>
            </a:r>
            <a:r>
              <a:rPr lang="es-ES" sz="1600" dirty="0"/>
              <a:t>).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attached</a:t>
            </a:r>
            <a:r>
              <a:rPr lang="es-ES" sz="1600" dirty="0"/>
              <a:t> to </a:t>
            </a:r>
            <a:r>
              <a:rPr lang="es-ES" sz="1600" dirty="0" err="1"/>
              <a:t>another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single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multiple</a:t>
            </a:r>
            <a:r>
              <a:rPr lang="es-ES" sz="1600" dirty="0"/>
              <a:t> bond.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attached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another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multiple</a:t>
            </a:r>
            <a:r>
              <a:rPr lang="es-ES" sz="1600" dirty="0"/>
              <a:t> bond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350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8138"/>
              </p:ext>
            </p:extLst>
          </p:nvPr>
        </p:nvGraphicFramePr>
        <p:xfrm>
          <a:off x="3478213" y="1293813"/>
          <a:ext cx="1371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MDLDrawObject Class" r:id="rId3" imgW="1371627" imgH="1257336" progId="MDLDrawOLE.MDLDrawObject.1">
                  <p:embed/>
                </p:oleObj>
              </mc:Choice>
              <mc:Fallback>
                <p:oleObj name="MDLDrawObject Class" r:id="rId3" imgW="1371627" imgH="1257336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213" y="1293813"/>
                        <a:ext cx="1371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1923" y="1478404"/>
            <a:ext cx="235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PRIMARY_HYDRAZINES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2068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62068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62068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60032" y="1478404"/>
            <a:ext cx="576064" cy="34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2577" y="1139850"/>
            <a:ext cx="252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This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 has to be </a:t>
            </a:r>
            <a:r>
              <a:rPr lang="es-ES" sz="1600" dirty="0" err="1"/>
              <a:t>hydrogen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23468" y="1556792"/>
            <a:ext cx="912629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704492" y="2154016"/>
            <a:ext cx="1515580" cy="105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2080" y="2154015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has to be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), </a:t>
            </a:r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a </a:t>
            </a:r>
            <a:r>
              <a:rPr lang="es-ES" sz="1600" dirty="0" err="1"/>
              <a:t>heteroatom</a:t>
            </a:r>
            <a:r>
              <a:rPr lang="es-ES" sz="1600" dirty="0"/>
              <a:t>. </a:t>
            </a:r>
            <a:r>
              <a:rPr lang="es-ES" sz="1600" dirty="0" err="1"/>
              <a:t>If</a:t>
            </a:r>
            <a:r>
              <a:rPr lang="es-ES" sz="1600" dirty="0"/>
              <a:t> R1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(</a:t>
            </a:r>
            <a:r>
              <a:rPr lang="es-ES" sz="1600" dirty="0" err="1"/>
              <a:t>except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) </a:t>
            </a:r>
            <a:r>
              <a:rPr lang="es-ES" sz="1600" dirty="0" err="1"/>
              <a:t>or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4211960" y="1309127"/>
            <a:ext cx="1150617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5661" y="4341523"/>
            <a:ext cx="633670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[ND1H2]-[NG0T1H][$(c),$([CT1X4])]</a:t>
            </a:r>
          </a:p>
        </p:txBody>
      </p:sp>
    </p:spTree>
    <p:extLst>
      <p:ext uri="{BB962C8B-B14F-4D97-AF65-F5344CB8AC3E}">
        <p14:creationId xmlns:p14="http://schemas.microsoft.com/office/powerpoint/2010/main" val="18988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09250"/>
              </p:ext>
            </p:extLst>
          </p:nvPr>
        </p:nvGraphicFramePr>
        <p:xfrm>
          <a:off x="2339752" y="1102538"/>
          <a:ext cx="3581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MDLDrawObject Class" r:id="rId3" imgW="3581314" imgH="1310688" progId="MDLDrawOLE.MDLDrawObject.1">
                  <p:embed/>
                </p:oleObj>
              </mc:Choice>
              <mc:Fallback>
                <p:oleObj name="MDLDrawObject Class" r:id="rId3" imgW="3581314" imgH="1310688" progId="MDLDrawOLE.MDLDrawObjec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1102538"/>
                        <a:ext cx="35814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570" y="1317676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A_H_KETONES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76672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query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9366" y="476672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substructure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5458" y="476672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Smarts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26629" y="1398424"/>
            <a:ext cx="576064" cy="34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260" y="2773507"/>
            <a:ext cx="2116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Two</a:t>
            </a:r>
            <a:r>
              <a:rPr lang="es-ES" sz="1600" dirty="0"/>
              <a:t> </a:t>
            </a:r>
            <a:r>
              <a:rPr lang="es-ES" sz="1600" dirty="0" err="1"/>
              <a:t>hydrogens</a:t>
            </a:r>
            <a:r>
              <a:rPr lang="es-ES" sz="1600" dirty="0"/>
              <a:t> </a:t>
            </a:r>
            <a:r>
              <a:rPr lang="es-ES" sz="1600" dirty="0" err="1"/>
              <a:t>needed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25873" y="1398424"/>
            <a:ext cx="1776820" cy="315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572726" y="1945416"/>
            <a:ext cx="2655458" cy="9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8184" y="1538623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R1 has to be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 </a:t>
            </a:r>
            <a:r>
              <a:rPr lang="es-ES" sz="1600" dirty="0" err="1"/>
              <a:t>without</a:t>
            </a:r>
            <a:r>
              <a:rPr lang="es-ES" sz="1600" dirty="0"/>
              <a:t>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hydrogen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heteroatom</a:t>
            </a:r>
            <a:r>
              <a:rPr lang="es-ES" sz="1600" dirty="0"/>
              <a:t> </a:t>
            </a:r>
            <a:r>
              <a:rPr lang="es-ES" sz="1600" dirty="0" err="1"/>
              <a:t>subsituents</a:t>
            </a:r>
            <a:r>
              <a:rPr lang="es-ES" sz="1600" dirty="0"/>
              <a:t>.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cannot</a:t>
            </a:r>
            <a:r>
              <a:rPr lang="es-ES" sz="1600" dirty="0"/>
              <a:t> be </a:t>
            </a:r>
            <a:r>
              <a:rPr lang="es-ES" sz="1600" dirty="0" err="1"/>
              <a:t>linked</a:t>
            </a:r>
            <a:r>
              <a:rPr lang="es-ES" sz="1600" dirty="0"/>
              <a:t> to </a:t>
            </a:r>
            <a:r>
              <a:rPr lang="es-ES" sz="1600" dirty="0" err="1"/>
              <a:t>any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</a:t>
            </a:r>
            <a:r>
              <a:rPr lang="es-ES" sz="1600" dirty="0" err="1"/>
              <a:t>through</a:t>
            </a:r>
            <a:r>
              <a:rPr lang="es-ES" sz="1600" dirty="0"/>
              <a:t> a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triple bond. 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15816" y="2370291"/>
            <a:ext cx="0" cy="105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00978" y="1991830"/>
            <a:ext cx="782790" cy="77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8560" y="1052736"/>
            <a:ext cx="21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Two</a:t>
            </a:r>
            <a:r>
              <a:rPr lang="es-ES" sz="1600" dirty="0"/>
              <a:t> </a:t>
            </a:r>
            <a:r>
              <a:rPr lang="es-ES" sz="1600" dirty="0" err="1"/>
              <a:t>hydrogens</a:t>
            </a:r>
            <a:r>
              <a:rPr lang="es-ES" sz="1600" dirty="0"/>
              <a:t> </a:t>
            </a:r>
            <a:r>
              <a:rPr lang="es-ES" sz="1600" dirty="0" err="1"/>
              <a:t>needed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092373" y="3528409"/>
            <a:ext cx="203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R2 has to be </a:t>
            </a:r>
            <a:r>
              <a:rPr lang="es-ES" sz="1600" dirty="0" err="1"/>
              <a:t>hydrogen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carbon</a:t>
            </a:r>
            <a:r>
              <a:rPr lang="es-ES" sz="1600" dirty="0"/>
              <a:t> (</a:t>
            </a:r>
            <a:r>
              <a:rPr lang="es-ES" sz="1600" dirty="0" err="1"/>
              <a:t>aromatic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alifatic</a:t>
            </a:r>
            <a:r>
              <a:rPr lang="es-ES" sz="1600" dirty="0"/>
              <a:t>)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09366" y="2186695"/>
            <a:ext cx="1634642" cy="124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292080" y="2321506"/>
            <a:ext cx="169249" cy="79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72230" y="3518840"/>
            <a:ext cx="203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R3 </a:t>
            </a:r>
            <a:r>
              <a:rPr lang="es-ES" sz="1600" dirty="0" err="1"/>
              <a:t>must</a:t>
            </a:r>
            <a:r>
              <a:rPr lang="es-ES" sz="1600" dirty="0"/>
              <a:t> be </a:t>
            </a:r>
            <a:r>
              <a:rPr lang="es-ES" sz="1600" dirty="0" err="1"/>
              <a:t>exactly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R2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03878" y="4992390"/>
            <a:ext cx="6336704" cy="9233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Two queries; nonsymmetric and symmetric; in QUERY format;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See ./queries/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functional_groups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a_h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_*</a:t>
            </a:r>
          </a:p>
        </p:txBody>
      </p:sp>
    </p:spTree>
    <p:extLst>
      <p:ext uri="{BB962C8B-B14F-4D97-AF65-F5344CB8AC3E}">
        <p14:creationId xmlns:p14="http://schemas.microsoft.com/office/powerpoint/2010/main" val="274011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4C9E2DEF0C24E9887D19CB5E316C9" ma:contentTypeVersion="16" ma:contentTypeDescription="Create a new document." ma:contentTypeScope="" ma:versionID="30c428ec82278bdbfe3c97230201a667">
  <xsd:schema xmlns:xsd="http://www.w3.org/2001/XMLSchema" xmlns:xs="http://www.w3.org/2001/XMLSchema" xmlns:p="http://schemas.microsoft.com/office/2006/metadata/properties" xmlns:ns2="da1c7e9a-adcf-43c6-9127-5cbca1da2fca" targetNamespace="http://schemas.microsoft.com/office/2006/metadata/properties" ma:root="true" ma:fieldsID="cdb947228c3eaabcde8925816360d976" ns2:_="">
    <xsd:import namespace="da1c7e9a-adcf-43c6-9127-5cbca1da2f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c7e9a-adcf-43c6-9127-5cbca1da2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095929-0087-4D68-BA77-8E15A9E117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338F56-2FB6-43A1-B2E9-F0B5D732A9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c7e9a-adcf-43c6-9127-5cbca1da2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FA7A64-1498-4966-BDD2-A4031296795B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da1c7e9a-adcf-43c6-9127-5cbca1da2fc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22387</TotalTime>
  <Words>2163</Words>
  <Application>Microsoft Office PowerPoint</Application>
  <PresentationFormat>On-screen Show (4:3)</PresentationFormat>
  <Paragraphs>232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Office Theme</vt:lpstr>
      <vt:lpstr>MDLDrawObject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cyano and cyano_*</vt:lpstr>
      <vt:lpstr>Sul(ph)(f)onamides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Lilly and Company</dc:creator>
  <cp:lastModifiedBy>CHRISTOS A NICOLAOU</cp:lastModifiedBy>
  <cp:revision>200</cp:revision>
  <cp:lastPrinted>2017-08-03T14:04:38Z</cp:lastPrinted>
  <dcterms:created xsi:type="dcterms:W3CDTF">2017-07-05T14:50:14Z</dcterms:created>
  <dcterms:modified xsi:type="dcterms:W3CDTF">2020-06-05T22:56:56Z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0x0101008F24C9E2DEF0C24E9887D19CB5E316C9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4;#RES230|8c77b4da-d2b8-41e4-8ba5-5b783b97c2ca</vt:lpwstr>
  </property>
  <property fmtid="{D5CDD505-2E9C-101B-9397-08002B2CF9AE}" pid="5" name="Order">
    <vt:r8>151700</vt:r8>
  </property>
</Properties>
</file>