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3"/>
  </p:notesMasterIdLst>
  <p:sldIdLst>
    <p:sldId id="389" r:id="rId5"/>
    <p:sldId id="383" r:id="rId6"/>
    <p:sldId id="256" r:id="rId7"/>
    <p:sldId id="278" r:id="rId8"/>
    <p:sldId id="279" r:id="rId9"/>
    <p:sldId id="257" r:id="rId10"/>
    <p:sldId id="277" r:id="rId11"/>
    <p:sldId id="258" r:id="rId12"/>
    <p:sldId id="407" r:id="rId13"/>
    <p:sldId id="259" r:id="rId14"/>
    <p:sldId id="260" r:id="rId15"/>
    <p:sldId id="262" r:id="rId16"/>
    <p:sldId id="263" r:id="rId17"/>
    <p:sldId id="264" r:id="rId18"/>
    <p:sldId id="265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299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88" r:id="rId71"/>
    <p:sldId id="341" r:id="rId72"/>
    <p:sldId id="342" r:id="rId73"/>
    <p:sldId id="406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3" r:id="rId103"/>
    <p:sldId id="374" r:id="rId104"/>
    <p:sldId id="375" r:id="rId105"/>
    <p:sldId id="376" r:id="rId106"/>
    <p:sldId id="377" r:id="rId107"/>
    <p:sldId id="378" r:id="rId108"/>
    <p:sldId id="379" r:id="rId109"/>
    <p:sldId id="380" r:id="rId110"/>
    <p:sldId id="381" r:id="rId111"/>
    <p:sldId id="382" r:id="rId112"/>
    <p:sldId id="261" r:id="rId113"/>
    <p:sldId id="266" r:id="rId114"/>
    <p:sldId id="267" r:id="rId115"/>
    <p:sldId id="268" r:id="rId116"/>
    <p:sldId id="269" r:id="rId117"/>
    <p:sldId id="270" r:id="rId118"/>
    <p:sldId id="271" r:id="rId119"/>
    <p:sldId id="272" r:id="rId120"/>
    <p:sldId id="273" r:id="rId121"/>
    <p:sldId id="274" r:id="rId122"/>
    <p:sldId id="390" r:id="rId123"/>
    <p:sldId id="391" r:id="rId124"/>
    <p:sldId id="392" r:id="rId125"/>
    <p:sldId id="393" r:id="rId126"/>
    <p:sldId id="397" r:id="rId127"/>
    <p:sldId id="394" r:id="rId128"/>
    <p:sldId id="398" r:id="rId129"/>
    <p:sldId id="399" r:id="rId130"/>
    <p:sldId id="400" r:id="rId131"/>
    <p:sldId id="401" r:id="rId132"/>
    <p:sldId id="402" r:id="rId133"/>
    <p:sldId id="403" r:id="rId134"/>
    <p:sldId id="404" r:id="rId135"/>
    <p:sldId id="405" r:id="rId136"/>
    <p:sldId id="384" r:id="rId137"/>
    <p:sldId id="275" r:id="rId138"/>
    <p:sldId id="276" r:id="rId139"/>
    <p:sldId id="385" r:id="rId140"/>
    <p:sldId id="386" r:id="rId141"/>
    <p:sldId id="387" r:id="rId1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/>
    <p:restoredTop sz="94694"/>
  </p:normalViewPr>
  <p:slideViewPr>
    <p:cSldViewPr>
      <p:cViewPr varScale="1">
        <p:scale>
          <a:sx n="121" d="100"/>
          <a:sy n="121" d="100"/>
        </p:scale>
        <p:origin x="22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2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e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e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0484-9A55-4A68-B258-79B452A64776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2245-3116-48E7-8F82-D829CD5B9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2245-3116-48E7-8F82-D829CD5B94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2245-3116-48E7-8F82-D829CD5B948E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2245-3116-48E7-8F82-D829CD5B948E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03F1-9966-4507-B7ED-AEDAE5BEBBF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B281-C6D9-49CE-94E3-CDF23ACE7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99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100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4" Type="http://schemas.openxmlformats.org/officeDocument/2006/relationships/image" Target="../media/image101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102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4" Type="http://schemas.openxmlformats.org/officeDocument/2006/relationships/image" Target="../media/image103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4" Type="http://schemas.openxmlformats.org/officeDocument/2006/relationships/image" Target="../media/image104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105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4" Type="http://schemas.openxmlformats.org/officeDocument/2006/relationships/image" Target="../media/image106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6.vml"/><Relationship Id="rId4" Type="http://schemas.openxmlformats.org/officeDocument/2006/relationships/image" Target="../media/image10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7.vml"/><Relationship Id="rId4" Type="http://schemas.openxmlformats.org/officeDocument/2006/relationships/image" Target="../media/image108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8.vml"/><Relationship Id="rId4" Type="http://schemas.openxmlformats.org/officeDocument/2006/relationships/image" Target="../media/image109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9.vml"/><Relationship Id="rId4" Type="http://schemas.openxmlformats.org/officeDocument/2006/relationships/image" Target="../media/image110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0.vml"/><Relationship Id="rId4" Type="http://schemas.openxmlformats.org/officeDocument/2006/relationships/image" Target="../media/image111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1.vml"/><Relationship Id="rId4" Type="http://schemas.openxmlformats.org/officeDocument/2006/relationships/image" Target="../media/image112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2.vml"/><Relationship Id="rId4" Type="http://schemas.openxmlformats.org/officeDocument/2006/relationships/image" Target="../media/image113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3.vml"/><Relationship Id="rId4" Type="http://schemas.openxmlformats.org/officeDocument/2006/relationships/image" Target="../media/image114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4.vml"/><Relationship Id="rId4" Type="http://schemas.openxmlformats.org/officeDocument/2006/relationships/image" Target="../media/image115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5.vml"/><Relationship Id="rId4" Type="http://schemas.openxmlformats.org/officeDocument/2006/relationships/image" Target="../media/image116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6.vml"/><Relationship Id="rId4" Type="http://schemas.openxmlformats.org/officeDocument/2006/relationships/image" Target="../media/image1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7.vml"/><Relationship Id="rId4" Type="http://schemas.openxmlformats.org/officeDocument/2006/relationships/image" Target="../media/image118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8.vml"/><Relationship Id="rId4" Type="http://schemas.openxmlformats.org/officeDocument/2006/relationships/image" Target="../media/image119.e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9.vml"/><Relationship Id="rId4" Type="http://schemas.openxmlformats.org/officeDocument/2006/relationships/image" Target="../media/image120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0.vml"/><Relationship Id="rId4" Type="http://schemas.openxmlformats.org/officeDocument/2006/relationships/image" Target="../media/image121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1.vml"/><Relationship Id="rId4" Type="http://schemas.openxmlformats.org/officeDocument/2006/relationships/image" Target="../media/image122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2.vml"/><Relationship Id="rId4" Type="http://schemas.openxmlformats.org/officeDocument/2006/relationships/image" Target="../media/image123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3.vml"/><Relationship Id="rId4" Type="http://schemas.openxmlformats.org/officeDocument/2006/relationships/image" Target="../media/image124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4.vml"/><Relationship Id="rId4" Type="http://schemas.openxmlformats.org/officeDocument/2006/relationships/image" Target="../media/image125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5.vml"/><Relationship Id="rId4" Type="http://schemas.openxmlformats.org/officeDocument/2006/relationships/image" Target="../media/image126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6.vml"/><Relationship Id="rId4" Type="http://schemas.openxmlformats.org/officeDocument/2006/relationships/image" Target="../media/image1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7.vml"/><Relationship Id="rId5" Type="http://schemas.openxmlformats.org/officeDocument/2006/relationships/image" Target="../media/image128.emf"/><Relationship Id="rId4" Type="http://schemas.openxmlformats.org/officeDocument/2006/relationships/oleObject" Target="../embeddings/oleObject128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8.vml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29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9.vml"/><Relationship Id="rId4" Type="http://schemas.openxmlformats.org/officeDocument/2006/relationships/image" Target="../media/image130.e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0.vml"/><Relationship Id="rId4" Type="http://schemas.openxmlformats.org/officeDocument/2006/relationships/image" Target="../media/image131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1.vml"/><Relationship Id="rId4" Type="http://schemas.openxmlformats.org/officeDocument/2006/relationships/image" Target="../media/image132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2.vml"/><Relationship Id="rId4" Type="http://schemas.openxmlformats.org/officeDocument/2006/relationships/image" Target="../media/image133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3.vml"/><Relationship Id="rId4" Type="http://schemas.openxmlformats.org/officeDocument/2006/relationships/image" Target="../media/image134.e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4.vml"/><Relationship Id="rId4" Type="http://schemas.openxmlformats.org/officeDocument/2006/relationships/image" Target="../media/image1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4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5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5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59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6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6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6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65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66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6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0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1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7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73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74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75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7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7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7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79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0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1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82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83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84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85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86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87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8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89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90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91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92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4" Type="http://schemas.openxmlformats.org/officeDocument/2006/relationships/image" Target="../media/image93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4" Type="http://schemas.openxmlformats.org/officeDocument/2006/relationships/image" Target="../media/image94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95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96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97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9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36180"/>
              </p:ext>
            </p:extLst>
          </p:nvPr>
        </p:nvGraphicFramePr>
        <p:xfrm>
          <a:off x="5580112" y="404664"/>
          <a:ext cx="2952328" cy="603504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calc_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THIOPHENOLS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calc_</a:t>
                      </a:r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NITRO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calc_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PHENOLS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calc_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ARYLIODIDE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calc_</a:t>
                      </a:r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AMINES_AROMATIC_PRIMARY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calc</a:t>
                      </a:r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_A_H_KETONES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028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2564904"/>
            <a:ext cx="13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ALL DEL </a:t>
            </a:r>
            <a:r>
              <a:rPr lang="es-ES" dirty="0" err="1"/>
              <a:t>FGs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15811"/>
              </p:ext>
            </p:extLst>
          </p:nvPr>
        </p:nvGraphicFramePr>
        <p:xfrm>
          <a:off x="1662113" y="5530850"/>
          <a:ext cx="50815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MDLDrawObject Class" r:id="rId3" imgW="6690431" imgH="1569718" progId="MDLDrawOLE.MDLDrawObject.1">
                  <p:embed/>
                </p:oleObj>
              </mc:Choice>
              <mc:Fallback>
                <p:oleObj name="MDLDrawObject Class" r:id="rId3" imgW="6690431" imgH="156971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530850"/>
                        <a:ext cx="508158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14762"/>
              </p:ext>
            </p:extLst>
          </p:nvPr>
        </p:nvGraphicFramePr>
        <p:xfrm>
          <a:off x="827584" y="764704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1.3.1_BROMO_BUCHWALD_HARTWIG_AMINATION_FROM_ARYLBROMIDE_AND_calc_AMINES_AROMATIC_PRIMARY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5010"/>
              </p:ext>
            </p:extLst>
          </p:nvPr>
        </p:nvGraphicFramePr>
        <p:xfrm>
          <a:off x="1331640" y="692696"/>
          <a:ext cx="7344817" cy="4525969"/>
        </p:xfrm>
        <a:graphic>
          <a:graphicData uri="http://schemas.openxmlformats.org/drawingml/2006/table">
            <a:tbl>
              <a:tblPr/>
              <a:tblGrid>
                <a:gridCol w="2702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X.X.X_SNAR_ANILINE_SYNTHESIS_FROM_NAS_ELECTROPHILE_AND_AMINES_ALIPHATIC_SECONDARY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16063"/>
              </p:ext>
            </p:extLst>
          </p:nvPr>
        </p:nvGraphicFramePr>
        <p:xfrm>
          <a:off x="1835696" y="5229200"/>
          <a:ext cx="526256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MDLDrawObject Class" r:id="rId3" imgW="6934205" imgH="1996488" progId="MDLDrawOLE.MDLDrawObject.1">
                  <p:embed/>
                </p:oleObj>
              </mc:Choice>
              <mc:Fallback>
                <p:oleObj name="MDLDrawObject Class" r:id="rId3" imgW="6934205" imgH="1996488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229200"/>
                        <a:ext cx="5262563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59960"/>
              </p:ext>
            </p:extLst>
          </p:nvPr>
        </p:nvGraphicFramePr>
        <p:xfrm>
          <a:off x="1259632" y="404664"/>
          <a:ext cx="6529391" cy="4660373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X.X.X_SNAR_ANILINE_SYNTHESIS_FROM_TRIAZINE_DICHLORO_AND_AMINES_ALIPHATIC_PRIMARY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511028"/>
              </p:ext>
            </p:extLst>
          </p:nvPr>
        </p:nvGraphicFramePr>
        <p:xfrm>
          <a:off x="1952625" y="5165725"/>
          <a:ext cx="4586288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MDLDrawObject Class" r:id="rId3" imgW="6042766" imgH="1973592" progId="MDLDrawOLE.MDLDrawObject.1">
                  <p:embed/>
                </p:oleObj>
              </mc:Choice>
              <mc:Fallback>
                <p:oleObj name="MDLDrawObject Class" r:id="rId3" imgW="6042766" imgH="19735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165725"/>
                        <a:ext cx="4586288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10473"/>
              </p:ext>
            </p:extLst>
          </p:nvPr>
        </p:nvGraphicFramePr>
        <p:xfrm>
          <a:off x="1331640" y="332656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X.X.X_SNAR_ANILINE_SYNTHESIS_FROM_TRIAZINE_DICHLORO_AND_AMINES_ALIPHATIC_SECONDARY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505098"/>
              </p:ext>
            </p:extLst>
          </p:nvPr>
        </p:nvGraphicFramePr>
        <p:xfrm>
          <a:off x="1952625" y="5165725"/>
          <a:ext cx="4586288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MDLDrawObject Class" r:id="rId3" imgW="6042766" imgH="1973592" progId="MDLDrawOLE.MDLDrawObject.1">
                  <p:embed/>
                </p:oleObj>
              </mc:Choice>
              <mc:Fallback>
                <p:oleObj name="MDLDrawObject Class" r:id="rId3" imgW="6042766" imgH="19735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165725"/>
                        <a:ext cx="4586288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37347"/>
              </p:ext>
            </p:extLst>
          </p:nvPr>
        </p:nvGraphicFramePr>
        <p:xfrm>
          <a:off x="1331640" y="620688"/>
          <a:ext cx="6529391" cy="4590886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X.X.X_SNAR_ANILINE_SYNTHESIS_FROM_TRIAZINE_DICHLORO_AND_calc_AMINES_AROMATIC_PRIMARY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18405"/>
              </p:ext>
            </p:extLst>
          </p:nvPr>
        </p:nvGraphicFramePr>
        <p:xfrm>
          <a:off x="1952625" y="4962525"/>
          <a:ext cx="4586288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MDLDrawObject Class" r:id="rId3" imgW="6042766" imgH="2506896" progId="MDLDrawOLE.MDLDrawObject.1">
                  <p:embed/>
                </p:oleObj>
              </mc:Choice>
              <mc:Fallback>
                <p:oleObj name="MDLDrawObject Class" r:id="rId3" imgW="6042766" imgH="250689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962525"/>
                        <a:ext cx="4586288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01296"/>
              </p:ext>
            </p:extLst>
          </p:nvPr>
        </p:nvGraphicFramePr>
        <p:xfrm>
          <a:off x="1331640" y="548680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X.X.X_SNAR_ANILINE_SYNTHESIS_FROM_TRIAZINE_MONOCHLORO_AND_AMINES_ALIPHATIC_PRIMARY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297736"/>
              </p:ext>
            </p:extLst>
          </p:nvPr>
        </p:nvGraphicFramePr>
        <p:xfrm>
          <a:off x="1878013" y="4940300"/>
          <a:ext cx="47371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MDLDrawObject Class" r:id="rId3" imgW="6240719" imgH="2568024" progId="MDLDrawOLE.MDLDrawObject.1">
                  <p:embed/>
                </p:oleObj>
              </mc:Choice>
              <mc:Fallback>
                <p:oleObj name="MDLDrawObject Class" r:id="rId3" imgW="6240719" imgH="25680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940300"/>
                        <a:ext cx="47371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7067"/>
              </p:ext>
            </p:extLst>
          </p:nvPr>
        </p:nvGraphicFramePr>
        <p:xfrm>
          <a:off x="1259632" y="692696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X.X.X_SNAR_ANILINE_SYNTHESIS_FROM_TRIAZINE_MONOCHLORO_AND_AMINES_ALIPHATIC_SECONDARY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55504"/>
              </p:ext>
            </p:extLst>
          </p:nvPr>
        </p:nvGraphicFramePr>
        <p:xfrm>
          <a:off x="1878013" y="4940300"/>
          <a:ext cx="47371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MDLDrawObject Class" r:id="rId3" imgW="6240719" imgH="2568024" progId="MDLDrawOLE.MDLDrawObject.1">
                  <p:embed/>
                </p:oleObj>
              </mc:Choice>
              <mc:Fallback>
                <p:oleObj name="MDLDrawObject Class" r:id="rId3" imgW="6240719" imgH="25680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940300"/>
                        <a:ext cx="47371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02240"/>
              </p:ext>
            </p:extLst>
          </p:nvPr>
        </p:nvGraphicFramePr>
        <p:xfrm>
          <a:off x="1259632" y="476672"/>
          <a:ext cx="6912768" cy="4525969"/>
        </p:xfrm>
        <a:graphic>
          <a:graphicData uri="http://schemas.openxmlformats.org/drawingml/2006/table">
            <a:tbl>
              <a:tblPr/>
              <a:tblGrid>
                <a:gridCol w="254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X.X.X_SNAR_ANILINE_SYNTHESIS_FROM_TRIAZINE_MONOCHLORO_AND_calc_AMINES_AROMATIC_PRIMARY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895448"/>
              </p:ext>
            </p:extLst>
          </p:nvPr>
        </p:nvGraphicFramePr>
        <p:xfrm>
          <a:off x="1914525" y="4900613"/>
          <a:ext cx="4662488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MDLDrawObject Class" r:id="rId3" imgW="6141743" imgH="2674728" progId="MDLDrawOLE.MDLDrawObject.1">
                  <p:embed/>
                </p:oleObj>
              </mc:Choice>
              <mc:Fallback>
                <p:oleObj name="MDLDrawObject Class" r:id="rId3" imgW="6141743" imgH="267472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900613"/>
                        <a:ext cx="4662488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3266460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Deprotections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72343"/>
              </p:ext>
            </p:extLst>
          </p:nvPr>
        </p:nvGraphicFramePr>
        <p:xfrm>
          <a:off x="2051720" y="620688"/>
          <a:ext cx="5832648" cy="4525950"/>
        </p:xfrm>
        <a:graphic>
          <a:graphicData uri="http://schemas.openxmlformats.org/drawingml/2006/table">
            <a:tbl>
              <a:tblPr/>
              <a:tblGrid>
                <a:gridCol w="125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3.3.2_BROMO_SONOGASHIRA_COUPLING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5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3.3.2_BROMO_SONOGASHIRA_COUPLING_FROM_ARYLBROMIDE_AND_Null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94396"/>
              </p:ext>
            </p:extLst>
          </p:nvPr>
        </p:nvGraphicFramePr>
        <p:xfrm>
          <a:off x="1492250" y="3838575"/>
          <a:ext cx="3111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MDLDrawObject Class" r:id="rId3" imgW="4099537" imgH="1264896" progId="MDLDrawOLE.MDLDrawObject.1">
                  <p:embed/>
                </p:oleObj>
              </mc:Choice>
              <mc:Fallback>
                <p:oleObj name="MDLDrawObject Class" r:id="rId3" imgW="4099537" imgH="126489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38575"/>
                        <a:ext cx="31115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12355"/>
              </p:ext>
            </p:extLst>
          </p:nvPr>
        </p:nvGraphicFramePr>
        <p:xfrm>
          <a:off x="1619672" y="908720"/>
          <a:ext cx="6100905" cy="4525950"/>
        </p:xfrm>
        <a:graphic>
          <a:graphicData uri="http://schemas.openxmlformats.org/drawingml/2006/table">
            <a:tbl>
              <a:tblPr/>
              <a:tblGrid>
                <a:gridCol w="130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3.3.4_IODO_SONOGASHIRA_COUPLING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5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3.3.4_IODO_SONOGASHIRA_COUPLING_FROM_calc_ARYLIODIDE_AND_Null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949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4979" marR="4979" marT="4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359297"/>
              </p:ext>
            </p:extLst>
          </p:nvPr>
        </p:nvGraphicFramePr>
        <p:xfrm>
          <a:off x="1492250" y="3838575"/>
          <a:ext cx="3111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MDLDrawObject Class" r:id="rId3" imgW="4099537" imgH="1264896" progId="MDLDrawOLE.MDLDrawObject.1">
                  <p:embed/>
                </p:oleObj>
              </mc:Choice>
              <mc:Fallback>
                <p:oleObj name="MDLDrawObject Class" r:id="rId3" imgW="4099537" imgH="126489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38575"/>
                        <a:ext cx="31115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61112"/>
              </p:ext>
            </p:extLst>
          </p:nvPr>
        </p:nvGraphicFramePr>
        <p:xfrm>
          <a:off x="1662113" y="5530850"/>
          <a:ext cx="50815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MDLDrawObject Class" r:id="rId3" imgW="6690431" imgH="1569718" progId="MDLDrawOLE.MDLDrawObject.1">
                  <p:embed/>
                </p:oleObj>
              </mc:Choice>
              <mc:Fallback>
                <p:oleObj name="MDLDrawObject Class" r:id="rId3" imgW="6690431" imgH="156971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530850"/>
                        <a:ext cx="508158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1649"/>
              </p:ext>
            </p:extLst>
          </p:nvPr>
        </p:nvGraphicFramePr>
        <p:xfrm>
          <a:off x="827584" y="764704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1.3.1_BROMO_BUCHWALD_HARTWIG_AMINATION_FROM_ARYLBROMIDE_AND_AMINES_HETEROAROMATIC_PRIMARY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39542"/>
              </p:ext>
            </p:extLst>
          </p:nvPr>
        </p:nvGraphicFramePr>
        <p:xfrm>
          <a:off x="1259632" y="620688"/>
          <a:ext cx="6602716" cy="4525964"/>
        </p:xfrm>
        <a:graphic>
          <a:graphicData uri="http://schemas.openxmlformats.org/drawingml/2006/table">
            <a:tbl>
              <a:tblPr/>
              <a:tblGrid>
                <a:gridCol w="1565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6.1.1_N_BOC_DEPROTECTION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6.1.1_N_BOC_DEPROTECTION_FROM_SEC_BOC_AND_Null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16267"/>
              </p:ext>
            </p:extLst>
          </p:nvPr>
        </p:nvGraphicFramePr>
        <p:xfrm>
          <a:off x="1792288" y="3781425"/>
          <a:ext cx="25114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MDLDrawObject Class" r:id="rId3" imgW="3307075" imgH="1417392" progId="MDLDrawOLE.MDLDrawObject.1">
                  <p:embed/>
                </p:oleObj>
              </mc:Choice>
              <mc:Fallback>
                <p:oleObj name="MDLDrawObject Class" r:id="rId3" imgW="3307075" imgH="14173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781425"/>
                        <a:ext cx="251142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29724" y="1600200"/>
          <a:ext cx="5284552" cy="4525964"/>
        </p:xfrm>
        <a:graphic>
          <a:graphicData uri="http://schemas.openxmlformats.org/drawingml/2006/table">
            <a:tbl>
              <a:tblPr/>
              <a:tblGrid>
                <a:gridCol w="125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6.1.1_N_BOC_DEPROTECTION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6.1.1_N_BOC_DEPROTECTION_FROM_TERT_BOC_AND_Null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273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114" marR="5114" marT="51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647172"/>
              </p:ext>
            </p:extLst>
          </p:nvPr>
        </p:nvGraphicFramePr>
        <p:xfrm>
          <a:off x="1820863" y="3781425"/>
          <a:ext cx="24542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MDLDrawObject Class" r:id="rId3" imgW="3230790" imgH="1417392" progId="MDLDrawOLE.MDLDrawObject.1">
                  <p:embed/>
                </p:oleObj>
              </mc:Choice>
              <mc:Fallback>
                <p:oleObj name="MDLDrawObject Class" r:id="rId3" imgW="3230790" imgH="14173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781425"/>
                        <a:ext cx="24542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38651" y="1600206"/>
          <a:ext cx="5266698" cy="4525951"/>
        </p:xfrm>
        <a:graphic>
          <a:graphicData uri="http://schemas.openxmlformats.org/drawingml/2006/table">
            <a:tbl>
              <a:tblPr/>
              <a:tblGrid>
                <a:gridCol w="124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6.1.6_N_FMOC_DEPROTECTION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6.1.6_N_FMOC_DEPROTECTION_FROM_SEC_FMOC_AND_Null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181768"/>
              </p:ext>
            </p:extLst>
          </p:nvPr>
        </p:nvGraphicFramePr>
        <p:xfrm>
          <a:off x="827584" y="3933056"/>
          <a:ext cx="362267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MDLDrawObject Class" r:id="rId3" imgW="4770115" imgH="2461320" progId="MDLDrawOLE.MDLDrawObject.1">
                  <p:embed/>
                </p:oleObj>
              </mc:Choice>
              <mc:Fallback>
                <p:oleObj name="MDLDrawObject Class" r:id="rId3" imgW="4770115" imgH="246132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362267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38651" y="1600206"/>
          <a:ext cx="5266698" cy="4525951"/>
        </p:xfrm>
        <a:graphic>
          <a:graphicData uri="http://schemas.openxmlformats.org/drawingml/2006/table">
            <a:tbl>
              <a:tblPr/>
              <a:tblGrid>
                <a:gridCol w="124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6.1.6_N_FMOC_DEPROTECTION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6.1.6_N_FMOC_DEPROTECTION_FROM_TERT_FMOC_AND_Null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872394"/>
              </p:ext>
            </p:extLst>
          </p:nvPr>
        </p:nvGraphicFramePr>
        <p:xfrm>
          <a:off x="855663" y="3933825"/>
          <a:ext cx="356393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MDLDrawObject Class" r:id="rId3" imgW="4693830" imgH="2461320" progId="MDLDrawOLE.MDLDrawObject.1">
                  <p:embed/>
                </p:oleObj>
              </mc:Choice>
              <mc:Fallback>
                <p:oleObj name="MDLDrawObject Class" r:id="rId3" imgW="4693830" imgH="246132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933825"/>
                        <a:ext cx="3563937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15692"/>
              </p:ext>
            </p:extLst>
          </p:nvPr>
        </p:nvGraphicFramePr>
        <p:xfrm>
          <a:off x="1259632" y="692696"/>
          <a:ext cx="6306897" cy="4577688"/>
        </p:xfrm>
        <a:graphic>
          <a:graphicData uri="http://schemas.openxmlformats.org/drawingml/2006/table">
            <a:tbl>
              <a:tblPr/>
              <a:tblGrid>
                <a:gridCol w="149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7.1.1_NITRO_TO_AMINO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7.1.1_NITRO_TO_AMINO_FROM_calc_NITRO_AND_Null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77417"/>
              </p:ext>
            </p:extLst>
          </p:nvPr>
        </p:nvGraphicFramePr>
        <p:xfrm>
          <a:off x="936625" y="4264025"/>
          <a:ext cx="34020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MDLDrawObject Class" r:id="rId3" imgW="4480533" imgH="1592568" progId="MDLDrawOLE.MDLDrawObject.1">
                  <p:embed/>
                </p:oleObj>
              </mc:Choice>
              <mc:Fallback>
                <p:oleObj name="MDLDrawObject Class" r:id="rId3" imgW="4480533" imgH="159256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264025"/>
                        <a:ext cx="340201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38651" y="1600206"/>
          <a:ext cx="5266698" cy="4525951"/>
        </p:xfrm>
        <a:graphic>
          <a:graphicData uri="http://schemas.openxmlformats.org/drawingml/2006/table">
            <a:tbl>
              <a:tblPr/>
              <a:tblGrid>
                <a:gridCol w="124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7.1.1_NITRO_TO_AMINO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7.1.1_NITRO_TO_AMINO_FROM_O_NITRO_SEC_ANILINE_AND_Null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53611"/>
              </p:ext>
            </p:extLst>
          </p:nvPr>
        </p:nvGraphicFramePr>
        <p:xfrm>
          <a:off x="862013" y="4197350"/>
          <a:ext cx="355282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MDLDrawObject Class" r:id="rId3" imgW="4678703" imgH="1767744" progId="MDLDrawOLE.MDLDrawObject.1">
                  <p:embed/>
                </p:oleObj>
              </mc:Choice>
              <mc:Fallback>
                <p:oleObj name="MDLDrawObject Class" r:id="rId3" imgW="4678703" imgH="176774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197350"/>
                        <a:ext cx="3552825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65502" y="1574338"/>
          <a:ext cx="5412996" cy="4577688"/>
        </p:xfrm>
        <a:graphic>
          <a:graphicData uri="http://schemas.openxmlformats.org/drawingml/2006/table">
            <a:tbl>
              <a:tblPr/>
              <a:tblGrid>
                <a:gridCol w="128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9.7.61_ESTER_HYDROLYSIS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9.7.61_ESTER_HYDROLYSIS_FROM_ESTERS_METHYL_ETHYL_AND_Null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61301"/>
              </p:ext>
            </p:extLst>
          </p:nvPr>
        </p:nvGraphicFramePr>
        <p:xfrm>
          <a:off x="862013" y="4146550"/>
          <a:ext cx="355282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MDLDrawObject Class" r:id="rId3" imgW="4678703" imgH="1904904" progId="MDLDrawOLE.MDLDrawObject.1">
                  <p:embed/>
                </p:oleObj>
              </mc:Choice>
              <mc:Fallback>
                <p:oleObj name="MDLDrawObject Class" r:id="rId3" imgW="4678703" imgH="190490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146550"/>
                        <a:ext cx="3552825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05259"/>
              </p:ext>
            </p:extLst>
          </p:nvPr>
        </p:nvGraphicFramePr>
        <p:xfrm>
          <a:off x="1331640" y="692696"/>
          <a:ext cx="6671422" cy="4525969"/>
        </p:xfrm>
        <a:graphic>
          <a:graphicData uri="http://schemas.openxmlformats.org/drawingml/2006/table">
            <a:tbl>
              <a:tblPr/>
              <a:tblGrid>
                <a:gridCol w="1581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9.7.8_AMINO_TO_GUANIDINO_FROM_AMINES_ALIPHATIC_PRIMARY_AND_Null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472"/>
              </p:ext>
            </p:extLst>
          </p:nvPr>
        </p:nvGraphicFramePr>
        <p:xfrm>
          <a:off x="4748213" y="4414838"/>
          <a:ext cx="290988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MDLDrawObject Class" r:id="rId3" imgW="3832862" imgH="1013472" progId="MDLDrawOLE.MDLDrawObject.1">
                  <p:embed/>
                </p:oleObj>
              </mc:Choice>
              <mc:Fallback>
                <p:oleObj name="MDLDrawObject Class" r:id="rId3" imgW="3832862" imgH="101347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414838"/>
                        <a:ext cx="290988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30412"/>
              </p:ext>
            </p:extLst>
          </p:nvPr>
        </p:nvGraphicFramePr>
        <p:xfrm>
          <a:off x="1403648" y="620688"/>
          <a:ext cx="6286059" cy="4525969"/>
        </p:xfrm>
        <a:graphic>
          <a:graphicData uri="http://schemas.openxmlformats.org/drawingml/2006/table">
            <a:tbl>
              <a:tblPr/>
              <a:tblGrid>
                <a:gridCol w="149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9.7.8_AMINO_TO_GUANIDINO_FROM_AMINES_ALIPHATIC_SECONDARY_AND_Null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15047"/>
              </p:ext>
            </p:extLst>
          </p:nvPr>
        </p:nvGraphicFramePr>
        <p:xfrm>
          <a:off x="4748213" y="4414838"/>
          <a:ext cx="290988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MDLDrawObject Class" r:id="rId3" imgW="3832862" imgH="1013472" progId="MDLDrawOLE.MDLDrawObject.1">
                  <p:embed/>
                </p:oleObj>
              </mc:Choice>
              <mc:Fallback>
                <p:oleObj name="MDLDrawObject Class" r:id="rId3" imgW="3832862" imgH="101347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414838"/>
                        <a:ext cx="290988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40466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X.X.X_TRIAZINE_DICHLORO_FROM_AMINES_ALIPHATIC_PRIMARY_AND_Null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46111"/>
              </p:ext>
            </p:extLst>
          </p:nvPr>
        </p:nvGraphicFramePr>
        <p:xfrm>
          <a:off x="2411760" y="3501008"/>
          <a:ext cx="31607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MDLDrawObject Class" r:id="rId3" imgW="4160479" imgH="1615464" progId="MDLDrawOLE.MDLDrawObject.1">
                  <p:embed/>
                </p:oleObj>
              </mc:Choice>
              <mc:Fallback>
                <p:oleObj name="MDLDrawObject Class" r:id="rId3" imgW="4160479" imgH="1615464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01008"/>
                        <a:ext cx="31607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01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65153"/>
              </p:ext>
            </p:extLst>
          </p:nvPr>
        </p:nvGraphicFramePr>
        <p:xfrm>
          <a:off x="1547664" y="5373216"/>
          <a:ext cx="5549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MDLDrawObject Class" r:id="rId3" imgW="7307623" imgH="1501047" progId="MDLDrawOLE.MDLDrawObject.1">
                  <p:embed/>
                </p:oleObj>
              </mc:Choice>
              <mc:Fallback>
                <p:oleObj name="MDLDrawObject Class" r:id="rId3" imgW="7307623" imgH="1501047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373216"/>
                        <a:ext cx="55499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40137"/>
              </p:ext>
            </p:extLst>
          </p:nvPr>
        </p:nvGraphicFramePr>
        <p:xfrm>
          <a:off x="827584" y="764704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1.3.1_BROMO_BUCHWALD_HARTWIG_AMINATION_FROM_calc_AMINES_AROMATIC_PRIMARY_AND_ARYLBROMIDE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40466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X.X.X_TRIAZINE_DICHLORO_FROM_AMINES_ALIPHATIC_SECONDARY_AND_Null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28552"/>
              </p:ext>
            </p:extLst>
          </p:nvPr>
        </p:nvGraphicFramePr>
        <p:xfrm>
          <a:off x="2847627" y="3212976"/>
          <a:ext cx="31607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MDLDrawObject Class" r:id="rId3" imgW="4160479" imgH="1615464" progId="MDLDrawOLE.MDLDrawObject.1">
                  <p:embed/>
                </p:oleObj>
              </mc:Choice>
              <mc:Fallback>
                <p:oleObj name="MDLDrawObject Class" r:id="rId3" imgW="4160479" imgH="1615464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627" y="3212976"/>
                        <a:ext cx="31607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4275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04664"/>
            <a:ext cx="810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1.2.1_ESTERS_METHYL_ETHYL_AND_AMINES_ALIPHATIC_PRIMARY_FROM_ALDEHYDES_AND_Null</a:t>
            </a:r>
          </a:p>
          <a:p>
            <a:r>
              <a:rPr lang="en-US" dirty="0"/>
              <a:t>X.X.X_ESTERS_METHYL_ETHYL_WITH_AMINES_ALIPHATIC_PRIMARY_FROM_ALDEHYDES_AND_Null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774489"/>
              </p:ext>
            </p:extLst>
          </p:nvPr>
        </p:nvGraphicFramePr>
        <p:xfrm>
          <a:off x="2781300" y="3181350"/>
          <a:ext cx="34321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MDLDrawObject Class" r:id="rId3" imgW="4518568" imgH="1318248" progId="MDLDrawOLE.MDLDrawObject.1">
                  <p:embed/>
                </p:oleObj>
              </mc:Choice>
              <mc:Fallback>
                <p:oleObj name="MDLDrawObject Class" r:id="rId3" imgW="4518568" imgH="1318248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181350"/>
                        <a:ext cx="34321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1760" y="357301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[#6]</a:t>
            </a:r>
          </a:p>
        </p:txBody>
      </p:sp>
      <p:sp>
        <p:nvSpPr>
          <p:cNvPr id="8" name="TextBox 7"/>
          <p:cNvSpPr txBox="1"/>
          <p:nvPr/>
        </p:nvSpPr>
        <p:spPr>
          <a:xfrm rot="19323442">
            <a:off x="256910" y="4335384"/>
            <a:ext cx="250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Revised to accept any carbon</a:t>
            </a:r>
          </a:p>
        </p:txBody>
      </p:sp>
    </p:spTree>
    <p:extLst>
      <p:ext uri="{BB962C8B-B14F-4D97-AF65-F5344CB8AC3E}">
        <p14:creationId xmlns:p14="http://schemas.microsoft.com/office/powerpoint/2010/main" val="3766901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04664"/>
            <a:ext cx="810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2.1.2_NITRO_FLUORO_FROM_AMINES_ALIPHATIC_PRIMARY_AND_Null</a:t>
            </a:r>
          </a:p>
          <a:p>
            <a:r>
              <a:rPr lang="en-US" dirty="0" err="1"/>
              <a:t>X.X.X_NITRO_FLUORO_FROM_AMINES_ALIPHATIC_PRIMARY_AND_Null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11970"/>
              </p:ext>
            </p:extLst>
          </p:nvPr>
        </p:nvGraphicFramePr>
        <p:xfrm>
          <a:off x="2752725" y="3005138"/>
          <a:ext cx="34893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MDLDrawObject Class" r:id="rId3" imgW="4594853" imgH="1783080" progId="MDLDrawOLE.MDLDrawObject.1">
                  <p:embed/>
                </p:oleObj>
              </mc:Choice>
              <mc:Fallback>
                <p:oleObj name="MDLDrawObject Class" r:id="rId3" imgW="4594853" imgH="1783080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3005138"/>
                        <a:ext cx="348932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3375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04664"/>
            <a:ext cx="8109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2.1.2_NITRO_FLUORO_FROM_AMINES_ALIPHATIC_SECONDARY_AND_Null</a:t>
            </a:r>
          </a:p>
          <a:p>
            <a:r>
              <a:rPr lang="en-US" dirty="0" err="1"/>
              <a:t>X.X.X_NITRO_FLUORO_FROM_AMINES_ALIPHATIC_SECONDARY_AND_Null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01514"/>
              </p:ext>
            </p:extLst>
          </p:nvPr>
        </p:nvGraphicFramePr>
        <p:xfrm>
          <a:off x="2752725" y="2970213"/>
          <a:ext cx="34893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MDLDrawObject Class" r:id="rId3" imgW="4594853" imgH="1874448" progId="MDLDrawOLE.MDLDrawObject.1">
                  <p:embed/>
                </p:oleObj>
              </mc:Choice>
              <mc:Fallback>
                <p:oleObj name="MDLDrawObject Class" r:id="rId3" imgW="4594853" imgH="1874448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970213"/>
                        <a:ext cx="34893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1540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04664"/>
            <a:ext cx="8109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1.3.8_O_NITRO_SEC_ANILINE_AND_CARBOXYLIC_ACIDS_FROM_AMINES_ALIPHATIC_PRIMARY_AND_Null</a:t>
            </a:r>
          </a:p>
          <a:p>
            <a:r>
              <a:rPr lang="en-US" dirty="0"/>
              <a:t>X.X.X_O_NITRO_SEC_ANILINE_WITH_CARBOXYLIC_ACIDS_FROM_AMINES_ALIPHATIC_PRIMARY_AND_Null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484138"/>
              </p:ext>
            </p:extLst>
          </p:nvPr>
        </p:nvGraphicFramePr>
        <p:xfrm>
          <a:off x="2894013" y="2832100"/>
          <a:ext cx="32067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MDLDrawObject Class" r:id="rId3" imgW="4221421" imgH="2240352" progId="MDLDrawOLE.MDLDrawObject.1">
                  <p:embed/>
                </p:oleObj>
              </mc:Choice>
              <mc:Fallback>
                <p:oleObj name="MDLDrawObject Class" r:id="rId3" imgW="4221421" imgH="2240352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832100"/>
                        <a:ext cx="320675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7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04664"/>
            <a:ext cx="810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2.1.2_O_IODO_ANILINE_FROM_AMINES_ALIPHATIC_PRIMARY_AND_Null</a:t>
            </a:r>
          </a:p>
          <a:p>
            <a:r>
              <a:rPr lang="en-US" dirty="0" err="1"/>
              <a:t>X.X.X_O_IODO_ANILINE_FROM_AMINES_ALIPHATIC_PRIMARY_AND_Null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842946"/>
              </p:ext>
            </p:extLst>
          </p:nvPr>
        </p:nvGraphicFramePr>
        <p:xfrm>
          <a:off x="2663825" y="3124200"/>
          <a:ext cx="36687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MDLDrawObject Class" r:id="rId3" imgW="4831057" imgH="1470744" progId="MDLDrawOLE.MDLDrawObject.1">
                  <p:embed/>
                </p:oleObj>
              </mc:Choice>
              <mc:Fallback>
                <p:oleObj name="MDLDrawObject Class" r:id="rId3" imgW="4831057" imgH="1470744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124200"/>
                        <a:ext cx="36687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3985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404664"/>
            <a:ext cx="810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2.1.2_O_IODO_ANILINE_FROM_AMINES_ALIPHATIC_SECONDARY_AND_Null</a:t>
            </a:r>
          </a:p>
          <a:p>
            <a:r>
              <a:rPr lang="en-US" dirty="0" err="1"/>
              <a:t>X.X.X_O_IODO_ANILINE_FROM_AMINES_ALIPHATIC_SECONDARY_AND_Null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88203"/>
              </p:ext>
            </p:extLst>
          </p:nvPr>
        </p:nvGraphicFramePr>
        <p:xfrm>
          <a:off x="2663825" y="3089275"/>
          <a:ext cx="36687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1" name="MDLDrawObject Class" r:id="rId3" imgW="4831057" imgH="1562112" progId="MDLDrawOLE.MDLDrawObject.1">
                  <p:embed/>
                </p:oleObj>
              </mc:Choice>
              <mc:Fallback>
                <p:oleObj name="MDLDrawObject Class" r:id="rId3" imgW="4831057" imgH="1562112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089275"/>
                        <a:ext cx="36687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7575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504" y="404664"/>
            <a:ext cx="8325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X.X.X_Carboxylic_acid_+_nitro_condesnation_FROM_Carboxylic_acid_AND_o_nitro_sec_aniline.rxn</a:t>
            </a:r>
          </a:p>
          <a:p>
            <a:r>
              <a:rPr lang="en-US" dirty="0"/>
              <a:t>X.X.X_Carboxylic_acid</a:t>
            </a:r>
            <a:r>
              <a:rPr lang="en-US"/>
              <a:t>_+_nitro_condensation_FROM_o_nitro_sec_aniline_AND_carboxylic_acids.rxn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98834"/>
              </p:ext>
            </p:extLst>
          </p:nvPr>
        </p:nvGraphicFramePr>
        <p:xfrm>
          <a:off x="2051720" y="1916832"/>
          <a:ext cx="428783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MDLDrawObject Class" r:id="rId3" imgW="5646427" imgH="1897344" progId="MDLDrawOLE.MDLDrawObject.1">
                  <p:embed/>
                </p:oleObj>
              </mc:Choice>
              <mc:Fallback>
                <p:oleObj name="MDLDrawObject Class" r:id="rId3" imgW="5646427" imgH="1897344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16832"/>
                        <a:ext cx="4287838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419872" y="3068960"/>
            <a:ext cx="14401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704" y="4050333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Aromatic or aliphatic carbon not attached to a heteroatom through a double or triple bond</a:t>
            </a:r>
          </a:p>
        </p:txBody>
      </p:sp>
    </p:spTree>
    <p:extLst>
      <p:ext uri="{BB962C8B-B14F-4D97-AF65-F5344CB8AC3E}">
        <p14:creationId xmlns:p14="http://schemas.microsoft.com/office/powerpoint/2010/main" val="10142426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504" y="404664"/>
            <a:ext cx="8325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X.X.X_Benzimidazole_synthesis_FROM_o_nitro_sec_aniline_AND_Carboxylic_acid.rxn</a:t>
            </a:r>
          </a:p>
          <a:p>
            <a:r>
              <a:rPr lang="en-US" dirty="0"/>
              <a:t>X.X.X_Carboxylic_acid_+_nitro_condensation_FROM_carboxylic_acids_AND_o_nitro_sec_aniline.rxn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24897"/>
              </p:ext>
            </p:extLst>
          </p:nvPr>
        </p:nvGraphicFramePr>
        <p:xfrm>
          <a:off x="2122488" y="1890713"/>
          <a:ext cx="41433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MDLDrawObject Class" r:id="rId3" imgW="5455821" imgH="1966032" progId="MDLDrawOLE.MDLDrawObject.1">
                  <p:embed/>
                </p:oleObj>
              </mc:Choice>
              <mc:Fallback>
                <p:oleObj name="MDLDrawObject Class" r:id="rId3" imgW="5455821" imgH="1966032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890713"/>
                        <a:ext cx="414337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2050480" y="3092688"/>
            <a:ext cx="14401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405759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Aromatic or aliphatic carbon not attached to a heteroatom through a double or triple bond</a:t>
            </a:r>
          </a:p>
        </p:txBody>
      </p:sp>
    </p:spTree>
    <p:extLst>
      <p:ext uri="{BB962C8B-B14F-4D97-AF65-F5344CB8AC3E}">
        <p14:creationId xmlns:p14="http://schemas.microsoft.com/office/powerpoint/2010/main" val="16345066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504" y="404664"/>
            <a:ext cx="8325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X.X.X_Thiocarbamate_synthesis_FROM_amines_aliphatic_primary_AND_bis(2-pyridyloxy)</a:t>
            </a:r>
            <a:r>
              <a:rPr lang="en-US" strike="sngStrike" dirty="0" err="1"/>
              <a:t>methanethione.rxn</a:t>
            </a:r>
            <a:endParaRPr lang="en-US" strike="sngStrike" dirty="0"/>
          </a:p>
          <a:p>
            <a:r>
              <a:rPr lang="en-US" dirty="0"/>
              <a:t>X.X.X_Thiocarbamate_synthesis_FROM_amines_aliphatic_primary_AND_bis_2-pyridyloxy_methanethione.rxn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81506"/>
              </p:ext>
            </p:extLst>
          </p:nvPr>
        </p:nvGraphicFramePr>
        <p:xfrm>
          <a:off x="1979712" y="2899965"/>
          <a:ext cx="4818063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7" name="MDLDrawObject Class" r:id="rId3" imgW="6343532" imgH="2209680" progId="MDLDrawOLE.MDLDrawObject.1">
                  <p:embed/>
                </p:oleObj>
              </mc:Choice>
              <mc:Fallback>
                <p:oleObj name="MDLDrawObject Class" r:id="rId3" imgW="6343532" imgH="2209680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899965"/>
                        <a:ext cx="4818063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29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520546"/>
              </p:ext>
            </p:extLst>
          </p:nvPr>
        </p:nvGraphicFramePr>
        <p:xfrm>
          <a:off x="1552575" y="5526088"/>
          <a:ext cx="53022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MDLDrawObject Class" r:id="rId3" imgW="6980023" imgH="1585050" progId="MDLDrawOLE.MDLDrawObject.1">
                  <p:embed/>
                </p:oleObj>
              </mc:Choice>
              <mc:Fallback>
                <p:oleObj name="MDLDrawObject Class" r:id="rId3" imgW="6980023" imgH="158505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526088"/>
                        <a:ext cx="53022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35833"/>
              </p:ext>
            </p:extLst>
          </p:nvPr>
        </p:nvGraphicFramePr>
        <p:xfrm>
          <a:off x="827584" y="692696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1.3.1_BROMO_BUCHWALD_HARTWIG_AMINATION_FROM_AMINES_HETEROAROMATIC_PRIMARY_AND_ARYLBROMIDE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2758" y="638948"/>
            <a:ext cx="832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X.X.X_Thiourea_synthesis_FROM_thiocarbamates_AND_ammonia.rxn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997391"/>
              </p:ext>
            </p:extLst>
          </p:nvPr>
        </p:nvGraphicFramePr>
        <p:xfrm>
          <a:off x="2220190" y="2907779"/>
          <a:ext cx="4100512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MDLDrawObject Class" r:id="rId4" imgW="5400768" imgH="1914570" progId="MDLDrawOLE.MDLDrawObject.1">
                  <p:embed/>
                </p:oleObj>
              </mc:Choice>
              <mc:Fallback>
                <p:oleObj name="MDLDrawObject Class" r:id="rId4" imgW="5400768" imgH="1914570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90" y="2907779"/>
                        <a:ext cx="4100512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1930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0295"/>
              </p:ext>
            </p:extLst>
          </p:nvPr>
        </p:nvGraphicFramePr>
        <p:xfrm>
          <a:off x="1787525" y="3732386"/>
          <a:ext cx="49688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MDLDrawObject Class" r:id="rId4" imgW="6543700" imgH="1209600" progId="MDLDrawOLE.MDLDrawObject.1">
                  <p:embed/>
                </p:oleObj>
              </mc:Choice>
              <mc:Fallback>
                <p:oleObj name="MDLDrawObject Class" r:id="rId4" imgW="6543700" imgH="1209600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732386"/>
                        <a:ext cx="49688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83568" y="58567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X.X.X_Aminothiazole_synthesis_FROM_thiourea_AND_ketones_a_bromo.rxn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(at some point this reaction must be changed to 4.X.X since according to ontology heterocycle forming reactions start with 4.*; some other X.X.X reactions will require similar renaming as well)</a:t>
            </a:r>
          </a:p>
        </p:txBody>
      </p:sp>
    </p:spTree>
    <p:extLst>
      <p:ext uri="{BB962C8B-B14F-4D97-AF65-F5344CB8AC3E}">
        <p14:creationId xmlns:p14="http://schemas.microsoft.com/office/powerpoint/2010/main" val="18334961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0466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X.X.X_Carboxylic_acid_amine_reaction_FROM_Amines_aliphatic_primary_AND_Esters_methy_ethyl.rxn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56289"/>
              </p:ext>
            </p:extLst>
          </p:nvPr>
        </p:nvGraphicFramePr>
        <p:xfrm>
          <a:off x="2339752" y="2708920"/>
          <a:ext cx="41243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MDLDrawObject Class" r:id="rId3" imgW="5429132" imgH="1019250" progId="MDLDrawOLE.MDLDrawObject.1">
                  <p:embed/>
                </p:oleObj>
              </mc:Choice>
              <mc:Fallback>
                <p:oleObj name="MDLDrawObject Class" r:id="rId3" imgW="5429132" imgH="1019250" progId="MDLDrawOLE.MDLDrawObject.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08920"/>
                        <a:ext cx="41243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8055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3266460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Macrocyclizations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976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179"/>
              </p:ext>
            </p:extLst>
          </p:nvPr>
        </p:nvGraphicFramePr>
        <p:xfrm>
          <a:off x="467544" y="908720"/>
          <a:ext cx="8229600" cy="4186364"/>
        </p:xfrm>
        <a:graphic>
          <a:graphicData uri="http://schemas.openxmlformats.org/drawingml/2006/table">
            <a:tbl>
              <a:tblPr/>
              <a:tblGrid>
                <a:gridCol w="245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1.8.7_MIGITA_THIOETHER_SYNTHESIS_FROM_ARYLBROMIDE_AND_calc_THIOPHENOLS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928832"/>
              </p:ext>
            </p:extLst>
          </p:nvPr>
        </p:nvGraphicFramePr>
        <p:xfrm>
          <a:off x="1403350" y="5381625"/>
          <a:ext cx="55943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9" name="MDLDrawObject Class" r:id="rId3" imgW="7368578" imgH="1966032" progId="MDLDrawOLE.MDLDrawObject.1">
                  <p:embed/>
                </p:oleObj>
              </mc:Choice>
              <mc:Fallback>
                <p:oleObj name="MDLDrawObject Class" r:id="rId3" imgW="7368578" imgH="196603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81625"/>
                        <a:ext cx="55943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14707"/>
              </p:ext>
            </p:extLst>
          </p:nvPr>
        </p:nvGraphicFramePr>
        <p:xfrm>
          <a:off x="395536" y="764704"/>
          <a:ext cx="8229600" cy="4186364"/>
        </p:xfrm>
        <a:graphic>
          <a:graphicData uri="http://schemas.openxmlformats.org/drawingml/2006/table">
            <a:tbl>
              <a:tblPr/>
              <a:tblGrid>
                <a:gridCol w="245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1.8.7_MIGITA_THIOETHER_SYNTHESIS_FROM_ARYLBROMIDE_AND_THIOLS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93295"/>
              </p:ext>
            </p:extLst>
          </p:nvPr>
        </p:nvGraphicFramePr>
        <p:xfrm>
          <a:off x="1903413" y="5383213"/>
          <a:ext cx="459263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MDLDrawObject Class" r:id="rId3" imgW="6050330" imgH="1958256" progId="MDLDrawOLE.MDLDrawObject.1">
                  <p:embed/>
                </p:oleObj>
              </mc:Choice>
              <mc:Fallback>
                <p:oleObj name="MDLDrawObject Class" r:id="rId3" imgW="6050330" imgH="195825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383213"/>
                        <a:ext cx="4592637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36786"/>
              </p:ext>
            </p:extLst>
          </p:nvPr>
        </p:nvGraphicFramePr>
        <p:xfrm>
          <a:off x="395536" y="764704"/>
          <a:ext cx="8229600" cy="4186364"/>
        </p:xfrm>
        <a:graphic>
          <a:graphicData uri="http://schemas.openxmlformats.org/drawingml/2006/table">
            <a:tbl>
              <a:tblPr/>
              <a:tblGrid>
                <a:gridCol w="245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1.8.7_MIGITA_THIOETHER_SYNTHESIS_FROM_calc_ARYLIODIDE_AND_calc_THIOPHENOLS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14687"/>
              </p:ext>
            </p:extLst>
          </p:nvPr>
        </p:nvGraphicFramePr>
        <p:xfrm>
          <a:off x="1403350" y="5381625"/>
          <a:ext cx="55943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5" name="MDLDrawObject Class" r:id="rId3" imgW="7368578" imgH="1966032" progId="MDLDrawOLE.MDLDrawObject.1">
                  <p:embed/>
                </p:oleObj>
              </mc:Choice>
              <mc:Fallback>
                <p:oleObj name="MDLDrawObject Class" r:id="rId3" imgW="7368578" imgH="196603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81625"/>
                        <a:ext cx="55943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85549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54197"/>
              </p:ext>
            </p:extLst>
          </p:nvPr>
        </p:nvGraphicFramePr>
        <p:xfrm>
          <a:off x="395536" y="764704"/>
          <a:ext cx="8229600" cy="4186364"/>
        </p:xfrm>
        <a:graphic>
          <a:graphicData uri="http://schemas.openxmlformats.org/drawingml/2006/table">
            <a:tbl>
              <a:tblPr/>
              <a:tblGrid>
                <a:gridCol w="245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1.8.7_MIGITA_THIOETHER_SYNTHESIS_FROM_calc_ARYLIODIDE_AND_THIOLS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9" marR="6709" marT="67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36981"/>
              </p:ext>
            </p:extLst>
          </p:nvPr>
        </p:nvGraphicFramePr>
        <p:xfrm>
          <a:off x="1903413" y="5383213"/>
          <a:ext cx="459263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9" name="MDLDrawObject Class" r:id="rId3" imgW="6050330" imgH="1958256" progId="MDLDrawOLE.MDLDrawObject.1">
                  <p:embed/>
                </p:oleObj>
              </mc:Choice>
              <mc:Fallback>
                <p:oleObj name="MDLDrawObject Class" r:id="rId3" imgW="6050330" imgH="195825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383213"/>
                        <a:ext cx="4592637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85549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21528"/>
              </p:ext>
            </p:extLst>
          </p:nvPr>
        </p:nvGraphicFramePr>
        <p:xfrm>
          <a:off x="1043608" y="764704"/>
          <a:ext cx="6546870" cy="4525940"/>
        </p:xfrm>
        <a:graphic>
          <a:graphicData uri="http://schemas.openxmlformats.org/drawingml/2006/table">
            <a:tbl>
              <a:tblPr/>
              <a:tblGrid>
                <a:gridCol w="195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4.1.1_1_2_3_TRIAZOLE_SYNTHESIS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4.1.1_1_2_3_TRIAZOLE_SYNTHESIS_FROM_ALKYNES_TERMINAL_AND_AZIDE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983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4100" marR="4100" marT="41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75738"/>
              </p:ext>
            </p:extLst>
          </p:nvPr>
        </p:nvGraphicFramePr>
        <p:xfrm>
          <a:off x="1676400" y="5408613"/>
          <a:ext cx="50498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3" name="MDLDrawObject Class" r:id="rId3" imgW="6652186" imgH="1897344" progId="MDLDrawOLE.MDLDrawObject.1">
                  <p:embed/>
                </p:oleObj>
              </mc:Choice>
              <mc:Fallback>
                <p:oleObj name="MDLDrawObject Class" r:id="rId3" imgW="6652186" imgH="189734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8613"/>
                        <a:ext cx="50498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85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291959"/>
              </p:ext>
            </p:extLst>
          </p:nvPr>
        </p:nvGraphicFramePr>
        <p:xfrm>
          <a:off x="1574800" y="5160963"/>
          <a:ext cx="53181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MDLDrawObject Class" r:id="rId3" imgW="7002698" imgH="1562160" progId="MDLDrawOLE.MDLDrawObject.1">
                  <p:embed/>
                </p:oleObj>
              </mc:Choice>
              <mc:Fallback>
                <p:oleObj name="MDLDrawObject Class" r:id="rId3" imgW="7002698" imgH="156216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160963"/>
                        <a:ext cx="531812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43333"/>
              </p:ext>
            </p:extLst>
          </p:nvPr>
        </p:nvGraphicFramePr>
        <p:xfrm>
          <a:off x="827584" y="692696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1.3.3_IODO_BUCHWALD_HARTWIG_AMINATION_FROM_calc_AMINES_AROMATIC_PRIMARY_AND_calc_ARYLIODIDE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18432"/>
              </p:ext>
            </p:extLst>
          </p:nvPr>
        </p:nvGraphicFramePr>
        <p:xfrm>
          <a:off x="1552575" y="5526088"/>
          <a:ext cx="53022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MDLDrawObject Class" r:id="rId3" imgW="6980023" imgH="1585050" progId="MDLDrawOLE.MDLDrawObject.1">
                  <p:embed/>
                </p:oleObj>
              </mc:Choice>
              <mc:Fallback>
                <p:oleObj name="MDLDrawObject Class" r:id="rId3" imgW="6980023" imgH="158505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526088"/>
                        <a:ext cx="53022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87745"/>
              </p:ext>
            </p:extLst>
          </p:nvPr>
        </p:nvGraphicFramePr>
        <p:xfrm>
          <a:off x="827584" y="692696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1.3.3_IODO_BUCHWALD_HARTWIG_AMINATION_FROM_AMINES_HETEROAROMATIC_PRIMARY_AND_calc_ARYLIODIDE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43867"/>
              </p:ext>
            </p:extLst>
          </p:nvPr>
        </p:nvGraphicFramePr>
        <p:xfrm>
          <a:off x="1662113" y="5530850"/>
          <a:ext cx="50815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MDLDrawObject Class" r:id="rId3" imgW="6690431" imgH="1569718" progId="MDLDrawOLE.MDLDrawObject.1">
                  <p:embed/>
                </p:oleObj>
              </mc:Choice>
              <mc:Fallback>
                <p:oleObj name="MDLDrawObject Class" r:id="rId3" imgW="6690431" imgH="156971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530850"/>
                        <a:ext cx="508158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8681"/>
              </p:ext>
            </p:extLst>
          </p:nvPr>
        </p:nvGraphicFramePr>
        <p:xfrm>
          <a:off x="827584" y="620688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1.3.3_IODO_BUCHWALD_HARTWIG_AMINATION_FROM_calc_ARYLIODIDE_AND_calc_AMINES_AROMATIC_PRIMARY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09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91284"/>
              </p:ext>
            </p:extLst>
          </p:nvPr>
        </p:nvGraphicFramePr>
        <p:xfrm>
          <a:off x="1763688" y="5445224"/>
          <a:ext cx="53022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MDLDrawObject Class" r:id="rId3" imgW="6980023" imgH="1585050" progId="MDLDrawOLE.MDLDrawObject.1">
                  <p:embed/>
                </p:oleObj>
              </mc:Choice>
              <mc:Fallback>
                <p:oleObj name="MDLDrawObject Class" r:id="rId3" imgW="6980023" imgH="158505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45224"/>
                        <a:ext cx="53022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10895"/>
              </p:ext>
            </p:extLst>
          </p:nvPr>
        </p:nvGraphicFramePr>
        <p:xfrm>
          <a:off x="971600" y="620688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1.3.3_IODO_BUCHWALD_HARTWIG_AMINATION_FROM_calc_ARYLIODIDE_AND_AMINES_HETEROAROMATIC_PRIMARY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6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68774"/>
              </p:ext>
            </p:extLst>
          </p:nvPr>
        </p:nvGraphicFramePr>
        <p:xfrm>
          <a:off x="1835696" y="5085184"/>
          <a:ext cx="473075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7" name="MDLDrawObject Class" r:id="rId3" imgW="6233259" imgH="2011761" progId="MDLDrawOLE.MDLDrawObject.1">
                  <p:embed/>
                </p:oleObj>
              </mc:Choice>
              <mc:Fallback>
                <p:oleObj name="MDLDrawObject Class" r:id="rId3" imgW="6233259" imgH="2011761" progId="MDLDrawOLE.MDLDrawObject.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473075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02570"/>
              </p:ext>
            </p:extLst>
          </p:nvPr>
        </p:nvGraphicFramePr>
        <p:xfrm>
          <a:off x="1691680" y="764704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1.3.8_FLUORO_N_ARYLATION_FROM_AMINES_ALIPHATIC_PRIMARY_AND_NITRO_FLUORO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43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66018"/>
              </p:ext>
            </p:extLst>
          </p:nvPr>
        </p:nvGraphicFramePr>
        <p:xfrm>
          <a:off x="1836738" y="5435600"/>
          <a:ext cx="47307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MDLDrawObject Class" r:id="rId3" imgW="6233259" imgH="1821080" progId="MDLDrawOLE.MDLDrawObject.1">
                  <p:embed/>
                </p:oleObj>
              </mc:Choice>
              <mc:Fallback>
                <p:oleObj name="MDLDrawObject Class" r:id="rId3" imgW="6233259" imgH="182108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5435600"/>
                        <a:ext cx="47307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12990"/>
              </p:ext>
            </p:extLst>
          </p:nvPr>
        </p:nvGraphicFramePr>
        <p:xfrm>
          <a:off x="1475656" y="620688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1.3.8_FLUORO_N_ARYLATION_FROM_AMINES_ALIPHATIC_SECONDARY_AND_NITRO_FLUORO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3266460"/>
            <a:ext cx="248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Intermolecular </a:t>
            </a:r>
            <a:r>
              <a:rPr lang="es-ES" dirty="0" err="1"/>
              <a:t>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9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30924"/>
              </p:ext>
            </p:extLst>
          </p:nvPr>
        </p:nvGraphicFramePr>
        <p:xfrm>
          <a:off x="2123728" y="4653136"/>
          <a:ext cx="52054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MDLDrawObject Class" r:id="rId4" imgW="6858010" imgH="2606047" progId="MDLDrawOLE.MDLDrawObject.1">
                  <p:embed/>
                </p:oleObj>
              </mc:Choice>
              <mc:Fallback>
                <p:oleObj name="MDLDrawObject Class" r:id="rId4" imgW="6858010" imgH="2606047" progId="MDLDrawOLE.MDLDrawObject.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653136"/>
                        <a:ext cx="52054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42445"/>
              </p:ext>
            </p:extLst>
          </p:nvPr>
        </p:nvGraphicFramePr>
        <p:xfrm>
          <a:off x="1475656" y="548680"/>
          <a:ext cx="6325347" cy="471485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1.3.8_FLUORO_N_ARYLATION_FROM_calc_AMINES_AROMATIC_PRIMARY_AND_NITRO_FLUORO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3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66634"/>
              </p:ext>
            </p:extLst>
          </p:nvPr>
        </p:nvGraphicFramePr>
        <p:xfrm>
          <a:off x="2128838" y="5102225"/>
          <a:ext cx="4141787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MDLDrawObject Class" r:id="rId3" imgW="5455829" imgH="1965980" progId="MDLDrawOLE.MDLDrawObject.1">
                  <p:embed/>
                </p:oleObj>
              </mc:Choice>
              <mc:Fallback>
                <p:oleObj name="MDLDrawObject Class" r:id="rId3" imgW="5455829" imgH="196598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5102225"/>
                        <a:ext cx="4141787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5801"/>
              </p:ext>
            </p:extLst>
          </p:nvPr>
        </p:nvGraphicFramePr>
        <p:xfrm>
          <a:off x="1763688" y="692696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1.3.8_FLUORO_N_ARYLATION_FROM_NITRO_FLUORO_AND_AMINES_ALIPHATIC_PRIMARY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3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34437"/>
              </p:ext>
            </p:extLst>
          </p:nvPr>
        </p:nvGraphicFramePr>
        <p:xfrm>
          <a:off x="2195736" y="5085184"/>
          <a:ext cx="437356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DLDrawObject Class" r:id="rId3" imgW="5760754" imgH="1783073" progId="MDLDrawOLE.MDLDrawObject.1">
                  <p:embed/>
                </p:oleObj>
              </mc:Choice>
              <mc:Fallback>
                <p:oleObj name="MDLDrawObject Class" r:id="rId3" imgW="5760754" imgH="1783073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85184"/>
                        <a:ext cx="437356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85765"/>
              </p:ext>
            </p:extLst>
          </p:nvPr>
        </p:nvGraphicFramePr>
        <p:xfrm>
          <a:off x="1403648" y="620688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1.3.8_FLUORO_N_ARYLATION_FROM_NITRO_FLUORO_AND_AMINES_ALIPHATIC_SECONDARY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6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88507"/>
              </p:ext>
            </p:extLst>
          </p:nvPr>
        </p:nvGraphicFramePr>
        <p:xfrm>
          <a:off x="2163763" y="4695825"/>
          <a:ext cx="51244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DLDrawObject Class" r:id="rId3" imgW="6751329" imgH="2491811" progId="MDLDrawOLE.MDLDrawObject.1">
                  <p:embed/>
                </p:oleObj>
              </mc:Choice>
              <mc:Fallback>
                <p:oleObj name="MDLDrawObject Class" r:id="rId3" imgW="6751329" imgH="2491811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695825"/>
                        <a:ext cx="512445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86336"/>
              </p:ext>
            </p:extLst>
          </p:nvPr>
        </p:nvGraphicFramePr>
        <p:xfrm>
          <a:off x="1475656" y="548680"/>
          <a:ext cx="6325347" cy="471485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1.3.8_FLUORO_N_ARYLATION_FROM_NITRO_FLUORO_AND_calc_AMINES_AROMATIC_PRIMARY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0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572"/>
              </p:ext>
            </p:extLst>
          </p:nvPr>
        </p:nvGraphicFramePr>
        <p:xfrm>
          <a:off x="1475656" y="404664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1.7.11_SNAR_ETHER_SYNTHESIS_FROM_calc_PHENOLS_AND_NAS_ELECTROPHILE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105"/>
              </p:ext>
            </p:extLst>
          </p:nvPr>
        </p:nvGraphicFramePr>
        <p:xfrm>
          <a:off x="2092325" y="4691063"/>
          <a:ext cx="5268913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MDLDrawObject Class" r:id="rId3" imgW="6941768" imgH="2506896" progId="MDLDrawOLE.MDLDrawObject.1">
                  <p:embed/>
                </p:oleObj>
              </mc:Choice>
              <mc:Fallback>
                <p:oleObj name="MDLDrawObject Class" r:id="rId3" imgW="6941768" imgH="250689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691063"/>
                        <a:ext cx="5268913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39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5177"/>
              </p:ext>
            </p:extLst>
          </p:nvPr>
        </p:nvGraphicFramePr>
        <p:xfrm>
          <a:off x="1475656" y="476672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1.7.11_SNAR_ETHER_SYNTHESIS_FROM_NAS_ELECTROPHILE_AND_calc_PHENOLS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41251"/>
              </p:ext>
            </p:extLst>
          </p:nvPr>
        </p:nvGraphicFramePr>
        <p:xfrm>
          <a:off x="2084388" y="4694238"/>
          <a:ext cx="5286375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1" name="MDLDrawObject Class" r:id="rId3" imgW="6964675" imgH="2499336" progId="MDLDrawOLE.MDLDrawObject.1">
                  <p:embed/>
                </p:oleObj>
              </mc:Choice>
              <mc:Fallback>
                <p:oleObj name="MDLDrawObject Class" r:id="rId3" imgW="6964675" imgH="2499336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694238"/>
                        <a:ext cx="5286375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76811"/>
              </p:ext>
            </p:extLst>
          </p:nvPr>
        </p:nvGraphicFramePr>
        <p:xfrm>
          <a:off x="1259632" y="836712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1.7.11_SNAR_ETHER_SYNTHESIS_FROM_TRIAZINE_DICHLORO_AND_calc_PHENOLS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3472"/>
              </p:ext>
            </p:extLst>
          </p:nvPr>
        </p:nvGraphicFramePr>
        <p:xfrm>
          <a:off x="2135188" y="4632325"/>
          <a:ext cx="5183187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5" name="MDLDrawObject Class" r:id="rId3" imgW="6827448" imgH="2659392" progId="MDLDrawOLE.MDLDrawObject.1">
                  <p:embed/>
                </p:oleObj>
              </mc:Choice>
              <mc:Fallback>
                <p:oleObj name="MDLDrawObject Class" r:id="rId3" imgW="6827448" imgH="26593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632325"/>
                        <a:ext cx="5183187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15795"/>
              </p:ext>
            </p:extLst>
          </p:nvPr>
        </p:nvGraphicFramePr>
        <p:xfrm>
          <a:off x="1331640" y="548680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1.7.11_SNAR_ETHER_SYNTHESIS_FROM_TRIAZINE_MONOCHLORO_AND_calc_PHENOLS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721990"/>
              </p:ext>
            </p:extLst>
          </p:nvPr>
        </p:nvGraphicFramePr>
        <p:xfrm>
          <a:off x="2035175" y="4632325"/>
          <a:ext cx="53848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9" name="MDLDrawObject Class" r:id="rId3" imgW="7094123" imgH="2659392" progId="MDLDrawOLE.MDLDrawObject.1">
                  <p:embed/>
                </p:oleObj>
              </mc:Choice>
              <mc:Fallback>
                <p:oleObj name="MDLDrawObject Class" r:id="rId3" imgW="7094123" imgH="26593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632325"/>
                        <a:ext cx="538480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82648"/>
              </p:ext>
            </p:extLst>
          </p:nvPr>
        </p:nvGraphicFramePr>
        <p:xfrm>
          <a:off x="1331640" y="476672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1.8.5_THIOETHER_SYNTHESIS_FROM_calc_THIOPHENOLS_AND_NAS_ELECTROPHILE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397849"/>
              </p:ext>
            </p:extLst>
          </p:nvPr>
        </p:nvGraphicFramePr>
        <p:xfrm>
          <a:off x="2092325" y="4691063"/>
          <a:ext cx="5268913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3" name="MDLDrawObject Class" r:id="rId3" imgW="6941768" imgH="2506896" progId="MDLDrawOLE.MDLDrawObject.1">
                  <p:embed/>
                </p:oleObj>
              </mc:Choice>
              <mc:Fallback>
                <p:oleObj name="MDLDrawObject Class" r:id="rId3" imgW="6941768" imgH="250689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691063"/>
                        <a:ext cx="5268913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7156"/>
              </p:ext>
            </p:extLst>
          </p:nvPr>
        </p:nvGraphicFramePr>
        <p:xfrm>
          <a:off x="1259632" y="332656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1.8.5_THIOETHER_SYNTHESIS_FROM_NAS_ELECTROPHILE_AND_calc_THIOPHENOLS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28124"/>
              </p:ext>
            </p:extLst>
          </p:nvPr>
        </p:nvGraphicFramePr>
        <p:xfrm>
          <a:off x="2212975" y="4694238"/>
          <a:ext cx="5026025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MDLDrawObject Class" r:id="rId3" imgW="6621715" imgH="2499336" progId="MDLDrawOLE.MDLDrawObject.1">
                  <p:embed/>
                </p:oleObj>
              </mc:Choice>
              <mc:Fallback>
                <p:oleObj name="MDLDrawObject Class" r:id="rId3" imgW="6621715" imgH="249933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694238"/>
                        <a:ext cx="5026025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506381"/>
              </p:ext>
            </p:extLst>
          </p:nvPr>
        </p:nvGraphicFramePr>
        <p:xfrm>
          <a:off x="2198191" y="5589240"/>
          <a:ext cx="4004989" cy="107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MDLDrawObject Class" r:id="rId3" imgW="5273133" imgH="1417259" progId="MDLDrawOLE.MDLDrawObject.1">
                  <p:embed/>
                </p:oleObj>
              </mc:Choice>
              <mc:Fallback>
                <p:oleObj name="MDLDrawObject Class" r:id="rId3" imgW="5273133" imgH="1417259" progId="MDLDrawOLE.MDLDrawObject.1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8191" y="5589240"/>
                        <a:ext cx="4004989" cy="107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07251"/>
              </p:ext>
            </p:extLst>
          </p:nvPr>
        </p:nvGraphicFramePr>
        <p:xfrm>
          <a:off x="1259632" y="692696"/>
          <a:ext cx="6840761" cy="4525969"/>
        </p:xfrm>
        <a:graphic>
          <a:graphicData uri="http://schemas.openxmlformats.org/drawingml/2006/table">
            <a:tbl>
              <a:tblPr/>
              <a:tblGrid>
                <a:gridCol w="251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1.2.1_ALDEHYDE_REDUCTIVE_AMINATION_FROM_ALDEHYDES_AND_AMINES_ALIPHATIC_PRIMARY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5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34509"/>
              </p:ext>
            </p:extLst>
          </p:nvPr>
        </p:nvGraphicFramePr>
        <p:xfrm>
          <a:off x="1403648" y="260648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1.8.5_THIOETHER_SYNTHESIS_FROM_NAS_ELECTROPHILE_AND_THIOLS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21235"/>
              </p:ext>
            </p:extLst>
          </p:nvPr>
        </p:nvGraphicFramePr>
        <p:xfrm>
          <a:off x="2212975" y="4894263"/>
          <a:ext cx="502602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1" name="MDLDrawObject Class" r:id="rId3" imgW="6621715" imgH="1973592" progId="MDLDrawOLE.MDLDrawObject.1">
                  <p:embed/>
                </p:oleObj>
              </mc:Choice>
              <mc:Fallback>
                <p:oleObj name="MDLDrawObject Class" r:id="rId3" imgW="6621715" imgH="19735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894263"/>
                        <a:ext cx="5026025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82729"/>
              </p:ext>
            </p:extLst>
          </p:nvPr>
        </p:nvGraphicFramePr>
        <p:xfrm>
          <a:off x="1475656" y="188640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1.8.5_THIOETHER_SYNTHESIS_FROM_THIOLS_AND_NAS_ELECTROPHILE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10441"/>
              </p:ext>
            </p:extLst>
          </p:nvPr>
        </p:nvGraphicFramePr>
        <p:xfrm>
          <a:off x="2141538" y="4894263"/>
          <a:ext cx="5170487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MDLDrawObject Class" r:id="rId3" imgW="6812321" imgH="1973592" progId="MDLDrawOLE.MDLDrawObject.1">
                  <p:embed/>
                </p:oleObj>
              </mc:Choice>
              <mc:Fallback>
                <p:oleObj name="MDLDrawObject Class" r:id="rId3" imgW="6812321" imgH="19735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894263"/>
                        <a:ext cx="5170487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67219"/>
              </p:ext>
            </p:extLst>
          </p:nvPr>
        </p:nvGraphicFramePr>
        <p:xfrm>
          <a:off x="1331640" y="548680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1.8.5_THIOETHER_SYNTHESIS_FROM_TRIAZINE_DICHLORO_AND_calc_THIOPHENOLS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250964"/>
              </p:ext>
            </p:extLst>
          </p:nvPr>
        </p:nvGraphicFramePr>
        <p:xfrm>
          <a:off x="2135188" y="4632325"/>
          <a:ext cx="5183187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9" name="MDLDrawObject Class" r:id="rId3" imgW="6827448" imgH="2659392" progId="MDLDrawOLE.MDLDrawObject.1">
                  <p:embed/>
                </p:oleObj>
              </mc:Choice>
              <mc:Fallback>
                <p:oleObj name="MDLDrawObject Class" r:id="rId3" imgW="6827448" imgH="26593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632325"/>
                        <a:ext cx="5183187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69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6122"/>
              </p:ext>
            </p:extLst>
          </p:nvPr>
        </p:nvGraphicFramePr>
        <p:xfrm>
          <a:off x="1403648" y="260648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1.8.5_THIOETHER_SYNTHESIS_FROM_TRIAZINE_DICHLORO_AND_THIOLS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24649"/>
              </p:ext>
            </p:extLst>
          </p:nvPr>
        </p:nvGraphicFramePr>
        <p:xfrm>
          <a:off x="2135188" y="4830763"/>
          <a:ext cx="5183187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MDLDrawObject Class" r:id="rId3" imgW="6827448" imgH="2133648" progId="MDLDrawOLE.MDLDrawObject.1">
                  <p:embed/>
                </p:oleObj>
              </mc:Choice>
              <mc:Fallback>
                <p:oleObj name="MDLDrawObject Class" r:id="rId3" imgW="6827448" imgH="213364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830763"/>
                        <a:ext cx="5183187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63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0797"/>
              </p:ext>
            </p:extLst>
          </p:nvPr>
        </p:nvGraphicFramePr>
        <p:xfrm>
          <a:off x="1187624" y="188640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1.8.5_THIOETHER_SYNTHESIS_FROM_TRIAZINE_MONOCHLORO_AND_calc_THIOPHENOLS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11733"/>
              </p:ext>
            </p:extLst>
          </p:nvPr>
        </p:nvGraphicFramePr>
        <p:xfrm>
          <a:off x="2035175" y="4632325"/>
          <a:ext cx="53848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MDLDrawObject Class" r:id="rId3" imgW="7094123" imgH="2659392" progId="MDLDrawOLE.MDLDrawObject.1">
                  <p:embed/>
                </p:oleObj>
              </mc:Choice>
              <mc:Fallback>
                <p:oleObj name="MDLDrawObject Class" r:id="rId3" imgW="7094123" imgH="265939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632325"/>
                        <a:ext cx="538480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91695"/>
              </p:ext>
            </p:extLst>
          </p:nvPr>
        </p:nvGraphicFramePr>
        <p:xfrm>
          <a:off x="1403648" y="548680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1.8.5_THIOETHER_SYNTHESIS_FROM_TRIAZINE_MONOCHLORO_AND_THIOLS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73263"/>
              </p:ext>
            </p:extLst>
          </p:nvPr>
        </p:nvGraphicFramePr>
        <p:xfrm>
          <a:off x="2035175" y="4830763"/>
          <a:ext cx="538480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MDLDrawObject Class" r:id="rId3" imgW="7094123" imgH="2133648" progId="MDLDrawOLE.MDLDrawObject.1">
                  <p:embed/>
                </p:oleObj>
              </mc:Choice>
              <mc:Fallback>
                <p:oleObj name="MDLDrawObject Class" r:id="rId3" imgW="7094123" imgH="213364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830763"/>
                        <a:ext cx="5384800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75448"/>
              </p:ext>
            </p:extLst>
          </p:nvPr>
        </p:nvGraphicFramePr>
        <p:xfrm>
          <a:off x="899592" y="188640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1.8.7_MIGITA_THIOETHER_SYNTHESIS_FROM_ARYLBROMIDE_AND_calc_THIOPHENOLS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14841"/>
              </p:ext>
            </p:extLst>
          </p:nvPr>
        </p:nvGraphicFramePr>
        <p:xfrm>
          <a:off x="2422525" y="4835525"/>
          <a:ext cx="46101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MDLDrawObject Class" r:id="rId3" imgW="6073237" imgH="2126088" progId="MDLDrawOLE.MDLDrawObject.1">
                  <p:embed/>
                </p:oleObj>
              </mc:Choice>
              <mc:Fallback>
                <p:oleObj name="MDLDrawObject Class" r:id="rId3" imgW="6073237" imgH="2126088" progId="MDLDrawOLE.MDLDrawObject.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835525"/>
                        <a:ext cx="46101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13731"/>
              </p:ext>
            </p:extLst>
          </p:nvPr>
        </p:nvGraphicFramePr>
        <p:xfrm>
          <a:off x="1043608" y="260648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1.8.7_MIGITA_THIOETHER_SYNTHESIS_FROM_ARYLBROMIDE_AND_THIOLS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69436"/>
              </p:ext>
            </p:extLst>
          </p:nvPr>
        </p:nvGraphicFramePr>
        <p:xfrm>
          <a:off x="2654300" y="4722813"/>
          <a:ext cx="414655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MDLDrawObject Class" r:id="rId3" imgW="5463601" imgH="2423088" progId="MDLDrawOLE.MDLDrawObject.1">
                  <p:embed/>
                </p:oleObj>
              </mc:Choice>
              <mc:Fallback>
                <p:oleObj name="MDLDrawObject Class" r:id="rId3" imgW="5463601" imgH="242308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722813"/>
                        <a:ext cx="414655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45146"/>
              </p:ext>
            </p:extLst>
          </p:nvPr>
        </p:nvGraphicFramePr>
        <p:xfrm>
          <a:off x="827584" y="404664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1.8.7_MIGITA_THIOETHER_SYNTHESIS_FROM_calc_ARYLIODIDE_AND_calc_THIOPHENOLS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52324"/>
              </p:ext>
            </p:extLst>
          </p:nvPr>
        </p:nvGraphicFramePr>
        <p:xfrm>
          <a:off x="2393950" y="4835525"/>
          <a:ext cx="466725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MDLDrawObject Class" r:id="rId3" imgW="6149306" imgH="2126088" progId="MDLDrawOLE.MDLDrawObject.1">
                  <p:embed/>
                </p:oleObj>
              </mc:Choice>
              <mc:Fallback>
                <p:oleObj name="MDLDrawObject Class" r:id="rId3" imgW="6149306" imgH="212608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835525"/>
                        <a:ext cx="466725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97442"/>
              </p:ext>
            </p:extLst>
          </p:nvPr>
        </p:nvGraphicFramePr>
        <p:xfrm>
          <a:off x="899592" y="548680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1.8.7_MIGITA_THIOETHER_SYNTHESIS_FROM_calc_ARYLIODIDE_AND_THIOLS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56736"/>
              </p:ext>
            </p:extLst>
          </p:nvPr>
        </p:nvGraphicFramePr>
        <p:xfrm>
          <a:off x="2439988" y="4926013"/>
          <a:ext cx="4237037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MDLDrawObject Class" r:id="rId3" imgW="5585485" imgH="2293704" progId="MDLDrawOLE.MDLDrawObject.1">
                  <p:embed/>
                </p:oleObj>
              </mc:Choice>
              <mc:Fallback>
                <p:oleObj name="MDLDrawObject Class" r:id="rId3" imgW="5585485" imgH="229370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926013"/>
                        <a:ext cx="4237037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048143"/>
              </p:ext>
            </p:extLst>
          </p:nvPr>
        </p:nvGraphicFramePr>
        <p:xfrm>
          <a:off x="2195736" y="5373216"/>
          <a:ext cx="4004989" cy="107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MDLDrawObject Class" r:id="rId3" imgW="5273133" imgH="1417259" progId="MDLDrawOLE.MDLDrawObject.1">
                  <p:embed/>
                </p:oleObj>
              </mc:Choice>
              <mc:Fallback>
                <p:oleObj name="MDLDrawObject Class" r:id="rId3" imgW="5273133" imgH="1417259" progId="MDLDrawOLE.MDLDrawObject.1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5373216"/>
                        <a:ext cx="4004989" cy="107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17467"/>
              </p:ext>
            </p:extLst>
          </p:nvPr>
        </p:nvGraphicFramePr>
        <p:xfrm>
          <a:off x="1403648" y="764704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1.2.1_ALDEHYDE_REDUCTIVE_AMINATION_FROM_ALDEHYDES_AND_AMINES_ALIPHATIC_SECONDARY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55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16842"/>
              </p:ext>
            </p:extLst>
          </p:nvPr>
        </p:nvGraphicFramePr>
        <p:xfrm>
          <a:off x="683568" y="188640"/>
          <a:ext cx="7496708" cy="4536801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1.8.7_MIGITA_THIOETHER_SYNTHESIS_FROM_calc_THIOPHENOLS_AND_ARYLBROMIDE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57869"/>
              </p:ext>
            </p:extLst>
          </p:nvPr>
        </p:nvGraphicFramePr>
        <p:xfrm>
          <a:off x="2327275" y="4814888"/>
          <a:ext cx="48006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MDLDrawObject Class" r:id="rId3" imgW="6324568" imgH="2179224" progId="MDLDrawOLE.MDLDrawObject.1">
                  <p:embed/>
                </p:oleObj>
              </mc:Choice>
              <mc:Fallback>
                <p:oleObj name="MDLDrawObject Class" r:id="rId3" imgW="6324568" imgH="21792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814888"/>
                        <a:ext cx="48006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80910"/>
              </p:ext>
            </p:extLst>
          </p:nvPr>
        </p:nvGraphicFramePr>
        <p:xfrm>
          <a:off x="899592" y="548680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1.8.7_MIGITA_THIOETHER_SYNTHESIS_FROM_calc_THIOPHENOLS_AND_calc_ARYLIODIDE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70414"/>
              </p:ext>
            </p:extLst>
          </p:nvPr>
        </p:nvGraphicFramePr>
        <p:xfrm>
          <a:off x="2327275" y="4835525"/>
          <a:ext cx="48006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MDLDrawObject Class" r:id="rId3" imgW="6324568" imgH="2126088" progId="MDLDrawOLE.MDLDrawObject.1">
                  <p:embed/>
                </p:oleObj>
              </mc:Choice>
              <mc:Fallback>
                <p:oleObj name="MDLDrawObject Class" r:id="rId3" imgW="6324568" imgH="212608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835525"/>
                        <a:ext cx="48006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93777"/>
              </p:ext>
            </p:extLst>
          </p:nvPr>
        </p:nvGraphicFramePr>
        <p:xfrm>
          <a:off x="1043608" y="476672"/>
          <a:ext cx="7496708" cy="4525956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1.8.7_MIGITA_THIOETHER_SYNTHESIS_FROM_THIOLS_AND_ARYLBROMIDE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280"/>
              </p:ext>
            </p:extLst>
          </p:nvPr>
        </p:nvGraphicFramePr>
        <p:xfrm>
          <a:off x="2699792" y="4653136"/>
          <a:ext cx="4100513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MDLDrawObject Class" r:id="rId3" imgW="5402659" imgH="2537568" progId="MDLDrawOLE.MDLDrawObject.1">
                  <p:embed/>
                </p:oleObj>
              </mc:Choice>
              <mc:Fallback>
                <p:oleObj name="MDLDrawObject Class" r:id="rId3" imgW="5402659" imgH="253756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653136"/>
                        <a:ext cx="4100513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99134"/>
              </p:ext>
            </p:extLst>
          </p:nvPr>
        </p:nvGraphicFramePr>
        <p:xfrm>
          <a:off x="827584" y="548680"/>
          <a:ext cx="7492770" cy="4525956"/>
        </p:xfrm>
        <a:graphic>
          <a:graphicData uri="http://schemas.openxmlformats.org/drawingml/2006/table">
            <a:tbl>
              <a:tblPr/>
              <a:tblGrid>
                <a:gridCol w="2754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1.8.7_MIGITA_THIOETHER_SYNTHESIS_FROM_THIOLS_AND_calc_ARYLIODIDE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512093"/>
              </p:ext>
            </p:extLst>
          </p:nvPr>
        </p:nvGraphicFramePr>
        <p:xfrm>
          <a:off x="2700338" y="4703763"/>
          <a:ext cx="41005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MDLDrawObject Class" r:id="rId3" imgW="5402659" imgH="2400408" progId="MDLDrawOLE.MDLDrawObject.1">
                  <p:embed/>
                </p:oleObj>
              </mc:Choice>
              <mc:Fallback>
                <p:oleObj name="MDLDrawObject Class" r:id="rId3" imgW="5402659" imgH="240040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03763"/>
                        <a:ext cx="4100512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66329"/>
              </p:ext>
            </p:extLst>
          </p:nvPr>
        </p:nvGraphicFramePr>
        <p:xfrm>
          <a:off x="1259632" y="620688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2.1.2_CARBOXYLIC_ACID_AMINE_REACTION_FROM_AMINES_ALIPHATIC_PRIMARY_AND_CARBOXYLIC_ACIDS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15261"/>
              </p:ext>
            </p:extLst>
          </p:nvPr>
        </p:nvGraphicFramePr>
        <p:xfrm>
          <a:off x="2700338" y="4951413"/>
          <a:ext cx="4100512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951413"/>
                        <a:ext cx="4100512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626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00172"/>
              </p:ext>
            </p:extLst>
          </p:nvPr>
        </p:nvGraphicFramePr>
        <p:xfrm>
          <a:off x="1187624" y="620688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2.1.2_CARBOXYLIC_ACID_AMINE_REACTION_FROM_AMINES_ALIPHATIC_SECONDARY_AND_CARBOXYLIC_ACIDS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50602"/>
              </p:ext>
            </p:extLst>
          </p:nvPr>
        </p:nvGraphicFramePr>
        <p:xfrm>
          <a:off x="2483768" y="5157192"/>
          <a:ext cx="4100512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157192"/>
                        <a:ext cx="4100512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72987"/>
              </p:ext>
            </p:extLst>
          </p:nvPr>
        </p:nvGraphicFramePr>
        <p:xfrm>
          <a:off x="1187624" y="764704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2.1.2_CARBOXYLIC_ACID_AMINE_REACTION_FROM_calc_AMINES_AROMATIC_PRIMARY_AND_CARBOXYLIC_ACIDS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984498"/>
              </p:ext>
            </p:extLst>
          </p:nvPr>
        </p:nvGraphicFramePr>
        <p:xfrm>
          <a:off x="2251075" y="5087938"/>
          <a:ext cx="456882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MDLDrawObject Class" r:id="rId3" imgW="6019859" imgH="1935576" progId="MDLDrawOLE.MDLDrawObject.1">
                  <p:embed/>
                </p:oleObj>
              </mc:Choice>
              <mc:Fallback>
                <p:oleObj name="MDLDrawObject Class" r:id="rId3" imgW="6019859" imgH="193557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087938"/>
                        <a:ext cx="456882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43698"/>
              </p:ext>
            </p:extLst>
          </p:nvPr>
        </p:nvGraphicFramePr>
        <p:xfrm>
          <a:off x="1187624" y="764704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2.1.2_CARBOXYLIC_ACID_AMINE_REACTION_FROM_CARBOXYLIC_ACIDS_AND_AMINES_ALIPHATIC_PRIMARY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48785"/>
              </p:ext>
            </p:extLst>
          </p:nvPr>
        </p:nvGraphicFramePr>
        <p:xfrm>
          <a:off x="2763838" y="4951413"/>
          <a:ext cx="3973512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MDLDrawObject Class" r:id="rId3" imgW="5234960" imgH="1752624" progId="MDLDrawOLE.MDLDrawObject.1">
                  <p:embed/>
                </p:oleObj>
              </mc:Choice>
              <mc:Fallback>
                <p:oleObj name="MDLDrawObject Class" r:id="rId3" imgW="5234960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951413"/>
                        <a:ext cx="3973512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4965"/>
              </p:ext>
            </p:extLst>
          </p:nvPr>
        </p:nvGraphicFramePr>
        <p:xfrm>
          <a:off x="1259632" y="620688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2.1.2_CARBOXYLIC_ACID_AMINE_REACTION_FROM_CARBOXYLIC_ACIDS_AND_AMINES_ALIPHATIC_SECONDARY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95151"/>
              </p:ext>
            </p:extLst>
          </p:nvPr>
        </p:nvGraphicFramePr>
        <p:xfrm>
          <a:off x="2438400" y="5157788"/>
          <a:ext cx="419417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MDLDrawObject Class" r:id="rId3" imgW="5524543" imgH="1752624" progId="MDLDrawOLE.MDLDrawObject.1">
                  <p:embed/>
                </p:oleObj>
              </mc:Choice>
              <mc:Fallback>
                <p:oleObj name="MDLDrawObject Class" r:id="rId3" imgW="5524543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57788"/>
                        <a:ext cx="4194175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39167"/>
              </p:ext>
            </p:extLst>
          </p:nvPr>
        </p:nvGraphicFramePr>
        <p:xfrm>
          <a:off x="1187624" y="692696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2.1.2_CARBOXYLIC_ACID_AMINE_REACTION_FROM_CARBOXYLIC_ACIDS_AND_calc_AMINES_AROMATIC_PRIMARY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170656"/>
              </p:ext>
            </p:extLst>
          </p:nvPr>
        </p:nvGraphicFramePr>
        <p:xfrm>
          <a:off x="2389188" y="5087938"/>
          <a:ext cx="4291012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MDLDrawObject Class" r:id="rId3" imgW="5653990" imgH="1935576" progId="MDLDrawOLE.MDLDrawObject.1">
                  <p:embed/>
                </p:oleObj>
              </mc:Choice>
              <mc:Fallback>
                <p:oleObj name="MDLDrawObject Class" r:id="rId3" imgW="5653990" imgH="193557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087938"/>
                        <a:ext cx="4291012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55657"/>
              </p:ext>
            </p:extLst>
          </p:nvPr>
        </p:nvGraphicFramePr>
        <p:xfrm>
          <a:off x="1965325" y="5511800"/>
          <a:ext cx="44719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1" name="MDLDrawObject Class" r:id="rId3" imgW="5890326" imgH="1623057" progId="MDLDrawOLE.MDLDrawObject.1">
                  <p:embed/>
                </p:oleObj>
              </mc:Choice>
              <mc:Fallback>
                <p:oleObj name="MDLDrawObject Class" r:id="rId3" imgW="5890326" imgH="1623057" progId="MDLDrawOLE.MDLDrawObject.1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325" y="5511800"/>
                        <a:ext cx="4471988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33318"/>
              </p:ext>
            </p:extLst>
          </p:nvPr>
        </p:nvGraphicFramePr>
        <p:xfrm>
          <a:off x="1547664" y="692696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1.2.1_ALDEHYDE_REDUCTIVE_AMINATION_FROM_ALDEHYDES_AND_calc_AMINES_AROMATIC_PRIMARY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37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53255"/>
              </p:ext>
            </p:extLst>
          </p:nvPr>
        </p:nvGraphicFramePr>
        <p:xfrm>
          <a:off x="1115616" y="692696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2.2.3_SULFONAMIDE_SCHOTTEN_BAUMANN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2.2.3_SULFONAMIDE_SCHOTTEN_BAUMANN_FROM_AMINES_ALIPHATIC_PRIMARY_AND_SULFONYL_CHLORIDES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8051"/>
              </p:ext>
            </p:extLst>
          </p:nvPr>
        </p:nvGraphicFramePr>
        <p:xfrm>
          <a:off x="2483768" y="5157192"/>
          <a:ext cx="4100512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157192"/>
                        <a:ext cx="4100512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40920"/>
              </p:ext>
            </p:extLst>
          </p:nvPr>
        </p:nvGraphicFramePr>
        <p:xfrm>
          <a:off x="1043608" y="764704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2.2.3_SULFONAMIDE_SCHOTTEN_BAUMANN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2.2.3_SULFONAMIDE_SCHOTTEN_BAUMANN_FROM_AMINES_ALIPHATIC_SECONDARY_AND_SULFONYL_CHLORIDES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75444"/>
              </p:ext>
            </p:extLst>
          </p:nvPr>
        </p:nvGraphicFramePr>
        <p:xfrm>
          <a:off x="2411760" y="5373216"/>
          <a:ext cx="4100512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373216"/>
                        <a:ext cx="4100512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93009"/>
              </p:ext>
            </p:extLst>
          </p:nvPr>
        </p:nvGraphicFramePr>
        <p:xfrm>
          <a:off x="1115616" y="548680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2.2.3_SULFONAMIDE_SCHOTTEN_BAUMANN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2.2.3_SULFONAMIDE_SCHOTTEN_BAUMANN_FROM_calc_AMINES_AROMATIC_PRIMARY_AND_SULFONYL_CHLORIDES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93000"/>
              </p:ext>
            </p:extLst>
          </p:nvPr>
        </p:nvGraphicFramePr>
        <p:xfrm>
          <a:off x="1963738" y="5087938"/>
          <a:ext cx="4564062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MDLDrawObject Class" r:id="rId3" imgW="6012079" imgH="1935576" progId="MDLDrawOLE.MDLDrawObject.1">
                  <p:embed/>
                </p:oleObj>
              </mc:Choice>
              <mc:Fallback>
                <p:oleObj name="MDLDrawObject Class" r:id="rId3" imgW="6012079" imgH="193557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5087938"/>
                        <a:ext cx="4564062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5204"/>
              </p:ext>
            </p:extLst>
          </p:nvPr>
        </p:nvGraphicFramePr>
        <p:xfrm>
          <a:off x="1115616" y="404664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2.3.1_ISOCYANATE_AMINE_REACTION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2.3.1_ISOCYANATE_AMINE_REACTION_FROM_AMINES_ALIPHATIC_PRIMARY_AND_ISOCYANATES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48119"/>
              </p:ext>
            </p:extLst>
          </p:nvPr>
        </p:nvGraphicFramePr>
        <p:xfrm>
          <a:off x="2483768" y="5013176"/>
          <a:ext cx="4100512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013176"/>
                        <a:ext cx="4100512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17090"/>
              </p:ext>
            </p:extLst>
          </p:nvPr>
        </p:nvGraphicFramePr>
        <p:xfrm>
          <a:off x="1043608" y="476672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2.3.1_ISOCYANATE_AMINE_REACTION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2.3.1_ISOCYANATE_AMINE_REACTION_FROM_AMINES_ALIPHATIC_SECONDARY_AND_ISOCYANATES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57094"/>
              </p:ext>
            </p:extLst>
          </p:nvPr>
        </p:nvGraphicFramePr>
        <p:xfrm>
          <a:off x="2484438" y="5013325"/>
          <a:ext cx="410051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13325"/>
                        <a:ext cx="410051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5698"/>
              </p:ext>
            </p:extLst>
          </p:nvPr>
        </p:nvGraphicFramePr>
        <p:xfrm>
          <a:off x="1043608" y="404664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2.3.2_ISOTHIOCYANATE_AMINE_REACTION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2.3.2_ISOTHIOCYANATE_AMINE_REACTION_FROM_AMINES_ALIPHATIC_PRIMARY_AND_ISOTHIOCYANATES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39539"/>
              </p:ext>
            </p:extLst>
          </p:nvPr>
        </p:nvGraphicFramePr>
        <p:xfrm>
          <a:off x="2484438" y="5013325"/>
          <a:ext cx="410051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13325"/>
                        <a:ext cx="410051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54212"/>
              </p:ext>
            </p:extLst>
          </p:nvPr>
        </p:nvGraphicFramePr>
        <p:xfrm>
          <a:off x="1115616" y="404664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2.3.2_ISOTHIOCYANATE_AMINE_REACTION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2.3.2_ISOTHIOCYANATE_AMINE_REACTION_FROM_AMINES_ALIPHATIC_SECONDARY_AND_ISOTHIOCYANATES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77958"/>
              </p:ext>
            </p:extLst>
          </p:nvPr>
        </p:nvGraphicFramePr>
        <p:xfrm>
          <a:off x="2484438" y="5013325"/>
          <a:ext cx="410051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MDLDrawObject Class" r:id="rId3" imgW="5402659" imgH="1752624" progId="MDLDrawOLE.MDLDrawObject.1">
                  <p:embed/>
                </p:oleObj>
              </mc:Choice>
              <mc:Fallback>
                <p:oleObj name="MDLDrawObject Class" r:id="rId3" imgW="5402659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13325"/>
                        <a:ext cx="410051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78965"/>
              </p:ext>
            </p:extLst>
          </p:nvPr>
        </p:nvGraphicFramePr>
        <p:xfrm>
          <a:off x="971600" y="476672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2.3.2_ISOTHIOCYANATE_AMINE_REACTION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2.3.2_ISOTHIOCYANATE_AMINE_REACTION_FROM_ISOTHIOCYANATES_AND_AMINES_ALIPHATIC_SECONDARY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23059"/>
              </p:ext>
            </p:extLst>
          </p:nvPr>
        </p:nvGraphicFramePr>
        <p:xfrm>
          <a:off x="2506663" y="5013325"/>
          <a:ext cx="40544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MDLDrawObject Class" r:id="rId3" imgW="5341717" imgH="1752624" progId="MDLDrawOLE.MDLDrawObject.1">
                  <p:embed/>
                </p:oleObj>
              </mc:Choice>
              <mc:Fallback>
                <p:oleObj name="MDLDrawObject Class" r:id="rId3" imgW="5341717" imgH="175262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5013325"/>
                        <a:ext cx="40544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22278"/>
              </p:ext>
            </p:extLst>
          </p:nvPr>
        </p:nvGraphicFramePr>
        <p:xfrm>
          <a:off x="1835696" y="332656"/>
          <a:ext cx="6120681" cy="4525951"/>
        </p:xfrm>
        <a:graphic>
          <a:graphicData uri="http://schemas.openxmlformats.org/drawingml/2006/table">
            <a:tbl>
              <a:tblPr/>
              <a:tblGrid>
                <a:gridCol w="225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3.1.1_BROMO_SUZUKI_COUPLING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3.1.1_BROMO_SUZUKI_COUPLING_FROM_ARYLBROMIDE_AND_BORONICS_AROMATIC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15833"/>
              </p:ext>
            </p:extLst>
          </p:nvPr>
        </p:nvGraphicFramePr>
        <p:xfrm>
          <a:off x="2195513" y="4918075"/>
          <a:ext cx="4678362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MDLDrawObject Class" r:id="rId3" imgW="6164650" imgH="2004048" progId="MDLDrawOLE.MDLDrawObject.1">
                  <p:embed/>
                </p:oleObj>
              </mc:Choice>
              <mc:Fallback>
                <p:oleObj name="MDLDrawObject Class" r:id="rId3" imgW="6164650" imgH="200404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918075"/>
                        <a:ext cx="4678362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14758"/>
              </p:ext>
            </p:extLst>
          </p:nvPr>
        </p:nvGraphicFramePr>
        <p:xfrm>
          <a:off x="1763688" y="476672"/>
          <a:ext cx="5470570" cy="4525951"/>
        </p:xfrm>
        <a:graphic>
          <a:graphicData uri="http://schemas.openxmlformats.org/drawingml/2006/table">
            <a:tbl>
              <a:tblPr/>
              <a:tblGrid>
                <a:gridCol w="201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3.1.3_IODO_SUZUKI_COUPLING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3.1.3_IODO_SUZUKI_COUPLING_FROM_calc_ARYLIODIDE_AND_BORONICS_AROMATIC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232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097" marR="5097" marT="5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49944"/>
              </p:ext>
            </p:extLst>
          </p:nvPr>
        </p:nvGraphicFramePr>
        <p:xfrm>
          <a:off x="2163763" y="4918075"/>
          <a:ext cx="4741862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MDLDrawObject Class" r:id="rId3" imgW="6248499" imgH="2004048" progId="MDLDrawOLE.MDLDrawObject.1">
                  <p:embed/>
                </p:oleObj>
              </mc:Choice>
              <mc:Fallback>
                <p:oleObj name="MDLDrawObject Class" r:id="rId3" imgW="6248499" imgH="200404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918075"/>
                        <a:ext cx="4741862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38098"/>
              </p:ext>
            </p:extLst>
          </p:nvPr>
        </p:nvGraphicFramePr>
        <p:xfrm>
          <a:off x="2233613" y="5373688"/>
          <a:ext cx="39290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MDLDrawObject Class" r:id="rId3" imgW="5174011" imgH="1417259" progId="MDLDrawOLE.MDLDrawObject.1">
                  <p:embed/>
                </p:oleObj>
              </mc:Choice>
              <mc:Fallback>
                <p:oleObj name="MDLDrawObject Class" r:id="rId3" imgW="5174011" imgH="1417259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5373688"/>
                        <a:ext cx="39290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78731"/>
              </p:ext>
            </p:extLst>
          </p:nvPr>
        </p:nvGraphicFramePr>
        <p:xfrm>
          <a:off x="1259632" y="692696"/>
          <a:ext cx="6529391" cy="4660373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1.2.1_ALDEHYDE_REDUCTIVE_AMINATION_FROM_AMINES_ALIPHATIC_PRIMARY_AND_ALDEHYDES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11005"/>
              </p:ext>
            </p:extLst>
          </p:nvPr>
        </p:nvGraphicFramePr>
        <p:xfrm>
          <a:off x="1115616" y="476672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3.11.13_ULLMANN_TYPE_BIARYL_COUPLING_FROM_AMINES_ALIPHATIC_PRIMARY_AND_ARYLBROMIDE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43825"/>
              </p:ext>
            </p:extLst>
          </p:nvPr>
        </p:nvGraphicFramePr>
        <p:xfrm>
          <a:off x="2195736" y="5157192"/>
          <a:ext cx="46783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MDLDrawObject Class" r:id="rId3" imgW="6164650" imgH="1828872" progId="MDLDrawOLE.MDLDrawObject.1">
                  <p:embed/>
                </p:oleObj>
              </mc:Choice>
              <mc:Fallback>
                <p:oleObj name="MDLDrawObject Class" r:id="rId3" imgW="6164650" imgH="182887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57192"/>
                        <a:ext cx="467836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84533"/>
              </p:ext>
            </p:extLst>
          </p:nvPr>
        </p:nvGraphicFramePr>
        <p:xfrm>
          <a:off x="1187624" y="476672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3.11.13_ULLMANN_TYPE_BIARYL_COUPLING_FROM_AMINES_ALIPHATIC_PRIMARY_AND_calc_ARYLIODIDE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84514"/>
              </p:ext>
            </p:extLst>
          </p:nvPr>
        </p:nvGraphicFramePr>
        <p:xfrm>
          <a:off x="2160588" y="5157788"/>
          <a:ext cx="4748212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MDLDrawObject Class" r:id="rId3" imgW="6256063" imgH="1828872" progId="MDLDrawOLE.MDLDrawObject.1">
                  <p:embed/>
                </p:oleObj>
              </mc:Choice>
              <mc:Fallback>
                <p:oleObj name="MDLDrawObject Class" r:id="rId3" imgW="6256063" imgH="182887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5157788"/>
                        <a:ext cx="4748212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3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22082"/>
              </p:ext>
            </p:extLst>
          </p:nvPr>
        </p:nvGraphicFramePr>
        <p:xfrm>
          <a:off x="1115616" y="836712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3.11.13_ULLMANN_TYPE_BIARYL_COUPLING_FROM_ARYLBROMIDE_AND_AMINES_ALIPHATIC_PRIMARY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12432"/>
              </p:ext>
            </p:extLst>
          </p:nvPr>
        </p:nvGraphicFramePr>
        <p:xfrm>
          <a:off x="2017713" y="5649913"/>
          <a:ext cx="43703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MDLDrawObject Class" r:id="rId3" imgW="5753196" imgH="1257243" progId="MDLDrawOLE.MDLDrawObject.1">
                  <p:embed/>
                </p:oleObj>
              </mc:Choice>
              <mc:Fallback>
                <p:oleObj name="MDLDrawObject Class" r:id="rId3" imgW="5753196" imgH="1257243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649913"/>
                        <a:ext cx="437038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375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85762"/>
              </p:ext>
            </p:extLst>
          </p:nvPr>
        </p:nvGraphicFramePr>
        <p:xfrm>
          <a:off x="1187624" y="836712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3.11.13_ULLMANN_TYPE_BIARYL_COUPLING_FROM_calc_ARYLIODIDE_AND_AMINES_ALIPHATIC_PRIMARY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359920"/>
              </p:ext>
            </p:extLst>
          </p:nvPr>
        </p:nvGraphicFramePr>
        <p:xfrm>
          <a:off x="2017713" y="5649913"/>
          <a:ext cx="43703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MDLDrawObject Class" r:id="rId3" imgW="5753196" imgH="1257243" progId="MDLDrawOLE.MDLDrawObject.1">
                  <p:embed/>
                </p:oleObj>
              </mc:Choice>
              <mc:Fallback>
                <p:oleObj name="MDLDrawObject Class" r:id="rId3" imgW="5753196" imgH="1257243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649913"/>
                        <a:ext cx="437038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9615"/>
              </p:ext>
            </p:extLst>
          </p:nvPr>
        </p:nvGraphicFramePr>
        <p:xfrm>
          <a:off x="1187624" y="836712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3.9.21_ALKYNE_COUPLING_FROM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3.9.21_ALKYNE_COUPLING_FROM_FROM_ALKYNES_TERMINAL_AND_CARBOXYLIC_ACIDS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10336"/>
              </p:ext>
            </p:extLst>
          </p:nvPr>
        </p:nvGraphicFramePr>
        <p:xfrm>
          <a:off x="1795463" y="5451475"/>
          <a:ext cx="48133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MDLDrawObject Class" r:id="rId3" imgW="6339912" imgH="1783080" progId="MDLDrawOLE.MDLDrawObject.1">
                  <p:embed/>
                </p:oleObj>
              </mc:Choice>
              <mc:Fallback>
                <p:oleObj name="MDLDrawObject Class" r:id="rId3" imgW="6339912" imgH="178308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451475"/>
                        <a:ext cx="48133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47794"/>
              </p:ext>
            </p:extLst>
          </p:nvPr>
        </p:nvGraphicFramePr>
        <p:xfrm>
          <a:off x="1403648" y="332656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3.9.21_ALKYNE_COUPLING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3.9.21_ALKYNE_COUPLING_FROM_CARBOXYLIC_ACIDS_AND_ALKYNES_TERMINAL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383142"/>
              </p:ext>
            </p:extLst>
          </p:nvPr>
        </p:nvGraphicFramePr>
        <p:xfrm>
          <a:off x="1708150" y="5451475"/>
          <a:ext cx="49879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MDLDrawObject Class" r:id="rId3" imgW="6568417" imgH="1783073" progId="MDLDrawOLE.MDLDrawObject.1">
                  <p:embed/>
                </p:oleObj>
              </mc:Choice>
              <mc:Fallback>
                <p:oleObj name="MDLDrawObject Class" r:id="rId3" imgW="6568417" imgH="1783073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5451475"/>
                        <a:ext cx="4987925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0943"/>
              </p:ext>
            </p:extLst>
          </p:nvPr>
        </p:nvGraphicFramePr>
        <p:xfrm>
          <a:off x="1763688" y="692696"/>
          <a:ext cx="5472608" cy="4525965"/>
        </p:xfrm>
        <a:graphic>
          <a:graphicData uri="http://schemas.openxmlformats.org/drawingml/2006/table">
            <a:tbl>
              <a:tblPr/>
              <a:tblGrid>
                <a:gridCol w="201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4.1.1_1_2_3_TRIAZOLE_SYNTHESIS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4.1.1_1_2_3_TRIAZOLE_SYNTHESIS_FROM_AZIDE_AND_ALKYNES_TERMINAL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34599"/>
              </p:ext>
            </p:extLst>
          </p:nvPr>
        </p:nvGraphicFramePr>
        <p:xfrm>
          <a:off x="1581150" y="5624513"/>
          <a:ext cx="52419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MDLDrawObject Class" r:id="rId3" imgW="6903734" imgH="1325808" progId="MDLDrawOLE.MDLDrawObject.1">
                  <p:embed/>
                </p:oleObj>
              </mc:Choice>
              <mc:Fallback>
                <p:oleObj name="MDLDrawObject Class" r:id="rId3" imgW="6903734" imgH="132580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624513"/>
                        <a:ext cx="52419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1720" y="4509120"/>
            <a:ext cx="252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Poner la </a:t>
            </a:r>
            <a:r>
              <a:rPr lang="es-ES" dirty="0" err="1"/>
              <a:t>reaccion</a:t>
            </a:r>
            <a:r>
              <a:rPr lang="es-ES" dirty="0"/>
              <a:t> inversa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67909"/>
              </p:ext>
            </p:extLst>
          </p:nvPr>
        </p:nvGraphicFramePr>
        <p:xfrm>
          <a:off x="1644650" y="5607050"/>
          <a:ext cx="51133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MDLDrawObject Class" r:id="rId3" imgW="6736035" imgH="1371600" progId="MDLDrawOLE.MDLDrawObject.1">
                  <p:embed/>
                </p:oleObj>
              </mc:Choice>
              <mc:Fallback>
                <p:oleObj name="MDLDrawObject Class" r:id="rId3" imgW="6736035" imgH="1371600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607050"/>
                        <a:ext cx="511333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67537"/>
              </p:ext>
            </p:extLst>
          </p:nvPr>
        </p:nvGraphicFramePr>
        <p:xfrm>
          <a:off x="1907704" y="836712"/>
          <a:ext cx="5760640" cy="4525965"/>
        </p:xfrm>
        <a:graphic>
          <a:graphicData uri="http://schemas.openxmlformats.org/drawingml/2006/table">
            <a:tbl>
              <a:tblPr/>
              <a:tblGrid>
                <a:gridCol w="20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4.1.1_1_2_3_TRIAZOLE_SYNTHESIS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4.1.1_1_2_3_TRIAZOLE_SYNTHESIS_FROM_ALKYNES_TERMINAL_AND_AZIDE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0057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4191" marR="4191" marT="4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28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72971"/>
              </p:ext>
            </p:extLst>
          </p:nvPr>
        </p:nvGraphicFramePr>
        <p:xfrm>
          <a:off x="1475656" y="692696"/>
          <a:ext cx="6624736" cy="4577688"/>
        </p:xfrm>
        <a:graphic>
          <a:graphicData uri="http://schemas.openxmlformats.org/drawingml/2006/table">
            <a:tbl>
              <a:tblPr/>
              <a:tblGrid>
                <a:gridCol w="243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4.1.11_LAROCK_INDOLE_SYNTHESIS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4.1.11_LAROCK_INDOLE_SYNTHESIS_FROM_ALKYNES_TERMINAL_AND_O_IODO_ANILINE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48328"/>
              </p:ext>
            </p:extLst>
          </p:nvPr>
        </p:nvGraphicFramePr>
        <p:xfrm>
          <a:off x="1619672" y="5373216"/>
          <a:ext cx="52244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MDLDrawObject Class" r:id="rId3" imgW="6880826" imgH="1554552" progId="MDLDrawOLE.MDLDrawObject.1">
                  <p:embed/>
                </p:oleObj>
              </mc:Choice>
              <mc:Fallback>
                <p:oleObj name="MDLDrawObject Class" r:id="rId3" imgW="6880826" imgH="155455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73216"/>
                        <a:ext cx="52244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18691"/>
              </p:ext>
            </p:extLst>
          </p:nvPr>
        </p:nvGraphicFramePr>
        <p:xfrm>
          <a:off x="1475656" y="332656"/>
          <a:ext cx="6912768" cy="4577688"/>
        </p:xfrm>
        <a:graphic>
          <a:graphicData uri="http://schemas.openxmlformats.org/drawingml/2006/table">
            <a:tbl>
              <a:tblPr/>
              <a:tblGrid>
                <a:gridCol w="254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4.1.11_LAROCK_INDOLE_SYNTHESIS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4.1.11_LAROCK_INDOLE_SYNTHESIS_FROM_O_IODO_ANILINE_AND_ALKYNES_TERMINAL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238" marR="5238" marT="52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868"/>
              </p:ext>
            </p:extLst>
          </p:nvPr>
        </p:nvGraphicFramePr>
        <p:xfrm>
          <a:off x="1619672" y="4941168"/>
          <a:ext cx="513238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MDLDrawObject Class" r:id="rId3" imgW="6758888" imgH="1501047" progId="MDLDrawOLE.MDLDrawObject.1">
                  <p:embed/>
                </p:oleObj>
              </mc:Choice>
              <mc:Fallback>
                <p:oleObj name="MDLDrawObject Class" r:id="rId3" imgW="6758888" imgH="1501047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941168"/>
                        <a:ext cx="5132387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380780"/>
              </p:ext>
            </p:extLst>
          </p:nvPr>
        </p:nvGraphicFramePr>
        <p:xfrm>
          <a:off x="2233613" y="5373688"/>
          <a:ext cx="39290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MDLDrawObject Class" r:id="rId3" imgW="5174011" imgH="1417259" progId="MDLDrawOLE.MDLDrawObject.1">
                  <p:embed/>
                </p:oleObj>
              </mc:Choice>
              <mc:Fallback>
                <p:oleObj name="MDLDrawObject Class" r:id="rId3" imgW="5174011" imgH="1417259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5373688"/>
                        <a:ext cx="39290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72189"/>
              </p:ext>
            </p:extLst>
          </p:nvPr>
        </p:nvGraphicFramePr>
        <p:xfrm>
          <a:off x="1475656" y="620688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1.2.1_ALDEHYDE_REDUCTIVE_AMINATION_FROM_AMINES_ALIPHATIC_SECONDARY_AND_ALDEHYDES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- 4.1.1 reaction variations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1484784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4.1.11_LAROCK_INDOLE_SYNTHESIS_FROM_O_IODO_SEC_ANILINE_AND_ALKYNES_TERMINAL</a:t>
            </a:r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63746"/>
              </p:ext>
            </p:extLst>
          </p:nvPr>
        </p:nvGraphicFramePr>
        <p:xfrm>
          <a:off x="1835696" y="1956643"/>
          <a:ext cx="4928388" cy="105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MDLDrawObject Class" r:id="rId3" imgW="6000712" imgH="1286010" progId="MDLDrawOLE.MDLDrawObject.1">
                  <p:embed/>
                </p:oleObj>
              </mc:Choice>
              <mc:Fallback>
                <p:oleObj name="MDLDrawObject Class" r:id="rId3" imgW="6000712" imgH="1286010" progId="MDLDrawOLE.MDLDrawObject.1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56643"/>
                        <a:ext cx="4928388" cy="1054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1640" y="3573020"/>
            <a:ext cx="618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4.1.11_LAROCK_INDOLE_SYNTHESIS_FROM_ALKYNES_TERMINAL_AND_O_IODO_SEC_ANILINE</a:t>
            </a:r>
            <a:endParaRPr lang="en-US" sz="1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46558"/>
              </p:ext>
            </p:extLst>
          </p:nvPr>
        </p:nvGraphicFramePr>
        <p:xfrm>
          <a:off x="1835696" y="4025137"/>
          <a:ext cx="4441862" cy="105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MDLDrawObject Class" r:id="rId5" imgW="5410169" imgH="1286010" progId="MDLDrawOLE.MDLDrawObject.1">
                  <p:embed/>
                </p:oleObj>
              </mc:Choice>
              <mc:Fallback>
                <p:oleObj name="MDLDrawObject Class" r:id="rId5" imgW="5410169" imgH="1286010" progId="MDLDrawOLE.MDLDrawObject.1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25137"/>
                        <a:ext cx="4441862" cy="1054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44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4233"/>
              </p:ext>
            </p:extLst>
          </p:nvPr>
        </p:nvGraphicFramePr>
        <p:xfrm>
          <a:off x="1259632" y="620688"/>
          <a:ext cx="6325347" cy="4786864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4.1.12_IMIDAZOLE_SYNTHESIS_FROM_GUANIDINES_TERTIARY_PRIMARY_AND_A_BROMO_KETONES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99502"/>
              </p:ext>
            </p:extLst>
          </p:nvPr>
        </p:nvGraphicFramePr>
        <p:xfrm>
          <a:off x="1731963" y="5430838"/>
          <a:ext cx="49053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MDLDrawObject Class" r:id="rId3" imgW="6461796" imgH="1729728" progId="MDLDrawOLE.MDLDrawObject.1">
                  <p:embed/>
                </p:oleObj>
              </mc:Choice>
              <mc:Fallback>
                <p:oleObj name="MDLDrawObject Class" r:id="rId3" imgW="6461796" imgH="172972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430838"/>
                        <a:ext cx="49053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8453"/>
              </p:ext>
            </p:extLst>
          </p:nvPr>
        </p:nvGraphicFramePr>
        <p:xfrm>
          <a:off x="1403648" y="260648"/>
          <a:ext cx="6325347" cy="471485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4.1.12_IMIDAZOLE_SYNTHESIS_FROM_GUANIDINES_TERTIARY_PRIMARY_AND_calc_A_H_KETONES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127374"/>
              </p:ext>
            </p:extLst>
          </p:nvPr>
        </p:nvGraphicFramePr>
        <p:xfrm>
          <a:off x="1593850" y="5430838"/>
          <a:ext cx="51831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MDLDrawObject Class" r:id="rId3" imgW="6827448" imgH="1729728" progId="MDLDrawOLE.MDLDrawObject.1">
                  <p:embed/>
                </p:oleObj>
              </mc:Choice>
              <mc:Fallback>
                <p:oleObj name="MDLDrawObject Class" r:id="rId3" imgW="6827448" imgH="172972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430838"/>
                        <a:ext cx="51831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22718"/>
              </p:ext>
            </p:extLst>
          </p:nvPr>
        </p:nvGraphicFramePr>
        <p:xfrm>
          <a:off x="1403648" y="764704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4.1.12_IMIDAZOLE_SYNTHESIS_FROM_GUANIDINES_TERTIARY_SECONDARY_AND_A_BROMO_KETONES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4100"/>
              </p:ext>
            </p:extLst>
          </p:nvPr>
        </p:nvGraphicFramePr>
        <p:xfrm>
          <a:off x="1731963" y="5313363"/>
          <a:ext cx="490537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MDLDrawObject Class" r:id="rId3" imgW="6461796" imgH="2042064" progId="MDLDrawOLE.MDLDrawObject.1">
                  <p:embed/>
                </p:oleObj>
              </mc:Choice>
              <mc:Fallback>
                <p:oleObj name="MDLDrawObject Class" r:id="rId3" imgW="6461796" imgH="204206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313363"/>
                        <a:ext cx="4905375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19689"/>
              </p:ext>
            </p:extLst>
          </p:nvPr>
        </p:nvGraphicFramePr>
        <p:xfrm>
          <a:off x="1403648" y="836712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4.1.12_IMIDAZOLE_SYNTHESIS_FROM_GUANIDINES_TERTIARY_SECONDARY_AND_calc_A_H_KETONES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88246"/>
              </p:ext>
            </p:extLst>
          </p:nvPr>
        </p:nvGraphicFramePr>
        <p:xfrm>
          <a:off x="1593850" y="5313363"/>
          <a:ext cx="5183188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MDLDrawObject Class" r:id="rId3" imgW="6827448" imgH="2042064" progId="MDLDrawOLE.MDLDrawObject.1">
                  <p:embed/>
                </p:oleObj>
              </mc:Choice>
              <mc:Fallback>
                <p:oleObj name="MDLDrawObject Class" r:id="rId3" imgW="6827448" imgH="204206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313363"/>
                        <a:ext cx="5183188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15632"/>
              </p:ext>
            </p:extLst>
          </p:nvPr>
        </p:nvGraphicFramePr>
        <p:xfrm>
          <a:off x="1115616" y="764704"/>
          <a:ext cx="6747036" cy="4525950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4.1.45_BENZIMIDAZOLE_SYNTHESIS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4.1.45_BENZIMIDAZOLE_SYNTHESIS_FROM_ALDEHYDES_AND_O_NITRO_SEC_ANILINE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81101"/>
              </p:ext>
            </p:extLst>
          </p:nvPr>
        </p:nvGraphicFramePr>
        <p:xfrm>
          <a:off x="1841500" y="5519738"/>
          <a:ext cx="47212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MDLDrawObject Class" r:id="rId3" imgW="6217926" imgH="1600166" progId="MDLDrawOLE.MDLDrawObject.1">
                  <p:embed/>
                </p:oleObj>
              </mc:Choice>
              <mc:Fallback>
                <p:oleObj name="MDLDrawObject Class" r:id="rId3" imgW="6217926" imgH="160016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519738"/>
                        <a:ext cx="472122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69874"/>
              </p:ext>
            </p:extLst>
          </p:nvPr>
        </p:nvGraphicFramePr>
        <p:xfrm>
          <a:off x="1187624" y="836712"/>
          <a:ext cx="6747036" cy="4547695"/>
        </p:xfrm>
        <a:graphic>
          <a:graphicData uri="http://schemas.openxmlformats.org/drawingml/2006/table">
            <a:tbl>
              <a:tblPr/>
              <a:tblGrid>
                <a:gridCol w="248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6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4.1.45_BENZIMIDAZOLE_SYNTHESIS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4.1.45_BENZIMIDAZOLE_SYNTHESIS_FROM_O_NITRO_SEC_ANILINE_AND_ALDEHYDES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86" marR="6286" marT="62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086918"/>
              </p:ext>
            </p:extLst>
          </p:nvPr>
        </p:nvGraphicFramePr>
        <p:xfrm>
          <a:off x="1878013" y="5519738"/>
          <a:ext cx="46466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MDLDrawObject Class" r:id="rId3" imgW="6118835" imgH="1600128" progId="MDLDrawOLE.MDLDrawObject.1">
                  <p:embed/>
                </p:oleObj>
              </mc:Choice>
              <mc:Fallback>
                <p:oleObj name="MDLDrawObject Class" r:id="rId3" imgW="6118835" imgH="160012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519738"/>
                        <a:ext cx="464661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72807"/>
              </p:ext>
            </p:extLst>
          </p:nvPr>
        </p:nvGraphicFramePr>
        <p:xfrm>
          <a:off x="1259632" y="260648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4.1.48_PYRIMIDINE_SYNTHESIS_FROM_GUANIDINES_SECONDARY_PRIMARY_AND_YNONES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21750"/>
              </p:ext>
            </p:extLst>
          </p:nvPr>
        </p:nvGraphicFramePr>
        <p:xfrm>
          <a:off x="1691680" y="4941168"/>
          <a:ext cx="5218112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MDLDrawObject Class" r:id="rId3" imgW="6873263" imgH="2095416" progId="MDLDrawOLE.MDLDrawObject.1">
                  <p:embed/>
                </p:oleObj>
              </mc:Choice>
              <mc:Fallback>
                <p:oleObj name="MDLDrawObject Class" r:id="rId3" imgW="6873263" imgH="209541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5218112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0213"/>
              </p:ext>
            </p:extLst>
          </p:nvPr>
        </p:nvGraphicFramePr>
        <p:xfrm>
          <a:off x="1475656" y="260648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4.1.48_PYRIMIDINE_SYNTHESIS_FROM_GUANIDINES_TERTIARY_PRIMARY_AND_YNONES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19918"/>
              </p:ext>
            </p:extLst>
          </p:nvPr>
        </p:nvGraphicFramePr>
        <p:xfrm>
          <a:off x="1692275" y="4941888"/>
          <a:ext cx="521811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MDLDrawObject Class" r:id="rId3" imgW="6873263" imgH="2095416" progId="MDLDrawOLE.MDLDrawObject.1">
                  <p:embed/>
                </p:oleObj>
              </mc:Choice>
              <mc:Fallback>
                <p:oleObj name="MDLDrawObject Class" r:id="rId3" imgW="6873263" imgH="209541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41888"/>
                        <a:ext cx="5218113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81744"/>
              </p:ext>
            </p:extLst>
          </p:nvPr>
        </p:nvGraphicFramePr>
        <p:xfrm>
          <a:off x="1331640" y="188640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4.1.48_PYRIMIDINE_SYNTHESIS_FROM_YNONES_AND_GUANIDINES_SECONDARY_PRIMARY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55860"/>
              </p:ext>
            </p:extLst>
          </p:nvPr>
        </p:nvGraphicFramePr>
        <p:xfrm>
          <a:off x="1758950" y="4978400"/>
          <a:ext cx="50831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MDLDrawObject Class" r:id="rId3" imgW="6698000" imgH="1996488" progId="MDLDrawOLE.MDLDrawObject.1">
                  <p:embed/>
                </p:oleObj>
              </mc:Choice>
              <mc:Fallback>
                <p:oleObj name="MDLDrawObject Class" r:id="rId3" imgW="6698000" imgH="199648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978400"/>
                        <a:ext cx="5083175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287904"/>
              </p:ext>
            </p:extLst>
          </p:nvPr>
        </p:nvGraphicFramePr>
        <p:xfrm>
          <a:off x="1970088" y="5519738"/>
          <a:ext cx="4460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MDLDrawObject Class" r:id="rId3" imgW="5874993" imgH="1600166" progId="MDLDrawOLE.MDLDrawObject.1">
                  <p:embed/>
                </p:oleObj>
              </mc:Choice>
              <mc:Fallback>
                <p:oleObj name="MDLDrawObject Class" r:id="rId3" imgW="5874993" imgH="160016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519738"/>
                        <a:ext cx="44608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56566"/>
              </p:ext>
            </p:extLst>
          </p:nvPr>
        </p:nvGraphicFramePr>
        <p:xfrm>
          <a:off x="1331640" y="764704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1.2.1_ALDEHYDE_REDUCTIVE_AMINATION_FROM_calc_AMINES_AROMATIC_PRIMARY_AND_ALDEHYDES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023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97979"/>
              </p:ext>
            </p:extLst>
          </p:nvPr>
        </p:nvGraphicFramePr>
        <p:xfrm>
          <a:off x="1475656" y="260648"/>
          <a:ext cx="6325347" cy="4577696"/>
        </p:xfrm>
        <a:graphic>
          <a:graphicData uri="http://schemas.openxmlformats.org/drawingml/2006/table">
            <a:tbl>
              <a:tblPr/>
              <a:tblGrid>
                <a:gridCol w="232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4.1.48_PYRIMIDINE_SYNTHESIS_FROM_YNONES_AND_GUANIDINES_TERTIARY_PRIMARY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14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38725"/>
              </p:ext>
            </p:extLst>
          </p:nvPr>
        </p:nvGraphicFramePr>
        <p:xfrm>
          <a:off x="1755775" y="4964113"/>
          <a:ext cx="50895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MDLDrawObject Class" r:id="rId3" imgW="6705564" imgH="2034504" progId="MDLDrawOLE.MDLDrawObject.1">
                  <p:embed/>
                </p:oleObj>
              </mc:Choice>
              <mc:Fallback>
                <p:oleObj name="MDLDrawObject Class" r:id="rId3" imgW="6705564" imgH="203450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964113"/>
                        <a:ext cx="50895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39260"/>
              </p:ext>
            </p:extLst>
          </p:nvPr>
        </p:nvGraphicFramePr>
        <p:xfrm>
          <a:off x="899592" y="548680"/>
          <a:ext cx="7496708" cy="4602949"/>
        </p:xfrm>
        <a:graphic>
          <a:graphicData uri="http://schemas.openxmlformats.org/drawingml/2006/table">
            <a:tbl>
              <a:tblPr/>
              <a:tblGrid>
                <a:gridCol w="27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4.1.60_PYRAZOLE_SYNTHESIS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4.1.60_PYRAZOLE_SYNTHESIS_FROM_HYDRAZINES_PRIMARY_AND_YNONES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7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36185"/>
              </p:ext>
            </p:extLst>
          </p:nvPr>
        </p:nvGraphicFramePr>
        <p:xfrm>
          <a:off x="1784350" y="4945063"/>
          <a:ext cx="50323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MDLDrawObject Class" r:id="rId3" imgW="6629495" imgH="2087856" progId="MDLDrawOLE.MDLDrawObject.1">
                  <p:embed/>
                </p:oleObj>
              </mc:Choice>
              <mc:Fallback>
                <p:oleObj name="MDLDrawObject Class" r:id="rId3" imgW="6629495" imgH="208785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945063"/>
                        <a:ext cx="50323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0272" y="5733256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regiochemistry</a:t>
            </a:r>
            <a:r>
              <a:rPr lang="es-E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68574"/>
              </p:ext>
            </p:extLst>
          </p:nvPr>
        </p:nvGraphicFramePr>
        <p:xfrm>
          <a:off x="1619672" y="620688"/>
          <a:ext cx="6133670" cy="4525950"/>
        </p:xfrm>
        <a:graphic>
          <a:graphicData uri="http://schemas.openxmlformats.org/drawingml/2006/table">
            <a:tbl>
              <a:tblPr/>
              <a:tblGrid>
                <a:gridCol w="225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4.1.60_PYRAZOLE_SYNTHESIS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4.1.60_PYRAZOLE_SYNTHESIS_FROM_YNONES_AND_HYDRAZINES_PRIMARY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57369"/>
              </p:ext>
            </p:extLst>
          </p:nvPr>
        </p:nvGraphicFramePr>
        <p:xfrm>
          <a:off x="1943100" y="5014913"/>
          <a:ext cx="47148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MDLDrawObject Class" r:id="rId3" imgW="6210248" imgH="1904904" progId="MDLDrawOLE.MDLDrawObject.1">
                  <p:embed/>
                </p:oleObj>
              </mc:Choice>
              <mc:Fallback>
                <p:oleObj name="MDLDrawObject Class" r:id="rId3" imgW="6210248" imgH="190490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014913"/>
                        <a:ext cx="47148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0272" y="5733256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regiochemistry</a:t>
            </a:r>
            <a:r>
              <a:rPr lang="es-E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5439"/>
              </p:ext>
            </p:extLst>
          </p:nvPr>
        </p:nvGraphicFramePr>
        <p:xfrm>
          <a:off x="1187624" y="476672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4.2.17_1_3_BENZOXAZOLE_SYNTHESIS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4.2.17_1_3_BENZOXAZOLE_SYNTHESIS_FROM_AMINES_ALIPHATIC_PRIMARY_AND_O_AMINO_PHENOLS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57915"/>
              </p:ext>
            </p:extLst>
          </p:nvPr>
        </p:nvGraphicFramePr>
        <p:xfrm>
          <a:off x="1989138" y="4827588"/>
          <a:ext cx="462280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MDLDrawObject Class" r:id="rId3" imgW="6088364" imgH="2400408" progId="MDLDrawOLE.MDLDrawObject.1">
                  <p:embed/>
                </p:oleObj>
              </mc:Choice>
              <mc:Fallback>
                <p:oleObj name="MDLDrawObject Class" r:id="rId3" imgW="6088364" imgH="240040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827588"/>
                        <a:ext cx="462280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95839"/>
              </p:ext>
            </p:extLst>
          </p:nvPr>
        </p:nvGraphicFramePr>
        <p:xfrm>
          <a:off x="1115616" y="260648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4.2.17_1_3_BENZOXAZOLE_SYNTHESIS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4.2.17_1_3_BENZOXAZOLE_SYNTHESIS_FROM_calc_AMINES_AROMATIC_PRIMARY_AND_O_AMINO_PHENOLS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459708"/>
              </p:ext>
            </p:extLst>
          </p:nvPr>
        </p:nvGraphicFramePr>
        <p:xfrm>
          <a:off x="1870075" y="4946650"/>
          <a:ext cx="4859338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MDLDrawObject Class" r:id="rId3" imgW="6400854" imgH="2087856" progId="MDLDrawOLE.MDLDrawObject.1">
                  <p:embed/>
                </p:oleObj>
              </mc:Choice>
              <mc:Fallback>
                <p:oleObj name="MDLDrawObject Class" r:id="rId3" imgW="6400854" imgH="208785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946650"/>
                        <a:ext cx="4859338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24346"/>
              </p:ext>
            </p:extLst>
          </p:nvPr>
        </p:nvGraphicFramePr>
        <p:xfrm>
          <a:off x="971600" y="260648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4.2.17_1_3_BENZOXAZOLE_SYNTHESIS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4.2.17_1_3_BENZOXAZOLE_SYNTHESIS_FROM_O_AMINO_PHENOLS_AND_ISOTHIOCYANATES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94129"/>
              </p:ext>
            </p:extLst>
          </p:nvPr>
        </p:nvGraphicFramePr>
        <p:xfrm>
          <a:off x="2011363" y="4827588"/>
          <a:ext cx="4576762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MDLDrawObject Class" r:id="rId3" imgW="6027422" imgH="2400408" progId="MDLDrawOLE.MDLDrawObject.1">
                  <p:embed/>
                </p:oleObj>
              </mc:Choice>
              <mc:Fallback>
                <p:oleObj name="MDLDrawObject Class" r:id="rId3" imgW="6027422" imgH="240040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827588"/>
                        <a:ext cx="4576762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6806"/>
              </p:ext>
            </p:extLst>
          </p:nvPr>
        </p:nvGraphicFramePr>
        <p:xfrm>
          <a:off x="971600" y="548680"/>
          <a:ext cx="7228968" cy="4525976"/>
        </p:xfrm>
        <a:graphic>
          <a:graphicData uri="http://schemas.openxmlformats.org/drawingml/2006/table">
            <a:tbl>
              <a:tblPr/>
              <a:tblGrid>
                <a:gridCol w="26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4.2.2_OXADIAZOLE_SYNTHESIS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4.2.2_OXADIAZOLE_SYNTHESIS_FROM_AMINES_ALIPHATIC_PRIMARY_AND_CARBOXYLIC_ACIDS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64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35" marR="6735" marT="67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91229"/>
              </p:ext>
            </p:extLst>
          </p:nvPr>
        </p:nvGraphicFramePr>
        <p:xfrm>
          <a:off x="1704975" y="5211763"/>
          <a:ext cx="51895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MDLDrawObject Class" r:id="rId3" imgW="6835228" imgH="1386936" progId="MDLDrawOLE.MDLDrawObject.1">
                  <p:embed/>
                </p:oleObj>
              </mc:Choice>
              <mc:Fallback>
                <p:oleObj name="MDLDrawObject Class" r:id="rId3" imgW="6835228" imgH="138693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5211763"/>
                        <a:ext cx="518953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79008"/>
              </p:ext>
            </p:extLst>
          </p:nvPr>
        </p:nvGraphicFramePr>
        <p:xfrm>
          <a:off x="971600" y="332656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4.3.9_BENZOTHIAZOLE_SYNTHESIS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4.3.9_BENZOTHIAZOLE_SYNTHESIS_FROM_AMINES_ALIPHATIC_PRIMARY_AND_O_AMINO_THIOPHENOLS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928410"/>
              </p:ext>
            </p:extLst>
          </p:nvPr>
        </p:nvGraphicFramePr>
        <p:xfrm>
          <a:off x="1989138" y="4827588"/>
          <a:ext cx="462280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MDLDrawObject Class" r:id="rId3" imgW="6088364" imgH="2400408" progId="MDLDrawOLE.MDLDrawObject.1">
                  <p:embed/>
                </p:oleObj>
              </mc:Choice>
              <mc:Fallback>
                <p:oleObj name="MDLDrawObject Class" r:id="rId3" imgW="6088364" imgH="240040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827588"/>
                        <a:ext cx="462280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14111"/>
              </p:ext>
            </p:extLst>
          </p:nvPr>
        </p:nvGraphicFramePr>
        <p:xfrm>
          <a:off x="1043608" y="476672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4.3.9_BENZOTHIAZOLE_SYNTHESIS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4.3.9_BENZOTHIAZOLE_SYNTHESIS_FROM_calc_AMINES_AROMATIC_PRIMARY_AND_O_AMINO_THIOPHENOLS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72072"/>
              </p:ext>
            </p:extLst>
          </p:nvPr>
        </p:nvGraphicFramePr>
        <p:xfrm>
          <a:off x="1990725" y="4946650"/>
          <a:ext cx="4618038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MDLDrawObject Class" r:id="rId3" imgW="6080801" imgH="2087856" progId="MDLDrawOLE.MDLDrawObject.1">
                  <p:embed/>
                </p:oleObj>
              </mc:Choice>
              <mc:Fallback>
                <p:oleObj name="MDLDrawObject Class" r:id="rId3" imgW="6080801" imgH="2087856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946650"/>
                        <a:ext cx="4618038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7744"/>
              </p:ext>
            </p:extLst>
          </p:nvPr>
        </p:nvGraphicFramePr>
        <p:xfrm>
          <a:off x="1043608" y="764704"/>
          <a:ext cx="6979693" cy="4525972"/>
        </p:xfrm>
        <a:graphic>
          <a:graphicData uri="http://schemas.openxmlformats.org/drawingml/2006/table">
            <a:tbl>
              <a:tblPr/>
              <a:tblGrid>
                <a:gridCol w="256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4.3.9_BENZOTHIAZOLE_SYNTHESIS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4.3.9_BENZOTHIAZOLE_SYNTHESIS_FROM_O_AMINO_THIOPHENOLS_AND_ISOTHIOCYANATES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03" marR="6503" marT="65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20564"/>
              </p:ext>
            </p:extLst>
          </p:nvPr>
        </p:nvGraphicFramePr>
        <p:xfrm>
          <a:off x="1979712" y="4869160"/>
          <a:ext cx="4576762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MDLDrawObject Class" r:id="rId3" imgW="6027422" imgH="2400408" progId="MDLDrawOLE.MDLDrawObject.1">
                  <p:embed/>
                </p:oleObj>
              </mc:Choice>
              <mc:Fallback>
                <p:oleObj name="MDLDrawObject Class" r:id="rId3" imgW="6027422" imgH="2400408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869160"/>
                        <a:ext cx="4576762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- 1.2.1 reaction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528835"/>
            <a:ext cx="576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1.2.1_ALDEHYDE_REDUCTIVE_AMINATION_FROM_ALDEHYDES_AND_O_IODO_ANILINE</a:t>
            </a:r>
            <a:endParaRPr lang="en-US" sz="1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86415"/>
              </p:ext>
            </p:extLst>
          </p:nvPr>
        </p:nvGraphicFramePr>
        <p:xfrm>
          <a:off x="2131196" y="3156230"/>
          <a:ext cx="4302764" cy="93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6" name="MDLDrawObject Class" r:id="rId3" imgW="6010159" imgH="1314360" progId="MDLDrawOLE.MDLDrawObject.1">
                  <p:embed/>
                </p:oleObj>
              </mc:Choice>
              <mc:Fallback>
                <p:oleObj name="MDLDrawObject Class" r:id="rId3" imgW="6010159" imgH="1314360" progId="MDLDrawOLE.MDLDrawObject.1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196" y="3156230"/>
                        <a:ext cx="4302764" cy="939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788557" y="4007821"/>
            <a:ext cx="207379" cy="27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7254" y="4438273"/>
            <a:ext cx="1362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Can be </a:t>
            </a:r>
            <a:r>
              <a:rPr lang="es-ES" sz="1100" dirty="0" err="1"/>
              <a:t>aliphatic</a:t>
            </a:r>
            <a:r>
              <a:rPr lang="es-ES" sz="1100" dirty="0"/>
              <a:t> </a:t>
            </a:r>
            <a:r>
              <a:rPr lang="es-ES" sz="1100" dirty="0" err="1"/>
              <a:t>or</a:t>
            </a:r>
            <a:r>
              <a:rPr lang="es-ES" sz="1100" dirty="0"/>
              <a:t> </a:t>
            </a:r>
            <a:r>
              <a:rPr lang="es-ES" sz="1100" dirty="0" err="1"/>
              <a:t>aromatic</a:t>
            </a:r>
            <a:r>
              <a:rPr lang="es-ES" sz="1100" dirty="0"/>
              <a:t> </a:t>
            </a:r>
            <a:r>
              <a:rPr lang="es-ES" sz="1100" dirty="0" err="1"/>
              <a:t>carbon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88114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64739"/>
              </p:ext>
            </p:extLst>
          </p:nvPr>
        </p:nvGraphicFramePr>
        <p:xfrm>
          <a:off x="1259632" y="836712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9.7.8_AMINO_TO_GUANIDINO_FROM_AMINES_ALIPHATIC_PRIMARY_AND_AMINES_ALIPHATIC_PRIMARY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88338"/>
              </p:ext>
            </p:extLst>
          </p:nvPr>
        </p:nvGraphicFramePr>
        <p:xfrm>
          <a:off x="2182813" y="5727700"/>
          <a:ext cx="40386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MDLDrawObject Class" r:id="rId3" imgW="5318699" imgH="1051661" progId="MDLDrawOLE.MDLDrawObject.1">
                  <p:embed/>
                </p:oleObj>
              </mc:Choice>
              <mc:Fallback>
                <p:oleObj name="MDLDrawObject Class" r:id="rId3" imgW="5318699" imgH="1051661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727700"/>
                        <a:ext cx="40386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1306"/>
              </p:ext>
            </p:extLst>
          </p:nvPr>
        </p:nvGraphicFramePr>
        <p:xfrm>
          <a:off x="1259632" y="836712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9.7.8_AMINO_TO_GUANIDINO_FROM_AMINES_ALIPHATIC_PRIMARY_AND_AMINES_ALIPHATIC_SECONDARY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86594"/>
              </p:ext>
            </p:extLst>
          </p:nvPr>
        </p:nvGraphicFramePr>
        <p:xfrm>
          <a:off x="2182813" y="5646738"/>
          <a:ext cx="4038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MDLDrawObject Class" r:id="rId3" imgW="5318699" imgH="1265017" progId="MDLDrawOLE.MDLDrawObject.1">
                  <p:embed/>
                </p:oleObj>
              </mc:Choice>
              <mc:Fallback>
                <p:oleObj name="MDLDrawObject Class" r:id="rId3" imgW="5318699" imgH="1265017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646738"/>
                        <a:ext cx="40386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54446"/>
              </p:ext>
            </p:extLst>
          </p:nvPr>
        </p:nvGraphicFramePr>
        <p:xfrm>
          <a:off x="1187624" y="764704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9.7.8_AMINO_TO_GUANIDINO_FROM_AMINES_ALIPHATIC_SECONDARY_AND_AMINES_ALIPHATIC_PRIMARY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85659"/>
              </p:ext>
            </p:extLst>
          </p:nvPr>
        </p:nvGraphicFramePr>
        <p:xfrm>
          <a:off x="2222500" y="5632450"/>
          <a:ext cx="39576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MDLDrawObject Class" r:id="rId3" imgW="5212053" imgH="1303128" progId="MDLDrawOLE.MDLDrawObject.1">
                  <p:embed/>
                </p:oleObj>
              </mc:Choice>
              <mc:Fallback>
                <p:oleObj name="MDLDrawObject Class" r:id="rId3" imgW="5212053" imgH="130312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632450"/>
                        <a:ext cx="395763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99363"/>
              </p:ext>
            </p:extLst>
          </p:nvPr>
        </p:nvGraphicFramePr>
        <p:xfrm>
          <a:off x="1043608" y="260648"/>
          <a:ext cx="7128792" cy="4558513"/>
        </p:xfrm>
        <a:graphic>
          <a:graphicData uri="http://schemas.openxmlformats.org/drawingml/2006/table">
            <a:tbl>
              <a:tblPr/>
              <a:tblGrid>
                <a:gridCol w="262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X.X.X_AMINOTHIAZOLE_SYNTHESIS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3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X.X.X_AMINOTHIAZOLE_SYNTHESIS_FROM_AMINES_ALIPHATIC_PRIMARY_AND_A_BROMO_KETONES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16" marR="5916" marT="5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98494"/>
              </p:ext>
            </p:extLst>
          </p:nvPr>
        </p:nvGraphicFramePr>
        <p:xfrm>
          <a:off x="2195736" y="5085184"/>
          <a:ext cx="42068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MDLDrawObject Class" r:id="rId3" imgW="5539835" imgH="1729734" progId="MDLDrawOLE.MDLDrawObject.1">
                  <p:embed/>
                </p:oleObj>
              </mc:Choice>
              <mc:Fallback>
                <p:oleObj name="MDLDrawObject Class" r:id="rId3" imgW="5539835" imgH="1729734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85184"/>
                        <a:ext cx="42068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88088"/>
              </p:ext>
            </p:extLst>
          </p:nvPr>
        </p:nvGraphicFramePr>
        <p:xfrm>
          <a:off x="1259632" y="404664"/>
          <a:ext cx="7632848" cy="4525969"/>
        </p:xfrm>
        <a:graphic>
          <a:graphicData uri="http://schemas.openxmlformats.org/drawingml/2006/table">
            <a:tbl>
              <a:tblPr/>
              <a:tblGrid>
                <a:gridCol w="280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X.X.X_AMINOTHIAZOLE_SYNTHESIS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X.X.X_AMINOTHIAZOLE_SYNTHESIS_FROM_AMINES_ALIPHATIC_PRIMARY_AND_calc_A_H_KETONES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631658"/>
              </p:ext>
            </p:extLst>
          </p:nvPr>
        </p:nvGraphicFramePr>
        <p:xfrm>
          <a:off x="2051050" y="5300663"/>
          <a:ext cx="42068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MDLDrawObject Class" r:id="rId3" imgW="5539835" imgH="1729734" progId="MDLDrawOLE.MDLDrawObject.1">
                  <p:embed/>
                </p:oleObj>
              </mc:Choice>
              <mc:Fallback>
                <p:oleObj name="MDLDrawObject Class" r:id="rId3" imgW="5539835" imgH="1729734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00663"/>
                        <a:ext cx="42068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73535"/>
              </p:ext>
            </p:extLst>
          </p:nvPr>
        </p:nvGraphicFramePr>
        <p:xfrm>
          <a:off x="1331640" y="476672"/>
          <a:ext cx="7128792" cy="4525969"/>
        </p:xfrm>
        <a:graphic>
          <a:graphicData uri="http://schemas.openxmlformats.org/drawingml/2006/table">
            <a:tbl>
              <a:tblPr/>
              <a:tblGrid>
                <a:gridCol w="262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X.X.X_SNAR_ANILINE_SYNTHESIS_FROM_AMINES_ALIPHATIC_PRIMARY_AND_TRIAZINE_TRICHLORO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80312"/>
              </p:ext>
            </p:extLst>
          </p:nvPr>
        </p:nvGraphicFramePr>
        <p:xfrm>
          <a:off x="2359025" y="4881563"/>
          <a:ext cx="47355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MDLDrawObject Class" r:id="rId3" imgW="6240719" imgH="1996488" progId="MDLDrawOLE.MDLDrawObject.1">
                  <p:embed/>
                </p:oleObj>
              </mc:Choice>
              <mc:Fallback>
                <p:oleObj name="MDLDrawObject Class" r:id="rId3" imgW="6240719" imgH="1996488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881563"/>
                        <a:ext cx="47355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75514"/>
              </p:ext>
            </p:extLst>
          </p:nvPr>
        </p:nvGraphicFramePr>
        <p:xfrm>
          <a:off x="1403648" y="692696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X.X.X_SNAR_ANILINE_SYNTHESIS_FROM_AMINES_ALIPHATIC_PRIMARY_AND_NAS_ELECTROPHILE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14079"/>
              </p:ext>
            </p:extLst>
          </p:nvPr>
        </p:nvGraphicFramePr>
        <p:xfrm>
          <a:off x="2195736" y="5085184"/>
          <a:ext cx="5030787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MDLDrawObject Class" r:id="rId3" imgW="6629495" imgH="1981152" progId="MDLDrawOLE.MDLDrawObject.1">
                  <p:embed/>
                </p:oleObj>
              </mc:Choice>
              <mc:Fallback>
                <p:oleObj name="MDLDrawObject Class" r:id="rId3" imgW="6629495" imgH="1981152" progId="MDLDrawOLE.MDLDrawObject.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085184"/>
                        <a:ext cx="5030787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08574"/>
              </p:ext>
            </p:extLst>
          </p:nvPr>
        </p:nvGraphicFramePr>
        <p:xfrm>
          <a:off x="1331640" y="692696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X.X.X_SNAR_ANILINE_SYNTHESIS_FROM_AMINES_ALIPHATIC_SECONDARY_AND_TRIAZINE_TRICHLORO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54989"/>
              </p:ext>
            </p:extLst>
          </p:nvPr>
        </p:nvGraphicFramePr>
        <p:xfrm>
          <a:off x="2123728" y="5085184"/>
          <a:ext cx="47355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MDLDrawObject Class" r:id="rId3" imgW="6240719" imgH="1996488" progId="MDLDrawOLE.MDLDrawObject.1">
                  <p:embed/>
                </p:oleObj>
              </mc:Choice>
              <mc:Fallback>
                <p:oleObj name="MDLDrawObject Class" r:id="rId3" imgW="6240719" imgH="1996488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085184"/>
                        <a:ext cx="47355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59991"/>
              </p:ext>
            </p:extLst>
          </p:nvPr>
        </p:nvGraphicFramePr>
        <p:xfrm>
          <a:off x="1403648" y="476672"/>
          <a:ext cx="6529391" cy="4660373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X.X.X_SNAR_ANILINE_SYNTHESIS_FROM_AMINES_ALIPHATIC_SECONDARY_AND_NAS_ELECTROPHILE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04293"/>
              </p:ext>
            </p:extLst>
          </p:nvPr>
        </p:nvGraphicFramePr>
        <p:xfrm>
          <a:off x="2195513" y="5084763"/>
          <a:ext cx="5030787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MDLDrawObject Class" r:id="rId3" imgW="6629495" imgH="1981152" progId="MDLDrawOLE.MDLDrawObject.1">
                  <p:embed/>
                </p:oleObj>
              </mc:Choice>
              <mc:Fallback>
                <p:oleObj name="MDLDrawObject Class" r:id="rId3" imgW="6629495" imgH="1981152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84763"/>
                        <a:ext cx="5030787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16850"/>
              </p:ext>
            </p:extLst>
          </p:nvPr>
        </p:nvGraphicFramePr>
        <p:xfrm>
          <a:off x="1187624" y="476672"/>
          <a:ext cx="6529391" cy="4525969"/>
        </p:xfrm>
        <a:graphic>
          <a:graphicData uri="http://schemas.openxmlformats.org/drawingml/2006/table">
            <a:tbl>
              <a:tblPr/>
              <a:tblGrid>
                <a:gridCol w="24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X.X.X_SNAR_ANILINE_SYNTHESIS_FROM_NAS_ELECTROPHILE_AND_AMINES_ALIPHATIC_PRIMARY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Forbiden_on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Forbiden_off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Allowed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ALDEHYDES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ALKYNES_TERMINAL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AZIDE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CARBOXYLIC_ACIDS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SULFONYL_CHLORIDES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calc_NITRO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TERT_FMOC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BORONICS_AROMATIC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NITRO_FLUORO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ESTERS_METHYL_ETHYL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AMINES_ALIPHATIC_PRIMARY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calc_AMINES_AROMATIC_PRIMARY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TERT_BOC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O_NITRO_SEC_ANILINE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ISOTHIOCYANATES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calc_ARYLIODIDE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O_IODO_ANILINE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ARYLBROMIDE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HYDRAZINES_PRIMARY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AMINES_HETEROAROMATIC_PRIMARY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A_BROMO_KETONES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calc_A_H_KETONES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YNONES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AMIDINES_SECONDARY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GUANIDINES_SECONDARY_SECONDARY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GUANIDINES_TERTIARY_PRIMARY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GUANIDINES_TERTIARY_SECONDARY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NAS_ELECTROPHILE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O_AMINO_THIOPHENOLS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TRIAZINE_TRICHLORO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TRIAZINE_DICHLORO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TRIAZINE_MONOCHLORO</a:t>
                      </a: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3" marR="6083" marT="6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91777"/>
              </p:ext>
            </p:extLst>
          </p:nvPr>
        </p:nvGraphicFramePr>
        <p:xfrm>
          <a:off x="1763688" y="5157192"/>
          <a:ext cx="526256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MDLDrawObject Class" r:id="rId3" imgW="6934205" imgH="1996488" progId="MDLDrawOLE.MDLDrawObject.1">
                  <p:embed/>
                </p:oleObj>
              </mc:Choice>
              <mc:Fallback>
                <p:oleObj name="MDLDrawObject Class" r:id="rId3" imgW="6934205" imgH="1996488" progId="MDLDrawOLE.MDLDrawObject.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157192"/>
                        <a:ext cx="5262563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0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4C9E2DEF0C24E9887D19CB5E316C9" ma:contentTypeVersion="16" ma:contentTypeDescription="Create a new document." ma:contentTypeScope="" ma:versionID="30c428ec82278bdbfe3c97230201a667">
  <xsd:schema xmlns:xsd="http://www.w3.org/2001/XMLSchema" xmlns:xs="http://www.w3.org/2001/XMLSchema" xmlns:p="http://schemas.microsoft.com/office/2006/metadata/properties" xmlns:ns2="da1c7e9a-adcf-43c6-9127-5cbca1da2fca" targetNamespace="http://schemas.microsoft.com/office/2006/metadata/properties" ma:root="true" ma:fieldsID="cdb947228c3eaabcde8925816360d976" ns2:_="">
    <xsd:import namespace="da1c7e9a-adcf-43c6-9127-5cbca1da2f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c7e9a-adcf-43c6-9127-5cbca1da2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C5930C-0709-41AF-AE82-E659AE07B88B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da1c7e9a-adcf-43c6-9127-5cbca1da2fc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630B62-4EF7-4D57-8CAC-FB8FE77E6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c7e9a-adcf-43c6-9127-5cbca1da2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D50DA-E4EC-4C60-A227-FEB6FEC315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13320</TotalTime>
  <Words>31309</Words>
  <Application>Microsoft Macintosh PowerPoint</Application>
  <PresentationFormat>On-screen Show (4:3)</PresentationFormat>
  <Paragraphs>8204</Paragraphs>
  <Slides>138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2" baseType="lpstr">
      <vt:lpstr>Arial</vt:lpstr>
      <vt:lpstr>Calibri</vt:lpstr>
      <vt:lpstr>Office Theme</vt:lpstr>
      <vt:lpstr>MDLDrawObject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- 1.2.1 reaction variation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- 4.1.1 reaction variations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Lilly and Company</dc:creator>
  <cp:lastModifiedBy>CHRISTOS A NICOLAOU</cp:lastModifiedBy>
  <cp:revision>46</cp:revision>
  <dcterms:created xsi:type="dcterms:W3CDTF">2017-10-17T20:40:02Z</dcterms:created>
  <dcterms:modified xsi:type="dcterms:W3CDTF">2020-05-31T17:37:50Z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0x0101008F24C9E2DEF0C24E9887D19CB5E316C9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4;#RES230|8c77b4da-d2b8-41e4-8ba5-5b783b97c2ca</vt:lpwstr>
  </property>
  <property fmtid="{D5CDD505-2E9C-101B-9397-08002B2CF9AE}" pid="5" name="Order">
    <vt:r8>151400</vt:r8>
  </property>
</Properties>
</file>