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3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spostare la diapositiva</a:t>
            </a: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Fai clic per modificare il formato delle note</a:t>
            </a:r>
          </a:p>
        </p:txBody>
      </p:sp>
      <p:sp>
        <p:nvSpPr>
          <p:cNvPr id="2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&lt;intestazione&gt;</a:t>
            </a:r>
          </a:p>
        </p:txBody>
      </p:sp>
      <p:sp>
        <p:nvSpPr>
          <p:cNvPr id="25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25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&lt;piè di pagina&gt;</a:t>
            </a:r>
          </a:p>
        </p:txBody>
      </p:sp>
      <p:sp>
        <p:nvSpPr>
          <p:cNvPr id="25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1BC1883-CEE1-4B2C-8FB3-712769735F37}" type="slidenum"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‹N›</a:t>
            </a:fld>
            <a:endParaRPr lang="it-IT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1668FBF-E022-4810-A26B-3DD409885F2B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BFB848B-8234-46D3-924B-A57ED90FE042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Si prende un immagine, si fanno tot modificazioni e si salvano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2D2D889-3365-47FD-9F0B-34AB659A19AF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Nota bene: Con pochi centroidi le prestazioni peggiorano faf in quanto parallelizzato anche lì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66D5BD7-9FD6-44FD-9AA0-C88E5582F887}" type="slidenum"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27</a:t>
            </a:fld>
            <a:endParaRPr lang="it-IT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34967DA-2167-40D7-B1B3-9D7369939729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A6CD700-A3D3-4FE4-9772-5E9A78AF2B03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Si prende un immagine, si fanno tot modificazioni e si salvano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958964F-8995-4C1D-80D3-CD5F35C388A7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Si prende un immagine, si fanno tot modificazioni e si salvano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61C2DD1-011D-41F8-BDE4-36195FB160C9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AF274F2-B155-4198-9D28-7BF04C169F7C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D9FD970-9B87-45F6-AC85-E574275A54BE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FD44FA2-4996-47BD-A4B9-067F9FD55F8F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Nota bene: Con pochi centroidi le prestazioni peggiorano faf in quanto parallelizzato anche lì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73F1233-A257-47B7-B4FC-1C30C4D7FDA6}" type="slidenum"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it-IT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058877A-0866-4CE7-B8DF-865674C6772C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4C6E202-D8BC-436E-B68B-3B5CAF3D1ECB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7" name="Rettangolo 20"/>
          <p:cNvSpPr/>
          <p:nvPr/>
        </p:nvSpPr>
        <p:spPr>
          <a:xfrm>
            <a:off x="0" y="4120200"/>
            <a:ext cx="5378040" cy="266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2" name="Immagine 4" descr="HR Excellence in Research"/>
          <p:cNvPicPr/>
          <p:nvPr/>
        </p:nvPicPr>
        <p:blipFill>
          <a:blip r:embed="rId14"/>
          <a:stretch/>
        </p:blipFill>
        <p:spPr>
          <a:xfrm>
            <a:off x="7556400" y="0"/>
            <a:ext cx="1586520" cy="1370520"/>
          </a:xfrm>
          <a:prstGeom prst="rect">
            <a:avLst/>
          </a:prstGeom>
          <a:ln w="0">
            <a:noFill/>
          </a:ln>
        </p:spPr>
      </p:pic>
      <p:pic>
        <p:nvPicPr>
          <p:cNvPr id="3" name="Immagine 5" descr="Università degli Studi di Firenze. Da un secolo, oltre."/>
          <p:cNvPicPr/>
          <p:nvPr/>
        </p:nvPicPr>
        <p:blipFill>
          <a:blip r:embed="rId15"/>
          <a:srcRect l="19821" t="35183" r="23531" b="38753"/>
          <a:stretch/>
        </p:blipFill>
        <p:spPr>
          <a:xfrm>
            <a:off x="268200" y="180000"/>
            <a:ext cx="2575440" cy="1184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794880" lvl="1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192320" lvl="2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589760" lvl="3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1987200" lvl="4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384640" lvl="5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2782080" lvl="6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tangolo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43" name="Immagine 3" descr="Immagine che contiene blu, schermata, Blu elettrico, Blu intenso&#10;&#10;Descrizione generata automaticamente"/>
          <p:cNvPicPr/>
          <p:nvPr/>
        </p:nvPicPr>
        <p:blipFill>
          <a:blip r:embed="rId14"/>
          <a:stretch/>
        </p:blipFill>
        <p:spPr>
          <a:xfrm>
            <a:off x="2533320" y="2049840"/>
            <a:ext cx="6609600" cy="3092400"/>
          </a:xfrm>
          <a:prstGeom prst="rect">
            <a:avLst/>
          </a:prstGeom>
          <a:ln w="0">
            <a:noFill/>
          </a:ln>
        </p:spPr>
      </p:pic>
      <p:pic>
        <p:nvPicPr>
          <p:cNvPr id="44" name="Immagine 6" descr="HR Excellence in Research"/>
          <p:cNvPicPr/>
          <p:nvPr/>
        </p:nvPicPr>
        <p:blipFill>
          <a:blip r:embed="rId15"/>
          <a:stretch/>
        </p:blipFill>
        <p:spPr>
          <a:xfrm>
            <a:off x="7556400" y="0"/>
            <a:ext cx="1586520" cy="1370520"/>
          </a:xfrm>
          <a:prstGeom prst="rect">
            <a:avLst/>
          </a:prstGeom>
          <a:ln w="0">
            <a:noFill/>
          </a:ln>
        </p:spPr>
      </p:pic>
      <p:pic>
        <p:nvPicPr>
          <p:cNvPr id="45" name="Immagine 7" descr="Università degli Studi di Firenze. Da un secolo, oltre."/>
          <p:cNvPicPr/>
          <p:nvPr/>
        </p:nvPicPr>
        <p:blipFill>
          <a:blip r:embed="rId16"/>
          <a:srcRect l="19821" t="35183" r="23531" b="38753"/>
          <a:stretch/>
        </p:blipFill>
        <p:spPr>
          <a:xfrm>
            <a:off x="268200" y="180000"/>
            <a:ext cx="2575440" cy="118440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794880" lvl="1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192320" lvl="2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589760" lvl="3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1987200" lvl="4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384640" lvl="5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2782080" lvl="6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magine 3" descr="HR Excellence in Research"/>
          <p:cNvPicPr/>
          <p:nvPr/>
        </p:nvPicPr>
        <p:blipFill>
          <a:blip r:embed="rId14"/>
          <a:stretch/>
        </p:blipFill>
        <p:spPr>
          <a:xfrm>
            <a:off x="8127360" y="95760"/>
            <a:ext cx="882360" cy="596520"/>
          </a:xfrm>
          <a:prstGeom prst="rect">
            <a:avLst/>
          </a:prstGeom>
          <a:ln w="0">
            <a:noFill/>
          </a:ln>
        </p:spPr>
      </p:pic>
      <p:sp>
        <p:nvSpPr>
          <p:cNvPr id="85" name="Rettangolo 10"/>
          <p:cNvSpPr/>
          <p:nvPr/>
        </p:nvSpPr>
        <p:spPr>
          <a:xfrm>
            <a:off x="0" y="4907880"/>
            <a:ext cx="8896320" cy="23472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6" name="Numero slide"/>
          <p:cNvSpPr/>
          <p:nvPr/>
        </p:nvSpPr>
        <p:spPr>
          <a:xfrm>
            <a:off x="7799400" y="4927320"/>
            <a:ext cx="1018080" cy="19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fld id="{47A07CF5-FC20-46C8-B48D-E8634C1E308A}" type="slidenum">
              <a:rPr lang="it-IT" sz="620" b="1" strike="noStrike" spc="-1">
                <a:solidFill>
                  <a:srgbClr val="FEFFFF"/>
                </a:solidFill>
                <a:latin typeface="Verdana"/>
                <a:ea typeface="Verdana"/>
              </a:rPr>
              <a:t>‹N›</a:t>
            </a:fld>
            <a:endParaRPr lang="it-IT" sz="62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Immagine 2" descr="Università degli Studi di Firenze. Da un secolo, oltre."/>
          <p:cNvPicPr/>
          <p:nvPr/>
        </p:nvPicPr>
        <p:blipFill>
          <a:blip r:embed="rId15"/>
          <a:stretch/>
        </p:blipFill>
        <p:spPr>
          <a:xfrm>
            <a:off x="207000" y="108720"/>
            <a:ext cx="1065600" cy="59652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794880" lvl="1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192320" lvl="2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589760" lvl="3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1987200" lvl="4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384640" lvl="5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2782080" lvl="6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0"/>
          <p:cNvSpPr/>
          <p:nvPr/>
        </p:nvSpPr>
        <p:spPr>
          <a:xfrm>
            <a:off x="0" y="4907880"/>
            <a:ext cx="8896320" cy="23472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27" name="Numero slide"/>
          <p:cNvSpPr/>
          <p:nvPr/>
        </p:nvSpPr>
        <p:spPr>
          <a:xfrm>
            <a:off x="7799400" y="4927320"/>
            <a:ext cx="1018080" cy="19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fld id="{557DE9D8-E1E4-4695-998F-7948C07CB753}" type="slidenum">
              <a:rPr lang="it-IT" sz="620" b="1" strike="noStrike" spc="-1">
                <a:solidFill>
                  <a:srgbClr val="FEFFFF"/>
                </a:solidFill>
                <a:latin typeface="Verdana"/>
                <a:ea typeface="Verdana"/>
              </a:rPr>
              <a:t>‹N›</a:t>
            </a:fld>
            <a:endParaRPr lang="it-IT" sz="62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8" name="Connettore 1 13"/>
          <p:cNvCxnSpPr/>
          <p:nvPr/>
        </p:nvCxnSpPr>
        <p:spPr>
          <a:xfrm>
            <a:off x="4572000" y="1879200"/>
            <a:ext cx="1080" cy="2976480"/>
          </a:xfrm>
          <a:prstGeom prst="straightConnector1">
            <a:avLst/>
          </a:prstGeom>
          <a:ln w="12700">
            <a:solidFill>
              <a:srgbClr val="004C7E"/>
            </a:solidFill>
            <a:round/>
          </a:ln>
        </p:spPr>
      </p:cxnSp>
      <p:pic>
        <p:nvPicPr>
          <p:cNvPr id="129" name="Immagine 11" descr="HR Excellence in Research"/>
          <p:cNvPicPr/>
          <p:nvPr/>
        </p:nvPicPr>
        <p:blipFill>
          <a:blip r:embed="rId14"/>
          <a:stretch/>
        </p:blipFill>
        <p:spPr>
          <a:xfrm>
            <a:off x="8127360" y="95760"/>
            <a:ext cx="882360" cy="596520"/>
          </a:xfrm>
          <a:prstGeom prst="rect">
            <a:avLst/>
          </a:prstGeom>
          <a:ln w="0">
            <a:noFill/>
          </a:ln>
        </p:spPr>
      </p:pic>
      <p:pic>
        <p:nvPicPr>
          <p:cNvPr id="130" name="Immagine 14" descr="Università degli Studi di Firenze. Da un secolo, oltre."/>
          <p:cNvPicPr/>
          <p:nvPr/>
        </p:nvPicPr>
        <p:blipFill>
          <a:blip r:embed="rId15"/>
          <a:stretch/>
        </p:blipFill>
        <p:spPr>
          <a:xfrm>
            <a:off x="207000" y="108720"/>
            <a:ext cx="1065600" cy="59652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794880" lvl="1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192320" lvl="2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589760" lvl="3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1987200" lvl="4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384640" lvl="5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2782080" lvl="6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magine 3" descr="HR Excellence in Research"/>
          <p:cNvPicPr/>
          <p:nvPr/>
        </p:nvPicPr>
        <p:blipFill>
          <a:blip r:embed="rId14"/>
          <a:stretch/>
        </p:blipFill>
        <p:spPr>
          <a:xfrm>
            <a:off x="8127360" y="95760"/>
            <a:ext cx="882360" cy="596520"/>
          </a:xfrm>
          <a:prstGeom prst="rect">
            <a:avLst/>
          </a:prstGeom>
          <a:ln w="0">
            <a:noFill/>
          </a:ln>
        </p:spPr>
      </p:pic>
      <p:sp>
        <p:nvSpPr>
          <p:cNvPr id="170" name="Rettangolo 10"/>
          <p:cNvSpPr/>
          <p:nvPr/>
        </p:nvSpPr>
        <p:spPr>
          <a:xfrm>
            <a:off x="0" y="4907880"/>
            <a:ext cx="8896320" cy="23472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1" name="Numero slide"/>
          <p:cNvSpPr/>
          <p:nvPr/>
        </p:nvSpPr>
        <p:spPr>
          <a:xfrm>
            <a:off x="7799400" y="4927320"/>
            <a:ext cx="1018080" cy="19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fld id="{D2D7AD19-D25D-49C7-86D6-D151CBFD578D}" type="slidenum">
              <a:rPr lang="it-IT" sz="620" b="1" strike="noStrike" spc="-1">
                <a:solidFill>
                  <a:srgbClr val="FEFFFF"/>
                </a:solidFill>
                <a:latin typeface="Verdana"/>
                <a:ea typeface="Verdana"/>
              </a:rPr>
              <a:t>‹N›</a:t>
            </a:fld>
            <a:endParaRPr lang="it-IT" sz="62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Immagine 2" descr="Università degli Studi di Firenze. Da un secolo, oltre."/>
          <p:cNvPicPr/>
          <p:nvPr/>
        </p:nvPicPr>
        <p:blipFill>
          <a:blip r:embed="rId15"/>
          <a:stretch/>
        </p:blipFill>
        <p:spPr>
          <a:xfrm>
            <a:off x="207000" y="108720"/>
            <a:ext cx="1065600" cy="59652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ttangolo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35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212" name="Immagine 3" descr="HR Excellence in Research"/>
          <p:cNvPicPr/>
          <p:nvPr/>
        </p:nvPicPr>
        <p:blipFill>
          <a:blip r:embed="rId14"/>
          <a:stretch/>
        </p:blipFill>
        <p:spPr>
          <a:xfrm>
            <a:off x="8176320" y="67680"/>
            <a:ext cx="966600" cy="835200"/>
          </a:xfrm>
          <a:prstGeom prst="rect">
            <a:avLst/>
          </a:prstGeom>
          <a:ln w="0">
            <a:noFill/>
          </a:ln>
        </p:spPr>
      </p:pic>
      <p:pic>
        <p:nvPicPr>
          <p:cNvPr id="213" name="Immagine 7" descr="Università degli Studi di Firenze. Da un secolo, oltre."/>
          <p:cNvPicPr/>
          <p:nvPr/>
        </p:nvPicPr>
        <p:blipFill>
          <a:blip r:embed="rId15"/>
          <a:srcRect l="19821" t="35183" r="23531" b="38753"/>
          <a:stretch/>
        </p:blipFill>
        <p:spPr>
          <a:xfrm>
            <a:off x="198000" y="160200"/>
            <a:ext cx="1576440" cy="72468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794880" lvl="1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192320" lvl="2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589760" lvl="3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1987200" lvl="4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384640" lvl="5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2782080" lvl="6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257480" y="1826640"/>
            <a:ext cx="7042680" cy="94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3000" b="1" strike="noStrike" spc="-1">
                <a:solidFill>
                  <a:srgbClr val="FEFFFF"/>
                </a:solidFill>
                <a:latin typeface="Lucida Bright"/>
                <a:ea typeface="Verdana"/>
              </a:rPr>
              <a:t>Progetto Parallel Programming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257480" y="2769120"/>
            <a:ext cx="7042680" cy="72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0" algn="ctr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JobLib – OpenMP – OpenACC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1200960" y="4120200"/>
            <a:ext cx="4177080" cy="2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it-IT" sz="1500" b="1" strike="noStrike" spc="-1">
                <a:solidFill>
                  <a:srgbClr val="004C7E"/>
                </a:solidFill>
                <a:latin typeface="Lucida Bright"/>
                <a:ea typeface="Verdana"/>
              </a:rPr>
              <a:t>Elia Matteini - Filippo Zaccari</a:t>
            </a:r>
            <a:endParaRPr lang="it-IT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721800" y="2579400"/>
            <a:ext cx="7699680" cy="160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514440" indent="-28584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lang="it-IT" sz="13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Prestazioni migliorate rispetto alla versione sequenziale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28584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Scrittura delle immagini su disco ad ogni trasformazione per evitare la saturazione della RAM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1"/>
          <p:cNvSpPr/>
          <p:nvPr/>
        </p:nvSpPr>
        <p:spPr>
          <a:xfrm>
            <a:off x="721800" y="1607400"/>
            <a:ext cx="7850520" cy="49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5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Image Augmentation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asellaDiTesto 2"/>
          <p:cNvSpPr/>
          <p:nvPr/>
        </p:nvSpPr>
        <p:spPr>
          <a:xfrm>
            <a:off x="3127680" y="1026360"/>
            <a:ext cx="2888280" cy="57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200" b="1" strike="noStrike" spc="-1">
                <a:solidFill>
                  <a:srgbClr val="FEFFFF"/>
                </a:solidFill>
                <a:latin typeface="Lucida Bright"/>
                <a:ea typeface="DejaVu Sans"/>
              </a:rPr>
              <a:t>Conclusioni</a:t>
            </a: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/>
          <p:nvPr/>
        </p:nvSpPr>
        <p:spPr>
          <a:xfrm>
            <a:off x="224280" y="4956120"/>
            <a:ext cx="7589160" cy="186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004C7E"/>
                </a:solidFill>
                <a:latin typeface="Lucida Bright"/>
                <a:ea typeface="Verdana"/>
              </a:rPr>
              <a:t>Image Augmentation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051560" y="2311560"/>
            <a:ext cx="7042680" cy="51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3600" b="1" strike="noStrike" spc="-1">
                <a:solidFill>
                  <a:srgbClr val="FEFFFF"/>
                </a:solidFill>
                <a:latin typeface="Lucida Bright"/>
                <a:ea typeface="Verdana"/>
              </a:rPr>
              <a:t>K-Means</a:t>
            </a: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asellaDiTesto 1"/>
          <p:cNvSpPr/>
          <p:nvPr/>
        </p:nvSpPr>
        <p:spPr>
          <a:xfrm>
            <a:off x="1049040" y="3014640"/>
            <a:ext cx="704484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C++ - OpenMP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14240" y="820440"/>
            <a:ext cx="810288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8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Introduzione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2880" cy="335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K-means è una tecnica di machine learning unsupervised per raggruppare un insieme di elementi omogenei intorno a K cluster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Direttive (pragma) OpenMP per la parallelizzazione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Utilizzo struttura dati AoS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714240" y="697320"/>
            <a:ext cx="7585200" cy="467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4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Struttura programma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ettangolo 1"/>
          <p:cNvSpPr/>
          <p:nvPr/>
        </p:nvSpPr>
        <p:spPr>
          <a:xfrm>
            <a:off x="2358360" y="1181160"/>
            <a:ext cx="2640960" cy="78660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chemeClr val="lt1"/>
                </a:solidFill>
                <a:latin typeface="Lucida Bright"/>
                <a:ea typeface="DejaVu Sans"/>
              </a:rPr>
              <a:t>Generazione dei punti e dei centroidi</a:t>
            </a:r>
            <a:r>
              <a:rPr lang="en-US" sz="1300" b="0" strike="noStrike" spc="-1">
                <a:solidFill>
                  <a:schemeClr val="lt1"/>
                </a:solidFill>
                <a:latin typeface="Lucida Bright"/>
                <a:ea typeface="Lucida Bright"/>
              </a:rPr>
              <a:t>​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Rettangolo 2"/>
          <p:cNvSpPr/>
          <p:nvPr/>
        </p:nvSpPr>
        <p:spPr>
          <a:xfrm>
            <a:off x="2358360" y="2172960"/>
            <a:ext cx="2640960" cy="78660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Finché non raggiunge l'equilibrio: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7" name="Connettore 2 5"/>
          <p:cNvCxnSpPr>
            <a:stCxn id="305" idx="2"/>
            <a:endCxn id="306" idx="0"/>
          </p:cNvCxnSpPr>
          <p:nvPr/>
        </p:nvCxnSpPr>
        <p:spPr>
          <a:xfrm>
            <a:off x="3678840" y="1967760"/>
            <a:ext cx="360" cy="20556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308" name="Rettangolo 7"/>
          <p:cNvSpPr/>
          <p:nvPr/>
        </p:nvSpPr>
        <p:spPr>
          <a:xfrm>
            <a:off x="3913560" y="3056040"/>
            <a:ext cx="2640960" cy="78660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3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Per ogni punto calcola il centroide più vicino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Rettangolo 8"/>
          <p:cNvSpPr/>
          <p:nvPr/>
        </p:nvSpPr>
        <p:spPr>
          <a:xfrm>
            <a:off x="3913560" y="4064040"/>
            <a:ext cx="2640960" cy="78660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3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Per ogni centroide ricalcola la posizione in base alla posizione media dei punti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0" name="Connettore a gomito 10"/>
          <p:cNvCxnSpPr>
            <a:stCxn id="306" idx="2"/>
            <a:endCxn id="308" idx="1"/>
          </p:cNvCxnSpPr>
          <p:nvPr/>
        </p:nvCxnSpPr>
        <p:spPr>
          <a:xfrm rot="16200000" flipH="1">
            <a:off x="3551400" y="3087000"/>
            <a:ext cx="489960" cy="235080"/>
          </a:xfrm>
          <a:prstGeom prst="bentConnector2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311" name="Connettore 2 16"/>
          <p:cNvCxnSpPr>
            <a:stCxn id="308" idx="2"/>
            <a:endCxn id="309" idx="0"/>
          </p:cNvCxnSpPr>
          <p:nvPr/>
        </p:nvCxnSpPr>
        <p:spPr>
          <a:xfrm>
            <a:off x="5234040" y="3842640"/>
            <a:ext cx="360" cy="22176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312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3" name="Connettore a gomito 12"/>
          <p:cNvCxnSpPr>
            <a:stCxn id="309" idx="3"/>
            <a:endCxn id="306" idx="3"/>
          </p:cNvCxnSpPr>
          <p:nvPr/>
        </p:nvCxnSpPr>
        <p:spPr>
          <a:xfrm flipH="1" flipV="1">
            <a:off x="4999320" y="2566080"/>
            <a:ext cx="1555560" cy="1891440"/>
          </a:xfrm>
          <a:prstGeom prst="bentConnector3">
            <a:avLst>
              <a:gd name="adj1" fmla="val -11023"/>
            </a:avLst>
          </a:prstGeom>
          <a:ln w="0">
            <a:solidFill>
              <a:srgbClr val="000000"/>
            </a:solidFill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magine 2" descr="Immagine che contiene testo, Carattere, linea, schermata&#10;&#10;Descrizione generata automaticamente"/>
          <p:cNvPicPr/>
          <p:nvPr/>
        </p:nvPicPr>
        <p:blipFill>
          <a:blip r:embed="rId2"/>
          <a:stretch/>
        </p:blipFill>
        <p:spPr>
          <a:xfrm>
            <a:off x="3004200" y="1620000"/>
            <a:ext cx="5420160" cy="905040"/>
          </a:xfrm>
          <a:prstGeom prst="rect">
            <a:avLst/>
          </a:prstGeom>
          <a:ln w="0">
            <a:noFill/>
          </a:ln>
        </p:spPr>
      </p:pic>
      <p:pic>
        <p:nvPicPr>
          <p:cNvPr id="315" name="Immagine 3"/>
          <p:cNvPicPr/>
          <p:nvPr/>
        </p:nvPicPr>
        <p:blipFill>
          <a:blip r:embed="rId3"/>
          <a:stretch/>
        </p:blipFill>
        <p:spPr>
          <a:xfrm>
            <a:off x="3004200" y="2571840"/>
            <a:ext cx="5441400" cy="905040"/>
          </a:xfrm>
          <a:prstGeom prst="rect">
            <a:avLst/>
          </a:prstGeom>
          <a:ln w="0">
            <a:noFill/>
          </a:ln>
        </p:spPr>
      </p:pic>
      <p:sp>
        <p:nvSpPr>
          <p:cNvPr id="316" name="Freccia a destra 4"/>
          <p:cNvSpPr/>
          <p:nvPr/>
        </p:nvSpPr>
        <p:spPr>
          <a:xfrm>
            <a:off x="718920" y="2637720"/>
            <a:ext cx="2152080" cy="697320"/>
          </a:xfrm>
          <a:prstGeom prst="rightArrow">
            <a:avLst>
              <a:gd name="adj1" fmla="val 50000"/>
              <a:gd name="adj2" fmla="val 51969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Generazione dei centroidi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Freccia a destra 5"/>
          <p:cNvSpPr/>
          <p:nvPr/>
        </p:nvSpPr>
        <p:spPr>
          <a:xfrm>
            <a:off x="709560" y="1677240"/>
            <a:ext cx="2152080" cy="697320"/>
          </a:xfrm>
          <a:prstGeom prst="rightArrow">
            <a:avLst>
              <a:gd name="adj1" fmla="val 50000"/>
              <a:gd name="adj2" fmla="val 51969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Generazione dei punti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Immagine 5"/>
          <p:cNvPicPr/>
          <p:nvPr/>
        </p:nvPicPr>
        <p:blipFill>
          <a:blip r:embed="rId2"/>
          <a:stretch/>
        </p:blipFill>
        <p:spPr>
          <a:xfrm>
            <a:off x="2095200" y="759240"/>
            <a:ext cx="5487120" cy="3624480"/>
          </a:xfrm>
          <a:prstGeom prst="rect">
            <a:avLst/>
          </a:prstGeom>
          <a:ln w="0">
            <a:noFill/>
          </a:ln>
        </p:spPr>
      </p:pic>
      <p:sp>
        <p:nvSpPr>
          <p:cNvPr id="320" name="Freccia a destra 7"/>
          <p:cNvSpPr/>
          <p:nvPr/>
        </p:nvSpPr>
        <p:spPr>
          <a:xfrm>
            <a:off x="693360" y="1457640"/>
            <a:ext cx="2096280" cy="604440"/>
          </a:xfrm>
          <a:prstGeom prst="rightArrow">
            <a:avLst>
              <a:gd name="adj1" fmla="val 65790"/>
              <a:gd name="adj2" fmla="val 70211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Calcolo del centroide più vicino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Freccia a destra 8"/>
          <p:cNvSpPr/>
          <p:nvPr/>
        </p:nvSpPr>
        <p:spPr>
          <a:xfrm>
            <a:off x="345960" y="3749400"/>
            <a:ext cx="2096280" cy="604440"/>
          </a:xfrm>
          <a:prstGeom prst="rightArrow">
            <a:avLst>
              <a:gd name="adj1" fmla="val 68047"/>
              <a:gd name="adj2" fmla="val 73296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Ricalcolo della posizione dei centroidi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Freccia a destra 9"/>
          <p:cNvSpPr/>
          <p:nvPr/>
        </p:nvSpPr>
        <p:spPr>
          <a:xfrm>
            <a:off x="512280" y="2476080"/>
            <a:ext cx="2096280" cy="604440"/>
          </a:xfrm>
          <a:prstGeom prst="rightArrow">
            <a:avLst>
              <a:gd name="adj1" fmla="val 65790"/>
              <a:gd name="adj2" fmla="val 74432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Salvataggio valori nuovi assegnamenti dei punti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Freccia a sinistra 11"/>
          <p:cNvSpPr/>
          <p:nvPr/>
        </p:nvSpPr>
        <p:spPr>
          <a:xfrm>
            <a:off x="3643920" y="3462480"/>
            <a:ext cx="1855440" cy="33732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98A5BE"/>
              </a:gs>
              <a:gs pos="100000">
                <a:srgbClr val="E0E3EA"/>
              </a:gs>
            </a:gsLst>
            <a:path path="circle">
              <a:fillToRect l="50000" t="50000" r="50000" b="50000"/>
            </a:path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Parallelizzazione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Freccia a sinistra 12"/>
          <p:cNvSpPr/>
          <p:nvPr/>
        </p:nvSpPr>
        <p:spPr>
          <a:xfrm>
            <a:off x="6654960" y="759240"/>
            <a:ext cx="1855440" cy="33732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98A5BE"/>
              </a:gs>
              <a:gs pos="100000">
                <a:srgbClr val="E0E3EA"/>
              </a:gs>
            </a:gsLst>
            <a:path path="circle">
              <a:fillToRect l="50000" t="50000" r="50000" b="50000"/>
            </a:path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Parallelizzazione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777240" y="1164240"/>
            <a:ext cx="758916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Specifiche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714240" y="1883520"/>
            <a:ext cx="3708000" cy="29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Laptop System: ASUSTeK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product: TUF Gaming FX505DV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Distro: Ubuntu 22.04.4 LTS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Kernel: 6.5.0-21-generic x86 64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CPU: quad core (8 thread) AMD Ryzen 7 3750H 2.3 Ghz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Memory: 16 GB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720320" y="1883520"/>
            <a:ext cx="3792600" cy="29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Laptop System: LENOVO ThinkPad X280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Distro: Debian GNU/Linux trixie/sid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Kernel: 6.6.15-amd64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CPU: dual core (4 threads) model: Intel Core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i5-7300U 64 bits 2.6 Ghz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Memory: 8 GB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03680" y="2142360"/>
            <a:ext cx="151704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Speedup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1" name="Immagine 3" descr="Immagine che contiene testo, diagramma, linea, Diagramma&#10;&#10;Descrizione generata automaticamente"/>
          <p:cNvPicPr/>
          <p:nvPr/>
        </p:nvPicPr>
        <p:blipFill>
          <a:blip r:embed="rId3"/>
          <a:stretch/>
        </p:blipFill>
        <p:spPr>
          <a:xfrm>
            <a:off x="2150280" y="2485080"/>
            <a:ext cx="2879280" cy="2411280"/>
          </a:xfrm>
          <a:prstGeom prst="rect">
            <a:avLst/>
          </a:prstGeom>
          <a:ln w="0">
            <a:noFill/>
          </a:ln>
        </p:spPr>
      </p:pic>
      <p:pic>
        <p:nvPicPr>
          <p:cNvPr id="332" name="Immagine 5" descr="Immagine che contiene testo, linea, diagramma, Diagramma&#10;&#10;Descrizione generata automaticamente"/>
          <p:cNvPicPr/>
          <p:nvPr/>
        </p:nvPicPr>
        <p:blipFill>
          <a:blip r:embed="rId4"/>
          <a:stretch/>
        </p:blipFill>
        <p:spPr>
          <a:xfrm>
            <a:off x="2150280" y="72720"/>
            <a:ext cx="2879280" cy="2411640"/>
          </a:xfrm>
          <a:prstGeom prst="rect">
            <a:avLst/>
          </a:prstGeom>
          <a:ln w="0">
            <a:noFill/>
          </a:ln>
        </p:spPr>
      </p:pic>
      <p:pic>
        <p:nvPicPr>
          <p:cNvPr id="333" name="Immagine 6" descr="Immagine che contiene testo, linea, diagramma, schermata&#10;&#10;Descrizione generata automaticamente"/>
          <p:cNvPicPr/>
          <p:nvPr/>
        </p:nvPicPr>
        <p:blipFill>
          <a:blip r:embed="rId5"/>
          <a:stretch/>
        </p:blipFill>
        <p:spPr>
          <a:xfrm>
            <a:off x="4912560" y="2485080"/>
            <a:ext cx="2879280" cy="2411280"/>
          </a:xfrm>
          <a:prstGeom prst="rect">
            <a:avLst/>
          </a:prstGeom>
          <a:ln w="0">
            <a:noFill/>
          </a:ln>
        </p:spPr>
      </p:pic>
      <p:pic>
        <p:nvPicPr>
          <p:cNvPr id="334" name="Immagine 8" descr="Immagine che contiene testo, linea, diagramma, Diagramma&#10;&#10;Descrizione generata automaticamente"/>
          <p:cNvPicPr/>
          <p:nvPr/>
        </p:nvPicPr>
        <p:blipFill>
          <a:blip r:embed="rId6"/>
          <a:stretch/>
        </p:blipFill>
        <p:spPr>
          <a:xfrm>
            <a:off x="4912560" y="73080"/>
            <a:ext cx="2879280" cy="2411280"/>
          </a:xfrm>
          <a:prstGeom prst="rect">
            <a:avLst/>
          </a:prstGeom>
          <a:ln w="0">
            <a:noFill/>
          </a:ln>
        </p:spPr>
      </p:pic>
      <p:sp>
        <p:nvSpPr>
          <p:cNvPr id="335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195280" y="1623600"/>
            <a:ext cx="4752720" cy="49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K-Means - OpenMP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776880" y="2208240"/>
            <a:ext cx="7589160" cy="160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514440" indent="-28584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Programmazione ad oggetti non ideale per questo approccio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514440" indent="-28584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Prestazioni migliorate rispetto alla versione sequenziale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asellaDiTesto 1"/>
          <p:cNvSpPr/>
          <p:nvPr/>
        </p:nvSpPr>
        <p:spPr>
          <a:xfrm>
            <a:off x="3152880" y="1050840"/>
            <a:ext cx="2837520" cy="57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200" b="1" strike="noStrike" spc="-1">
                <a:solidFill>
                  <a:srgbClr val="FEFFFF"/>
                </a:solidFill>
                <a:latin typeface="Lucida Bright"/>
                <a:ea typeface="DejaVu Sans"/>
              </a:rPr>
              <a:t>Conclusioni</a:t>
            </a: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/>
          <p:nvPr/>
        </p:nvSpPr>
        <p:spPr>
          <a:xfrm>
            <a:off x="224280" y="4956120"/>
            <a:ext cx="7589160" cy="186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004C7E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051560" y="2311560"/>
            <a:ext cx="7042680" cy="51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3600" b="1" strike="noStrike" spc="-1">
                <a:solidFill>
                  <a:srgbClr val="FEFFFF"/>
                </a:solidFill>
                <a:latin typeface="Lucida Bright"/>
                <a:ea typeface="Verdana"/>
              </a:rPr>
              <a:t>K-Means</a:t>
            </a: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asellaDiTesto 1"/>
          <p:cNvSpPr/>
          <p:nvPr/>
        </p:nvSpPr>
        <p:spPr>
          <a:xfrm>
            <a:off x="1049040" y="3014640"/>
            <a:ext cx="704484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C - OpenACC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257480" y="2309760"/>
            <a:ext cx="7042680" cy="51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3600" b="1" strike="noStrike" spc="-1">
                <a:solidFill>
                  <a:srgbClr val="FEFFFF"/>
                </a:solidFill>
                <a:latin typeface="Lucida Bright"/>
                <a:ea typeface="Verdana"/>
              </a:rPr>
              <a:t>Image Augmentation</a:t>
            </a: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asellaDiTesto 1"/>
          <p:cNvSpPr/>
          <p:nvPr/>
        </p:nvSpPr>
        <p:spPr>
          <a:xfrm>
            <a:off x="1255320" y="3183120"/>
            <a:ext cx="703404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5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Python - JobLib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714240" y="930600"/>
            <a:ext cx="810288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8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Introduzione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2880" cy="335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K-means è una tecnica di machine learning unsupervised per raggruppare un insieme di elementi omogenei intorno a K cluster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Direttive (pragma) OpenACC per la parallelizzazione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Utilizzo struttura dati SoA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14240" y="689400"/>
            <a:ext cx="7585200" cy="467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4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Struttura programma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Rettangolo 1"/>
          <p:cNvSpPr/>
          <p:nvPr/>
        </p:nvSpPr>
        <p:spPr>
          <a:xfrm>
            <a:off x="2358360" y="1181160"/>
            <a:ext cx="2640960" cy="78660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chemeClr val="lt1"/>
                </a:solidFill>
                <a:latin typeface="Lucida Bright"/>
                <a:ea typeface="DejaVu Sans"/>
              </a:rPr>
              <a:t>Generazione dei punti e dei centroidi</a:t>
            </a:r>
            <a:r>
              <a:rPr lang="en-US" sz="1300" b="0" strike="noStrike" spc="-1">
                <a:solidFill>
                  <a:schemeClr val="lt1"/>
                </a:solidFill>
                <a:latin typeface="Lucida Bright"/>
                <a:ea typeface="Lucida Bright"/>
              </a:rPr>
              <a:t>​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Rettangolo 2"/>
          <p:cNvSpPr/>
          <p:nvPr/>
        </p:nvSpPr>
        <p:spPr>
          <a:xfrm>
            <a:off x="2358360" y="2172960"/>
            <a:ext cx="2640960" cy="78660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Finché non raggiunge l'equilibrio: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8" name="Connettore 2 5"/>
          <p:cNvCxnSpPr>
            <a:stCxn id="346" idx="2"/>
            <a:endCxn id="347" idx="0"/>
          </p:cNvCxnSpPr>
          <p:nvPr/>
        </p:nvCxnSpPr>
        <p:spPr>
          <a:xfrm>
            <a:off x="3678840" y="1967760"/>
            <a:ext cx="360" cy="20556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349" name="Rettangolo 7"/>
          <p:cNvSpPr/>
          <p:nvPr/>
        </p:nvSpPr>
        <p:spPr>
          <a:xfrm>
            <a:off x="3913560" y="3056040"/>
            <a:ext cx="2640960" cy="78660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3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Per ogni punto calcola il centroide più vicino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Rettangolo 8"/>
          <p:cNvSpPr/>
          <p:nvPr/>
        </p:nvSpPr>
        <p:spPr>
          <a:xfrm>
            <a:off x="3913560" y="4051440"/>
            <a:ext cx="2640960" cy="78660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300" b="0" strike="noStrike" spc="-1">
                <a:solidFill>
                  <a:srgbClr val="FEFFFF"/>
                </a:solidFill>
                <a:latin typeface="Lucida Bright"/>
                <a:ea typeface="DejaVu Sans"/>
              </a:rPr>
              <a:t>Per ogni centroide ricalcola la posizione in base alla posizione media dei punti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1" name="Connettore a gomito 10"/>
          <p:cNvCxnSpPr>
            <a:stCxn id="347" idx="2"/>
            <a:endCxn id="349" idx="1"/>
          </p:cNvCxnSpPr>
          <p:nvPr/>
        </p:nvCxnSpPr>
        <p:spPr>
          <a:xfrm rot="16200000" flipH="1">
            <a:off x="3551400" y="3087000"/>
            <a:ext cx="489960" cy="235080"/>
          </a:xfrm>
          <a:prstGeom prst="bentConnector2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352" name="Connettore 2 16"/>
          <p:cNvCxnSpPr>
            <a:stCxn id="349" idx="2"/>
            <a:endCxn id="350" idx="0"/>
          </p:cNvCxnSpPr>
          <p:nvPr/>
        </p:nvCxnSpPr>
        <p:spPr>
          <a:xfrm>
            <a:off x="5234040" y="3842640"/>
            <a:ext cx="360" cy="20916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353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4" name="Connettore a gomito 9"/>
          <p:cNvCxnSpPr>
            <a:stCxn id="350" idx="3"/>
            <a:endCxn id="347" idx="3"/>
          </p:cNvCxnSpPr>
          <p:nvPr/>
        </p:nvCxnSpPr>
        <p:spPr>
          <a:xfrm flipH="1" flipV="1">
            <a:off x="4999320" y="2566080"/>
            <a:ext cx="1555560" cy="1878840"/>
          </a:xfrm>
          <a:prstGeom prst="bentConnector3">
            <a:avLst>
              <a:gd name="adj1" fmla="val -10581"/>
            </a:avLst>
          </a:prstGeom>
          <a:ln w="0">
            <a:solidFill>
              <a:srgbClr val="000000"/>
            </a:solidFill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Freccia a destra 1"/>
          <p:cNvSpPr/>
          <p:nvPr/>
        </p:nvSpPr>
        <p:spPr>
          <a:xfrm>
            <a:off x="738720" y="2010240"/>
            <a:ext cx="2265120" cy="801720"/>
          </a:xfrm>
          <a:prstGeom prst="rightArrow">
            <a:avLst>
              <a:gd name="adj1" fmla="val 36923"/>
              <a:gd name="adj2" fmla="val 47674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Generazione dei punti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Freccia a destra 4"/>
          <p:cNvSpPr/>
          <p:nvPr/>
        </p:nvSpPr>
        <p:spPr>
          <a:xfrm>
            <a:off x="738720" y="3446640"/>
            <a:ext cx="2265120" cy="668520"/>
          </a:xfrm>
          <a:prstGeom prst="rightArrow">
            <a:avLst>
              <a:gd name="adj1" fmla="val 41233"/>
              <a:gd name="adj2" fmla="val 50000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Generazione dei centroidi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7" name="Immagine 5" descr="Immagine che contiene testo, Carattere, schermata, bianco&#10;&#10;Descrizione generata automaticamente"/>
          <p:cNvPicPr/>
          <p:nvPr/>
        </p:nvPicPr>
        <p:blipFill>
          <a:blip r:embed="rId2"/>
          <a:stretch/>
        </p:blipFill>
        <p:spPr>
          <a:xfrm>
            <a:off x="3072240" y="1313640"/>
            <a:ext cx="4370040" cy="716400"/>
          </a:xfrm>
          <a:prstGeom prst="rect">
            <a:avLst/>
          </a:prstGeom>
          <a:ln w="0">
            <a:noFill/>
          </a:ln>
        </p:spPr>
      </p:pic>
      <p:pic>
        <p:nvPicPr>
          <p:cNvPr id="358" name="Immagine 7" descr="Immagine che contiene testo, Carattere, schermata, linea&#10;&#10;Descrizione generata automaticamente"/>
          <p:cNvPicPr/>
          <p:nvPr/>
        </p:nvPicPr>
        <p:blipFill>
          <a:blip r:embed="rId3"/>
          <a:stretch/>
        </p:blipFill>
        <p:spPr>
          <a:xfrm>
            <a:off x="3072240" y="2812680"/>
            <a:ext cx="5420520" cy="633240"/>
          </a:xfrm>
          <a:prstGeom prst="rect">
            <a:avLst/>
          </a:prstGeom>
          <a:ln w="0">
            <a:noFill/>
          </a:ln>
        </p:spPr>
      </p:pic>
      <p:pic>
        <p:nvPicPr>
          <p:cNvPr id="359" name="Immagine 2" descr="Immagine che contiene testo, Carattere, calligrafia, bianco&#10;&#10;Descrizione generata automaticamente"/>
          <p:cNvPicPr/>
          <p:nvPr/>
        </p:nvPicPr>
        <p:blipFill>
          <a:blip r:embed="rId4"/>
          <a:stretch/>
        </p:blipFill>
        <p:spPr>
          <a:xfrm>
            <a:off x="3072240" y="2031120"/>
            <a:ext cx="2709360" cy="805320"/>
          </a:xfrm>
          <a:prstGeom prst="rect">
            <a:avLst/>
          </a:prstGeom>
          <a:ln w="0">
            <a:noFill/>
          </a:ln>
        </p:spPr>
      </p:pic>
      <p:pic>
        <p:nvPicPr>
          <p:cNvPr id="360" name="Immagine 3" descr="Immagine che contiene testo, Carattere&#10;&#10;Descrizione generata automaticamente"/>
          <p:cNvPicPr/>
          <p:nvPr/>
        </p:nvPicPr>
        <p:blipFill>
          <a:blip r:embed="rId5"/>
          <a:stretch/>
        </p:blipFill>
        <p:spPr>
          <a:xfrm>
            <a:off x="3072240" y="3402720"/>
            <a:ext cx="3530160" cy="756000"/>
          </a:xfrm>
          <a:prstGeom prst="rect">
            <a:avLst/>
          </a:prstGeom>
          <a:ln w="0">
            <a:noFill/>
          </a:ln>
        </p:spPr>
      </p:pic>
      <p:sp>
        <p:nvSpPr>
          <p:cNvPr id="361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Immagine 12" descr="Immagine che contiene testo, schermata, Carattere&#10;&#10;Descrizione generata automaticamente"/>
          <p:cNvPicPr/>
          <p:nvPr/>
        </p:nvPicPr>
        <p:blipFill>
          <a:blip r:embed="rId2"/>
          <a:stretch/>
        </p:blipFill>
        <p:spPr>
          <a:xfrm>
            <a:off x="1117440" y="2062080"/>
            <a:ext cx="6908400" cy="1660320"/>
          </a:xfrm>
          <a:prstGeom prst="rect">
            <a:avLst/>
          </a:prstGeom>
          <a:ln w="0">
            <a:noFill/>
          </a:ln>
        </p:spPr>
      </p:pic>
      <p:sp>
        <p:nvSpPr>
          <p:cNvPr id="363" name="Callout: freccia in giù 14"/>
          <p:cNvSpPr/>
          <p:nvPr/>
        </p:nvSpPr>
        <p:spPr>
          <a:xfrm>
            <a:off x="3224160" y="1166760"/>
            <a:ext cx="2694600" cy="89496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Trasferimento dati da host a device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Immagine 2" descr="Immagine che contiene testo, schermata, Carattere, documento&#10;&#10;Descrizione generata automaticamente"/>
          <p:cNvPicPr/>
          <p:nvPr/>
        </p:nvPicPr>
        <p:blipFill>
          <a:blip r:embed="rId2"/>
          <a:stretch/>
        </p:blipFill>
        <p:spPr>
          <a:xfrm>
            <a:off x="1341000" y="289080"/>
            <a:ext cx="6750720" cy="4412160"/>
          </a:xfrm>
          <a:prstGeom prst="rect">
            <a:avLst/>
          </a:prstGeom>
          <a:ln w="0">
            <a:noFill/>
          </a:ln>
        </p:spPr>
      </p:pic>
      <p:sp>
        <p:nvSpPr>
          <p:cNvPr id="366" name="Freccia a destra 3"/>
          <p:cNvSpPr/>
          <p:nvPr/>
        </p:nvSpPr>
        <p:spPr>
          <a:xfrm>
            <a:off x="216000" y="799200"/>
            <a:ext cx="1670760" cy="627480"/>
          </a:xfrm>
          <a:prstGeom prst="bentUpArrow">
            <a:avLst>
              <a:gd name="adj1" fmla="val 25000"/>
              <a:gd name="adj2" fmla="val 25000"/>
              <a:gd name="adj3" fmla="val 20544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Parallelizzazione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Freccia a sinistra 4"/>
          <p:cNvSpPr/>
          <p:nvPr/>
        </p:nvSpPr>
        <p:spPr>
          <a:xfrm flipH="1">
            <a:off x="3674520" y="3276000"/>
            <a:ext cx="2847960" cy="42264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Sincronizzazione variabile "changed"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Freccia a destra 6"/>
          <p:cNvSpPr/>
          <p:nvPr/>
        </p:nvSpPr>
        <p:spPr>
          <a:xfrm rot="20760000">
            <a:off x="383040" y="3996720"/>
            <a:ext cx="1843200" cy="41976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Parallelizzazione</a:t>
            </a: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Lucida Bright"/>
              </a:rPr>
              <a:t>​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allout: freccia in giù 7"/>
          <p:cNvSpPr/>
          <p:nvPr/>
        </p:nvSpPr>
        <p:spPr>
          <a:xfrm>
            <a:off x="3143880" y="925560"/>
            <a:ext cx="2855880" cy="7650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2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Trasferimento dati da device a host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1" name="Immagine 9" descr="Immagine che contiene testo, Carattere&#10;&#10;Descrizione generata automaticamente"/>
          <p:cNvPicPr/>
          <p:nvPr/>
        </p:nvPicPr>
        <p:blipFill>
          <a:blip r:embed="rId2"/>
          <a:stretch/>
        </p:blipFill>
        <p:spPr>
          <a:xfrm>
            <a:off x="1411920" y="1745280"/>
            <a:ext cx="6276240" cy="875520"/>
          </a:xfrm>
          <a:prstGeom prst="rect">
            <a:avLst/>
          </a:prstGeom>
          <a:ln w="0">
            <a:noFill/>
          </a:ln>
        </p:spPr>
      </p:pic>
      <p:pic>
        <p:nvPicPr>
          <p:cNvPr id="372" name="Immagine 10" descr="Immagine che contiene testo, Carattere, bianco, algebra&#10;&#10;Descrizione generata automaticamente"/>
          <p:cNvPicPr/>
          <p:nvPr/>
        </p:nvPicPr>
        <p:blipFill>
          <a:blip r:embed="rId3"/>
          <a:stretch/>
        </p:blipFill>
        <p:spPr>
          <a:xfrm>
            <a:off x="1413720" y="2619720"/>
            <a:ext cx="2304360" cy="1132920"/>
          </a:xfrm>
          <a:prstGeom prst="rect">
            <a:avLst/>
          </a:prstGeom>
          <a:ln w="0">
            <a:noFill/>
          </a:ln>
        </p:spPr>
      </p:pic>
      <p:sp>
        <p:nvSpPr>
          <p:cNvPr id="373" name="Freccia a sinistra 11"/>
          <p:cNvSpPr/>
          <p:nvPr/>
        </p:nvSpPr>
        <p:spPr>
          <a:xfrm>
            <a:off x="3718800" y="2970000"/>
            <a:ext cx="2134440" cy="483480"/>
          </a:xfrm>
          <a:prstGeom prst="leftArrow">
            <a:avLst>
              <a:gd name="adj1" fmla="val 47585"/>
              <a:gd name="adj2" fmla="val 50000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Liberazione memoria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714240" y="1041120"/>
            <a:ext cx="810288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Specifiche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2880" cy="335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GPU: NVIDIA GeForce RTX 2060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Cores: 1920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Memory: 6GB GDDR6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Architecture: Turing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03680" y="2142360"/>
            <a:ext cx="137052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Speedup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9" name="Immagine 1" descr="Immagine che contiene testo, schermata, linea, diagramma&#10;&#10;Descrizione generata automaticamente"/>
          <p:cNvPicPr/>
          <p:nvPr/>
        </p:nvPicPr>
        <p:blipFill>
          <a:blip r:embed="rId3"/>
          <a:stretch/>
        </p:blipFill>
        <p:spPr>
          <a:xfrm>
            <a:off x="2064240" y="355680"/>
            <a:ext cx="5014800" cy="4212720"/>
          </a:xfrm>
          <a:prstGeom prst="rect">
            <a:avLst/>
          </a:prstGeom>
          <a:ln w="0">
            <a:noFill/>
          </a:ln>
        </p:spPr>
      </p:pic>
      <p:sp>
        <p:nvSpPr>
          <p:cNvPr id="380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841320" y="1675080"/>
            <a:ext cx="7748280" cy="49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K-Means - OpenACC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777240" y="2266560"/>
            <a:ext cx="7589160" cy="199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514440" indent="-28584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Trasferimento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oneroso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dei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dati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da host a device</a:t>
            </a:r>
            <a:endParaRPr lang="it-IT" sz="13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28584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Problemi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sincronizzazione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dati</a:t>
            </a:r>
            <a:endParaRPr lang="it-IT" sz="13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28584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Prestazioni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nettamente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migliori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rispetto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alla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b="0" strike="noStrike" spc="-1" dirty="0" err="1">
                <a:solidFill>
                  <a:srgbClr val="FEFFFF"/>
                </a:solidFill>
                <a:latin typeface="Lucida Bright"/>
                <a:ea typeface="Verdana"/>
              </a:rPr>
              <a:t>versione</a:t>
            </a:r>
            <a:r>
              <a:rPr lang="en-US" sz="1300" b="0" strike="noStrike" spc="-1" dirty="0">
                <a:solidFill>
                  <a:srgbClr val="FEFFFF"/>
                </a:solidFill>
                <a:latin typeface="Lucida Bright"/>
                <a:ea typeface="Verdana"/>
              </a:rPr>
              <a:t> con CPU</a:t>
            </a:r>
            <a:endParaRPr lang="it-I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asellaDiTesto 1"/>
          <p:cNvSpPr/>
          <p:nvPr/>
        </p:nvSpPr>
        <p:spPr>
          <a:xfrm>
            <a:off x="3152880" y="993960"/>
            <a:ext cx="283752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>
                <a:solidFill>
                  <a:srgbClr val="FEFFFF"/>
                </a:solidFill>
                <a:latin typeface="Lucida Bright"/>
                <a:ea typeface="DejaVu Sans"/>
              </a:rPr>
              <a:t>Conclusioni</a:t>
            </a: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/>
          <p:nvPr/>
        </p:nvSpPr>
        <p:spPr>
          <a:xfrm>
            <a:off x="224280" y="4956120"/>
            <a:ext cx="7589160" cy="186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004C7E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98760" y="1631880"/>
            <a:ext cx="7589160" cy="49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EFFFF"/>
                </a:solidFill>
                <a:latin typeface="Lucida Bright"/>
                <a:ea typeface="Verdana"/>
              </a:rPr>
              <a:t>OpenMP - OpenACC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asellaDiTesto 1"/>
          <p:cNvSpPr/>
          <p:nvPr/>
        </p:nvSpPr>
        <p:spPr>
          <a:xfrm>
            <a:off x="698760" y="994680"/>
            <a:ext cx="7723080" cy="57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200" b="1" strike="noStrike" spc="-1">
                <a:solidFill>
                  <a:srgbClr val="FEFFFF"/>
                </a:solidFill>
                <a:latin typeface="Lucida Bright"/>
                <a:ea typeface="DejaVu Sans"/>
              </a:rPr>
              <a:t>Considerazioni</a:t>
            </a: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/>
          <p:nvPr/>
        </p:nvSpPr>
        <p:spPr>
          <a:xfrm>
            <a:off x="224280" y="4956120"/>
            <a:ext cx="7589160" cy="186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004C7E"/>
                </a:solidFill>
                <a:latin typeface="Lucida Bright"/>
                <a:ea typeface="Verdana"/>
              </a:rPr>
              <a:t>K-Means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1014840" y="2215800"/>
            <a:ext cx="7114680" cy="228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514440" indent="-285840">
              <a:spcBef>
                <a:spcPts val="1417"/>
              </a:spcBef>
              <a:buClr>
                <a:srgbClr val="FEFFFF"/>
              </a:buClr>
              <a:buFont typeface="Arial"/>
            </a:pP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Comodità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dei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pragma</a:t>
            </a:r>
          </a:p>
          <a:p>
            <a:pPr marL="514440" indent="-285840">
              <a:spcBef>
                <a:spcPts val="1417"/>
              </a:spcBef>
              <a:buClr>
                <a:srgbClr val="FEFFFF"/>
              </a:buClr>
              <a:buFont typeface="Arial"/>
            </a:pP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Maggior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complessità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in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OpenACC</a:t>
            </a:r>
            <a:endParaRPr lang="en-US" sz="1300" spc="-1" dirty="0">
              <a:solidFill>
                <a:srgbClr val="FEFFFF"/>
              </a:solidFill>
              <a:latin typeface="Lucida Bright"/>
              <a:ea typeface="Verdana"/>
            </a:endParaRPr>
          </a:p>
          <a:p>
            <a:pPr marL="514440" indent="-285840">
              <a:spcBef>
                <a:spcPts val="1417"/>
              </a:spcBef>
              <a:buClr>
                <a:srgbClr val="FEFFFF"/>
              </a:buClr>
              <a:buFont typeface="Arial"/>
            </a:pP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Maggior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velocità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in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OpenACC</a:t>
            </a:r>
            <a:endParaRPr lang="en-US" sz="1300" spc="-1" dirty="0">
              <a:solidFill>
                <a:srgbClr val="FEFFFF"/>
              </a:solidFill>
              <a:latin typeface="Lucida Bright"/>
              <a:ea typeface="Verdana"/>
            </a:endParaRPr>
          </a:p>
          <a:p>
            <a:pPr marL="514440" indent="-285840">
              <a:spcBef>
                <a:spcPts val="1417"/>
              </a:spcBef>
              <a:buClr>
                <a:srgbClr val="FEFFFF"/>
              </a:buClr>
              <a:buFont typeface="Arial"/>
            </a:pP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Compilazione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più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difficoltosa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su</a:t>
            </a:r>
            <a:r>
              <a:rPr lang="en-US" sz="1300" spc="-1" dirty="0">
                <a:solidFill>
                  <a:srgbClr val="FEFFFF"/>
                </a:solidFill>
                <a:latin typeface="Lucida Bright"/>
                <a:ea typeface="Verdana"/>
              </a:rPr>
              <a:t> </a:t>
            </a:r>
            <a:r>
              <a:rPr lang="en-US" sz="1300" spc="-1" dirty="0" err="1">
                <a:solidFill>
                  <a:srgbClr val="FEFFFF"/>
                </a:solidFill>
                <a:latin typeface="Lucida Bright"/>
                <a:ea typeface="Verdana"/>
              </a:rPr>
              <a:t>OpenACC</a:t>
            </a:r>
            <a:endParaRPr lang="en-US" sz="1300" spc="-1" dirty="0">
              <a:solidFill>
                <a:srgbClr val="FEFFFF"/>
              </a:solidFill>
              <a:latin typeface="Lucida Bright"/>
              <a:ea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14240" y="838440"/>
            <a:ext cx="810288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8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Introduzione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2880" cy="335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Image augmentation è una tecnica utilizzata per ampliare i dataset di immagini 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Libreria Albumentation per modificare le immagini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Libreria JobLib per la parallelizzazione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  <a:p>
            <a:pPr marL="289440" indent="-28584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it-IT" sz="1350" b="0" strike="noStrike" spc="-1">
                <a:solidFill>
                  <a:srgbClr val="000000"/>
                </a:solidFill>
                <a:latin typeface="Lucida Bright"/>
                <a:ea typeface="Verdana"/>
              </a:rPr>
              <a:t>Libreria OpenCV per lettura/scrittura immagini da/su disco</a:t>
            </a:r>
            <a:endParaRPr lang="it-IT" sz="13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714240" y="815040"/>
            <a:ext cx="779184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Struttura sequenziale e parallela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713160" y="1684800"/>
            <a:ext cx="3858120" cy="39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0" algn="ctr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5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Sequenziale</a:t>
            </a:r>
            <a:endParaRPr lang="it-IT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788400" y="1883520"/>
            <a:ext cx="3708000" cy="29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Lettura immagini da disco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Definizione set di trasformazioni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Per ogni immagine: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Applicazione trasformazioni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Salvataggio immagini aumentate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4654800" y="1684800"/>
            <a:ext cx="3858120" cy="39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0" algn="ctr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5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Parallelo</a:t>
            </a:r>
            <a:endParaRPr lang="it-IT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/>
          </p:nvPr>
        </p:nvSpPr>
        <p:spPr>
          <a:xfrm>
            <a:off x="4687560" y="1923120"/>
            <a:ext cx="3792600" cy="29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Divisione delle immagini in batch in base al numero di processi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Per ogni batch di immagini: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Lettura immagini da disco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Definizione set di trasformazioni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Applicazione trasformazioni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Lucida Bright"/>
                <a:ea typeface="Verdana"/>
              </a:rPr>
              <a:t>Salvataggio immagini aumentate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60200" cy="70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asellaDiTesto 4"/>
          <p:cNvSpPr/>
          <p:nvPr/>
        </p:nvSpPr>
        <p:spPr>
          <a:xfrm rot="21038400">
            <a:off x="533160" y="2069640"/>
            <a:ext cx="1844280" cy="50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Divisione delle immagini in batch in base al numero di processi</a:t>
            </a:r>
            <a:endParaRPr lang="it-IT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Immagine 5" descr="Immagine che contiene testo, schermata, Carattere&#10;&#10;Descrizione generata automaticamente"/>
          <p:cNvPicPr/>
          <p:nvPr/>
        </p:nvPicPr>
        <p:blipFill>
          <a:blip r:embed="rId2"/>
          <a:stretch/>
        </p:blipFill>
        <p:spPr>
          <a:xfrm>
            <a:off x="2204280" y="885960"/>
            <a:ext cx="6779160" cy="3534480"/>
          </a:xfrm>
          <a:prstGeom prst="rect">
            <a:avLst/>
          </a:prstGeom>
          <a:ln w="0">
            <a:noFill/>
          </a:ln>
        </p:spPr>
      </p:pic>
      <p:sp>
        <p:nvSpPr>
          <p:cNvPr id="275" name="Freccia circolare a destra 6"/>
          <p:cNvSpPr/>
          <p:nvPr/>
        </p:nvSpPr>
        <p:spPr>
          <a:xfrm>
            <a:off x="396720" y="1887840"/>
            <a:ext cx="1929960" cy="2391840"/>
          </a:xfrm>
          <a:prstGeom prst="curvedRightArrow">
            <a:avLst>
              <a:gd name="adj1" fmla="val 32611"/>
              <a:gd name="adj2" fmla="val 56629"/>
              <a:gd name="adj3" fmla="val 49669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Freccia a destra 2"/>
          <p:cNvSpPr/>
          <p:nvPr/>
        </p:nvSpPr>
        <p:spPr>
          <a:xfrm rot="20760000">
            <a:off x="520920" y="4178520"/>
            <a:ext cx="1843200" cy="41976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Parallelizzazione</a:t>
            </a: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Lucida Bright"/>
              </a:rPr>
              <a:t>​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Immagine 2" descr="Immagine che contiene testo, schermata, Carattere&#10;&#10;Descrizione generata automaticamente"/>
          <p:cNvPicPr/>
          <p:nvPr/>
        </p:nvPicPr>
        <p:blipFill>
          <a:blip r:embed="rId2"/>
          <a:srcRect l="397"/>
          <a:stretch/>
        </p:blipFill>
        <p:spPr>
          <a:xfrm>
            <a:off x="2439000" y="1882080"/>
            <a:ext cx="4585320" cy="1650960"/>
          </a:xfrm>
          <a:prstGeom prst="rect">
            <a:avLst/>
          </a:prstGeom>
          <a:ln w="0">
            <a:noFill/>
          </a:ln>
        </p:spPr>
      </p:pic>
      <p:sp>
        <p:nvSpPr>
          <p:cNvPr id="279" name="Freccia a destra 1"/>
          <p:cNvSpPr/>
          <p:nvPr/>
        </p:nvSpPr>
        <p:spPr>
          <a:xfrm>
            <a:off x="6899400" y="2708280"/>
            <a:ext cx="1873800" cy="84780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Lettura immagini per ogni batch</a:t>
            </a: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Lucida Bright"/>
              </a:rPr>
              <a:t>​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Freccia a destra 5"/>
          <p:cNvSpPr/>
          <p:nvPr/>
        </p:nvSpPr>
        <p:spPr>
          <a:xfrm>
            <a:off x="255960" y="1742040"/>
            <a:ext cx="2317680" cy="110412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95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Disattivazione parallelizzazione nella funzione di OpenCV</a:t>
            </a:r>
            <a:r>
              <a:rPr lang="it-IT" sz="950" b="0" strike="noStrike" spc="-1">
                <a:solidFill>
                  <a:srgbClr val="000000"/>
                </a:solidFill>
                <a:latin typeface="Lucida Bright"/>
                <a:ea typeface="Lucida Bright"/>
              </a:rPr>
              <a:t>​</a:t>
            </a:r>
            <a:endParaRPr lang="it-IT" sz="9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Immagine 1"/>
          <p:cNvPicPr/>
          <p:nvPr/>
        </p:nvPicPr>
        <p:blipFill>
          <a:blip r:embed="rId2"/>
          <a:stretch/>
        </p:blipFill>
        <p:spPr>
          <a:xfrm>
            <a:off x="2161080" y="1121040"/>
            <a:ext cx="6707880" cy="3214440"/>
          </a:xfrm>
          <a:prstGeom prst="rect">
            <a:avLst/>
          </a:prstGeom>
          <a:ln w="0">
            <a:noFill/>
          </a:ln>
        </p:spPr>
      </p:pic>
      <p:sp>
        <p:nvSpPr>
          <p:cNvPr id="283" name="Freccia a destra 5"/>
          <p:cNvSpPr/>
          <p:nvPr/>
        </p:nvSpPr>
        <p:spPr>
          <a:xfrm>
            <a:off x="274320" y="1437120"/>
            <a:ext cx="2144520" cy="84348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284" name="CasellaDiTesto 6"/>
          <p:cNvSpPr/>
          <p:nvPr/>
        </p:nvSpPr>
        <p:spPr>
          <a:xfrm>
            <a:off x="274320" y="1648800"/>
            <a:ext cx="1656000" cy="4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1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Definizione del set di trasformazioni</a:t>
            </a:r>
            <a:endParaRPr lang="it-IT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Freccia a destra 9"/>
          <p:cNvSpPr/>
          <p:nvPr/>
        </p:nvSpPr>
        <p:spPr>
          <a:xfrm>
            <a:off x="274320" y="3061800"/>
            <a:ext cx="2144520" cy="1362600"/>
          </a:xfrm>
          <a:prstGeom prst="rightArrow">
            <a:avLst>
              <a:gd name="adj1" fmla="val 58008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286" name="CasellaDiTesto 10"/>
          <p:cNvSpPr/>
          <p:nvPr/>
        </p:nvSpPr>
        <p:spPr>
          <a:xfrm>
            <a:off x="246600" y="3389760"/>
            <a:ext cx="1657440" cy="69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000" b="0" strike="noStrike" spc="-1">
                <a:solidFill>
                  <a:srgbClr val="000000"/>
                </a:solidFill>
                <a:latin typeface="Lucida Bright"/>
                <a:ea typeface="DejaVu Sans"/>
              </a:rPr>
              <a:t>Per ogni immagine nel batch, applica le trasformazioni e scrive le immagini su disco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14240" y="820440"/>
            <a:ext cx="810288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Specifiche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2880" cy="335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Laptop System: ASUSTeK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product: TUF Gaming FX505DV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Distro: Ubuntu 22.04.4 LTS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Kernel: 6.5.0-21-generic x86 64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CPU: quad core (8 thread) AMD Ryzen 7 3750H 2.3 Ghz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300" b="0" strike="noStrike" spc="-1">
                <a:solidFill>
                  <a:srgbClr val="000000"/>
                </a:solidFill>
                <a:latin typeface="Lucida Bright"/>
                <a:ea typeface="Arial"/>
              </a:rPr>
              <a:t>Memory: 16 GB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Immagine 1" descr="Immagine che contiene testo, diagramma, linea, Diagramma&#10;&#10;Descrizione generata automaticamente"/>
          <p:cNvPicPr/>
          <p:nvPr/>
        </p:nvPicPr>
        <p:blipFill>
          <a:blip r:embed="rId2"/>
          <a:stretch/>
        </p:blipFill>
        <p:spPr>
          <a:xfrm>
            <a:off x="646920" y="1326960"/>
            <a:ext cx="3773520" cy="3193920"/>
          </a:xfrm>
          <a:prstGeom prst="rect">
            <a:avLst/>
          </a:prstGeom>
          <a:ln w="0">
            <a:noFill/>
          </a:ln>
        </p:spPr>
      </p:pic>
      <p:pic>
        <p:nvPicPr>
          <p:cNvPr id="292" name="Immagine 4"/>
          <p:cNvPicPr/>
          <p:nvPr/>
        </p:nvPicPr>
        <p:blipFill>
          <a:blip r:embed="rId3"/>
          <a:stretch/>
        </p:blipFill>
        <p:spPr>
          <a:xfrm>
            <a:off x="4722840" y="1321200"/>
            <a:ext cx="3773520" cy="3199680"/>
          </a:xfrm>
          <a:prstGeom prst="rect">
            <a:avLst/>
          </a:prstGeom>
          <a:ln w="0">
            <a:noFill/>
          </a:ln>
        </p:spPr>
      </p:pic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14240" y="713160"/>
            <a:ext cx="7782120" cy="63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Lucida Bright"/>
                <a:ea typeface="Verdana"/>
              </a:rPr>
              <a:t>Speedup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6"/>
          <p:cNvSpPr/>
          <p:nvPr/>
        </p:nvSpPr>
        <p:spPr>
          <a:xfrm>
            <a:off x="246600" y="4934160"/>
            <a:ext cx="7589160" cy="18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UniFI</Template>
  <TotalTime>132</TotalTime>
  <Words>679</Words>
  <Application>Microsoft Office PowerPoint</Application>
  <PresentationFormat>Presentazione su schermo (16:9)</PresentationFormat>
  <Paragraphs>158</Paragraphs>
  <Slides>29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6</vt:i4>
      </vt:variant>
      <vt:variant>
        <vt:lpstr>Titoli diapositive</vt:lpstr>
      </vt:variant>
      <vt:variant>
        <vt:i4>29</vt:i4>
      </vt:variant>
    </vt:vector>
  </HeadingPairs>
  <TitlesOfParts>
    <vt:vector size="42" baseType="lpstr">
      <vt:lpstr>Arial</vt:lpstr>
      <vt:lpstr>Calibri</vt:lpstr>
      <vt:lpstr>Lucida Bright</vt:lpstr>
      <vt:lpstr>Symbol</vt:lpstr>
      <vt:lpstr>Times New Roman</vt:lpstr>
      <vt:lpstr>Verdana</vt:lpstr>
      <vt:lpstr>Wingdings</vt:lpstr>
      <vt:lpstr>Template UniFI</vt:lpstr>
      <vt:lpstr>Template UniFI</vt:lpstr>
      <vt:lpstr>Template UniFI</vt:lpstr>
      <vt:lpstr>Template UniFI</vt:lpstr>
      <vt:lpstr>Template UniFI</vt:lpstr>
      <vt:lpstr>Template UniFI</vt:lpstr>
      <vt:lpstr>Progetto Parallel Programming</vt:lpstr>
      <vt:lpstr>Image Augmentation</vt:lpstr>
      <vt:lpstr>Introduzione</vt:lpstr>
      <vt:lpstr>Struttura sequenziale e parallela</vt:lpstr>
      <vt:lpstr>Presentazione standard di PowerPoint</vt:lpstr>
      <vt:lpstr>Presentazione standard di PowerPoint</vt:lpstr>
      <vt:lpstr>Presentazione standard di PowerPoint</vt:lpstr>
      <vt:lpstr>Specifiche</vt:lpstr>
      <vt:lpstr>Speedup</vt:lpstr>
      <vt:lpstr>Presentazione standard di PowerPoint</vt:lpstr>
      <vt:lpstr>K-Means</vt:lpstr>
      <vt:lpstr>Introduzione</vt:lpstr>
      <vt:lpstr>Struttura programma</vt:lpstr>
      <vt:lpstr>Presentazione standard di PowerPoint</vt:lpstr>
      <vt:lpstr>Presentazione standard di PowerPoint</vt:lpstr>
      <vt:lpstr>Specifiche</vt:lpstr>
      <vt:lpstr>Speedup</vt:lpstr>
      <vt:lpstr>K-Means - OpenMP</vt:lpstr>
      <vt:lpstr>K-Means</vt:lpstr>
      <vt:lpstr>Introduzione</vt:lpstr>
      <vt:lpstr>Struttura programma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Specifiche</vt:lpstr>
      <vt:lpstr>Speedup</vt:lpstr>
      <vt:lpstr>K-Means - OpenACC</vt:lpstr>
      <vt:lpstr>OpenMP - OpenACC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Diego Brugnoni</dc:creator>
  <dc:description/>
  <cp:lastModifiedBy>Elia Matteini</cp:lastModifiedBy>
  <cp:revision>45</cp:revision>
  <cp:lastPrinted>2024-07-02T08:29:49Z</cp:lastPrinted>
  <dcterms:created xsi:type="dcterms:W3CDTF">2023-05-29T14:12:34Z</dcterms:created>
  <dcterms:modified xsi:type="dcterms:W3CDTF">2024-07-02T21:41:32Z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Presentazione su schermo (16:9)</vt:lpwstr>
  </property>
  <property fmtid="{D5CDD505-2E9C-101B-9397-08002B2CF9AE}" pid="4" name="Slides">
    <vt:i4>29</vt:i4>
  </property>
</Properties>
</file>